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68"/>
  </p:notesMasterIdLst>
  <p:handoutMasterIdLst>
    <p:handoutMasterId r:id="rId69"/>
  </p:handoutMasterIdLst>
  <p:sldIdLst>
    <p:sldId id="837" r:id="rId2"/>
    <p:sldId id="759" r:id="rId3"/>
    <p:sldId id="819" r:id="rId4"/>
    <p:sldId id="688" r:id="rId5"/>
    <p:sldId id="702" r:id="rId6"/>
    <p:sldId id="703" r:id="rId7"/>
    <p:sldId id="851" r:id="rId8"/>
    <p:sldId id="811" r:id="rId9"/>
    <p:sldId id="704" r:id="rId10"/>
    <p:sldId id="705" r:id="rId11"/>
    <p:sldId id="763" r:id="rId12"/>
    <p:sldId id="700" r:id="rId13"/>
    <p:sldId id="762" r:id="rId14"/>
    <p:sldId id="706" r:id="rId15"/>
    <p:sldId id="764" r:id="rId16"/>
    <p:sldId id="852" r:id="rId17"/>
    <p:sldId id="879" r:id="rId18"/>
    <p:sldId id="766" r:id="rId19"/>
    <p:sldId id="707" r:id="rId20"/>
    <p:sldId id="768" r:id="rId21"/>
    <p:sldId id="806" r:id="rId22"/>
    <p:sldId id="838" r:id="rId23"/>
    <p:sldId id="839" r:id="rId24"/>
    <p:sldId id="840" r:id="rId25"/>
    <p:sldId id="841" r:id="rId26"/>
    <p:sldId id="853" r:id="rId27"/>
    <p:sldId id="859" r:id="rId28"/>
    <p:sldId id="854" r:id="rId29"/>
    <p:sldId id="855" r:id="rId30"/>
    <p:sldId id="862" r:id="rId31"/>
    <p:sldId id="842" r:id="rId32"/>
    <p:sldId id="770" r:id="rId33"/>
    <p:sldId id="709" r:id="rId34"/>
    <p:sldId id="856" r:id="rId35"/>
    <p:sldId id="715" r:id="rId36"/>
    <p:sldId id="843" r:id="rId37"/>
    <p:sldId id="717" r:id="rId38"/>
    <p:sldId id="720" r:id="rId39"/>
    <p:sldId id="836" r:id="rId40"/>
    <p:sldId id="844" r:id="rId41"/>
    <p:sldId id="778" r:id="rId42"/>
    <p:sldId id="723" r:id="rId43"/>
    <p:sldId id="724" r:id="rId44"/>
    <p:sldId id="845" r:id="rId45"/>
    <p:sldId id="857" r:id="rId46"/>
    <p:sldId id="847" r:id="rId47"/>
    <p:sldId id="848" r:id="rId48"/>
    <p:sldId id="872" r:id="rId49"/>
    <p:sldId id="873" r:id="rId50"/>
    <p:sldId id="874" r:id="rId51"/>
    <p:sldId id="849" r:id="rId52"/>
    <p:sldId id="780" r:id="rId53"/>
    <p:sldId id="728" r:id="rId54"/>
    <p:sldId id="875" r:id="rId55"/>
    <p:sldId id="781" r:id="rId56"/>
    <p:sldId id="863" r:id="rId57"/>
    <p:sldId id="864" r:id="rId58"/>
    <p:sldId id="865" r:id="rId59"/>
    <p:sldId id="866" r:id="rId60"/>
    <p:sldId id="867" r:id="rId61"/>
    <p:sldId id="868" r:id="rId62"/>
    <p:sldId id="869" r:id="rId63"/>
    <p:sldId id="870" r:id="rId64"/>
    <p:sldId id="795" r:id="rId65"/>
    <p:sldId id="810" r:id="rId66"/>
    <p:sldId id="858" r:id="rId67"/>
  </p:sldIdLst>
  <p:sldSz cx="9906000" cy="6858000" type="A4"/>
  <p:notesSz cx="9923463" cy="6856413"/>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000" b="1" kern="1200">
        <a:solidFill>
          <a:schemeClr val="tx1"/>
        </a:solidFill>
        <a:latin typeface="Arial" charset="0"/>
        <a:ea typeface="宋体" pitchFamily="2" charset="-122"/>
        <a:cs typeface="+mn-cs"/>
      </a:defRPr>
    </a:lvl1pPr>
    <a:lvl2pPr marL="457200" algn="ctr" rtl="0" eaLnBrk="0" fontAlgn="base" hangingPunct="0">
      <a:spcBef>
        <a:spcPct val="0"/>
      </a:spcBef>
      <a:spcAft>
        <a:spcPct val="0"/>
      </a:spcAft>
      <a:defRPr sz="2000" b="1" kern="1200">
        <a:solidFill>
          <a:schemeClr val="tx1"/>
        </a:solidFill>
        <a:latin typeface="Arial" charset="0"/>
        <a:ea typeface="宋体" pitchFamily="2" charset="-122"/>
        <a:cs typeface="+mn-cs"/>
      </a:defRPr>
    </a:lvl2pPr>
    <a:lvl3pPr marL="914400" algn="ctr" rtl="0" eaLnBrk="0" fontAlgn="base" hangingPunct="0">
      <a:spcBef>
        <a:spcPct val="0"/>
      </a:spcBef>
      <a:spcAft>
        <a:spcPct val="0"/>
      </a:spcAft>
      <a:defRPr sz="2000" b="1" kern="1200">
        <a:solidFill>
          <a:schemeClr val="tx1"/>
        </a:solidFill>
        <a:latin typeface="Arial" charset="0"/>
        <a:ea typeface="宋体" pitchFamily="2" charset="-122"/>
        <a:cs typeface="+mn-cs"/>
      </a:defRPr>
    </a:lvl3pPr>
    <a:lvl4pPr marL="1371600" algn="ctr" rtl="0" eaLnBrk="0" fontAlgn="base" hangingPunct="0">
      <a:spcBef>
        <a:spcPct val="0"/>
      </a:spcBef>
      <a:spcAft>
        <a:spcPct val="0"/>
      </a:spcAft>
      <a:defRPr sz="2000" b="1" kern="1200">
        <a:solidFill>
          <a:schemeClr val="tx1"/>
        </a:solidFill>
        <a:latin typeface="Arial" charset="0"/>
        <a:ea typeface="宋体" pitchFamily="2" charset="-122"/>
        <a:cs typeface="+mn-cs"/>
      </a:defRPr>
    </a:lvl4pPr>
    <a:lvl5pPr marL="1828800" algn="ctr" rtl="0" eaLnBrk="0" fontAlgn="base" hangingPunct="0">
      <a:spcBef>
        <a:spcPct val="0"/>
      </a:spcBef>
      <a:spcAft>
        <a:spcPct val="0"/>
      </a:spcAft>
      <a:defRPr sz="2000" b="1" kern="1200">
        <a:solidFill>
          <a:schemeClr val="tx1"/>
        </a:solidFill>
        <a:latin typeface="Arial" charset="0"/>
        <a:ea typeface="宋体" pitchFamily="2" charset="-122"/>
        <a:cs typeface="+mn-cs"/>
      </a:defRPr>
    </a:lvl5pPr>
    <a:lvl6pPr marL="2286000" algn="l" defTabSz="914400" rtl="0" eaLnBrk="1" latinLnBrk="0" hangingPunct="1">
      <a:defRPr sz="2000" b="1" kern="1200">
        <a:solidFill>
          <a:schemeClr val="tx1"/>
        </a:solidFill>
        <a:latin typeface="Arial" charset="0"/>
        <a:ea typeface="宋体" pitchFamily="2" charset="-122"/>
        <a:cs typeface="+mn-cs"/>
      </a:defRPr>
    </a:lvl6pPr>
    <a:lvl7pPr marL="2743200" algn="l" defTabSz="914400" rtl="0" eaLnBrk="1" latinLnBrk="0" hangingPunct="1">
      <a:defRPr sz="2000" b="1" kern="1200">
        <a:solidFill>
          <a:schemeClr val="tx1"/>
        </a:solidFill>
        <a:latin typeface="Arial" charset="0"/>
        <a:ea typeface="宋体" pitchFamily="2" charset="-122"/>
        <a:cs typeface="+mn-cs"/>
      </a:defRPr>
    </a:lvl7pPr>
    <a:lvl8pPr marL="3200400" algn="l" defTabSz="914400" rtl="0" eaLnBrk="1" latinLnBrk="0" hangingPunct="1">
      <a:defRPr sz="2000" b="1" kern="1200">
        <a:solidFill>
          <a:schemeClr val="tx1"/>
        </a:solidFill>
        <a:latin typeface="Arial" charset="0"/>
        <a:ea typeface="宋体" pitchFamily="2" charset="-122"/>
        <a:cs typeface="+mn-cs"/>
      </a:defRPr>
    </a:lvl8pPr>
    <a:lvl9pPr marL="3657600" algn="l" defTabSz="914400" rtl="0" eaLnBrk="1" latinLnBrk="0" hangingPunct="1">
      <a:defRPr sz="2000"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CC"/>
    <a:srgbClr val="2C376C"/>
    <a:srgbClr val="CDD2ED"/>
    <a:srgbClr val="D3D8EF"/>
    <a:srgbClr val="B5BEE3"/>
    <a:srgbClr val="FF00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12" autoAdjust="0"/>
    <p:restoredTop sz="83883" autoAdjust="0"/>
  </p:normalViewPr>
  <p:slideViewPr>
    <p:cSldViewPr>
      <p:cViewPr>
        <p:scale>
          <a:sx n="40" d="100"/>
          <a:sy n="40" d="100"/>
        </p:scale>
        <p:origin x="-2827" y="-78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530"/>
    </p:cViewPr>
  </p:sorterViewPr>
  <p:notesViewPr>
    <p:cSldViewPr>
      <p:cViewPr varScale="1">
        <p:scale>
          <a:sx n="77" d="100"/>
          <a:sy n="77" d="100"/>
        </p:scale>
        <p:origin x="-660" y="-84"/>
      </p:cViewPr>
      <p:guideLst>
        <p:guide orient="horz" pos="2160"/>
        <p:guide pos="312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755900" y="6511925"/>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defRPr/>
            </a:pPr>
            <a:r>
              <a:rPr lang="en-US" altLang="en-US" sz="1200" b="0" smtClean="0"/>
              <a:t>Borland</a:t>
            </a:r>
          </a:p>
        </p:txBody>
      </p:sp>
      <p:sp>
        <p:nvSpPr>
          <p:cNvPr id="83971" name="Rectangle 3"/>
          <p:cNvSpPr>
            <a:spLocks noChangeArrowheads="1"/>
          </p:cNvSpPr>
          <p:nvPr/>
        </p:nvSpPr>
        <p:spPr bwMode="auto">
          <a:xfrm>
            <a:off x="5272088" y="6429375"/>
            <a:ext cx="43005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nchor="b"/>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r">
              <a:defRPr/>
            </a:pPr>
            <a:fld id="{40B29B43-0CE7-4A16-A50A-36E28EB43A68}" type="slidenum">
              <a:rPr lang="zh-CN" altLang="en-US" sz="1200" b="0" smtClean="0"/>
              <a:pPr algn="r">
                <a:defRPr/>
              </a:pPr>
              <a:t>‹#›</a:t>
            </a:fld>
            <a:endParaRPr lang="en-US" altLang="zh-CN" sz="1200" b="0" smtClean="0"/>
          </a:p>
        </p:txBody>
      </p:sp>
      <p:sp>
        <p:nvSpPr>
          <p:cNvPr id="83972" name="Rectangle 4"/>
          <p:cNvSpPr>
            <a:spLocks noChangeArrowheads="1"/>
          </p:cNvSpPr>
          <p:nvPr/>
        </p:nvSpPr>
        <p:spPr bwMode="auto">
          <a:xfrm>
            <a:off x="215900" y="6429375"/>
            <a:ext cx="42989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nchor="b"/>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a:defRPr/>
            </a:pPr>
            <a:r>
              <a:rPr lang="zh-CN" altLang="en-US" sz="1200" b="0" smtClean="0"/>
              <a:t>9/8/98</a:t>
            </a:r>
          </a:p>
        </p:txBody>
      </p:sp>
    </p:spTree>
    <p:extLst>
      <p:ext uri="{BB962C8B-B14F-4D97-AF65-F5344CB8AC3E}">
        <p14:creationId xmlns:p14="http://schemas.microsoft.com/office/powerpoint/2010/main" val="633840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1028"/>
          <p:cNvSpPr>
            <a:spLocks noGrp="1" noRot="1" noChangeAspect="1" noChangeArrowheads="1" noTextEdit="1"/>
          </p:cNvSpPr>
          <p:nvPr>
            <p:ph type="sldImg" idx="2"/>
          </p:nvPr>
        </p:nvSpPr>
        <p:spPr bwMode="auto">
          <a:xfrm>
            <a:off x="1228725" y="533400"/>
            <a:ext cx="3714750" cy="2571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1029"/>
          <p:cNvSpPr>
            <a:spLocks noGrp="1" noChangeArrowheads="1"/>
          </p:cNvSpPr>
          <p:nvPr>
            <p:ph type="body" sz="quarter" idx="3"/>
          </p:nvPr>
        </p:nvSpPr>
        <p:spPr bwMode="auto">
          <a:xfrm>
            <a:off x="5056188" y="533400"/>
            <a:ext cx="3859212"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08550" name="Rectangle 1030"/>
          <p:cNvSpPr>
            <a:spLocks noGrp="1" noChangeArrowheads="1"/>
          </p:cNvSpPr>
          <p:nvPr>
            <p:ph type="ftr" sz="quarter" idx="4"/>
          </p:nvPr>
        </p:nvSpPr>
        <p:spPr bwMode="auto">
          <a:xfrm>
            <a:off x="0" y="6513513"/>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r>
              <a:rPr lang="zh-CN" altLang="en-US"/>
              <a:t>Confidential, for review only</a:t>
            </a:r>
            <a:endParaRPr lang="en-US" altLang="en-US"/>
          </a:p>
        </p:txBody>
      </p:sp>
      <p:sp>
        <p:nvSpPr>
          <p:cNvPr id="108551" name="Rectangle 1031"/>
          <p:cNvSpPr>
            <a:spLocks noGrp="1" noChangeArrowheads="1"/>
          </p:cNvSpPr>
          <p:nvPr>
            <p:ph type="sldNum" sz="quarter" idx="5"/>
          </p:nvPr>
        </p:nvSpPr>
        <p:spPr bwMode="auto">
          <a:xfrm>
            <a:off x="5622925" y="6513513"/>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8A598F8A-CAE3-4167-9DE5-9BCF6AC1F819}" type="slidenum">
              <a:rPr lang="zh-CN" altLang="en-US"/>
              <a:pPr>
                <a:defRPr/>
              </a:pPr>
              <a:t>‹#›</a:t>
            </a:fld>
            <a:endParaRPr lang="en-US" altLang="zh-CN"/>
          </a:p>
        </p:txBody>
      </p:sp>
    </p:spTree>
    <p:extLst>
      <p:ext uri="{BB962C8B-B14F-4D97-AF65-F5344CB8AC3E}">
        <p14:creationId xmlns:p14="http://schemas.microsoft.com/office/powerpoint/2010/main" val="303217349"/>
      </p:ext>
    </p:extLst>
  </p:cSld>
  <p:clrMap bg1="lt1" tx1="dk1" bg2="lt2" tx2="dk2" accent1="accent1" accent2="accent2" accent3="accent3" accent4="accent4" accent5="accent5" accent6="accent6" hlink="hlink" folHlink="folHlink"/>
  <p:hf hdr="0" dt="0"/>
  <p:notesStyle>
    <a:lvl1pPr marL="222250" indent="-2222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1pPr>
    <a:lvl2pPr marL="520700" indent="-1841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2pPr>
    <a:lvl3pPr marL="9144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3pPr>
    <a:lvl4pPr marL="13716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4pPr>
    <a:lvl5pPr marL="18288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0"/>
          <p:cNvSpPr>
            <a:spLocks noGrp="1" noChangeArrowheads="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smtClean="0"/>
              <a:t>Confidential, for review only</a:t>
            </a:r>
            <a:endParaRPr lang="en-US" altLang="en-US" sz="1200" smtClean="0"/>
          </a:p>
        </p:txBody>
      </p:sp>
      <p:sp>
        <p:nvSpPr>
          <p:cNvPr id="74755" name="Rectangle 1031"/>
          <p:cNvSpPr>
            <a:spLocks noGrp="1" noChangeArrowheads="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819F713A-EA8C-491E-9AB2-A4C8B33D68AD}" type="slidenum">
              <a:rPr lang="zh-CN" altLang="en-US" sz="1200" smtClean="0"/>
              <a:pPr/>
              <a:t>2</a:t>
            </a:fld>
            <a:endParaRPr lang="en-US" altLang="zh-CN" sz="1200" smtClean="0"/>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0"/>
          <p:cNvSpPr>
            <a:spLocks noGrp="1" noChangeArrowheads="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smtClean="0"/>
              <a:t>Confidential, for review only</a:t>
            </a:r>
            <a:endParaRPr lang="en-US" altLang="en-US" sz="1200" smtClean="0"/>
          </a:p>
        </p:txBody>
      </p:sp>
      <p:sp>
        <p:nvSpPr>
          <p:cNvPr id="87043" name="Rectangle 1031"/>
          <p:cNvSpPr>
            <a:spLocks noGrp="1" noChangeArrowheads="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F3FEE2FC-24B8-42C6-87F1-321E1116E878}" type="slidenum">
              <a:rPr lang="zh-CN" altLang="en-US" sz="1200" smtClean="0"/>
              <a:pPr/>
              <a:t>65</a:t>
            </a:fld>
            <a:endParaRPr lang="en-US" altLang="zh-CN" sz="1200" smtClean="0"/>
          </a:p>
        </p:txBody>
      </p:sp>
      <p:sp>
        <p:nvSpPr>
          <p:cNvPr id="87044" name="Rectangle 2"/>
          <p:cNvSpPr>
            <a:spLocks noGrp="1" noRot="1" noChangeAspect="1" noChangeArrowheads="1" noTextEdit="1"/>
          </p:cNvSpPr>
          <p:nvPr>
            <p:ph type="sldImg"/>
          </p:nvPr>
        </p:nvSpPr>
        <p:spPr>
          <a:xfrm>
            <a:off x="3103563" y="514350"/>
            <a:ext cx="3714750" cy="2571750"/>
          </a:xfrm>
          <a:ln/>
        </p:spPr>
      </p:sp>
      <p:sp>
        <p:nvSpPr>
          <p:cNvPr id="87045" name="Rectangle 3"/>
          <p:cNvSpPr>
            <a:spLocks noGrp="1" noChangeArrowheads="1"/>
          </p:cNvSpPr>
          <p:nvPr>
            <p:ph type="body" idx="1"/>
          </p:nvPr>
        </p:nvSpPr>
        <p:spPr>
          <a:xfrm>
            <a:off x="1322388" y="3255963"/>
            <a:ext cx="7278687" cy="3086100"/>
          </a:xfrm>
          <a:noFill/>
        </p:spPr>
        <p:txBody>
          <a:bodyPr/>
          <a:lstStyle/>
          <a:p>
            <a:endParaRPr lang="zh-TW"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0"/>
          <p:cNvSpPr>
            <a:spLocks noGrp="1" noChangeArrowheads="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smtClean="0"/>
              <a:t>Confidential, for review only</a:t>
            </a:r>
            <a:endParaRPr lang="en-US" altLang="en-US" sz="1200" smtClean="0"/>
          </a:p>
        </p:txBody>
      </p:sp>
      <p:sp>
        <p:nvSpPr>
          <p:cNvPr id="75779" name="Rectangle 1031"/>
          <p:cNvSpPr>
            <a:spLocks noGrp="1" noChangeArrowheads="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C01D40E1-EED4-4C46-9726-551DAA2852DF}" type="slidenum">
              <a:rPr lang="zh-CN" altLang="en-US" sz="1200" smtClean="0"/>
              <a:pPr/>
              <a:t>4</a:t>
            </a:fld>
            <a:endParaRPr lang="en-US" altLang="zh-CN" sz="1200" smtClean="0"/>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0"/>
          <p:cNvSpPr>
            <a:spLocks noGrp="1" noChangeArrowheads="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smtClean="0"/>
              <a:t>Confidential, for review only</a:t>
            </a:r>
            <a:endParaRPr lang="en-US" altLang="en-US" sz="1200" smtClean="0"/>
          </a:p>
        </p:txBody>
      </p:sp>
      <p:sp>
        <p:nvSpPr>
          <p:cNvPr id="76803" name="Rectangle 1031"/>
          <p:cNvSpPr>
            <a:spLocks noGrp="1" noChangeArrowheads="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1702297E-6418-4B60-A265-7CBD911CF488}" type="slidenum">
              <a:rPr lang="zh-CN" altLang="en-US" sz="1200" smtClean="0"/>
              <a:pPr/>
              <a:t>5</a:t>
            </a:fld>
            <a:endParaRPr lang="en-US" altLang="zh-CN" sz="1200" smtClean="0"/>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0"/>
          <p:cNvSpPr>
            <a:spLocks noGrp="1" noChangeArrowheads="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smtClean="0"/>
              <a:t>Confidential, for review only</a:t>
            </a:r>
            <a:endParaRPr lang="en-US" altLang="en-US" sz="1200" smtClean="0"/>
          </a:p>
        </p:txBody>
      </p:sp>
      <p:sp>
        <p:nvSpPr>
          <p:cNvPr id="77827" name="Rectangle 1031"/>
          <p:cNvSpPr>
            <a:spLocks noGrp="1" noChangeArrowheads="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02CA8782-98EE-4ECA-9ABF-F12775EAEFED}" type="slidenum">
              <a:rPr lang="zh-CN" altLang="en-US" sz="1200" smtClean="0"/>
              <a:pPr/>
              <a:t>6</a:t>
            </a:fld>
            <a:endParaRPr lang="en-US" altLang="zh-CN" sz="1200" smtClean="0"/>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p:spPr>
        <p:txBody>
          <a:bodyPr/>
          <a:lstStyle/>
          <a:p>
            <a:pPr lvl="1">
              <a:lnSpc>
                <a:spcPct val="130000"/>
              </a:lnSpc>
            </a:pPr>
            <a:endParaRPr lang="zh-CN" altLang="en-US" sz="8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0"/>
          <p:cNvSpPr>
            <a:spLocks noGrp="1" noChangeArrowheads="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smtClean="0"/>
              <a:t>Confidential, for review only</a:t>
            </a:r>
            <a:endParaRPr lang="en-US" altLang="en-US" sz="1200" smtClean="0"/>
          </a:p>
        </p:txBody>
      </p:sp>
      <p:sp>
        <p:nvSpPr>
          <p:cNvPr id="78851" name="Rectangle 1031"/>
          <p:cNvSpPr>
            <a:spLocks noGrp="1" noChangeArrowheads="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E45469F1-3E15-4CE7-9F98-726CFF0B2315}" type="slidenum">
              <a:rPr lang="zh-CN" altLang="en-US" sz="1200" smtClean="0"/>
              <a:pPr/>
              <a:t>7</a:t>
            </a:fld>
            <a:endParaRPr lang="en-US" altLang="zh-CN" sz="1200" smtClean="0"/>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0"/>
          <p:cNvSpPr>
            <a:spLocks noGrp="1" noChangeArrowheads="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smtClean="0"/>
              <a:t>Confidential, for review only</a:t>
            </a:r>
            <a:endParaRPr lang="en-US" altLang="en-US" sz="1200" smtClean="0"/>
          </a:p>
        </p:txBody>
      </p:sp>
      <p:sp>
        <p:nvSpPr>
          <p:cNvPr id="82947" name="Rectangle 1031"/>
          <p:cNvSpPr>
            <a:spLocks noGrp="1" noChangeArrowheads="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1E56F1DD-DFB7-42C2-8DF2-F01DD45C9435}" type="slidenum">
              <a:rPr lang="zh-CN" altLang="en-US" sz="1200" smtClean="0"/>
              <a:pPr/>
              <a:t>31</a:t>
            </a:fld>
            <a:endParaRPr lang="en-US" altLang="zh-CN" sz="1200" smtClean="0"/>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0"/>
          <p:cNvSpPr>
            <a:spLocks noGrp="1" noChangeArrowheads="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smtClean="0"/>
              <a:t>Confidential, for review only</a:t>
            </a:r>
            <a:endParaRPr lang="en-US" altLang="en-US" sz="1200" smtClean="0"/>
          </a:p>
        </p:txBody>
      </p:sp>
      <p:sp>
        <p:nvSpPr>
          <p:cNvPr id="83971" name="Rectangle 1031"/>
          <p:cNvSpPr>
            <a:spLocks noGrp="1" noChangeArrowheads="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138DE22F-9313-4493-86FF-FCE4A89A7576}" type="slidenum">
              <a:rPr lang="zh-CN" altLang="en-US" sz="1200" smtClean="0"/>
              <a:pPr/>
              <a:t>36</a:t>
            </a:fld>
            <a:endParaRPr lang="en-US" altLang="zh-CN" sz="1200" smtClean="0"/>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0"/>
          <p:cNvSpPr>
            <a:spLocks noGrp="1" noChangeArrowheads="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smtClean="0"/>
              <a:t>Confidential, for review only</a:t>
            </a:r>
            <a:endParaRPr lang="en-US" altLang="en-US" sz="1200" smtClean="0"/>
          </a:p>
        </p:txBody>
      </p:sp>
      <p:sp>
        <p:nvSpPr>
          <p:cNvPr id="84995" name="Rectangle 1031"/>
          <p:cNvSpPr>
            <a:spLocks noGrp="1" noChangeArrowheads="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6F3852DF-E1F8-477B-B3CF-FA2A324BB0B9}" type="slidenum">
              <a:rPr lang="zh-CN" altLang="en-US" sz="1200" smtClean="0"/>
              <a:pPr/>
              <a:t>40</a:t>
            </a:fld>
            <a:endParaRPr lang="en-US" altLang="zh-CN" sz="1200" smtClean="0"/>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p:spPr>
        <p:txBody>
          <a:bodyPr/>
          <a:lstStyle/>
          <a:p>
            <a:r>
              <a:rPr lang="zh-CN" altLang="en-US" smtClean="0"/>
              <a:t>关系模型是最重要的一种数据模型。也是目前主要采用的数据模型，本课程的重点</a:t>
            </a:r>
          </a:p>
          <a:p>
            <a:endParaRPr lang="zh-CN" altLang="en-US" smtClean="0"/>
          </a:p>
        </p:txBody>
      </p:sp>
      <p:sp>
        <p:nvSpPr>
          <p:cNvPr id="86020" name="页脚占位符 3"/>
          <p:cNvSpPr>
            <a:spLocks noGrp="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smtClean="0"/>
              <a:t>Confidential, for review only</a:t>
            </a:r>
            <a:endParaRPr lang="en-US" altLang="en-US" sz="1200" smtClean="0"/>
          </a:p>
        </p:txBody>
      </p:sp>
      <p:sp>
        <p:nvSpPr>
          <p:cNvPr id="86021" name="灯片编号占位符 4"/>
          <p:cNvSpPr>
            <a:spLocks noGrp="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36743899-1AF1-41E2-A652-3E2A2F61E4C7}" type="slidenum">
              <a:rPr lang="zh-CN" altLang="en-US" sz="1200" smtClean="0"/>
              <a:pPr/>
              <a:t>41</a:t>
            </a:fld>
            <a:endParaRPr lang="en-US" altLang="zh-CN" sz="120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5475" name="Rectangle 3"/>
          <p:cNvSpPr>
            <a:spLocks noGrp="1" noChangeArrowheads="1"/>
          </p:cNvSpPr>
          <p:nvPr>
            <p:ph type="subTitle" sz="quarter" idx="1"/>
          </p:nvPr>
        </p:nvSpPr>
        <p:spPr>
          <a:xfrm>
            <a:off x="2146300" y="3505200"/>
            <a:ext cx="5745163" cy="976313"/>
          </a:xfrm>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0" indent="0" algn="ctr">
              <a:lnSpc>
                <a:spcPct val="95000"/>
              </a:lnSpc>
              <a:spcBef>
                <a:spcPct val="10000"/>
              </a:spcBef>
              <a:buFont typeface="Wingdings" pitchFamily="2" charset="2"/>
              <a:buNone/>
              <a:defRPr sz="3200">
                <a:solidFill>
                  <a:srgbClr val="C1C4DD"/>
                </a:solidFill>
              </a:defRPr>
            </a:lvl1pPr>
          </a:lstStyle>
          <a:p>
            <a:pPr lvl="0"/>
            <a:r>
              <a:rPr lang="en-US" altLang="en-US" noProof="0" smtClean="0"/>
              <a:t>Speaker’s Name,</a:t>
            </a:r>
          </a:p>
          <a:p>
            <a:pPr lvl="0"/>
            <a:r>
              <a:rPr lang="en-US" altLang="en-US" noProof="0" smtClean="0"/>
              <a:t>Speaker’s Title</a:t>
            </a:r>
          </a:p>
        </p:txBody>
      </p:sp>
      <p:sp>
        <p:nvSpPr>
          <p:cNvPr id="105476" name="Rectangle 4"/>
          <p:cNvSpPr>
            <a:spLocks noGrp="1" noChangeArrowheads="1"/>
          </p:cNvSpPr>
          <p:nvPr>
            <p:ph type="ctrTitle" sz="quarter"/>
          </p:nvPr>
        </p:nvSpPr>
        <p:spPr>
          <a:xfrm>
            <a:off x="1096963" y="2136775"/>
            <a:ext cx="7608887" cy="1968500"/>
          </a:xfrm>
          <a:effectLst/>
          <a:extLst>
            <a:ext uri="{AF507438-7753-43E0-B8FC-AC1667EBCBE1}">
              <a14:hiddenEffects xmlns:a14="http://schemas.microsoft.com/office/drawing/2010/main">
                <a:effectLst>
                  <a:outerShdw dist="17961" dir="2700000" algn="ctr" rotWithShape="0">
                    <a:schemeClr val="bg1"/>
                  </a:outerShdw>
                </a:effectLst>
              </a14:hiddenEffects>
            </a:ext>
          </a:extLst>
        </p:spPr>
        <p:txBody>
          <a:bodyPr anchor="t"/>
          <a:lstStyle>
            <a:lvl1pPr algn="ctr">
              <a:lnSpc>
                <a:spcPct val="95000"/>
              </a:lnSpc>
              <a:buClr>
                <a:schemeClr val="folHlink"/>
              </a:buClr>
              <a:buSzPct val="95000"/>
              <a:defRPr sz="6800"/>
            </a:lvl1pPr>
          </a:lstStyle>
          <a:p>
            <a:pPr lvl="0"/>
            <a:r>
              <a:rPr lang="en-US" altLang="en-US" noProof="0" smtClean="0"/>
              <a:t>Click to edit Master title style</a:t>
            </a:r>
          </a:p>
        </p:txBody>
      </p:sp>
    </p:spTree>
    <p:extLst>
      <p:ext uri="{BB962C8B-B14F-4D97-AF65-F5344CB8AC3E}">
        <p14:creationId xmlns:p14="http://schemas.microsoft.com/office/powerpoint/2010/main" val="2258644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B40D1793-0E0B-4BF6-8AA6-FC570F261918}"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79D6AD46-9F20-4EC5-BC12-35776299EA88}" type="datetime1">
              <a:rPr lang="zh-CN" altLang="en-US"/>
              <a:pPr>
                <a:defRPr/>
              </a:pPr>
              <a:t>2017/9/27</a:t>
            </a:fld>
            <a:endParaRPr lang="en-US" altLang="zh-CN" sz="1000"/>
          </a:p>
        </p:txBody>
      </p:sp>
    </p:spTree>
    <p:extLst>
      <p:ext uri="{BB962C8B-B14F-4D97-AF65-F5344CB8AC3E}">
        <p14:creationId xmlns:p14="http://schemas.microsoft.com/office/powerpoint/2010/main" val="411039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65988" y="255588"/>
            <a:ext cx="2205037" cy="34051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255588"/>
            <a:ext cx="6462713" cy="34051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ACD29D88-FE09-4A94-AA09-829F9AF29284}"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5F2F2DBE-F3E2-4F21-A0AA-5CE45796EB83}" type="datetime1">
              <a:rPr lang="zh-CN" altLang="en-US"/>
              <a:pPr>
                <a:defRPr/>
              </a:pPr>
              <a:t>2017/9/27</a:t>
            </a:fld>
            <a:endParaRPr lang="en-US" altLang="zh-CN" sz="1000"/>
          </a:p>
        </p:txBody>
      </p:sp>
    </p:spTree>
    <p:extLst>
      <p:ext uri="{BB962C8B-B14F-4D97-AF65-F5344CB8AC3E}">
        <p14:creationId xmlns:p14="http://schemas.microsoft.com/office/powerpoint/2010/main" val="3846698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6EDAD935-3524-4CAB-86D2-08C8290D0015}"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DEAFC5F9-1545-4299-9197-72F553A4BD8F}" type="datetime1">
              <a:rPr lang="zh-CN" altLang="en-US"/>
              <a:pPr>
                <a:defRPr/>
              </a:pPr>
              <a:t>2017/9/27</a:t>
            </a:fld>
            <a:endParaRPr lang="en-US" altLang="zh-CN" sz="1000"/>
          </a:p>
        </p:txBody>
      </p:sp>
    </p:spTree>
    <p:extLst>
      <p:ext uri="{BB962C8B-B14F-4D97-AF65-F5344CB8AC3E}">
        <p14:creationId xmlns:p14="http://schemas.microsoft.com/office/powerpoint/2010/main" val="180168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E5C6D0F1-287D-4B13-8A9E-0E8D6DF79164}"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00CADE1F-58CE-44D6-A3A3-E7AE89D350D9}" type="datetime1">
              <a:rPr lang="zh-CN" altLang="en-US"/>
              <a:pPr>
                <a:defRPr/>
              </a:pPr>
              <a:t>2017/9/27</a:t>
            </a:fld>
            <a:endParaRPr lang="en-US" altLang="zh-CN" sz="1000"/>
          </a:p>
        </p:txBody>
      </p:sp>
    </p:spTree>
    <p:extLst>
      <p:ext uri="{BB962C8B-B14F-4D97-AF65-F5344CB8AC3E}">
        <p14:creationId xmlns:p14="http://schemas.microsoft.com/office/powerpoint/2010/main" val="3921981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875"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37150"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sldNum" sz="quarter" idx="10"/>
          </p:nvPr>
        </p:nvSpPr>
        <p:spPr>
          <a:ln/>
        </p:spPr>
        <p:txBody>
          <a:bodyPr/>
          <a:lstStyle>
            <a:lvl1pPr>
              <a:defRPr/>
            </a:lvl1pPr>
          </a:lstStyle>
          <a:p>
            <a:pPr>
              <a:defRPr/>
            </a:pPr>
            <a:fld id="{5FF5FA0A-436B-4565-BCA4-62F175707C18}"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F1E8533B-5C45-4E49-B975-2B417C9AE0A4}" type="datetime1">
              <a:rPr lang="zh-CN" altLang="en-US"/>
              <a:pPr>
                <a:defRPr/>
              </a:pPr>
              <a:t>2017/9/27</a:t>
            </a:fld>
            <a:endParaRPr lang="en-US" altLang="zh-CN" sz="1000"/>
          </a:p>
        </p:txBody>
      </p:sp>
    </p:spTree>
    <p:extLst>
      <p:ext uri="{BB962C8B-B14F-4D97-AF65-F5344CB8AC3E}">
        <p14:creationId xmlns:p14="http://schemas.microsoft.com/office/powerpoint/2010/main" val="18320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sldNum" sz="quarter" idx="10"/>
          </p:nvPr>
        </p:nvSpPr>
        <p:spPr>
          <a:ln/>
        </p:spPr>
        <p:txBody>
          <a:bodyPr/>
          <a:lstStyle>
            <a:lvl1pPr>
              <a:defRPr/>
            </a:lvl1pPr>
          </a:lstStyle>
          <a:p>
            <a:pPr>
              <a:defRPr/>
            </a:pPr>
            <a:fld id="{988EE7A2-B57C-4AE8-B6E7-572CEBC322F7}" type="slidenum">
              <a:rPr lang="zh-CN" altLang="en-US"/>
              <a:pPr>
                <a:defRPr/>
              </a:pPr>
              <a:t>‹#›</a:t>
            </a:fld>
            <a:endParaRPr lang="en-US" altLang="zh-CN"/>
          </a:p>
        </p:txBody>
      </p:sp>
      <p:sp>
        <p:nvSpPr>
          <p:cNvPr id="8" name="Rectangle 7"/>
          <p:cNvSpPr>
            <a:spLocks noGrp="1" noChangeArrowheads="1"/>
          </p:cNvSpPr>
          <p:nvPr>
            <p:ph type="dt" sz="half" idx="11"/>
          </p:nvPr>
        </p:nvSpPr>
        <p:spPr>
          <a:ln/>
        </p:spPr>
        <p:txBody>
          <a:bodyPr/>
          <a:lstStyle>
            <a:lvl1pPr>
              <a:defRPr/>
            </a:lvl1pPr>
          </a:lstStyle>
          <a:p>
            <a:pPr>
              <a:defRPr/>
            </a:pPr>
            <a:fld id="{5D9B61A5-A719-4851-8244-F7283B0D8A2A}" type="datetime1">
              <a:rPr lang="zh-CN" altLang="en-US"/>
              <a:pPr>
                <a:defRPr/>
              </a:pPr>
              <a:t>2017/9/27</a:t>
            </a:fld>
            <a:endParaRPr lang="en-US" altLang="zh-CN" sz="1000"/>
          </a:p>
        </p:txBody>
      </p:sp>
    </p:spTree>
    <p:extLst>
      <p:ext uri="{BB962C8B-B14F-4D97-AF65-F5344CB8AC3E}">
        <p14:creationId xmlns:p14="http://schemas.microsoft.com/office/powerpoint/2010/main" val="51672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sldNum" sz="quarter" idx="10"/>
          </p:nvPr>
        </p:nvSpPr>
        <p:spPr>
          <a:ln/>
        </p:spPr>
        <p:txBody>
          <a:bodyPr/>
          <a:lstStyle>
            <a:lvl1pPr>
              <a:defRPr/>
            </a:lvl1pPr>
          </a:lstStyle>
          <a:p>
            <a:pPr>
              <a:defRPr/>
            </a:pPr>
            <a:fld id="{4DF5BCD7-EEBD-4708-954F-9EBBFE595E11}" type="slidenum">
              <a:rPr lang="zh-CN" altLang="en-US"/>
              <a:pPr>
                <a:defRPr/>
              </a:pPr>
              <a:t>‹#›</a:t>
            </a:fld>
            <a:endParaRPr lang="en-US" altLang="zh-CN"/>
          </a:p>
        </p:txBody>
      </p:sp>
      <p:sp>
        <p:nvSpPr>
          <p:cNvPr id="4" name="Rectangle 7"/>
          <p:cNvSpPr>
            <a:spLocks noGrp="1" noChangeArrowheads="1"/>
          </p:cNvSpPr>
          <p:nvPr>
            <p:ph type="dt" sz="half" idx="11"/>
          </p:nvPr>
        </p:nvSpPr>
        <p:spPr>
          <a:ln/>
        </p:spPr>
        <p:txBody>
          <a:bodyPr/>
          <a:lstStyle>
            <a:lvl1pPr>
              <a:defRPr/>
            </a:lvl1pPr>
          </a:lstStyle>
          <a:p>
            <a:pPr>
              <a:defRPr/>
            </a:pPr>
            <a:fld id="{4538D259-3B3D-479B-BA87-4C4739807F77}" type="datetime1">
              <a:rPr lang="zh-CN" altLang="en-US"/>
              <a:pPr>
                <a:defRPr/>
              </a:pPr>
              <a:t>2017/9/27</a:t>
            </a:fld>
            <a:endParaRPr lang="en-US" altLang="zh-CN" sz="1000"/>
          </a:p>
        </p:txBody>
      </p:sp>
    </p:spTree>
    <p:extLst>
      <p:ext uri="{BB962C8B-B14F-4D97-AF65-F5344CB8AC3E}">
        <p14:creationId xmlns:p14="http://schemas.microsoft.com/office/powerpoint/2010/main" val="173875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85E5C7D9-E079-473C-B7C8-165BCE19E62C}" type="slidenum">
              <a:rPr lang="zh-CN" altLang="en-US"/>
              <a:pPr>
                <a:defRPr/>
              </a:pPr>
              <a:t>‹#›</a:t>
            </a:fld>
            <a:endParaRPr lang="en-US" altLang="zh-CN"/>
          </a:p>
        </p:txBody>
      </p:sp>
      <p:sp>
        <p:nvSpPr>
          <p:cNvPr id="3" name="Rectangle 7"/>
          <p:cNvSpPr>
            <a:spLocks noGrp="1" noChangeArrowheads="1"/>
          </p:cNvSpPr>
          <p:nvPr>
            <p:ph type="dt" sz="half" idx="11"/>
          </p:nvPr>
        </p:nvSpPr>
        <p:spPr>
          <a:ln/>
        </p:spPr>
        <p:txBody>
          <a:bodyPr/>
          <a:lstStyle>
            <a:lvl1pPr>
              <a:defRPr/>
            </a:lvl1pPr>
          </a:lstStyle>
          <a:p>
            <a:pPr>
              <a:defRPr/>
            </a:pPr>
            <a:fld id="{A064B0EF-CA7C-4B6C-BF5E-C40A4BAEC1B2}" type="datetime1">
              <a:rPr lang="zh-CN" altLang="en-US"/>
              <a:pPr>
                <a:defRPr/>
              </a:pPr>
              <a:t>2017/9/27</a:t>
            </a:fld>
            <a:endParaRPr lang="en-US" altLang="zh-CN" sz="1000"/>
          </a:p>
        </p:txBody>
      </p:sp>
    </p:spTree>
    <p:extLst>
      <p:ext uri="{BB962C8B-B14F-4D97-AF65-F5344CB8AC3E}">
        <p14:creationId xmlns:p14="http://schemas.microsoft.com/office/powerpoint/2010/main" val="2034361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FC68F034-48AC-4D3F-8E2A-0ED11C2156F7}"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AC2EDEAD-EC05-47FF-A0BC-11E45172151B}" type="datetime1">
              <a:rPr lang="zh-CN" altLang="en-US"/>
              <a:pPr>
                <a:defRPr/>
              </a:pPr>
              <a:t>2017/9/27</a:t>
            </a:fld>
            <a:endParaRPr lang="en-US" altLang="zh-CN" sz="1000"/>
          </a:p>
        </p:txBody>
      </p:sp>
    </p:spTree>
    <p:extLst>
      <p:ext uri="{BB962C8B-B14F-4D97-AF65-F5344CB8AC3E}">
        <p14:creationId xmlns:p14="http://schemas.microsoft.com/office/powerpoint/2010/main" val="518410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79E52FA8-7ABA-41BB-AF0B-E67E7812211C}"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8A60C5FE-EE0D-4A8C-9126-FA1DF5B766D5}" type="datetime1">
              <a:rPr lang="zh-CN" altLang="en-US"/>
              <a:pPr>
                <a:defRPr/>
              </a:pPr>
              <a:t>2017/9/27</a:t>
            </a:fld>
            <a:endParaRPr lang="en-US" altLang="zh-CN" sz="1000"/>
          </a:p>
        </p:txBody>
      </p:sp>
    </p:spTree>
    <p:extLst>
      <p:ext uri="{BB962C8B-B14F-4D97-AF65-F5344CB8AC3E}">
        <p14:creationId xmlns:p14="http://schemas.microsoft.com/office/powerpoint/2010/main" val="360868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50875" y="1143000"/>
            <a:ext cx="8820150"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en-US" smtClean="0"/>
              <a:t>Body Text</a:t>
            </a:r>
          </a:p>
          <a:p>
            <a:pPr lvl="1"/>
            <a:r>
              <a:rPr lang="en-US" altLang="en-US" smtClean="0"/>
              <a:t> 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Rectangle 3"/>
          <p:cNvSpPr>
            <a:spLocks noChangeArrowheads="1"/>
          </p:cNvSpPr>
          <p:nvPr/>
        </p:nvSpPr>
        <p:spPr bwMode="auto">
          <a:xfrm>
            <a:off x="4852988" y="2967038"/>
            <a:ext cx="19685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defRPr/>
            </a:pPr>
            <a:endParaRPr lang="zh-CN" altLang="en-US" smtClean="0"/>
          </a:p>
        </p:txBody>
      </p:sp>
      <p:sp>
        <p:nvSpPr>
          <p:cNvPr id="104452" name="Rectangle 4"/>
          <p:cNvSpPr>
            <a:spLocks noGrp="1" noChangeArrowheads="1"/>
          </p:cNvSpPr>
          <p:nvPr>
            <p:ph type="title"/>
          </p:nvPr>
        </p:nvSpPr>
        <p:spPr bwMode="auto">
          <a:xfrm>
            <a:off x="650875" y="255588"/>
            <a:ext cx="8820150" cy="6588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altLang="en-US" smtClean="0"/>
              <a:t>Slide Title</a:t>
            </a:r>
          </a:p>
        </p:txBody>
      </p:sp>
      <p:sp>
        <p:nvSpPr>
          <p:cNvPr id="104456" name="Rectangle 8"/>
          <p:cNvSpPr>
            <a:spLocks noGrp="1" noChangeArrowheads="1"/>
          </p:cNvSpPr>
          <p:nvPr>
            <p:ph type="sldNum" sz="quarter" idx="4"/>
          </p:nvPr>
        </p:nvSpPr>
        <p:spPr bwMode="auto">
          <a:xfrm>
            <a:off x="7321550" y="6324600"/>
            <a:ext cx="25019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115646" tIns="57824" rIns="115646" bIns="57824" numCol="1" anchor="t" anchorCtr="0" compatLnSpc="1">
            <a:prstTxWarp prst="textNoShape">
              <a:avLst/>
            </a:prstTxWarp>
          </a:bodyPr>
          <a:lstStyle>
            <a:lvl1pPr algn="r" defTabSz="1157288">
              <a:defRPr>
                <a:latin typeface="Arial" pitchFamily="34" charset="0"/>
              </a:defRPr>
            </a:lvl1pPr>
          </a:lstStyle>
          <a:p>
            <a:pPr>
              <a:defRPr/>
            </a:pPr>
            <a:fld id="{FDDC2A0E-BF5F-45C4-A64B-9496D68C643A}" type="slidenum">
              <a:rPr lang="zh-CN" altLang="en-US"/>
              <a:pPr>
                <a:defRPr/>
              </a:pPr>
              <a:t>‹#›</a:t>
            </a:fld>
            <a:endParaRPr lang="en-US" altLang="zh-CN"/>
          </a:p>
        </p:txBody>
      </p:sp>
      <p:sp>
        <p:nvSpPr>
          <p:cNvPr id="104455" name="Rectangle 7"/>
          <p:cNvSpPr>
            <a:spLocks noGrp="1" noChangeArrowheads="1"/>
          </p:cNvSpPr>
          <p:nvPr>
            <p:ph type="dt" sz="half" idx="2"/>
          </p:nvPr>
        </p:nvSpPr>
        <p:spPr bwMode="auto">
          <a:xfrm>
            <a:off x="14288" y="6350000"/>
            <a:ext cx="2297112"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115646" tIns="57824" rIns="115646" bIns="57824" numCol="1" anchor="t" anchorCtr="0" compatLnSpc="1">
            <a:prstTxWarp prst="textNoShape">
              <a:avLst/>
            </a:prstTxWarp>
          </a:bodyPr>
          <a:lstStyle>
            <a:lvl1pPr algn="l" defTabSz="1157288">
              <a:defRPr sz="1800">
                <a:latin typeface="Arial" pitchFamily="34" charset="0"/>
              </a:defRPr>
            </a:lvl1pPr>
          </a:lstStyle>
          <a:p>
            <a:pPr>
              <a:defRPr/>
            </a:pPr>
            <a:fld id="{14130756-EA08-46F0-8A80-A95D6BC02AAF}" type="datetime1">
              <a:rPr lang="zh-CN" altLang="en-US"/>
              <a:pPr>
                <a:defRPr/>
              </a:pPr>
              <a:t>2017/9/27</a:t>
            </a:fld>
            <a:endParaRPr lang="en-US" altLang="zh-CN" sz="1000"/>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hf hdr="0" ftr="0"/>
  <p:txStyles>
    <p:titleStyle>
      <a:lvl1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mj-lt"/>
          <a:ea typeface="+mj-ea"/>
          <a:cs typeface="+mj-cs"/>
        </a:defRPr>
      </a:lvl1pPr>
      <a:lvl2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2pPr>
      <a:lvl3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3pPr>
      <a:lvl4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4pPr>
      <a:lvl5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5pPr>
      <a:lvl6pPr marL="4572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6pPr>
      <a:lvl7pPr marL="9144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7pPr>
      <a:lvl8pPr marL="13716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8pPr>
      <a:lvl9pPr marL="18288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9pPr>
    </p:titleStyle>
    <p:bodyStyle>
      <a:lvl1pPr marL="258763" indent="-258763" algn="l" defTabSz="814388" rtl="0" eaLnBrk="0" fontAlgn="base" hangingPunct="0">
        <a:lnSpc>
          <a:spcPct val="90000"/>
        </a:lnSpc>
        <a:spcBef>
          <a:spcPct val="35000"/>
        </a:spcBef>
        <a:spcAft>
          <a:spcPct val="0"/>
        </a:spcAft>
        <a:buClr>
          <a:srgbClr val="27305F"/>
        </a:buClr>
        <a:buSzPct val="60000"/>
        <a:buFont typeface="Wingdings" pitchFamily="2" charset="2"/>
        <a:buChar char="n"/>
        <a:defRPr sz="2800" b="1">
          <a:solidFill>
            <a:schemeClr val="tx1"/>
          </a:solidFill>
          <a:latin typeface="+mn-lt"/>
          <a:ea typeface="+mn-ea"/>
          <a:cs typeface="+mn-cs"/>
        </a:defRPr>
      </a:lvl1pPr>
      <a:lvl2pPr marL="649288" indent="-261938"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2pPr>
      <a:lvl3pPr marL="1027113" indent="-249238" algn="l" defTabSz="814388" rtl="0" eaLnBrk="0" fontAlgn="base" hangingPunct="0">
        <a:lnSpc>
          <a:spcPct val="90000"/>
        </a:lnSpc>
        <a:spcBef>
          <a:spcPct val="35000"/>
        </a:spcBef>
        <a:spcAft>
          <a:spcPct val="0"/>
        </a:spcAft>
        <a:buClr>
          <a:srgbClr val="27305F"/>
        </a:buClr>
        <a:buFont typeface="Wingdings" pitchFamily="2" charset="2"/>
        <a:buChar char="Ø"/>
        <a:defRPr sz="2800" b="1">
          <a:solidFill>
            <a:schemeClr val="tx1"/>
          </a:solidFill>
          <a:latin typeface="+mn-lt"/>
          <a:ea typeface="+mn-ea"/>
        </a:defRPr>
      </a:lvl3pPr>
      <a:lvl4pPr marL="1416050"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4pPr>
      <a:lvl5pPr marL="18049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5pPr>
      <a:lvl6pPr marL="22621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6pPr>
      <a:lvl7pPr marL="27193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7pPr>
      <a:lvl8pPr marL="31765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8pPr>
      <a:lvl9pPr marL="36337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oleObject" Target="../embeddings/oleObject1.bin"/><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ctrTitle"/>
          </p:nvPr>
        </p:nvSpPr>
        <p:spPr>
          <a:xfrm>
            <a:off x="1096963" y="2136775"/>
            <a:ext cx="7608887" cy="1041400"/>
          </a:xfrm>
        </p:spPr>
        <p:txBody>
          <a:bodyPr/>
          <a:lstStyle/>
          <a:p>
            <a:pPr>
              <a:defRPr/>
            </a:pPr>
            <a:r>
              <a:rPr lang="zh-CN" altLang="en-US" sz="7200" smtClean="0"/>
              <a:t>第二章 数据模型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94585F7-9191-4454-9E72-1FC16E00540C}" type="slidenum">
              <a:rPr lang="zh-CN" altLang="en-US" smtClean="0"/>
              <a:pPr/>
              <a:t>10</a:t>
            </a:fld>
            <a:endParaRPr lang="en-US" altLang="zh-CN" smtClean="0"/>
          </a:p>
        </p:txBody>
      </p:sp>
      <p:sp>
        <p:nvSpPr>
          <p:cNvPr id="1229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B70EC57-B93A-46F2-A8DC-07331FCDC2D7}" type="datetime1">
              <a:rPr lang="zh-CN" altLang="en-US" sz="1800" smtClean="0"/>
              <a:pPr/>
              <a:t>2017/9/27</a:t>
            </a:fld>
            <a:endParaRPr lang="en-US" altLang="zh-CN" sz="1000" smtClean="0"/>
          </a:p>
        </p:txBody>
      </p:sp>
      <p:sp>
        <p:nvSpPr>
          <p:cNvPr id="959490" name="Rectangle 2"/>
          <p:cNvSpPr>
            <a:spLocks noGrp="1" noChangeArrowheads="1"/>
          </p:cNvSpPr>
          <p:nvPr>
            <p:ph type="title"/>
          </p:nvPr>
        </p:nvSpPr>
        <p:spPr/>
        <p:txBody>
          <a:bodyPr/>
          <a:lstStyle/>
          <a:p>
            <a:pPr>
              <a:defRPr/>
            </a:pPr>
            <a:r>
              <a:rPr lang="en-US" altLang="zh-CN" smtClean="0"/>
              <a:t>2.1.1	E-R</a:t>
            </a:r>
            <a:r>
              <a:rPr lang="zh-CN" altLang="en-US" smtClean="0"/>
              <a:t>数据模型中的基本概念</a:t>
            </a:r>
          </a:p>
        </p:txBody>
      </p:sp>
      <p:sp>
        <p:nvSpPr>
          <p:cNvPr id="12293" name="Rectangle 3"/>
          <p:cNvSpPr>
            <a:spLocks noGrp="1" noChangeArrowheads="1"/>
          </p:cNvSpPr>
          <p:nvPr>
            <p:ph type="body" idx="1"/>
          </p:nvPr>
        </p:nvSpPr>
        <p:spPr>
          <a:xfrm>
            <a:off x="650875" y="1143000"/>
            <a:ext cx="8820150" cy="3286125"/>
          </a:xfrm>
        </p:spPr>
        <p:txBody>
          <a:bodyPr/>
          <a:lstStyle/>
          <a:p>
            <a:r>
              <a:rPr lang="en-US" altLang="zh-CN" smtClean="0"/>
              <a:t>3. </a:t>
            </a:r>
            <a:r>
              <a:rPr lang="zh-CN" altLang="en-US" smtClean="0"/>
              <a:t>联系（</a:t>
            </a:r>
            <a:r>
              <a:rPr lang="en-US" altLang="zh-CN" smtClean="0">
                <a:latin typeface="宋体" pitchFamily="2" charset="-122"/>
              </a:rPr>
              <a:t>Relationship</a:t>
            </a:r>
            <a:r>
              <a:rPr lang="zh-CN" altLang="en-US" smtClean="0"/>
              <a:t>）</a:t>
            </a:r>
          </a:p>
          <a:p>
            <a:pPr lvl="1"/>
            <a:r>
              <a:rPr lang="zh-CN" altLang="en-US" smtClean="0"/>
              <a:t>在现实世界中，事物内部以及事物之间是有联系的</a:t>
            </a:r>
          </a:p>
          <a:p>
            <a:pPr lvl="1"/>
            <a:r>
              <a:rPr lang="zh-CN" altLang="en-US" smtClean="0"/>
              <a:t>在信息世界中将被抽象为实体内部的联系和实体之间的联系。</a:t>
            </a:r>
          </a:p>
          <a:p>
            <a:pPr lvl="2"/>
            <a:r>
              <a:rPr lang="zh-CN" altLang="en-US" smtClean="0">
                <a:solidFill>
                  <a:srgbClr val="0000FF"/>
                </a:solidFill>
              </a:rPr>
              <a:t>实体内部的联系</a:t>
            </a:r>
            <a:r>
              <a:rPr lang="zh-CN" altLang="en-US" smtClean="0"/>
              <a:t>通常是指组成实体的各属性之间的联系；</a:t>
            </a:r>
          </a:p>
          <a:p>
            <a:pPr lvl="2"/>
            <a:r>
              <a:rPr lang="zh-CN" altLang="en-US" smtClean="0">
                <a:solidFill>
                  <a:srgbClr val="0000FF"/>
                </a:solidFill>
              </a:rPr>
              <a:t>实体之间的联系</a:t>
            </a:r>
            <a:r>
              <a:rPr lang="zh-CN" altLang="en-US" smtClean="0"/>
              <a:t>通常是指不同实体集之间的联系</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62795D52-779D-4648-B343-26575CC8C3A3}" type="slidenum">
              <a:rPr lang="zh-CN" altLang="en-US" smtClean="0"/>
              <a:pPr/>
              <a:t>11</a:t>
            </a:fld>
            <a:endParaRPr lang="en-US" altLang="zh-CN" smtClean="0"/>
          </a:p>
        </p:txBody>
      </p:sp>
      <p:sp>
        <p:nvSpPr>
          <p:cNvPr id="1331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5EA782C-2709-454A-B8E3-3797C5ECFE20}" type="datetime1">
              <a:rPr lang="zh-CN" altLang="en-US" sz="1800" smtClean="0"/>
              <a:pPr/>
              <a:t>2017/9/27</a:t>
            </a:fld>
            <a:endParaRPr lang="en-US" altLang="zh-CN" sz="1000" smtClean="0"/>
          </a:p>
        </p:txBody>
      </p:sp>
      <p:sp>
        <p:nvSpPr>
          <p:cNvPr id="1029122" name="Rectangle 2"/>
          <p:cNvSpPr>
            <a:spLocks noGrp="1" noChangeArrowheads="1"/>
          </p:cNvSpPr>
          <p:nvPr>
            <p:ph type="title"/>
          </p:nvPr>
        </p:nvSpPr>
        <p:spPr/>
        <p:txBody>
          <a:bodyPr/>
          <a:lstStyle/>
          <a:p>
            <a:pPr>
              <a:defRPr/>
            </a:pPr>
            <a:r>
              <a:rPr lang="en-US" altLang="zh-CN" smtClean="0"/>
              <a:t>3. </a:t>
            </a:r>
            <a:r>
              <a:rPr lang="zh-CN" altLang="en-US" smtClean="0"/>
              <a:t>联系</a:t>
            </a:r>
          </a:p>
        </p:txBody>
      </p:sp>
      <p:sp>
        <p:nvSpPr>
          <p:cNvPr id="13317" name="Rectangle 32"/>
          <p:cNvSpPr>
            <a:spLocks noGrp="1" noChangeArrowheads="1"/>
          </p:cNvSpPr>
          <p:nvPr>
            <p:ph type="body" idx="1"/>
          </p:nvPr>
        </p:nvSpPr>
        <p:spPr>
          <a:xfrm>
            <a:off x="650875" y="1143000"/>
            <a:ext cx="8820150" cy="384175"/>
          </a:xfrm>
        </p:spPr>
        <p:txBody>
          <a:bodyPr/>
          <a:lstStyle/>
          <a:p>
            <a:r>
              <a:rPr lang="zh-CN" altLang="en-US" smtClean="0"/>
              <a:t>两个实体集之间的联系有三种：</a:t>
            </a:r>
          </a:p>
        </p:txBody>
      </p:sp>
      <p:grpSp>
        <p:nvGrpSpPr>
          <p:cNvPr id="13318" name="Group 33"/>
          <p:cNvGrpSpPr>
            <a:grpSpLocks/>
          </p:cNvGrpSpPr>
          <p:nvPr/>
        </p:nvGrpSpPr>
        <p:grpSpPr bwMode="auto">
          <a:xfrm>
            <a:off x="1281113" y="1773238"/>
            <a:ext cx="7488237" cy="2998787"/>
            <a:chOff x="912" y="1152"/>
            <a:chExt cx="4176" cy="2832"/>
          </a:xfrm>
        </p:grpSpPr>
        <p:grpSp>
          <p:nvGrpSpPr>
            <p:cNvPr id="13344" name="Group 34"/>
            <p:cNvGrpSpPr>
              <a:grpSpLocks/>
            </p:cNvGrpSpPr>
            <p:nvPr/>
          </p:nvGrpSpPr>
          <p:grpSpPr bwMode="auto">
            <a:xfrm>
              <a:off x="912" y="1200"/>
              <a:ext cx="1008" cy="2784"/>
              <a:chOff x="1056" y="1344"/>
              <a:chExt cx="1008" cy="2784"/>
            </a:xfrm>
          </p:grpSpPr>
          <p:sp>
            <p:nvSpPr>
              <p:cNvPr id="13363" name="Text Box 35"/>
              <p:cNvSpPr txBox="1">
                <a:spLocks noChangeArrowheads="1"/>
              </p:cNvSpPr>
              <p:nvPr/>
            </p:nvSpPr>
            <p:spPr bwMode="auto">
              <a:xfrm>
                <a:off x="1104" y="1344"/>
                <a:ext cx="816" cy="44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en-US" sz="2400">
                    <a:latin typeface="Times New Roman" pitchFamily="18" charset="0"/>
                  </a:rPr>
                  <a:t>实体</a:t>
                </a:r>
                <a:r>
                  <a:rPr lang="zh-CN" altLang="en-US" sz="2400"/>
                  <a:t>集</a:t>
                </a:r>
                <a:r>
                  <a:rPr kumimoji="1" lang="en-US" altLang="zh-CN" sz="2400">
                    <a:latin typeface="Times New Roman" pitchFamily="18" charset="0"/>
                  </a:rPr>
                  <a:t>1</a:t>
                </a:r>
              </a:p>
            </p:txBody>
          </p:sp>
          <p:sp>
            <p:nvSpPr>
              <p:cNvPr id="13364" name="AutoShape 36"/>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联系名</a:t>
                </a:r>
                <a:endParaRPr kumimoji="1" lang="zh-CN" altLang="en-US" sz="2400" b="0">
                  <a:latin typeface="Times New Roman" pitchFamily="18" charset="0"/>
                </a:endParaRPr>
              </a:p>
            </p:txBody>
          </p:sp>
          <p:sp>
            <p:nvSpPr>
              <p:cNvPr id="13365" name="Text Box 37"/>
              <p:cNvSpPr txBox="1">
                <a:spLocks noChangeArrowheads="1"/>
              </p:cNvSpPr>
              <p:nvPr/>
            </p:nvSpPr>
            <p:spPr bwMode="auto">
              <a:xfrm>
                <a:off x="1152" y="3169"/>
                <a:ext cx="816" cy="4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en-US" sz="2400">
                    <a:latin typeface="Times New Roman" pitchFamily="18" charset="0"/>
                  </a:rPr>
                  <a:t>实体</a:t>
                </a:r>
                <a:r>
                  <a:rPr lang="zh-CN" altLang="en-US" sz="2400"/>
                  <a:t>集</a:t>
                </a:r>
                <a:r>
                  <a:rPr kumimoji="1" lang="en-US" altLang="zh-CN" sz="2400">
                    <a:latin typeface="Times New Roman" pitchFamily="18" charset="0"/>
                  </a:rPr>
                  <a:t>2</a:t>
                </a:r>
              </a:p>
            </p:txBody>
          </p:sp>
          <p:sp>
            <p:nvSpPr>
              <p:cNvPr id="13366" name="Line 38"/>
              <p:cNvSpPr>
                <a:spLocks noChangeShapeType="1"/>
              </p:cNvSpPr>
              <p:nvPr/>
            </p:nvSpPr>
            <p:spPr bwMode="auto">
              <a:xfrm flipV="1">
                <a:off x="1536" y="1632"/>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7" name="Line 39"/>
              <p:cNvSpPr>
                <a:spLocks noChangeShapeType="1"/>
              </p:cNvSpPr>
              <p:nvPr/>
            </p:nvSpPr>
            <p:spPr bwMode="auto">
              <a:xfrm>
                <a:off x="1536" y="259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8" name="Text Box 40"/>
              <p:cNvSpPr txBox="1">
                <a:spLocks noChangeArrowheads="1"/>
              </p:cNvSpPr>
              <p:nvPr/>
            </p:nvSpPr>
            <p:spPr bwMode="auto">
              <a:xfrm>
                <a:off x="1152" y="1776"/>
                <a:ext cx="24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1</a:t>
                </a:r>
                <a:endParaRPr kumimoji="1" lang="en-US" altLang="zh-CN" sz="2400" b="0">
                  <a:latin typeface="Times New Roman" pitchFamily="18" charset="0"/>
                </a:endParaRPr>
              </a:p>
            </p:txBody>
          </p:sp>
          <p:sp>
            <p:nvSpPr>
              <p:cNvPr id="13369" name="Text Box 41"/>
              <p:cNvSpPr txBox="1">
                <a:spLocks noChangeArrowheads="1"/>
              </p:cNvSpPr>
              <p:nvPr/>
            </p:nvSpPr>
            <p:spPr bwMode="auto">
              <a:xfrm>
                <a:off x="1200" y="2737"/>
                <a:ext cx="24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1</a:t>
                </a:r>
                <a:endParaRPr kumimoji="1" lang="en-US" altLang="zh-CN" sz="2400" b="0">
                  <a:latin typeface="Times New Roman" pitchFamily="18" charset="0"/>
                </a:endParaRPr>
              </a:p>
            </p:txBody>
          </p:sp>
          <p:sp>
            <p:nvSpPr>
              <p:cNvPr id="13370" name="Text Box 42"/>
              <p:cNvSpPr txBox="1">
                <a:spLocks noChangeArrowheads="1"/>
              </p:cNvSpPr>
              <p:nvPr/>
            </p:nvSpPr>
            <p:spPr bwMode="auto">
              <a:xfrm>
                <a:off x="1200" y="3696"/>
                <a:ext cx="86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1:1</a:t>
                </a:r>
                <a:r>
                  <a:rPr kumimoji="1" lang="zh-CN" altLang="en-US" sz="2400">
                    <a:latin typeface="Times New Roman" pitchFamily="18" charset="0"/>
                  </a:rPr>
                  <a:t>联系</a:t>
                </a:r>
                <a:endParaRPr kumimoji="1" lang="zh-CN" altLang="en-US" sz="2400" b="0">
                  <a:latin typeface="Times New Roman" pitchFamily="18" charset="0"/>
                </a:endParaRPr>
              </a:p>
            </p:txBody>
          </p:sp>
        </p:grpSp>
        <p:grpSp>
          <p:nvGrpSpPr>
            <p:cNvPr id="13345" name="Group 43"/>
            <p:cNvGrpSpPr>
              <a:grpSpLocks/>
            </p:cNvGrpSpPr>
            <p:nvPr/>
          </p:nvGrpSpPr>
          <p:grpSpPr bwMode="auto">
            <a:xfrm>
              <a:off x="4080" y="1152"/>
              <a:ext cx="1008" cy="2784"/>
              <a:chOff x="1056" y="1344"/>
              <a:chExt cx="1008" cy="2784"/>
            </a:xfrm>
          </p:grpSpPr>
          <p:sp>
            <p:nvSpPr>
              <p:cNvPr id="13355" name="Text Box 44"/>
              <p:cNvSpPr txBox="1">
                <a:spLocks noChangeArrowheads="1"/>
              </p:cNvSpPr>
              <p:nvPr/>
            </p:nvSpPr>
            <p:spPr bwMode="auto">
              <a:xfrm>
                <a:off x="1104" y="1344"/>
                <a:ext cx="816" cy="44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zh-CN" sz="2400">
                    <a:latin typeface="Times New Roman" pitchFamily="18" charset="0"/>
                  </a:rPr>
                  <a:t>实体集1</a:t>
                </a:r>
                <a:endParaRPr kumimoji="1" lang="en-US" altLang="zh-CN" sz="2400">
                  <a:latin typeface="Times New Roman" pitchFamily="18" charset="0"/>
                </a:endParaRPr>
              </a:p>
            </p:txBody>
          </p:sp>
          <p:sp>
            <p:nvSpPr>
              <p:cNvPr id="13356" name="AutoShape 45"/>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联系名</a:t>
                </a:r>
                <a:endParaRPr kumimoji="1" lang="zh-CN" altLang="en-US" sz="2400" b="0">
                  <a:latin typeface="Times New Roman" pitchFamily="18" charset="0"/>
                </a:endParaRPr>
              </a:p>
            </p:txBody>
          </p:sp>
          <p:sp>
            <p:nvSpPr>
              <p:cNvPr id="13357" name="Text Box 46"/>
              <p:cNvSpPr txBox="1">
                <a:spLocks noChangeArrowheads="1"/>
              </p:cNvSpPr>
              <p:nvPr/>
            </p:nvSpPr>
            <p:spPr bwMode="auto">
              <a:xfrm>
                <a:off x="1152" y="3169"/>
                <a:ext cx="816" cy="4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zh-CN" sz="2400">
                    <a:latin typeface="Times New Roman" pitchFamily="18" charset="0"/>
                  </a:rPr>
                  <a:t>实体集2</a:t>
                </a:r>
              </a:p>
            </p:txBody>
          </p:sp>
          <p:sp>
            <p:nvSpPr>
              <p:cNvPr id="13358" name="Line 47"/>
              <p:cNvSpPr>
                <a:spLocks noChangeShapeType="1"/>
              </p:cNvSpPr>
              <p:nvPr/>
            </p:nvSpPr>
            <p:spPr bwMode="auto">
              <a:xfrm flipV="1">
                <a:off x="1536" y="1632"/>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9" name="Line 48"/>
              <p:cNvSpPr>
                <a:spLocks noChangeShapeType="1"/>
              </p:cNvSpPr>
              <p:nvPr/>
            </p:nvSpPr>
            <p:spPr bwMode="auto">
              <a:xfrm>
                <a:off x="1536" y="259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0" name="Text Box 49"/>
              <p:cNvSpPr txBox="1">
                <a:spLocks noChangeArrowheads="1"/>
              </p:cNvSpPr>
              <p:nvPr/>
            </p:nvSpPr>
            <p:spPr bwMode="auto">
              <a:xfrm>
                <a:off x="1152" y="1776"/>
                <a:ext cx="24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m</a:t>
                </a:r>
                <a:endParaRPr kumimoji="1" lang="en-US" altLang="zh-CN" sz="2400" b="0">
                  <a:latin typeface="Times New Roman" pitchFamily="18" charset="0"/>
                </a:endParaRPr>
              </a:p>
            </p:txBody>
          </p:sp>
          <p:sp>
            <p:nvSpPr>
              <p:cNvPr id="13361" name="Text Box 50"/>
              <p:cNvSpPr txBox="1">
                <a:spLocks noChangeArrowheads="1"/>
              </p:cNvSpPr>
              <p:nvPr/>
            </p:nvSpPr>
            <p:spPr bwMode="auto">
              <a:xfrm>
                <a:off x="1200" y="2737"/>
                <a:ext cx="24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n</a:t>
                </a:r>
                <a:endParaRPr kumimoji="1" lang="en-US" altLang="zh-CN" sz="2400" b="0">
                  <a:latin typeface="Times New Roman" pitchFamily="18" charset="0"/>
                </a:endParaRPr>
              </a:p>
            </p:txBody>
          </p:sp>
          <p:sp>
            <p:nvSpPr>
              <p:cNvPr id="13362" name="Text Box 51"/>
              <p:cNvSpPr txBox="1">
                <a:spLocks noChangeArrowheads="1"/>
              </p:cNvSpPr>
              <p:nvPr/>
            </p:nvSpPr>
            <p:spPr bwMode="auto">
              <a:xfrm>
                <a:off x="1200" y="3696"/>
                <a:ext cx="86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m:n</a:t>
                </a:r>
                <a:r>
                  <a:rPr kumimoji="1" lang="zh-CN" altLang="en-US" sz="2400">
                    <a:latin typeface="Times New Roman" pitchFamily="18" charset="0"/>
                  </a:rPr>
                  <a:t>联系</a:t>
                </a:r>
                <a:endParaRPr kumimoji="1" lang="zh-CN" altLang="en-US" sz="2400" b="0">
                  <a:latin typeface="Times New Roman" pitchFamily="18" charset="0"/>
                </a:endParaRPr>
              </a:p>
            </p:txBody>
          </p:sp>
        </p:grpSp>
        <p:grpSp>
          <p:nvGrpSpPr>
            <p:cNvPr id="13346" name="Group 52"/>
            <p:cNvGrpSpPr>
              <a:grpSpLocks/>
            </p:cNvGrpSpPr>
            <p:nvPr/>
          </p:nvGrpSpPr>
          <p:grpSpPr bwMode="auto">
            <a:xfrm>
              <a:off x="2496" y="1200"/>
              <a:ext cx="1008" cy="2784"/>
              <a:chOff x="1056" y="1344"/>
              <a:chExt cx="1008" cy="2784"/>
            </a:xfrm>
          </p:grpSpPr>
          <p:sp>
            <p:nvSpPr>
              <p:cNvPr id="13347" name="Text Box 53"/>
              <p:cNvSpPr txBox="1">
                <a:spLocks noChangeArrowheads="1"/>
              </p:cNvSpPr>
              <p:nvPr/>
            </p:nvSpPr>
            <p:spPr bwMode="auto">
              <a:xfrm>
                <a:off x="1104" y="1344"/>
                <a:ext cx="816" cy="44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zh-CN" sz="2400">
                    <a:latin typeface="Times New Roman" pitchFamily="18" charset="0"/>
                  </a:rPr>
                  <a:t>实体集1</a:t>
                </a:r>
                <a:endParaRPr kumimoji="1" lang="en-US" altLang="zh-CN" sz="2400">
                  <a:latin typeface="Times New Roman" pitchFamily="18" charset="0"/>
                </a:endParaRPr>
              </a:p>
            </p:txBody>
          </p:sp>
          <p:sp>
            <p:nvSpPr>
              <p:cNvPr id="13348" name="AutoShape 54"/>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联系名</a:t>
                </a:r>
                <a:endParaRPr kumimoji="1" lang="zh-CN" altLang="en-US" sz="2400" b="0">
                  <a:latin typeface="Times New Roman" pitchFamily="18" charset="0"/>
                </a:endParaRPr>
              </a:p>
            </p:txBody>
          </p:sp>
          <p:sp>
            <p:nvSpPr>
              <p:cNvPr id="13349" name="Text Box 55"/>
              <p:cNvSpPr txBox="1">
                <a:spLocks noChangeArrowheads="1"/>
              </p:cNvSpPr>
              <p:nvPr/>
            </p:nvSpPr>
            <p:spPr bwMode="auto">
              <a:xfrm>
                <a:off x="1152" y="3169"/>
                <a:ext cx="816" cy="4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zh-CN" sz="2400">
                    <a:latin typeface="Times New Roman" pitchFamily="18" charset="0"/>
                  </a:rPr>
                  <a:t>实体集2</a:t>
                </a:r>
              </a:p>
            </p:txBody>
          </p:sp>
          <p:sp>
            <p:nvSpPr>
              <p:cNvPr id="13350" name="Line 56"/>
              <p:cNvSpPr>
                <a:spLocks noChangeShapeType="1"/>
              </p:cNvSpPr>
              <p:nvPr/>
            </p:nvSpPr>
            <p:spPr bwMode="auto">
              <a:xfrm flipV="1">
                <a:off x="1536" y="1632"/>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1" name="Line 57"/>
              <p:cNvSpPr>
                <a:spLocks noChangeShapeType="1"/>
              </p:cNvSpPr>
              <p:nvPr/>
            </p:nvSpPr>
            <p:spPr bwMode="auto">
              <a:xfrm>
                <a:off x="1536" y="259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2" name="Text Box 58"/>
              <p:cNvSpPr txBox="1">
                <a:spLocks noChangeArrowheads="1"/>
              </p:cNvSpPr>
              <p:nvPr/>
            </p:nvSpPr>
            <p:spPr bwMode="auto">
              <a:xfrm>
                <a:off x="1152" y="1776"/>
                <a:ext cx="24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1</a:t>
                </a:r>
                <a:endParaRPr kumimoji="1" lang="en-US" altLang="zh-CN" sz="2400" b="0">
                  <a:latin typeface="Times New Roman" pitchFamily="18" charset="0"/>
                </a:endParaRPr>
              </a:p>
            </p:txBody>
          </p:sp>
          <p:sp>
            <p:nvSpPr>
              <p:cNvPr id="13353" name="Text Box 59"/>
              <p:cNvSpPr txBox="1">
                <a:spLocks noChangeArrowheads="1"/>
              </p:cNvSpPr>
              <p:nvPr/>
            </p:nvSpPr>
            <p:spPr bwMode="auto">
              <a:xfrm>
                <a:off x="1200" y="2737"/>
                <a:ext cx="24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n</a:t>
                </a:r>
                <a:endParaRPr kumimoji="1" lang="en-US" altLang="zh-CN" sz="2400" b="0">
                  <a:latin typeface="Times New Roman" pitchFamily="18" charset="0"/>
                </a:endParaRPr>
              </a:p>
            </p:txBody>
          </p:sp>
          <p:sp>
            <p:nvSpPr>
              <p:cNvPr id="13354" name="Text Box 60"/>
              <p:cNvSpPr txBox="1">
                <a:spLocks noChangeArrowheads="1"/>
              </p:cNvSpPr>
              <p:nvPr/>
            </p:nvSpPr>
            <p:spPr bwMode="auto">
              <a:xfrm>
                <a:off x="1200" y="3696"/>
                <a:ext cx="86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1:n</a:t>
                </a:r>
                <a:r>
                  <a:rPr kumimoji="1" lang="zh-CN" altLang="en-US" sz="2400">
                    <a:latin typeface="Times New Roman" pitchFamily="18" charset="0"/>
                  </a:rPr>
                  <a:t>联系</a:t>
                </a:r>
                <a:endParaRPr kumimoji="1" lang="zh-CN" altLang="en-US" sz="2400" b="0">
                  <a:latin typeface="Times New Roman" pitchFamily="18" charset="0"/>
                </a:endParaRPr>
              </a:p>
            </p:txBody>
          </p:sp>
        </p:grpSp>
      </p:grpSp>
      <p:grpSp>
        <p:nvGrpSpPr>
          <p:cNvPr id="1029181" name="Group 61"/>
          <p:cNvGrpSpPr>
            <a:grpSpLocks/>
          </p:cNvGrpSpPr>
          <p:nvPr/>
        </p:nvGrpSpPr>
        <p:grpSpPr bwMode="auto">
          <a:xfrm>
            <a:off x="1352550" y="4941888"/>
            <a:ext cx="7272338" cy="1582737"/>
            <a:chOff x="1536" y="1536"/>
            <a:chExt cx="2736" cy="749"/>
          </a:xfrm>
        </p:grpSpPr>
        <p:grpSp>
          <p:nvGrpSpPr>
            <p:cNvPr id="13320" name="Group 62"/>
            <p:cNvGrpSpPr>
              <a:grpSpLocks/>
            </p:cNvGrpSpPr>
            <p:nvPr/>
          </p:nvGrpSpPr>
          <p:grpSpPr bwMode="auto">
            <a:xfrm>
              <a:off x="1536" y="1536"/>
              <a:ext cx="2736" cy="749"/>
              <a:chOff x="2340" y="13736"/>
              <a:chExt cx="6840" cy="1872"/>
            </a:xfrm>
          </p:grpSpPr>
          <p:sp>
            <p:nvSpPr>
              <p:cNvPr id="13324" name="Oval 63"/>
              <p:cNvSpPr>
                <a:spLocks noChangeArrowheads="1"/>
              </p:cNvSpPr>
              <p:nvPr/>
            </p:nvSpPr>
            <p:spPr bwMode="auto">
              <a:xfrm>
                <a:off x="2340" y="13736"/>
                <a:ext cx="540" cy="1872"/>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3325" name="Oval 64"/>
              <p:cNvSpPr>
                <a:spLocks noChangeArrowheads="1"/>
              </p:cNvSpPr>
              <p:nvPr/>
            </p:nvSpPr>
            <p:spPr bwMode="auto">
              <a:xfrm>
                <a:off x="3420" y="13736"/>
                <a:ext cx="540" cy="1872"/>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3326" name="Oval 65"/>
              <p:cNvSpPr>
                <a:spLocks noChangeArrowheads="1"/>
              </p:cNvSpPr>
              <p:nvPr/>
            </p:nvSpPr>
            <p:spPr bwMode="auto">
              <a:xfrm>
                <a:off x="4860" y="13736"/>
                <a:ext cx="540" cy="1872"/>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3327" name="Oval 66"/>
              <p:cNvSpPr>
                <a:spLocks noChangeArrowheads="1"/>
              </p:cNvSpPr>
              <p:nvPr/>
            </p:nvSpPr>
            <p:spPr bwMode="auto">
              <a:xfrm>
                <a:off x="5940" y="13736"/>
                <a:ext cx="540" cy="1872"/>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3328" name="Oval 67"/>
              <p:cNvSpPr>
                <a:spLocks noChangeArrowheads="1"/>
              </p:cNvSpPr>
              <p:nvPr/>
            </p:nvSpPr>
            <p:spPr bwMode="auto">
              <a:xfrm>
                <a:off x="7560" y="13736"/>
                <a:ext cx="540" cy="1872"/>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3329" name="Oval 68"/>
              <p:cNvSpPr>
                <a:spLocks noChangeArrowheads="1"/>
              </p:cNvSpPr>
              <p:nvPr/>
            </p:nvSpPr>
            <p:spPr bwMode="auto">
              <a:xfrm>
                <a:off x="8640" y="13736"/>
                <a:ext cx="540" cy="1872"/>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3330" name="Line 69"/>
              <p:cNvSpPr>
                <a:spLocks noChangeShapeType="1"/>
              </p:cNvSpPr>
              <p:nvPr/>
            </p:nvSpPr>
            <p:spPr bwMode="auto">
              <a:xfrm>
                <a:off x="2700" y="14204"/>
                <a:ext cx="90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1" name="Line 70"/>
              <p:cNvSpPr>
                <a:spLocks noChangeShapeType="1"/>
              </p:cNvSpPr>
              <p:nvPr/>
            </p:nvSpPr>
            <p:spPr bwMode="auto">
              <a:xfrm>
                <a:off x="2700" y="14360"/>
                <a:ext cx="90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2" name="Line 71"/>
              <p:cNvSpPr>
                <a:spLocks noChangeShapeType="1"/>
              </p:cNvSpPr>
              <p:nvPr/>
            </p:nvSpPr>
            <p:spPr bwMode="auto">
              <a:xfrm>
                <a:off x="2520" y="14360"/>
                <a:ext cx="1260" cy="78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3" name="Line 72"/>
              <p:cNvSpPr>
                <a:spLocks noChangeShapeType="1"/>
              </p:cNvSpPr>
              <p:nvPr/>
            </p:nvSpPr>
            <p:spPr bwMode="auto">
              <a:xfrm flipV="1">
                <a:off x="2520" y="14516"/>
                <a:ext cx="1260" cy="62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4" name="Line 73"/>
              <p:cNvSpPr>
                <a:spLocks noChangeShapeType="1"/>
              </p:cNvSpPr>
              <p:nvPr/>
            </p:nvSpPr>
            <p:spPr bwMode="auto">
              <a:xfrm>
                <a:off x="5220" y="14204"/>
                <a:ext cx="90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5" name="Line 74"/>
              <p:cNvSpPr>
                <a:spLocks noChangeShapeType="1"/>
              </p:cNvSpPr>
              <p:nvPr/>
            </p:nvSpPr>
            <p:spPr bwMode="auto">
              <a:xfrm>
                <a:off x="5220" y="14204"/>
                <a:ext cx="1080" cy="31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6" name="Line 75"/>
              <p:cNvSpPr>
                <a:spLocks noChangeShapeType="1"/>
              </p:cNvSpPr>
              <p:nvPr/>
            </p:nvSpPr>
            <p:spPr bwMode="auto">
              <a:xfrm>
                <a:off x="5220" y="14204"/>
                <a:ext cx="1080" cy="78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7" name="Line 76"/>
              <p:cNvSpPr>
                <a:spLocks noChangeShapeType="1"/>
              </p:cNvSpPr>
              <p:nvPr/>
            </p:nvSpPr>
            <p:spPr bwMode="auto">
              <a:xfrm flipV="1">
                <a:off x="5040" y="14360"/>
                <a:ext cx="1260" cy="62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8" name="Line 77"/>
              <p:cNvSpPr>
                <a:spLocks noChangeShapeType="1"/>
              </p:cNvSpPr>
              <p:nvPr/>
            </p:nvSpPr>
            <p:spPr bwMode="auto">
              <a:xfrm>
                <a:off x="7740" y="14048"/>
                <a:ext cx="126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9" name="Line 78"/>
              <p:cNvSpPr>
                <a:spLocks noChangeShapeType="1"/>
              </p:cNvSpPr>
              <p:nvPr/>
            </p:nvSpPr>
            <p:spPr bwMode="auto">
              <a:xfrm>
                <a:off x="7740" y="14048"/>
                <a:ext cx="1260" cy="31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40" name="Line 79"/>
              <p:cNvSpPr>
                <a:spLocks noChangeShapeType="1"/>
              </p:cNvSpPr>
              <p:nvPr/>
            </p:nvSpPr>
            <p:spPr bwMode="auto">
              <a:xfrm>
                <a:off x="7740" y="14048"/>
                <a:ext cx="1260" cy="62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41" name="Line 80"/>
              <p:cNvSpPr>
                <a:spLocks noChangeShapeType="1"/>
              </p:cNvSpPr>
              <p:nvPr/>
            </p:nvSpPr>
            <p:spPr bwMode="auto">
              <a:xfrm>
                <a:off x="7920" y="14984"/>
                <a:ext cx="108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42" name="Line 81"/>
              <p:cNvSpPr>
                <a:spLocks noChangeShapeType="1"/>
              </p:cNvSpPr>
              <p:nvPr/>
            </p:nvSpPr>
            <p:spPr bwMode="auto">
              <a:xfrm flipV="1">
                <a:off x="7920" y="14984"/>
                <a:ext cx="1080" cy="31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43" name="Line 82"/>
              <p:cNvSpPr>
                <a:spLocks noChangeShapeType="1"/>
              </p:cNvSpPr>
              <p:nvPr/>
            </p:nvSpPr>
            <p:spPr bwMode="auto">
              <a:xfrm>
                <a:off x="7740" y="14828"/>
                <a:ext cx="108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3321" name="Group 83"/>
            <p:cNvGrpSpPr>
              <a:grpSpLocks/>
            </p:cNvGrpSpPr>
            <p:nvPr/>
          </p:nvGrpSpPr>
          <p:grpSpPr bwMode="auto">
            <a:xfrm>
              <a:off x="2616" y="2064"/>
              <a:ext cx="504" cy="125"/>
              <a:chOff x="5040" y="1540"/>
              <a:chExt cx="1260" cy="312"/>
            </a:xfrm>
          </p:grpSpPr>
          <p:sp>
            <p:nvSpPr>
              <p:cNvPr id="13322" name="Line 84"/>
              <p:cNvSpPr>
                <a:spLocks noChangeShapeType="1"/>
              </p:cNvSpPr>
              <p:nvPr/>
            </p:nvSpPr>
            <p:spPr bwMode="auto">
              <a:xfrm>
                <a:off x="5040" y="1540"/>
                <a:ext cx="126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23" name="Line 85"/>
              <p:cNvSpPr>
                <a:spLocks noChangeShapeType="1"/>
              </p:cNvSpPr>
              <p:nvPr/>
            </p:nvSpPr>
            <p:spPr bwMode="auto">
              <a:xfrm>
                <a:off x="5040" y="1540"/>
                <a:ext cx="1260" cy="31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29181"/>
                                        </p:tgtEl>
                                        <p:attrNameLst>
                                          <p:attrName>style.visibility</p:attrName>
                                        </p:attrNameLst>
                                      </p:cBhvr>
                                      <p:to>
                                        <p:strVal val="visible"/>
                                      </p:to>
                                    </p:set>
                                    <p:animEffect transition="in" filter="wipe(up)">
                                      <p:cBhvr>
                                        <p:cTn id="7" dur="1000"/>
                                        <p:tgtEl>
                                          <p:spTgt spid="1029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9ACB56E-194A-4F33-A1FE-75DEF6B562A9}" type="slidenum">
              <a:rPr lang="zh-CN" altLang="en-US" smtClean="0"/>
              <a:pPr/>
              <a:t>12</a:t>
            </a:fld>
            <a:endParaRPr lang="en-US" altLang="zh-CN" smtClean="0"/>
          </a:p>
        </p:txBody>
      </p:sp>
      <p:sp>
        <p:nvSpPr>
          <p:cNvPr id="1433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FAA3240A-E9F5-408B-856B-1C6A4E08F3C8}" type="datetime1">
              <a:rPr lang="zh-CN" altLang="en-US" sz="1800" smtClean="0"/>
              <a:pPr/>
              <a:t>2017/9/27</a:t>
            </a:fld>
            <a:endParaRPr lang="en-US" altLang="zh-CN" sz="1000" smtClean="0"/>
          </a:p>
        </p:txBody>
      </p:sp>
      <p:sp>
        <p:nvSpPr>
          <p:cNvPr id="954370" name="Rectangle 2"/>
          <p:cNvSpPr>
            <a:spLocks noGrp="1" noChangeArrowheads="1"/>
          </p:cNvSpPr>
          <p:nvPr>
            <p:ph type="title"/>
          </p:nvPr>
        </p:nvSpPr>
        <p:spPr/>
        <p:txBody>
          <a:bodyPr/>
          <a:lstStyle/>
          <a:p>
            <a:pPr>
              <a:defRPr/>
            </a:pPr>
            <a:r>
              <a:rPr lang="zh-CN" altLang="en-US" smtClean="0"/>
              <a:t>两个实体集之间的联系</a:t>
            </a:r>
          </a:p>
        </p:txBody>
      </p:sp>
      <p:sp>
        <p:nvSpPr>
          <p:cNvPr id="14341" name="Rectangle 3"/>
          <p:cNvSpPr>
            <a:spLocks noGrp="1" noChangeArrowheads="1"/>
          </p:cNvSpPr>
          <p:nvPr>
            <p:ph type="body" idx="1"/>
          </p:nvPr>
        </p:nvSpPr>
        <p:spPr>
          <a:xfrm>
            <a:off x="650875" y="1143000"/>
            <a:ext cx="8820150" cy="3500438"/>
          </a:xfrm>
        </p:spPr>
        <p:txBody>
          <a:bodyPr/>
          <a:lstStyle/>
          <a:p>
            <a:pPr>
              <a:lnSpc>
                <a:spcPct val="110000"/>
              </a:lnSpc>
            </a:pPr>
            <a:r>
              <a:rPr lang="zh-CN" altLang="en-US" smtClean="0"/>
              <a:t>一对一联系（</a:t>
            </a:r>
            <a:r>
              <a:rPr lang="en-US" altLang="zh-CN" smtClean="0"/>
              <a:t>1:1</a:t>
            </a:r>
            <a:r>
              <a:rPr lang="zh-CN" altLang="en-US" smtClean="0"/>
              <a:t>）</a:t>
            </a:r>
          </a:p>
          <a:p>
            <a:pPr lvl="1">
              <a:lnSpc>
                <a:spcPct val="110000"/>
              </a:lnSpc>
            </a:pPr>
            <a:r>
              <a:rPr lang="zh-CN" altLang="en-US" smtClean="0"/>
              <a:t>实体集</a:t>
            </a:r>
            <a:r>
              <a:rPr lang="en-US" altLang="zh-CN" smtClean="0"/>
              <a:t>A</a:t>
            </a:r>
            <a:r>
              <a:rPr lang="zh-CN" altLang="en-US" smtClean="0"/>
              <a:t>中的一个实体至多与实体集</a:t>
            </a:r>
            <a:r>
              <a:rPr lang="en-US" altLang="zh-CN" smtClean="0"/>
              <a:t>B</a:t>
            </a:r>
            <a:r>
              <a:rPr lang="zh-CN" altLang="en-US" smtClean="0"/>
              <a:t>中的一个实体相对应，反之亦然，则称实体集</a:t>
            </a:r>
            <a:r>
              <a:rPr lang="en-US" altLang="zh-CN" smtClean="0"/>
              <a:t>A</a:t>
            </a:r>
            <a:r>
              <a:rPr lang="zh-CN" altLang="en-US" smtClean="0"/>
              <a:t>与实体集</a:t>
            </a:r>
            <a:r>
              <a:rPr lang="en-US" altLang="zh-CN" smtClean="0"/>
              <a:t>B</a:t>
            </a:r>
            <a:r>
              <a:rPr lang="zh-CN" altLang="en-US" smtClean="0"/>
              <a:t>为一对一的联系。记作</a:t>
            </a:r>
            <a:r>
              <a:rPr lang="en-US" altLang="zh-CN" smtClean="0"/>
              <a:t>1:1</a:t>
            </a:r>
            <a:r>
              <a:rPr lang="zh-CN" altLang="en-US" smtClean="0"/>
              <a:t>。</a:t>
            </a:r>
          </a:p>
          <a:p>
            <a:pPr lvl="1" algn="just">
              <a:lnSpc>
                <a:spcPct val="80000"/>
              </a:lnSpc>
            </a:pPr>
            <a:r>
              <a:rPr lang="zh-CN" altLang="en-US" smtClean="0"/>
              <a:t>实例</a:t>
            </a:r>
            <a:r>
              <a:rPr lang="en-US" altLang="zh-CN" smtClean="0"/>
              <a:t>:  </a:t>
            </a:r>
            <a:r>
              <a:rPr lang="zh-CN" altLang="en-US" smtClean="0"/>
              <a:t>班级与班长之间的联系</a:t>
            </a:r>
          </a:p>
          <a:p>
            <a:pPr lvl="2" algn="just">
              <a:lnSpc>
                <a:spcPct val="80000"/>
              </a:lnSpc>
            </a:pPr>
            <a:r>
              <a:rPr lang="zh-CN" altLang="en-US" smtClean="0"/>
              <a:t>一个班级只有一个正班长</a:t>
            </a:r>
          </a:p>
          <a:p>
            <a:pPr lvl="2" algn="just">
              <a:lnSpc>
                <a:spcPct val="80000"/>
              </a:lnSpc>
            </a:pPr>
            <a:r>
              <a:rPr lang="zh-CN" altLang="en-US" smtClean="0"/>
              <a:t>一个班长只在一个班中任职</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5AB90BC-E66F-4FB1-9226-F4F69E3D6FD7}" type="slidenum">
              <a:rPr lang="zh-CN" altLang="en-US" smtClean="0"/>
              <a:pPr/>
              <a:t>13</a:t>
            </a:fld>
            <a:endParaRPr lang="en-US" altLang="zh-CN" smtClean="0"/>
          </a:p>
        </p:txBody>
      </p:sp>
      <p:sp>
        <p:nvSpPr>
          <p:cNvPr id="1536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7F75720-B5F5-480C-8A0D-3EE0F21487AD}" type="datetime1">
              <a:rPr lang="zh-CN" altLang="en-US" sz="1800" smtClean="0"/>
              <a:pPr/>
              <a:t>2017/9/27</a:t>
            </a:fld>
            <a:endParaRPr lang="en-US" altLang="zh-CN" sz="1000" smtClean="0"/>
          </a:p>
        </p:txBody>
      </p:sp>
      <p:sp>
        <p:nvSpPr>
          <p:cNvPr id="1028098" name="Rectangle 2"/>
          <p:cNvSpPr>
            <a:spLocks noGrp="1" noChangeArrowheads="1"/>
          </p:cNvSpPr>
          <p:nvPr>
            <p:ph type="title"/>
          </p:nvPr>
        </p:nvSpPr>
        <p:spPr/>
        <p:txBody>
          <a:bodyPr/>
          <a:lstStyle/>
          <a:p>
            <a:pPr>
              <a:defRPr/>
            </a:pPr>
            <a:r>
              <a:rPr lang="zh-CN" altLang="en-US" smtClean="0"/>
              <a:t>两个实体集之间的联系</a:t>
            </a:r>
          </a:p>
        </p:txBody>
      </p:sp>
      <p:sp>
        <p:nvSpPr>
          <p:cNvPr id="15365" name="Rectangle 3"/>
          <p:cNvSpPr>
            <a:spLocks noGrp="1" noChangeArrowheads="1"/>
          </p:cNvSpPr>
          <p:nvPr>
            <p:ph type="body" idx="1"/>
          </p:nvPr>
        </p:nvSpPr>
        <p:spPr>
          <a:xfrm>
            <a:off x="650875" y="1143000"/>
            <a:ext cx="8820150" cy="4333875"/>
          </a:xfrm>
        </p:spPr>
        <p:txBody>
          <a:bodyPr/>
          <a:lstStyle/>
          <a:p>
            <a:pPr>
              <a:lnSpc>
                <a:spcPct val="100000"/>
              </a:lnSpc>
            </a:pPr>
            <a:r>
              <a:rPr lang="zh-CN" altLang="en-US" smtClean="0"/>
              <a:t>一对多联系（</a:t>
            </a:r>
            <a:r>
              <a:rPr lang="en-US" altLang="zh-CN" smtClean="0"/>
              <a:t>1:n</a:t>
            </a:r>
            <a:r>
              <a:rPr lang="zh-CN" altLang="en-US" smtClean="0"/>
              <a:t>）</a:t>
            </a:r>
          </a:p>
          <a:p>
            <a:pPr lvl="1">
              <a:lnSpc>
                <a:spcPct val="120000"/>
              </a:lnSpc>
            </a:pPr>
            <a:r>
              <a:rPr lang="zh-CN" altLang="en-US" smtClean="0"/>
              <a:t>实体集</a:t>
            </a:r>
            <a:r>
              <a:rPr lang="en-US" altLang="zh-CN" smtClean="0"/>
              <a:t>A</a:t>
            </a:r>
            <a:r>
              <a:rPr lang="zh-CN" altLang="en-US" smtClean="0"/>
              <a:t>中的一个实体与实体集</a:t>
            </a:r>
            <a:r>
              <a:rPr lang="en-US" altLang="zh-CN" smtClean="0"/>
              <a:t>B</a:t>
            </a:r>
            <a:r>
              <a:rPr lang="zh-CN" altLang="en-US" smtClean="0"/>
              <a:t>中的多个实体相对应，反之，实体集</a:t>
            </a:r>
            <a:r>
              <a:rPr lang="en-US" altLang="zh-CN" smtClean="0"/>
              <a:t>B</a:t>
            </a:r>
            <a:r>
              <a:rPr lang="zh-CN" altLang="en-US" smtClean="0"/>
              <a:t>中的一个实体至多与实体集</a:t>
            </a:r>
            <a:r>
              <a:rPr lang="en-US" altLang="zh-CN" smtClean="0"/>
              <a:t>A</a:t>
            </a:r>
            <a:r>
              <a:rPr lang="zh-CN" altLang="en-US" smtClean="0"/>
              <a:t>中的一个实体相对应。记作</a:t>
            </a:r>
            <a:r>
              <a:rPr lang="en-US" altLang="zh-CN" smtClean="0"/>
              <a:t>1:n</a:t>
            </a:r>
            <a:r>
              <a:rPr lang="zh-CN" altLang="en-US" smtClean="0"/>
              <a:t>。</a:t>
            </a:r>
          </a:p>
          <a:p>
            <a:pPr lvl="1" algn="just">
              <a:lnSpc>
                <a:spcPct val="100000"/>
              </a:lnSpc>
            </a:pPr>
            <a:r>
              <a:rPr lang="zh-CN" altLang="en-US" smtClean="0"/>
              <a:t>实例</a:t>
            </a:r>
            <a:r>
              <a:rPr lang="en-US" altLang="zh-CN" smtClean="0"/>
              <a:t>: </a:t>
            </a:r>
            <a:r>
              <a:rPr lang="zh-CN" altLang="en-US" smtClean="0"/>
              <a:t>班级与学生之间的联系</a:t>
            </a:r>
          </a:p>
          <a:p>
            <a:pPr lvl="2" algn="just">
              <a:lnSpc>
                <a:spcPct val="100000"/>
              </a:lnSpc>
            </a:pPr>
            <a:r>
              <a:rPr lang="zh-CN" altLang="en-US" smtClean="0"/>
              <a:t>一个班级中有若干名学生，</a:t>
            </a:r>
          </a:p>
          <a:p>
            <a:pPr lvl="2" algn="just">
              <a:lnSpc>
                <a:spcPct val="100000"/>
              </a:lnSpc>
            </a:pPr>
            <a:r>
              <a:rPr lang="zh-CN" altLang="en-US" smtClean="0"/>
              <a:t>每个学生只在一个班级中学习</a:t>
            </a:r>
          </a:p>
          <a:p>
            <a:pPr lvl="2" algn="just">
              <a:lnSpc>
                <a:spcPct val="80000"/>
              </a:lnSpc>
              <a:buFont typeface="Wingdings" pitchFamily="2" charset="2"/>
              <a:buNone/>
            </a:pPr>
            <a:endParaRPr lang="zh-CN"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0F4B319-A0E0-423C-8D8D-779E0E7D1E96}" type="slidenum">
              <a:rPr lang="zh-CN" altLang="en-US" smtClean="0"/>
              <a:pPr/>
              <a:t>14</a:t>
            </a:fld>
            <a:endParaRPr lang="en-US" altLang="zh-CN" smtClean="0"/>
          </a:p>
        </p:txBody>
      </p:sp>
      <p:sp>
        <p:nvSpPr>
          <p:cNvPr id="1638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EB62D44-A837-4101-BABC-D8A46BE1EF92}" type="datetime1">
              <a:rPr lang="zh-CN" altLang="en-US" sz="1800" smtClean="0"/>
              <a:pPr/>
              <a:t>2017/9/27</a:t>
            </a:fld>
            <a:endParaRPr lang="en-US" altLang="zh-CN" sz="1000" smtClean="0"/>
          </a:p>
        </p:txBody>
      </p:sp>
      <p:sp>
        <p:nvSpPr>
          <p:cNvPr id="960514" name="Rectangle 2"/>
          <p:cNvSpPr>
            <a:spLocks noGrp="1" noChangeArrowheads="1"/>
          </p:cNvSpPr>
          <p:nvPr>
            <p:ph type="title"/>
          </p:nvPr>
        </p:nvSpPr>
        <p:spPr/>
        <p:txBody>
          <a:bodyPr/>
          <a:lstStyle/>
          <a:p>
            <a:pPr>
              <a:defRPr/>
            </a:pPr>
            <a:r>
              <a:rPr lang="zh-CN" altLang="en-US" smtClean="0"/>
              <a:t>两个实体集之间的联系</a:t>
            </a:r>
          </a:p>
        </p:txBody>
      </p:sp>
      <p:sp>
        <p:nvSpPr>
          <p:cNvPr id="16389" name="Rectangle 3"/>
          <p:cNvSpPr>
            <a:spLocks noGrp="1" noChangeArrowheads="1"/>
          </p:cNvSpPr>
          <p:nvPr>
            <p:ph type="body" idx="1"/>
          </p:nvPr>
        </p:nvSpPr>
        <p:spPr>
          <a:xfrm>
            <a:off x="650875" y="1143000"/>
            <a:ext cx="8820150" cy="3586163"/>
          </a:xfrm>
        </p:spPr>
        <p:txBody>
          <a:bodyPr/>
          <a:lstStyle/>
          <a:p>
            <a:pPr>
              <a:lnSpc>
                <a:spcPct val="100000"/>
              </a:lnSpc>
            </a:pPr>
            <a:r>
              <a:rPr lang="zh-CN" altLang="en-US" smtClean="0"/>
              <a:t>多对多联系（</a:t>
            </a:r>
            <a:r>
              <a:rPr lang="en-US" altLang="zh-CN" smtClean="0"/>
              <a:t>m:n</a:t>
            </a:r>
            <a:r>
              <a:rPr lang="zh-CN" altLang="en-US" smtClean="0"/>
              <a:t>）</a:t>
            </a:r>
          </a:p>
          <a:p>
            <a:pPr lvl="1">
              <a:lnSpc>
                <a:spcPct val="100000"/>
              </a:lnSpc>
            </a:pPr>
            <a:r>
              <a:rPr lang="zh-CN" altLang="en-US" smtClean="0"/>
              <a:t>实体集</a:t>
            </a:r>
            <a:r>
              <a:rPr lang="en-US" altLang="zh-CN" smtClean="0"/>
              <a:t>A</a:t>
            </a:r>
            <a:r>
              <a:rPr lang="zh-CN" altLang="en-US" smtClean="0"/>
              <a:t>中的一个实体与实体集</a:t>
            </a:r>
            <a:r>
              <a:rPr lang="en-US" altLang="zh-CN" smtClean="0"/>
              <a:t>B</a:t>
            </a:r>
            <a:r>
              <a:rPr lang="zh-CN" altLang="en-US" smtClean="0"/>
              <a:t>中的多个实体相对应，反之，实体集</a:t>
            </a:r>
            <a:r>
              <a:rPr lang="en-US" altLang="zh-CN" smtClean="0"/>
              <a:t>B</a:t>
            </a:r>
            <a:r>
              <a:rPr lang="zh-CN" altLang="en-US" smtClean="0"/>
              <a:t>中的一个实体与实体集</a:t>
            </a:r>
            <a:r>
              <a:rPr lang="en-US" altLang="zh-CN" smtClean="0"/>
              <a:t>A</a:t>
            </a:r>
            <a:r>
              <a:rPr lang="zh-CN" altLang="en-US" smtClean="0"/>
              <a:t>中的多个实体相对应。记作（</a:t>
            </a:r>
            <a:r>
              <a:rPr lang="en-US" altLang="zh-CN" smtClean="0"/>
              <a:t>m:n</a:t>
            </a:r>
            <a:r>
              <a:rPr lang="zh-CN" altLang="en-US" smtClean="0"/>
              <a:t>）。</a:t>
            </a:r>
          </a:p>
          <a:p>
            <a:pPr lvl="1">
              <a:lnSpc>
                <a:spcPct val="100000"/>
              </a:lnSpc>
            </a:pPr>
            <a:r>
              <a:rPr lang="zh-CN" altLang="en-US" smtClean="0"/>
              <a:t>实例</a:t>
            </a:r>
            <a:r>
              <a:rPr lang="en-US" altLang="zh-CN" smtClean="0"/>
              <a:t>: </a:t>
            </a:r>
            <a:r>
              <a:rPr lang="zh-CN" altLang="en-US" smtClean="0"/>
              <a:t>课程与学生之间的联系</a:t>
            </a:r>
          </a:p>
          <a:p>
            <a:pPr lvl="2" algn="just">
              <a:lnSpc>
                <a:spcPct val="100000"/>
              </a:lnSpc>
            </a:pPr>
            <a:r>
              <a:rPr lang="zh-CN" altLang="en-US" smtClean="0"/>
              <a:t>一门课程同时有若干个学生选修</a:t>
            </a:r>
          </a:p>
          <a:p>
            <a:pPr lvl="2" algn="just">
              <a:lnSpc>
                <a:spcPct val="100000"/>
              </a:lnSpc>
            </a:pPr>
            <a:r>
              <a:rPr lang="zh-CN" altLang="en-US" smtClean="0"/>
              <a:t>一个学生可以同时选修多门课程</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D2D3350-3689-49A4-AB8A-1FDACE71807F}" type="slidenum">
              <a:rPr lang="zh-CN" altLang="en-US" smtClean="0"/>
              <a:pPr/>
              <a:t>15</a:t>
            </a:fld>
            <a:endParaRPr lang="en-US" altLang="zh-CN" smtClean="0"/>
          </a:p>
        </p:txBody>
      </p:sp>
      <p:sp>
        <p:nvSpPr>
          <p:cNvPr id="1741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F8A0DAD-17B1-4701-86F1-C3379F14F9AF}" type="datetime1">
              <a:rPr lang="zh-CN" altLang="en-US" sz="1800" smtClean="0"/>
              <a:pPr/>
              <a:t>2017/9/27</a:t>
            </a:fld>
            <a:endParaRPr lang="en-US" altLang="zh-CN" sz="1000" smtClean="0"/>
          </a:p>
        </p:txBody>
      </p:sp>
      <p:sp>
        <p:nvSpPr>
          <p:cNvPr id="1030146" name="Rectangle 2"/>
          <p:cNvSpPr>
            <a:spLocks noGrp="1" noChangeArrowheads="1"/>
          </p:cNvSpPr>
          <p:nvPr>
            <p:ph type="title"/>
          </p:nvPr>
        </p:nvSpPr>
        <p:spPr>
          <a:xfrm>
            <a:off x="488950" y="260350"/>
            <a:ext cx="9255125" cy="658813"/>
          </a:xfrm>
        </p:spPr>
        <p:txBody>
          <a:bodyPr/>
          <a:lstStyle/>
          <a:p>
            <a:pPr>
              <a:defRPr/>
            </a:pPr>
            <a:r>
              <a:rPr lang="zh-CN" altLang="en-US" smtClean="0"/>
              <a:t>两个以上的实体集之间的联系</a:t>
            </a:r>
          </a:p>
        </p:txBody>
      </p:sp>
      <p:sp>
        <p:nvSpPr>
          <p:cNvPr id="17413" name="Rectangle 3"/>
          <p:cNvSpPr>
            <a:spLocks noGrp="1" noChangeArrowheads="1"/>
          </p:cNvSpPr>
          <p:nvPr>
            <p:ph type="body" idx="1"/>
          </p:nvPr>
        </p:nvSpPr>
        <p:spPr>
          <a:xfrm>
            <a:off x="415925" y="1125538"/>
            <a:ext cx="9290050" cy="2843212"/>
          </a:xfrm>
        </p:spPr>
        <p:txBody>
          <a:bodyPr/>
          <a:lstStyle/>
          <a:p>
            <a:pPr>
              <a:lnSpc>
                <a:spcPct val="110000"/>
              </a:lnSpc>
              <a:spcBef>
                <a:spcPct val="0"/>
              </a:spcBef>
              <a:defRPr/>
            </a:pPr>
            <a:r>
              <a:rPr lang="zh-CN" altLang="en-US" dirty="0" smtClean="0"/>
              <a:t>多个实体集之间也可以存在有联系，称多元联系 </a:t>
            </a:r>
          </a:p>
          <a:p>
            <a:pPr lvl="1">
              <a:lnSpc>
                <a:spcPct val="110000"/>
              </a:lnSpc>
              <a:spcBef>
                <a:spcPct val="0"/>
              </a:spcBef>
              <a:defRPr/>
            </a:pPr>
            <a:r>
              <a:rPr lang="zh-CN" altLang="en-US" dirty="0" smtClean="0"/>
              <a:t>若规定：</a:t>
            </a:r>
          </a:p>
          <a:p>
            <a:pPr lvl="2">
              <a:lnSpc>
                <a:spcPct val="110000"/>
              </a:lnSpc>
              <a:spcBef>
                <a:spcPct val="0"/>
              </a:spcBef>
              <a:defRPr/>
            </a:pPr>
            <a:r>
              <a:rPr lang="zh-CN" altLang="en-US" dirty="0" smtClean="0"/>
              <a:t>一个供应商可供应多种零件给多个工程，</a:t>
            </a:r>
          </a:p>
          <a:p>
            <a:pPr lvl="2">
              <a:lnSpc>
                <a:spcPct val="110000"/>
              </a:lnSpc>
              <a:spcBef>
                <a:spcPct val="0"/>
              </a:spcBef>
              <a:defRPr/>
            </a:pPr>
            <a:r>
              <a:rPr lang="zh-CN" altLang="en-US" dirty="0" smtClean="0"/>
              <a:t>一个工程可由多个供应商供应多种零件，</a:t>
            </a:r>
          </a:p>
          <a:p>
            <a:pPr lvl="2">
              <a:lnSpc>
                <a:spcPct val="110000"/>
              </a:lnSpc>
              <a:spcBef>
                <a:spcPct val="0"/>
              </a:spcBef>
              <a:defRPr/>
            </a:pPr>
            <a:r>
              <a:rPr lang="zh-CN" altLang="en-US" dirty="0" smtClean="0"/>
              <a:t>一种零件可由多个供应商供应给多个工程，</a:t>
            </a:r>
          </a:p>
          <a:p>
            <a:pPr marL="0" indent="-3175">
              <a:lnSpc>
                <a:spcPct val="110000"/>
              </a:lnSpc>
              <a:spcBef>
                <a:spcPct val="0"/>
              </a:spcBef>
              <a:buFont typeface="Wingdings" pitchFamily="2" charset="2"/>
              <a:buNone/>
              <a:defRPr/>
            </a:pPr>
            <a:r>
              <a:rPr lang="zh-CN" altLang="en-US" dirty="0" smtClean="0"/>
              <a:t> 供应商、零件和工程间存在着多对多的联系</a:t>
            </a:r>
            <a:r>
              <a:rPr lang="en-US" altLang="zh-CN" dirty="0" smtClean="0"/>
              <a:t>, </a:t>
            </a:r>
            <a:r>
              <a:rPr lang="zh-CN" altLang="en-US" dirty="0" smtClean="0"/>
              <a:t>表示为</a:t>
            </a:r>
            <a:r>
              <a:rPr lang="en-US" altLang="zh-CN" dirty="0" smtClean="0"/>
              <a:t>m:n:p </a:t>
            </a:r>
            <a:endParaRPr lang="zh-CN" altLang="en-US" dirty="0" smtClean="0"/>
          </a:p>
        </p:txBody>
      </p:sp>
      <p:grpSp>
        <p:nvGrpSpPr>
          <p:cNvPr id="17414" name="Group 28"/>
          <p:cNvGrpSpPr>
            <a:grpSpLocks/>
          </p:cNvGrpSpPr>
          <p:nvPr/>
        </p:nvGrpSpPr>
        <p:grpSpPr bwMode="auto">
          <a:xfrm>
            <a:off x="1403350" y="3914775"/>
            <a:ext cx="3657600" cy="2471738"/>
            <a:chOff x="2681" y="11805"/>
            <a:chExt cx="3510" cy="2130"/>
          </a:xfrm>
        </p:grpSpPr>
        <p:sp>
          <p:nvSpPr>
            <p:cNvPr id="17416" name="Text Box 29"/>
            <p:cNvSpPr txBox="1">
              <a:spLocks noChangeArrowheads="1"/>
            </p:cNvSpPr>
            <p:nvPr/>
          </p:nvSpPr>
          <p:spPr bwMode="auto">
            <a:xfrm>
              <a:off x="3095" y="12786"/>
              <a:ext cx="605" cy="4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latin typeface="Times New Roman" pitchFamily="18" charset="0"/>
                </a:rPr>
                <a:t>k</a:t>
              </a:r>
              <a:endParaRPr lang="en-US" altLang="zh-CN"/>
            </a:p>
          </p:txBody>
        </p:sp>
        <p:sp>
          <p:nvSpPr>
            <p:cNvPr id="17417" name="Text Box 30"/>
            <p:cNvSpPr txBox="1">
              <a:spLocks noChangeArrowheads="1"/>
            </p:cNvSpPr>
            <p:nvPr/>
          </p:nvSpPr>
          <p:spPr bwMode="auto">
            <a:xfrm>
              <a:off x="5151" y="12728"/>
              <a:ext cx="455" cy="4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latin typeface="Times New Roman" pitchFamily="18" charset="0"/>
                </a:rPr>
                <a:t>n</a:t>
              </a:r>
              <a:endParaRPr lang="en-US" altLang="zh-CN"/>
            </a:p>
          </p:txBody>
        </p:sp>
        <p:sp>
          <p:nvSpPr>
            <p:cNvPr id="17418" name="Text Box 31"/>
            <p:cNvSpPr txBox="1">
              <a:spLocks noChangeArrowheads="1"/>
            </p:cNvSpPr>
            <p:nvPr/>
          </p:nvSpPr>
          <p:spPr bwMode="auto">
            <a:xfrm>
              <a:off x="4430" y="12216"/>
              <a:ext cx="605" cy="4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latin typeface="Times New Roman" pitchFamily="18" charset="0"/>
                </a:rPr>
                <a:t>m</a:t>
              </a:r>
              <a:endParaRPr lang="en-US" altLang="zh-CN"/>
            </a:p>
          </p:txBody>
        </p:sp>
        <p:sp>
          <p:nvSpPr>
            <p:cNvPr id="17419" name="Text Box 32"/>
            <p:cNvSpPr txBox="1">
              <a:spLocks noChangeArrowheads="1"/>
            </p:cNvSpPr>
            <p:nvPr/>
          </p:nvSpPr>
          <p:spPr bwMode="auto">
            <a:xfrm>
              <a:off x="3981" y="11805"/>
              <a:ext cx="1076" cy="4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供应商</a:t>
              </a:r>
              <a:endParaRPr lang="zh-CN" altLang="en-US"/>
            </a:p>
          </p:txBody>
        </p:sp>
        <p:sp>
          <p:nvSpPr>
            <p:cNvPr id="17420" name="Text Box 33"/>
            <p:cNvSpPr txBox="1">
              <a:spLocks noChangeArrowheads="1"/>
            </p:cNvSpPr>
            <p:nvPr/>
          </p:nvSpPr>
          <p:spPr bwMode="auto">
            <a:xfrm>
              <a:off x="2681" y="13419"/>
              <a:ext cx="845" cy="45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工程</a:t>
              </a:r>
              <a:endParaRPr lang="zh-CN" altLang="en-US"/>
            </a:p>
          </p:txBody>
        </p:sp>
        <p:sp>
          <p:nvSpPr>
            <p:cNvPr id="17421" name="Text Box 34"/>
            <p:cNvSpPr txBox="1">
              <a:spLocks noChangeArrowheads="1"/>
            </p:cNvSpPr>
            <p:nvPr/>
          </p:nvSpPr>
          <p:spPr bwMode="auto">
            <a:xfrm>
              <a:off x="5315" y="13419"/>
              <a:ext cx="876" cy="5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零件</a:t>
              </a:r>
              <a:endParaRPr lang="zh-CN" altLang="en-US"/>
            </a:p>
          </p:txBody>
        </p:sp>
        <p:sp>
          <p:nvSpPr>
            <p:cNvPr id="17422" name="Line 35"/>
            <p:cNvSpPr>
              <a:spLocks noChangeShapeType="1"/>
            </p:cNvSpPr>
            <p:nvPr/>
          </p:nvSpPr>
          <p:spPr bwMode="auto">
            <a:xfrm flipH="1">
              <a:off x="3223" y="13031"/>
              <a:ext cx="619" cy="3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3" name="Line 36"/>
            <p:cNvSpPr>
              <a:spLocks noChangeShapeType="1"/>
            </p:cNvSpPr>
            <p:nvPr/>
          </p:nvSpPr>
          <p:spPr bwMode="auto">
            <a:xfrm>
              <a:off x="5082" y="13031"/>
              <a:ext cx="542" cy="3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4" name="Line 37"/>
            <p:cNvSpPr>
              <a:spLocks noChangeShapeType="1"/>
            </p:cNvSpPr>
            <p:nvPr/>
          </p:nvSpPr>
          <p:spPr bwMode="auto">
            <a:xfrm>
              <a:off x="4462" y="12257"/>
              <a:ext cx="0" cy="51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5" name="AutoShape 38"/>
            <p:cNvSpPr>
              <a:spLocks noChangeArrowheads="1"/>
            </p:cNvSpPr>
            <p:nvPr/>
          </p:nvSpPr>
          <p:spPr bwMode="auto">
            <a:xfrm>
              <a:off x="3842" y="12709"/>
              <a:ext cx="1240" cy="581"/>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latin typeface="Times New Roman" pitchFamily="18" charset="0"/>
                </a:rPr>
                <a:t>供应</a:t>
              </a:r>
              <a:endParaRPr lang="zh-CN" altLang="en-US" dirty="0"/>
            </a:p>
          </p:txBody>
        </p:sp>
      </p:grpSp>
      <p:sp>
        <p:nvSpPr>
          <p:cNvPr id="2" name="矩形 1"/>
          <p:cNvSpPr/>
          <p:nvPr/>
        </p:nvSpPr>
        <p:spPr>
          <a:xfrm>
            <a:off x="4629150" y="4049713"/>
            <a:ext cx="4787900" cy="1016000"/>
          </a:xfrm>
          <a:prstGeom prst="rect">
            <a:avLst/>
          </a:prstGeom>
          <a:solidFill>
            <a:srgbClr val="FFFFCC"/>
          </a:solidFill>
          <a:ln w="12700">
            <a:solidFill>
              <a:schemeClr val="accent1"/>
            </a:solidFill>
          </a:ln>
        </p:spPr>
        <p:txBody>
          <a:bodyPr>
            <a:spAutoFit/>
          </a:bodyPr>
          <a:lstStyle/>
          <a:p>
            <a:pPr marL="342900" indent="-342900" algn="l">
              <a:buClr>
                <a:schemeClr val="accent5">
                  <a:lumMod val="75000"/>
                </a:schemeClr>
              </a:buClr>
              <a:buFont typeface="Wingdings" panose="05000000000000000000" pitchFamily="2" charset="2"/>
              <a:buChar char="p"/>
              <a:defRPr/>
            </a:pPr>
            <a:r>
              <a:rPr lang="zh-CN" altLang="en-US" dirty="0"/>
              <a:t>表示的是三个实体间的供应关系</a:t>
            </a:r>
            <a:r>
              <a:rPr lang="en-US" altLang="zh-CN" dirty="0"/>
              <a:t>:</a:t>
            </a:r>
            <a:endParaRPr lang="zh-CN" altLang="en-US" dirty="0"/>
          </a:p>
          <a:p>
            <a:pPr algn="l">
              <a:defRPr/>
            </a:pPr>
            <a:r>
              <a:rPr lang="zh-CN" altLang="en-US" dirty="0"/>
              <a:t>某个供应商供应某种零件给某个工程 </a:t>
            </a:r>
          </a:p>
          <a:p>
            <a:pPr algn="l">
              <a:defRPr/>
            </a:pPr>
            <a:r>
              <a:rPr lang="zh-CN" altLang="en-US" dirty="0"/>
              <a:t>“供应商</a:t>
            </a:r>
            <a:r>
              <a:rPr lang="en-US" altLang="zh-CN" dirty="0"/>
              <a:t>S1</a:t>
            </a:r>
            <a:r>
              <a:rPr lang="zh-CN" altLang="en-US" dirty="0"/>
              <a:t>供应零件</a:t>
            </a:r>
            <a:r>
              <a:rPr lang="en-US" altLang="zh-CN" dirty="0"/>
              <a:t>P2</a:t>
            </a:r>
            <a:r>
              <a:rPr lang="zh-CN" altLang="en-US" dirty="0"/>
              <a:t>给工程</a:t>
            </a:r>
            <a:r>
              <a:rPr lang="en-US" altLang="zh-CN" dirty="0"/>
              <a:t>J1”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1FEB410-17CB-4D4C-BD0F-2F2ADF19909F}" type="slidenum">
              <a:rPr lang="zh-CN" altLang="en-US" smtClean="0"/>
              <a:pPr/>
              <a:t>16</a:t>
            </a:fld>
            <a:endParaRPr lang="en-US" altLang="zh-CN" smtClean="0"/>
          </a:p>
        </p:txBody>
      </p:sp>
      <p:sp>
        <p:nvSpPr>
          <p:cNvPr id="1843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7EC07A2-9606-4852-B4FB-9716B86660ED}" type="datetime1">
              <a:rPr lang="zh-CN" altLang="en-US" sz="1800" smtClean="0"/>
              <a:pPr/>
              <a:t>2017/9/27</a:t>
            </a:fld>
            <a:endParaRPr lang="en-US" altLang="zh-CN" sz="1000" smtClean="0"/>
          </a:p>
        </p:txBody>
      </p:sp>
      <p:sp>
        <p:nvSpPr>
          <p:cNvPr id="1150978" name="Rectangle 2"/>
          <p:cNvSpPr>
            <a:spLocks noGrp="1" noChangeArrowheads="1"/>
          </p:cNvSpPr>
          <p:nvPr>
            <p:ph type="title"/>
          </p:nvPr>
        </p:nvSpPr>
        <p:spPr>
          <a:xfrm>
            <a:off x="488950" y="260350"/>
            <a:ext cx="9255125" cy="658813"/>
          </a:xfrm>
        </p:spPr>
        <p:txBody>
          <a:bodyPr/>
          <a:lstStyle/>
          <a:p>
            <a:pPr>
              <a:defRPr/>
            </a:pPr>
            <a:r>
              <a:rPr lang="zh-CN" altLang="en-US" smtClean="0"/>
              <a:t>两个以上的实体集之间的联系</a:t>
            </a:r>
          </a:p>
        </p:txBody>
      </p:sp>
      <p:sp>
        <p:nvSpPr>
          <p:cNvPr id="1150979" name="Rectangle 3"/>
          <p:cNvSpPr>
            <a:spLocks noGrp="1" noChangeArrowheads="1"/>
          </p:cNvSpPr>
          <p:nvPr>
            <p:ph type="body" idx="1"/>
          </p:nvPr>
        </p:nvSpPr>
        <p:spPr>
          <a:xfrm>
            <a:off x="560388" y="1125538"/>
            <a:ext cx="9001125" cy="4653582"/>
          </a:xfrm>
        </p:spPr>
        <p:txBody>
          <a:bodyPr/>
          <a:lstStyle/>
          <a:p>
            <a:pPr>
              <a:spcBef>
                <a:spcPct val="0"/>
              </a:spcBef>
              <a:defRPr/>
            </a:pPr>
            <a:r>
              <a:rPr lang="zh-CN" altLang="en-US" dirty="0" smtClean="0"/>
              <a:t>三个实体</a:t>
            </a:r>
            <a:r>
              <a:rPr lang="zh-CN" altLang="en-US" dirty="0" smtClean="0">
                <a:solidFill>
                  <a:srgbClr val="0000FF"/>
                </a:solidFill>
              </a:rPr>
              <a:t>两两之间的多对多</a:t>
            </a:r>
            <a:r>
              <a:rPr lang="zh-CN" altLang="en-US" dirty="0" smtClean="0"/>
              <a:t>联系如何表达？</a:t>
            </a:r>
            <a:endParaRPr lang="en-US" altLang="zh-CN" dirty="0" smtClean="0"/>
          </a:p>
          <a:p>
            <a:pPr>
              <a:spcBef>
                <a:spcPct val="0"/>
              </a:spcBef>
              <a:defRPr/>
            </a:pPr>
            <a:endParaRPr lang="en-US" altLang="zh-CN" dirty="0"/>
          </a:p>
          <a:p>
            <a:pPr>
              <a:spcBef>
                <a:spcPct val="0"/>
              </a:spcBef>
              <a:defRPr/>
            </a:pPr>
            <a:endParaRPr lang="en-US" altLang="zh-CN" dirty="0" smtClean="0"/>
          </a:p>
          <a:p>
            <a:pPr>
              <a:spcBef>
                <a:spcPct val="0"/>
              </a:spcBef>
              <a:defRPr/>
            </a:pPr>
            <a:endParaRPr lang="en-US" altLang="zh-CN" dirty="0"/>
          </a:p>
          <a:p>
            <a:pPr>
              <a:spcBef>
                <a:spcPct val="0"/>
              </a:spcBef>
              <a:defRPr/>
            </a:pPr>
            <a:endParaRPr lang="en-US" altLang="zh-CN" dirty="0" smtClean="0"/>
          </a:p>
          <a:p>
            <a:pPr>
              <a:spcBef>
                <a:spcPct val="0"/>
              </a:spcBef>
              <a:defRPr/>
            </a:pPr>
            <a:endParaRPr lang="en-US" altLang="zh-CN" dirty="0"/>
          </a:p>
          <a:p>
            <a:pPr>
              <a:spcBef>
                <a:spcPct val="0"/>
              </a:spcBef>
              <a:defRPr/>
            </a:pPr>
            <a:endParaRPr lang="en-US" altLang="zh-CN" dirty="0" smtClean="0"/>
          </a:p>
          <a:p>
            <a:pPr>
              <a:spcBef>
                <a:spcPct val="0"/>
              </a:spcBef>
              <a:defRPr/>
            </a:pPr>
            <a:endParaRPr lang="en-US" altLang="zh-CN" dirty="0"/>
          </a:p>
          <a:p>
            <a:pPr lvl="1">
              <a:spcBef>
                <a:spcPct val="0"/>
              </a:spcBef>
              <a:defRPr/>
            </a:pPr>
            <a:endParaRPr lang="en-US" altLang="zh-CN" dirty="0" smtClean="0">
              <a:solidFill>
                <a:srgbClr val="0000FF"/>
              </a:solidFill>
            </a:endParaRPr>
          </a:p>
          <a:p>
            <a:pPr>
              <a:spcBef>
                <a:spcPct val="0"/>
              </a:spcBef>
              <a:defRPr/>
            </a:pPr>
            <a:endParaRPr lang="en-US" altLang="zh-CN" dirty="0" smtClean="0"/>
          </a:p>
          <a:p>
            <a:pPr>
              <a:spcBef>
                <a:spcPct val="0"/>
              </a:spcBef>
              <a:defRPr/>
            </a:pPr>
            <a:endParaRPr lang="en-US" altLang="zh-CN" dirty="0"/>
          </a:p>
          <a:p>
            <a:pPr>
              <a:spcBef>
                <a:spcPct val="0"/>
              </a:spcBef>
              <a:defRPr/>
            </a:pPr>
            <a:endParaRPr lang="en-US" altLang="zh-CN" dirty="0" smtClean="0"/>
          </a:p>
        </p:txBody>
      </p:sp>
      <p:grpSp>
        <p:nvGrpSpPr>
          <p:cNvPr id="18438" name="Group 4"/>
          <p:cNvGrpSpPr>
            <a:grpSpLocks/>
          </p:cNvGrpSpPr>
          <p:nvPr/>
        </p:nvGrpSpPr>
        <p:grpSpPr bwMode="auto">
          <a:xfrm>
            <a:off x="5382294" y="2167525"/>
            <a:ext cx="3298825" cy="1692275"/>
            <a:chOff x="2681" y="11805"/>
            <a:chExt cx="3510" cy="2130"/>
          </a:xfrm>
        </p:grpSpPr>
        <p:sp>
          <p:nvSpPr>
            <p:cNvPr id="18439" name="Text Box 5"/>
            <p:cNvSpPr txBox="1">
              <a:spLocks noChangeArrowheads="1"/>
            </p:cNvSpPr>
            <p:nvPr/>
          </p:nvSpPr>
          <p:spPr bwMode="auto">
            <a:xfrm>
              <a:off x="3095" y="12786"/>
              <a:ext cx="605" cy="4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solidFill>
                    <a:srgbClr val="0000FF"/>
                  </a:solidFill>
                  <a:latin typeface="Times New Roman" pitchFamily="18" charset="0"/>
                </a:rPr>
                <a:t>k</a:t>
              </a:r>
              <a:endParaRPr lang="en-US" altLang="zh-CN">
                <a:solidFill>
                  <a:srgbClr val="0000FF"/>
                </a:solidFill>
              </a:endParaRPr>
            </a:p>
          </p:txBody>
        </p:sp>
        <p:sp>
          <p:nvSpPr>
            <p:cNvPr id="18440" name="Text Box 6"/>
            <p:cNvSpPr txBox="1">
              <a:spLocks noChangeArrowheads="1"/>
            </p:cNvSpPr>
            <p:nvPr/>
          </p:nvSpPr>
          <p:spPr bwMode="auto">
            <a:xfrm>
              <a:off x="5151" y="12728"/>
              <a:ext cx="455" cy="4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solidFill>
                    <a:srgbClr val="0000FF"/>
                  </a:solidFill>
                  <a:latin typeface="Times New Roman" pitchFamily="18" charset="0"/>
                </a:rPr>
                <a:t>n</a:t>
              </a:r>
              <a:endParaRPr lang="en-US" altLang="zh-CN">
                <a:solidFill>
                  <a:srgbClr val="0000FF"/>
                </a:solidFill>
              </a:endParaRPr>
            </a:p>
          </p:txBody>
        </p:sp>
        <p:sp>
          <p:nvSpPr>
            <p:cNvPr id="18441" name="Text Box 7"/>
            <p:cNvSpPr txBox="1">
              <a:spLocks noChangeArrowheads="1"/>
            </p:cNvSpPr>
            <p:nvPr/>
          </p:nvSpPr>
          <p:spPr bwMode="auto">
            <a:xfrm>
              <a:off x="4430" y="12216"/>
              <a:ext cx="605" cy="4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solidFill>
                    <a:srgbClr val="0000FF"/>
                  </a:solidFill>
                  <a:latin typeface="Times New Roman" pitchFamily="18" charset="0"/>
                </a:rPr>
                <a:t>m</a:t>
              </a:r>
              <a:endParaRPr lang="en-US" altLang="zh-CN">
                <a:solidFill>
                  <a:srgbClr val="0000FF"/>
                </a:solidFill>
              </a:endParaRPr>
            </a:p>
          </p:txBody>
        </p:sp>
        <p:sp>
          <p:nvSpPr>
            <p:cNvPr id="18442" name="Text Box 8"/>
            <p:cNvSpPr txBox="1">
              <a:spLocks noChangeArrowheads="1"/>
            </p:cNvSpPr>
            <p:nvPr/>
          </p:nvSpPr>
          <p:spPr bwMode="auto">
            <a:xfrm>
              <a:off x="3981" y="11805"/>
              <a:ext cx="1076" cy="4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solidFill>
                    <a:srgbClr val="0000FF"/>
                  </a:solidFill>
                  <a:latin typeface="Times New Roman" pitchFamily="18" charset="0"/>
                </a:rPr>
                <a:t>供应商</a:t>
              </a:r>
              <a:endParaRPr lang="zh-CN" altLang="en-US" dirty="0">
                <a:solidFill>
                  <a:srgbClr val="0000FF"/>
                </a:solidFill>
              </a:endParaRPr>
            </a:p>
          </p:txBody>
        </p:sp>
        <p:sp>
          <p:nvSpPr>
            <p:cNvPr id="18443" name="Text Box 9"/>
            <p:cNvSpPr txBox="1">
              <a:spLocks noChangeArrowheads="1"/>
            </p:cNvSpPr>
            <p:nvPr/>
          </p:nvSpPr>
          <p:spPr bwMode="auto">
            <a:xfrm>
              <a:off x="2681" y="13419"/>
              <a:ext cx="845" cy="45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solidFill>
                    <a:srgbClr val="0000FF"/>
                  </a:solidFill>
                  <a:latin typeface="Times New Roman" pitchFamily="18" charset="0"/>
                </a:rPr>
                <a:t>工程</a:t>
              </a:r>
              <a:endParaRPr lang="zh-CN" altLang="en-US" dirty="0">
                <a:solidFill>
                  <a:srgbClr val="0000FF"/>
                </a:solidFill>
              </a:endParaRPr>
            </a:p>
          </p:txBody>
        </p:sp>
        <p:sp>
          <p:nvSpPr>
            <p:cNvPr id="18444" name="Text Box 10"/>
            <p:cNvSpPr txBox="1">
              <a:spLocks noChangeArrowheads="1"/>
            </p:cNvSpPr>
            <p:nvPr/>
          </p:nvSpPr>
          <p:spPr bwMode="auto">
            <a:xfrm>
              <a:off x="5315" y="13419"/>
              <a:ext cx="876" cy="5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solidFill>
                    <a:srgbClr val="0000FF"/>
                  </a:solidFill>
                  <a:latin typeface="Times New Roman" pitchFamily="18" charset="0"/>
                </a:rPr>
                <a:t>零件</a:t>
              </a:r>
              <a:endParaRPr lang="zh-CN" altLang="en-US">
                <a:solidFill>
                  <a:srgbClr val="0000FF"/>
                </a:solidFill>
              </a:endParaRPr>
            </a:p>
          </p:txBody>
        </p:sp>
        <p:sp>
          <p:nvSpPr>
            <p:cNvPr id="18445" name="Line 11"/>
            <p:cNvSpPr>
              <a:spLocks noChangeShapeType="1"/>
            </p:cNvSpPr>
            <p:nvPr/>
          </p:nvSpPr>
          <p:spPr bwMode="auto">
            <a:xfrm flipH="1">
              <a:off x="3223" y="13031"/>
              <a:ext cx="619" cy="3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6" name="Line 12"/>
            <p:cNvSpPr>
              <a:spLocks noChangeShapeType="1"/>
            </p:cNvSpPr>
            <p:nvPr/>
          </p:nvSpPr>
          <p:spPr bwMode="auto">
            <a:xfrm>
              <a:off x="5082" y="13031"/>
              <a:ext cx="542" cy="3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7" name="Line 13"/>
            <p:cNvSpPr>
              <a:spLocks noChangeShapeType="1"/>
            </p:cNvSpPr>
            <p:nvPr/>
          </p:nvSpPr>
          <p:spPr bwMode="auto">
            <a:xfrm>
              <a:off x="4462" y="12257"/>
              <a:ext cx="0" cy="51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8" name="AutoShape 14"/>
            <p:cNvSpPr>
              <a:spLocks noChangeArrowheads="1"/>
            </p:cNvSpPr>
            <p:nvPr/>
          </p:nvSpPr>
          <p:spPr bwMode="auto">
            <a:xfrm>
              <a:off x="3842" y="12709"/>
              <a:ext cx="1240" cy="581"/>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solidFill>
                    <a:srgbClr val="0000FF"/>
                  </a:solidFill>
                  <a:latin typeface="Times New Roman" pitchFamily="18" charset="0"/>
                </a:rPr>
                <a:t>供应</a:t>
              </a:r>
              <a:endParaRPr lang="zh-CN" altLang="en-US" dirty="0">
                <a:solidFill>
                  <a:srgbClr val="0000FF"/>
                </a:solidFill>
              </a:endParaRPr>
            </a:p>
          </p:txBody>
        </p:sp>
      </p:grpSp>
      <p:grpSp>
        <p:nvGrpSpPr>
          <p:cNvPr id="2" name="组合 1"/>
          <p:cNvGrpSpPr/>
          <p:nvPr/>
        </p:nvGrpSpPr>
        <p:grpSpPr>
          <a:xfrm>
            <a:off x="263409" y="1805529"/>
            <a:ext cx="3849838" cy="2230545"/>
            <a:chOff x="609128" y="3003671"/>
            <a:chExt cx="3849838" cy="2230545"/>
          </a:xfrm>
        </p:grpSpPr>
        <p:sp>
          <p:nvSpPr>
            <p:cNvPr id="18" name="Text Box 5"/>
            <p:cNvSpPr txBox="1">
              <a:spLocks noChangeArrowheads="1"/>
            </p:cNvSpPr>
            <p:nvPr/>
          </p:nvSpPr>
          <p:spPr bwMode="auto">
            <a:xfrm>
              <a:off x="770708" y="4223262"/>
              <a:ext cx="568601" cy="369440"/>
            </a:xfrm>
            <a:prstGeom prst="rect">
              <a:avLst/>
            </a:prstGeom>
            <a:noFill/>
            <a:ln w="9525">
              <a:noFill/>
              <a:miter lim="800000"/>
              <a:headEnd/>
              <a:tailEnd/>
            </a:ln>
            <a:effec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dirty="0">
                  <a:solidFill>
                    <a:srgbClr val="0000FF"/>
                  </a:solidFill>
                  <a:latin typeface="Times New Roman" pitchFamily="18" charset="0"/>
                </a:rPr>
                <a:t>k</a:t>
              </a:r>
              <a:endParaRPr lang="en-US" altLang="zh-CN" dirty="0">
                <a:solidFill>
                  <a:srgbClr val="0000FF"/>
                </a:solidFill>
              </a:endParaRPr>
            </a:p>
          </p:txBody>
        </p:sp>
        <p:sp>
          <p:nvSpPr>
            <p:cNvPr id="19" name="Text Box 6"/>
            <p:cNvSpPr txBox="1">
              <a:spLocks noChangeArrowheads="1"/>
            </p:cNvSpPr>
            <p:nvPr/>
          </p:nvSpPr>
          <p:spPr bwMode="auto">
            <a:xfrm>
              <a:off x="3866740" y="4142183"/>
              <a:ext cx="427625" cy="359112"/>
            </a:xfrm>
            <a:prstGeom prst="rect">
              <a:avLst/>
            </a:prstGeom>
            <a:noFill/>
            <a:ln w="9525">
              <a:noFill/>
              <a:miter lim="800000"/>
              <a:headEnd/>
              <a:tailEnd/>
            </a:ln>
            <a:effectLst/>
          </p:spPr>
          <p:txBody>
            <a:bodyPr/>
            <a:lstStyle>
              <a:defPPr>
                <a:defRPr lang="en-US"/>
              </a:defPPr>
              <a:lvl1pPr algn="just">
                <a:defRPr>
                  <a:solidFill>
                    <a:srgbClr val="0000FF"/>
                  </a:solidFill>
                  <a:latin typeface="Times New Roman" pitchFamily="18" charset="0"/>
                </a:defRPr>
              </a:lvl1pPr>
              <a:lvl2pPr marL="742950" indent="-285750"/>
              <a:lvl3pPr marL="1143000" indent="-228600"/>
              <a:lvl4pPr marL="1600200" indent="-228600"/>
              <a:lvl5pPr marL="2057400" indent="-22860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r>
                <a:rPr lang="en-US" altLang="zh-CN" dirty="0"/>
                <a:t>n</a:t>
              </a:r>
            </a:p>
          </p:txBody>
        </p:sp>
        <p:sp>
          <p:nvSpPr>
            <p:cNvPr id="20" name="Text Box 7"/>
            <p:cNvSpPr txBox="1">
              <a:spLocks noChangeArrowheads="1"/>
            </p:cNvSpPr>
            <p:nvPr/>
          </p:nvSpPr>
          <p:spPr bwMode="auto">
            <a:xfrm>
              <a:off x="3232271" y="3183226"/>
              <a:ext cx="568601" cy="359112"/>
            </a:xfrm>
            <a:prstGeom prst="rect">
              <a:avLst/>
            </a:prstGeom>
            <a:noFill/>
            <a:ln w="9525">
              <a:noFill/>
              <a:miter lim="800000"/>
              <a:headEnd/>
              <a:tailEnd/>
            </a:ln>
            <a:effectLst/>
          </p:spPr>
          <p:txBody>
            <a:bodyPr/>
            <a:lstStyle>
              <a:defPPr>
                <a:defRPr lang="en-US"/>
              </a:defPPr>
              <a:lvl1pPr algn="just">
                <a:defRPr>
                  <a:solidFill>
                    <a:srgbClr val="0000FF"/>
                  </a:solidFill>
                  <a:latin typeface="Times New Roman" pitchFamily="18" charset="0"/>
                </a:defRPr>
              </a:lvl1pPr>
              <a:lvl2pPr marL="742950" indent="-285750"/>
              <a:lvl3pPr marL="1143000" indent="-228600"/>
              <a:lvl4pPr marL="1600200" indent="-228600"/>
              <a:lvl5pPr marL="2057400" indent="-22860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r>
                <a:rPr lang="en-US" altLang="zh-CN" dirty="0"/>
                <a:t>m</a:t>
              </a:r>
            </a:p>
          </p:txBody>
        </p:sp>
        <p:sp>
          <p:nvSpPr>
            <p:cNvPr id="21" name="Text Box 8"/>
            <p:cNvSpPr txBox="1">
              <a:spLocks noChangeArrowheads="1"/>
            </p:cNvSpPr>
            <p:nvPr/>
          </p:nvSpPr>
          <p:spPr bwMode="auto">
            <a:xfrm>
              <a:off x="1926315" y="3003671"/>
              <a:ext cx="1011264" cy="3591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solidFill>
                    <a:srgbClr val="0000FF"/>
                  </a:solidFill>
                  <a:latin typeface="Times New Roman" pitchFamily="18" charset="0"/>
                </a:rPr>
                <a:t>供应商</a:t>
              </a:r>
              <a:endParaRPr lang="zh-CN" altLang="en-US" dirty="0">
                <a:solidFill>
                  <a:srgbClr val="0000FF"/>
                </a:solidFill>
              </a:endParaRPr>
            </a:p>
          </p:txBody>
        </p:sp>
        <p:sp>
          <p:nvSpPr>
            <p:cNvPr id="22" name="Text Box 9"/>
            <p:cNvSpPr txBox="1">
              <a:spLocks noChangeArrowheads="1"/>
            </p:cNvSpPr>
            <p:nvPr/>
          </p:nvSpPr>
          <p:spPr bwMode="auto">
            <a:xfrm>
              <a:off x="609128" y="4695946"/>
              <a:ext cx="794162" cy="35831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solidFill>
                    <a:srgbClr val="0000FF"/>
                  </a:solidFill>
                  <a:latin typeface="Times New Roman" pitchFamily="18" charset="0"/>
                </a:rPr>
                <a:t>工程</a:t>
              </a:r>
              <a:endParaRPr lang="zh-CN" altLang="en-US">
                <a:solidFill>
                  <a:srgbClr val="0000FF"/>
                </a:solidFill>
              </a:endParaRPr>
            </a:p>
          </p:txBody>
        </p:sp>
        <p:sp>
          <p:nvSpPr>
            <p:cNvPr id="23" name="Text Box 10"/>
            <p:cNvSpPr txBox="1">
              <a:spLocks noChangeArrowheads="1"/>
            </p:cNvSpPr>
            <p:nvPr/>
          </p:nvSpPr>
          <p:spPr bwMode="auto">
            <a:xfrm>
              <a:off x="3635670" y="4701291"/>
              <a:ext cx="823296" cy="4099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solidFill>
                    <a:srgbClr val="0000FF"/>
                  </a:solidFill>
                  <a:latin typeface="Times New Roman" pitchFamily="18" charset="0"/>
                </a:rPr>
                <a:t>零件</a:t>
              </a:r>
              <a:endParaRPr lang="zh-CN" altLang="en-US" dirty="0">
                <a:solidFill>
                  <a:srgbClr val="0000FF"/>
                </a:solidFill>
              </a:endParaRPr>
            </a:p>
          </p:txBody>
        </p:sp>
        <p:sp>
          <p:nvSpPr>
            <p:cNvPr id="24" name="Line 11"/>
            <p:cNvSpPr>
              <a:spLocks noChangeShapeType="1"/>
            </p:cNvSpPr>
            <p:nvPr/>
          </p:nvSpPr>
          <p:spPr bwMode="auto">
            <a:xfrm flipH="1">
              <a:off x="1006206" y="4321739"/>
              <a:ext cx="735099" cy="3225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 name="Line 12"/>
            <p:cNvSpPr>
              <a:spLocks noChangeShapeType="1"/>
            </p:cNvSpPr>
            <p:nvPr/>
          </p:nvSpPr>
          <p:spPr bwMode="auto">
            <a:xfrm>
              <a:off x="3716912" y="4257493"/>
              <a:ext cx="330406" cy="46694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 name="Line 13"/>
            <p:cNvSpPr>
              <a:spLocks noChangeShapeType="1"/>
            </p:cNvSpPr>
            <p:nvPr/>
          </p:nvSpPr>
          <p:spPr bwMode="auto">
            <a:xfrm flipH="1">
              <a:off x="1741306" y="3362782"/>
              <a:ext cx="637068" cy="475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 name="AutoShape 14"/>
            <p:cNvSpPr>
              <a:spLocks noChangeArrowheads="1"/>
            </p:cNvSpPr>
            <p:nvPr/>
          </p:nvSpPr>
          <p:spPr bwMode="auto">
            <a:xfrm>
              <a:off x="2937579" y="3746921"/>
              <a:ext cx="1356786" cy="510572"/>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smtClean="0">
                  <a:solidFill>
                    <a:srgbClr val="0000FF"/>
                  </a:solidFill>
                  <a:latin typeface="Times New Roman" pitchFamily="18" charset="0"/>
                </a:rPr>
                <a:t>供应</a:t>
              </a:r>
              <a:r>
                <a:rPr lang="en-US" altLang="zh-CN" dirty="0" smtClean="0">
                  <a:solidFill>
                    <a:srgbClr val="0000FF"/>
                  </a:solidFill>
                  <a:latin typeface="Times New Roman" pitchFamily="18" charset="0"/>
                </a:rPr>
                <a:t>2</a:t>
              </a:r>
              <a:endParaRPr lang="zh-CN" altLang="en-US" dirty="0">
                <a:solidFill>
                  <a:srgbClr val="0000FF"/>
                </a:solidFill>
              </a:endParaRPr>
            </a:p>
          </p:txBody>
        </p:sp>
        <p:sp>
          <p:nvSpPr>
            <p:cNvPr id="28" name="AutoShape 14"/>
            <p:cNvSpPr>
              <a:spLocks noChangeArrowheads="1"/>
            </p:cNvSpPr>
            <p:nvPr/>
          </p:nvSpPr>
          <p:spPr bwMode="auto">
            <a:xfrm>
              <a:off x="1158609" y="3862461"/>
              <a:ext cx="1293075" cy="459278"/>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smtClean="0">
                  <a:solidFill>
                    <a:srgbClr val="0000FF"/>
                  </a:solidFill>
                  <a:latin typeface="Times New Roman" pitchFamily="18" charset="0"/>
                </a:rPr>
                <a:t>供应</a:t>
              </a:r>
              <a:r>
                <a:rPr lang="en-US" altLang="zh-CN" dirty="0" smtClean="0">
                  <a:solidFill>
                    <a:srgbClr val="0000FF"/>
                  </a:solidFill>
                  <a:latin typeface="Times New Roman" pitchFamily="18" charset="0"/>
                </a:rPr>
                <a:t>1</a:t>
              </a:r>
              <a:endParaRPr lang="zh-CN" altLang="en-US" dirty="0">
                <a:solidFill>
                  <a:srgbClr val="0000FF"/>
                </a:solidFill>
              </a:endParaRPr>
            </a:p>
          </p:txBody>
        </p:sp>
        <p:sp>
          <p:nvSpPr>
            <p:cNvPr id="29" name="Line 12"/>
            <p:cNvSpPr>
              <a:spLocks noChangeShapeType="1"/>
            </p:cNvSpPr>
            <p:nvPr/>
          </p:nvSpPr>
          <p:spPr bwMode="auto">
            <a:xfrm>
              <a:off x="2451684" y="3389263"/>
              <a:ext cx="1151352" cy="39380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Line 12"/>
            <p:cNvSpPr>
              <a:spLocks noChangeShapeType="1"/>
            </p:cNvSpPr>
            <p:nvPr/>
          </p:nvSpPr>
          <p:spPr bwMode="auto">
            <a:xfrm>
              <a:off x="1416924" y="4875104"/>
              <a:ext cx="642916" cy="3116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AutoShape 14"/>
            <p:cNvSpPr>
              <a:spLocks noChangeArrowheads="1"/>
            </p:cNvSpPr>
            <p:nvPr/>
          </p:nvSpPr>
          <p:spPr bwMode="auto">
            <a:xfrm>
              <a:off x="1868985" y="4644303"/>
              <a:ext cx="1449642" cy="461602"/>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smtClean="0">
                  <a:solidFill>
                    <a:srgbClr val="0000FF"/>
                  </a:solidFill>
                  <a:latin typeface="Times New Roman" pitchFamily="18" charset="0"/>
                </a:rPr>
                <a:t>供应</a:t>
              </a:r>
              <a:r>
                <a:rPr lang="en-US" altLang="zh-CN" dirty="0" smtClean="0">
                  <a:solidFill>
                    <a:srgbClr val="0000FF"/>
                  </a:solidFill>
                  <a:latin typeface="Times New Roman" pitchFamily="18" charset="0"/>
                </a:rPr>
                <a:t>3</a:t>
              </a:r>
              <a:endParaRPr lang="zh-CN" altLang="en-US" dirty="0">
                <a:solidFill>
                  <a:srgbClr val="0000FF"/>
                </a:solidFill>
              </a:endParaRPr>
            </a:p>
          </p:txBody>
        </p:sp>
        <p:sp>
          <p:nvSpPr>
            <p:cNvPr id="32" name="Line 12"/>
            <p:cNvSpPr>
              <a:spLocks noChangeShapeType="1"/>
            </p:cNvSpPr>
            <p:nvPr/>
          </p:nvSpPr>
          <p:spPr bwMode="auto">
            <a:xfrm>
              <a:off x="3232271" y="4875104"/>
              <a:ext cx="407814" cy="3116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Text Box 5"/>
            <p:cNvSpPr txBox="1">
              <a:spLocks noChangeArrowheads="1"/>
            </p:cNvSpPr>
            <p:nvPr/>
          </p:nvSpPr>
          <p:spPr bwMode="auto">
            <a:xfrm>
              <a:off x="1575666" y="3365667"/>
              <a:ext cx="568601" cy="369440"/>
            </a:xfrm>
            <a:prstGeom prst="rect">
              <a:avLst/>
            </a:prstGeom>
            <a:noFill/>
            <a:ln w="9525">
              <a:noFill/>
              <a:miter lim="800000"/>
              <a:headEnd/>
              <a:tailEnd/>
            </a:ln>
            <a:effec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dirty="0" smtClean="0">
                  <a:solidFill>
                    <a:srgbClr val="0000FF"/>
                  </a:solidFill>
                  <a:latin typeface="Times New Roman" pitchFamily="18" charset="0"/>
                </a:rPr>
                <a:t>p</a:t>
              </a:r>
              <a:endParaRPr lang="en-US" altLang="zh-CN" dirty="0">
                <a:solidFill>
                  <a:srgbClr val="0000FF"/>
                </a:solidFill>
              </a:endParaRPr>
            </a:p>
          </p:txBody>
        </p:sp>
        <p:sp>
          <p:nvSpPr>
            <p:cNvPr id="34" name="Text Box 7"/>
            <p:cNvSpPr txBox="1">
              <a:spLocks noChangeArrowheads="1"/>
            </p:cNvSpPr>
            <p:nvPr/>
          </p:nvSpPr>
          <p:spPr bwMode="auto">
            <a:xfrm>
              <a:off x="1416924" y="4644302"/>
              <a:ext cx="568601" cy="589914"/>
            </a:xfrm>
            <a:prstGeom prst="rect">
              <a:avLst/>
            </a:prstGeom>
            <a:noFill/>
            <a:ln w="9525">
              <a:noFill/>
              <a:miter lim="800000"/>
              <a:headEnd/>
              <a:tailEnd/>
            </a:ln>
            <a:effectLst/>
          </p:spPr>
          <p:txBody>
            <a:bodyPr/>
            <a:lstStyle>
              <a:defPPr>
                <a:defRPr lang="en-US"/>
              </a:defPPr>
              <a:lvl1pPr algn="just">
                <a:defRPr>
                  <a:solidFill>
                    <a:srgbClr val="0000FF"/>
                  </a:solidFill>
                  <a:latin typeface="Times New Roman" pitchFamily="18" charset="0"/>
                </a:defRPr>
              </a:lvl1pPr>
              <a:lvl2pPr marL="742950" indent="-285750"/>
              <a:lvl3pPr marL="1143000" indent="-228600"/>
              <a:lvl4pPr marL="1600200" indent="-228600"/>
              <a:lvl5pPr marL="2057400" indent="-22860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r>
                <a:rPr lang="en-US" altLang="zh-CN" dirty="0" smtClean="0"/>
                <a:t>f</a:t>
              </a:r>
              <a:endParaRPr lang="en-US" altLang="zh-CN" dirty="0"/>
            </a:p>
          </p:txBody>
        </p:sp>
        <p:sp>
          <p:nvSpPr>
            <p:cNvPr id="35" name="Text Box 7"/>
            <p:cNvSpPr txBox="1">
              <a:spLocks noChangeArrowheads="1"/>
            </p:cNvSpPr>
            <p:nvPr/>
          </p:nvSpPr>
          <p:spPr bwMode="auto">
            <a:xfrm>
              <a:off x="3286785" y="4756745"/>
              <a:ext cx="568601" cy="359112"/>
            </a:xfrm>
            <a:prstGeom prst="rect">
              <a:avLst/>
            </a:prstGeom>
            <a:noFill/>
            <a:ln w="9525">
              <a:noFill/>
              <a:miter lim="800000"/>
              <a:headEnd/>
              <a:tailEnd/>
            </a:ln>
            <a:effectLst/>
          </p:spPr>
          <p:txBody>
            <a:bodyPr/>
            <a:lstStyle>
              <a:defPPr>
                <a:defRPr lang="en-US"/>
              </a:defPPr>
              <a:lvl1pPr algn="just">
                <a:defRPr>
                  <a:solidFill>
                    <a:srgbClr val="0000FF"/>
                  </a:solidFill>
                  <a:latin typeface="Times New Roman" pitchFamily="18" charset="0"/>
                </a:defRPr>
              </a:lvl1pPr>
              <a:lvl2pPr marL="742950" indent="-285750"/>
              <a:lvl3pPr marL="1143000" indent="-228600"/>
              <a:lvl4pPr marL="1600200" indent="-228600"/>
              <a:lvl5pPr marL="2057400" indent="-22860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r>
                <a:rPr lang="en-US" altLang="zh-CN" dirty="0" smtClean="0"/>
                <a:t>q</a:t>
              </a:r>
              <a:endParaRPr lang="en-US" altLang="zh-CN" dirty="0"/>
            </a:p>
          </p:txBody>
        </p:sp>
      </p:grpSp>
      <p:sp>
        <p:nvSpPr>
          <p:cNvPr id="37" name="Rectangle 3"/>
          <p:cNvSpPr txBox="1">
            <a:spLocks noChangeArrowheads="1"/>
          </p:cNvSpPr>
          <p:nvPr/>
        </p:nvSpPr>
        <p:spPr bwMode="auto">
          <a:xfrm>
            <a:off x="791652" y="4132879"/>
            <a:ext cx="8068825" cy="2326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58763" indent="-258763" algn="l" defTabSz="814388" rtl="0" eaLnBrk="0" fontAlgn="base" hangingPunct="0">
              <a:lnSpc>
                <a:spcPct val="90000"/>
              </a:lnSpc>
              <a:spcBef>
                <a:spcPct val="35000"/>
              </a:spcBef>
              <a:spcAft>
                <a:spcPct val="0"/>
              </a:spcAft>
              <a:buClr>
                <a:srgbClr val="27305F"/>
              </a:buClr>
              <a:buSzPct val="60000"/>
              <a:buFont typeface="Wingdings" pitchFamily="2" charset="2"/>
              <a:buChar char="n"/>
              <a:defRPr sz="2800" b="1">
                <a:solidFill>
                  <a:schemeClr val="tx1"/>
                </a:solidFill>
                <a:latin typeface="+mn-lt"/>
                <a:ea typeface="+mn-ea"/>
                <a:cs typeface="+mn-cs"/>
              </a:defRPr>
            </a:lvl1pPr>
            <a:lvl2pPr marL="649288" indent="-261938"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2pPr>
            <a:lvl3pPr marL="1027113" indent="-249238" algn="l" defTabSz="814388" rtl="0" eaLnBrk="0" fontAlgn="base" hangingPunct="0">
              <a:lnSpc>
                <a:spcPct val="90000"/>
              </a:lnSpc>
              <a:spcBef>
                <a:spcPct val="35000"/>
              </a:spcBef>
              <a:spcAft>
                <a:spcPct val="0"/>
              </a:spcAft>
              <a:buClr>
                <a:srgbClr val="27305F"/>
              </a:buClr>
              <a:buFont typeface="Wingdings" pitchFamily="2" charset="2"/>
              <a:buChar char="Ø"/>
              <a:defRPr sz="2800" b="1">
                <a:solidFill>
                  <a:schemeClr val="tx1"/>
                </a:solidFill>
                <a:latin typeface="+mn-lt"/>
                <a:ea typeface="+mn-ea"/>
              </a:defRPr>
            </a:lvl3pPr>
            <a:lvl4pPr marL="1416050"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4pPr>
            <a:lvl5pPr marL="18049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5pPr>
            <a:lvl6pPr marL="22621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6pPr>
            <a:lvl7pPr marL="27193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7pPr>
            <a:lvl8pPr marL="31765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8pPr>
            <a:lvl9pPr marL="36337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9pPr>
          </a:lstStyle>
          <a:p>
            <a:pPr>
              <a:spcBef>
                <a:spcPct val="0"/>
              </a:spcBef>
              <a:defRPr/>
            </a:pPr>
            <a:r>
              <a:rPr lang="zh-CN" altLang="en-US" kern="0" dirty="0" smtClean="0"/>
              <a:t>三个实体</a:t>
            </a:r>
            <a:r>
              <a:rPr lang="zh-CN" altLang="en-US" kern="0" dirty="0" smtClean="0">
                <a:solidFill>
                  <a:srgbClr val="0000FF"/>
                </a:solidFill>
              </a:rPr>
              <a:t>两两之间的多对多</a:t>
            </a:r>
            <a:r>
              <a:rPr lang="zh-CN" altLang="en-US" kern="0" dirty="0" smtClean="0"/>
              <a:t>仅能表示</a:t>
            </a:r>
            <a:r>
              <a:rPr lang="en-US" altLang="zh-CN" kern="0" dirty="0" smtClean="0"/>
              <a:t>:</a:t>
            </a:r>
          </a:p>
          <a:p>
            <a:pPr lvl="1">
              <a:spcBef>
                <a:spcPct val="0"/>
              </a:spcBef>
              <a:defRPr/>
            </a:pPr>
            <a:r>
              <a:rPr lang="zh-CN" altLang="en-US" kern="0" dirty="0" smtClean="0"/>
              <a:t>一个工程需要哪些零件</a:t>
            </a:r>
            <a:r>
              <a:rPr lang="en-US" altLang="zh-CN" kern="0" dirty="0" smtClean="0"/>
              <a:t>,</a:t>
            </a:r>
          </a:p>
          <a:p>
            <a:pPr lvl="1">
              <a:spcBef>
                <a:spcPct val="0"/>
              </a:spcBef>
              <a:defRPr/>
            </a:pPr>
            <a:r>
              <a:rPr lang="zh-CN" altLang="en-US" kern="0" dirty="0" smtClean="0"/>
              <a:t>这些零件可以由哪些供应商供应，</a:t>
            </a:r>
          </a:p>
          <a:p>
            <a:pPr marL="387350" lvl="1" indent="0">
              <a:spcBef>
                <a:spcPct val="0"/>
              </a:spcBef>
              <a:buFontTx/>
              <a:buNone/>
              <a:defRPr/>
            </a:pPr>
            <a:r>
              <a:rPr lang="zh-CN" altLang="en-US" kern="0" dirty="0" smtClean="0">
                <a:solidFill>
                  <a:srgbClr val="FF0000"/>
                </a:solidFill>
              </a:rPr>
              <a:t>无法表示</a:t>
            </a:r>
            <a:r>
              <a:rPr lang="en-US" altLang="zh-CN" kern="0" dirty="0" smtClean="0">
                <a:solidFill>
                  <a:srgbClr val="FF0000"/>
                </a:solidFill>
              </a:rPr>
              <a:t>:</a:t>
            </a:r>
          </a:p>
          <a:p>
            <a:pPr lvl="1">
              <a:spcBef>
                <a:spcPct val="0"/>
              </a:spcBef>
              <a:defRPr/>
            </a:pPr>
            <a:r>
              <a:rPr lang="zh-CN" altLang="en-US" kern="0" dirty="0" smtClean="0"/>
              <a:t>一个工程所用的零件具体由哪个供应商供应</a:t>
            </a:r>
          </a:p>
          <a:p>
            <a:pPr lvl="1">
              <a:spcBef>
                <a:spcPct val="0"/>
              </a:spcBef>
              <a:defRPr/>
            </a:pPr>
            <a:r>
              <a:rPr lang="zh-CN" altLang="en-US" kern="0" dirty="0" smtClean="0"/>
              <a:t>一个供应商具体供应哪种零件给哪个工程</a:t>
            </a:r>
            <a:endParaRPr lang="en-US" altLang="zh-CN" kern="0" dirty="0" smtClean="0"/>
          </a:p>
        </p:txBody>
      </p:sp>
      <p:sp>
        <p:nvSpPr>
          <p:cNvPr id="4" name="矩形 3"/>
          <p:cNvSpPr/>
          <p:nvPr/>
        </p:nvSpPr>
        <p:spPr>
          <a:xfrm>
            <a:off x="3385063" y="1624299"/>
            <a:ext cx="6868988" cy="480131"/>
          </a:xfrm>
          <a:prstGeom prst="rect">
            <a:avLst/>
          </a:prstGeom>
        </p:spPr>
        <p:txBody>
          <a:bodyPr wrap="square">
            <a:spAutoFit/>
          </a:bodyPr>
          <a:lstStyle/>
          <a:p>
            <a:pPr marL="258763" lvl="0" indent="-258763" algn="l" defTabSz="814388">
              <a:lnSpc>
                <a:spcPct val="90000"/>
              </a:lnSpc>
              <a:buClr>
                <a:srgbClr val="27305F"/>
              </a:buClr>
              <a:buSzPct val="60000"/>
              <a:buFont typeface="Wingdings" pitchFamily="2" charset="2"/>
              <a:buChar char="n"/>
              <a:defRPr/>
            </a:pPr>
            <a:r>
              <a:rPr lang="zh-CN" altLang="en-US" sz="2800" kern="0" dirty="0">
                <a:solidFill>
                  <a:srgbClr val="000000"/>
                </a:solidFill>
                <a:latin typeface="Times New Roman"/>
                <a:ea typeface="宋体"/>
              </a:rPr>
              <a:t>与</a:t>
            </a:r>
            <a:r>
              <a:rPr lang="zh-CN" altLang="en-US" sz="2800" kern="0" dirty="0">
                <a:solidFill>
                  <a:srgbClr val="0000FF"/>
                </a:solidFill>
                <a:latin typeface="Times New Roman"/>
                <a:ea typeface="宋体"/>
              </a:rPr>
              <a:t>三个实体的多对多</a:t>
            </a:r>
            <a:r>
              <a:rPr lang="zh-CN" altLang="en-US" sz="2800" kern="0" dirty="0">
                <a:solidFill>
                  <a:srgbClr val="000000"/>
                </a:solidFill>
                <a:latin typeface="Times New Roman"/>
                <a:ea typeface="宋体"/>
              </a:rPr>
              <a:t>联系的语义不同</a:t>
            </a:r>
            <a:r>
              <a:rPr lang="en-US" altLang="zh-CN" sz="2800" kern="0" dirty="0">
                <a:solidFill>
                  <a:srgbClr val="000000"/>
                </a:solidFill>
                <a:latin typeface="Times New Roman"/>
                <a:ea typeface="宋体"/>
              </a:rPr>
              <a:t>?</a:t>
            </a:r>
            <a:endParaRPr lang="zh-CN" altLang="en-US" sz="2800" kern="0" dirty="0">
              <a:solidFill>
                <a:srgbClr val="000000"/>
              </a:solidFill>
              <a:latin typeface="Times New Roman"/>
              <a:ea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50979">
                                            <p:txEl>
                                              <p:pRg st="0" end="0"/>
                                            </p:txEl>
                                          </p:spTgt>
                                        </p:tgtEl>
                                        <p:attrNameLst>
                                          <p:attrName>style.visibility</p:attrName>
                                        </p:attrNameLst>
                                      </p:cBhvr>
                                      <p:to>
                                        <p:strVal val="visible"/>
                                      </p:to>
                                    </p:set>
                                    <p:animEffect transition="in" filter="wipe(up)">
                                      <p:cBhvr>
                                        <p:cTn id="7" dur="1000"/>
                                        <p:tgtEl>
                                          <p:spTgt spid="1150979">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37">
                                            <p:txEl>
                                              <p:pRg st="0" end="0"/>
                                            </p:txEl>
                                          </p:spTgt>
                                        </p:tgtEl>
                                        <p:attrNameLst>
                                          <p:attrName>style.visibility</p:attrName>
                                        </p:attrNameLst>
                                      </p:cBhvr>
                                      <p:to>
                                        <p:strVal val="visible"/>
                                      </p:to>
                                    </p:set>
                                    <p:animEffect transition="in" filter="wipe(up)">
                                      <p:cBhvr>
                                        <p:cTn id="11" dur="1000"/>
                                        <p:tgtEl>
                                          <p:spTgt spid="3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7">
                                            <p:txEl>
                                              <p:pRg st="1" end="1"/>
                                            </p:txEl>
                                          </p:spTgt>
                                        </p:tgtEl>
                                        <p:attrNameLst>
                                          <p:attrName>style.visibility</p:attrName>
                                        </p:attrNameLst>
                                      </p:cBhvr>
                                      <p:to>
                                        <p:strVal val="visible"/>
                                      </p:to>
                                    </p:set>
                                    <p:animEffect transition="in" filter="wipe(up)">
                                      <p:cBhvr>
                                        <p:cTn id="16" dur="1000"/>
                                        <p:tgtEl>
                                          <p:spTgt spid="3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7">
                                            <p:txEl>
                                              <p:pRg st="2" end="2"/>
                                            </p:txEl>
                                          </p:spTgt>
                                        </p:tgtEl>
                                        <p:attrNameLst>
                                          <p:attrName>style.visibility</p:attrName>
                                        </p:attrNameLst>
                                      </p:cBhvr>
                                      <p:to>
                                        <p:strVal val="visible"/>
                                      </p:to>
                                    </p:set>
                                    <p:animEffect transition="in" filter="wipe(up)">
                                      <p:cBhvr>
                                        <p:cTn id="21" dur="1000"/>
                                        <p:tgtEl>
                                          <p:spTgt spid="3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7">
                                            <p:txEl>
                                              <p:pRg st="3" end="3"/>
                                            </p:txEl>
                                          </p:spTgt>
                                        </p:tgtEl>
                                        <p:attrNameLst>
                                          <p:attrName>style.visibility</p:attrName>
                                        </p:attrNameLst>
                                      </p:cBhvr>
                                      <p:to>
                                        <p:strVal val="visible"/>
                                      </p:to>
                                    </p:set>
                                    <p:animEffect transition="in" filter="wipe(up)">
                                      <p:cBhvr>
                                        <p:cTn id="26" dur="1000"/>
                                        <p:tgtEl>
                                          <p:spTgt spid="3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7">
                                            <p:txEl>
                                              <p:pRg st="4" end="4"/>
                                            </p:txEl>
                                          </p:spTgt>
                                        </p:tgtEl>
                                        <p:attrNameLst>
                                          <p:attrName>style.visibility</p:attrName>
                                        </p:attrNameLst>
                                      </p:cBhvr>
                                      <p:to>
                                        <p:strVal val="visible"/>
                                      </p:to>
                                    </p:set>
                                    <p:animEffect transition="in" filter="wipe(up)">
                                      <p:cBhvr>
                                        <p:cTn id="31" dur="1000"/>
                                        <p:tgtEl>
                                          <p:spTgt spid="3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7">
                                            <p:txEl>
                                              <p:pRg st="5" end="5"/>
                                            </p:txEl>
                                          </p:spTgt>
                                        </p:tgtEl>
                                        <p:attrNameLst>
                                          <p:attrName>style.visibility</p:attrName>
                                        </p:attrNameLst>
                                      </p:cBhvr>
                                      <p:to>
                                        <p:strVal val="visible"/>
                                      </p:to>
                                    </p:set>
                                    <p:animEffect transition="in" filter="wipe(up)">
                                      <p:cBhvr>
                                        <p:cTn id="36" dur="1000"/>
                                        <p:tgtEl>
                                          <p:spTgt spid="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1FEB410-17CB-4D4C-BD0F-2F2ADF19909F}" type="slidenum">
              <a:rPr lang="zh-CN" altLang="en-US" smtClean="0"/>
              <a:pPr/>
              <a:t>17</a:t>
            </a:fld>
            <a:endParaRPr lang="en-US" altLang="zh-CN" smtClean="0"/>
          </a:p>
        </p:txBody>
      </p:sp>
      <p:sp>
        <p:nvSpPr>
          <p:cNvPr id="1843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7EC07A2-9606-4852-B4FB-9716B86660ED}" type="datetime1">
              <a:rPr lang="zh-CN" altLang="en-US" sz="1800" smtClean="0"/>
              <a:pPr/>
              <a:t>2017/9/27</a:t>
            </a:fld>
            <a:endParaRPr lang="en-US" altLang="zh-CN" sz="1000" smtClean="0"/>
          </a:p>
        </p:txBody>
      </p:sp>
      <p:sp>
        <p:nvSpPr>
          <p:cNvPr id="1150978" name="Rectangle 2"/>
          <p:cNvSpPr>
            <a:spLocks noGrp="1" noChangeArrowheads="1"/>
          </p:cNvSpPr>
          <p:nvPr>
            <p:ph type="title"/>
          </p:nvPr>
        </p:nvSpPr>
        <p:spPr>
          <a:xfrm>
            <a:off x="488950" y="260350"/>
            <a:ext cx="9255125" cy="658813"/>
          </a:xfrm>
        </p:spPr>
        <p:txBody>
          <a:bodyPr/>
          <a:lstStyle/>
          <a:p>
            <a:pPr>
              <a:defRPr/>
            </a:pPr>
            <a:r>
              <a:rPr lang="zh-CN" altLang="en-US" smtClean="0"/>
              <a:t>两个以上的实体集之间的联系</a:t>
            </a:r>
          </a:p>
        </p:txBody>
      </p:sp>
      <p:sp>
        <p:nvSpPr>
          <p:cNvPr id="1150979" name="Rectangle 3"/>
          <p:cNvSpPr>
            <a:spLocks noGrp="1" noChangeArrowheads="1"/>
          </p:cNvSpPr>
          <p:nvPr>
            <p:ph type="body" idx="1"/>
          </p:nvPr>
        </p:nvSpPr>
        <p:spPr>
          <a:xfrm>
            <a:off x="560389" y="1125538"/>
            <a:ext cx="7704980" cy="2326791"/>
          </a:xfrm>
        </p:spPr>
        <p:txBody>
          <a:bodyPr/>
          <a:lstStyle/>
          <a:p>
            <a:pPr>
              <a:spcBef>
                <a:spcPct val="0"/>
              </a:spcBef>
              <a:defRPr/>
            </a:pPr>
            <a:r>
              <a:rPr lang="zh-CN" altLang="en-US" dirty="0" smtClean="0"/>
              <a:t>三个实体</a:t>
            </a:r>
            <a:r>
              <a:rPr lang="zh-CN" altLang="en-US" dirty="0" smtClean="0">
                <a:solidFill>
                  <a:srgbClr val="0000FF"/>
                </a:solidFill>
              </a:rPr>
              <a:t>两两之间的多对多</a:t>
            </a:r>
            <a:r>
              <a:rPr lang="zh-CN" altLang="en-US" dirty="0" smtClean="0"/>
              <a:t>仅能表示</a:t>
            </a:r>
            <a:r>
              <a:rPr lang="en-US" altLang="zh-CN" dirty="0" smtClean="0"/>
              <a:t>:</a:t>
            </a:r>
          </a:p>
          <a:p>
            <a:pPr lvl="1">
              <a:spcBef>
                <a:spcPct val="0"/>
              </a:spcBef>
              <a:defRPr/>
            </a:pPr>
            <a:r>
              <a:rPr lang="zh-CN" altLang="en-US" dirty="0" smtClean="0"/>
              <a:t>一个工程需要哪些零件</a:t>
            </a:r>
            <a:r>
              <a:rPr lang="en-US" altLang="zh-CN" dirty="0" smtClean="0"/>
              <a:t>,</a:t>
            </a:r>
          </a:p>
          <a:p>
            <a:pPr lvl="1">
              <a:spcBef>
                <a:spcPct val="0"/>
              </a:spcBef>
              <a:defRPr/>
            </a:pPr>
            <a:r>
              <a:rPr lang="zh-CN" altLang="en-US" dirty="0" smtClean="0"/>
              <a:t>这些零件可以由哪些供应商供应，</a:t>
            </a:r>
          </a:p>
          <a:p>
            <a:pPr marL="387350" lvl="1" indent="0">
              <a:spcBef>
                <a:spcPct val="0"/>
              </a:spcBef>
              <a:buFontTx/>
              <a:buNone/>
              <a:defRPr/>
            </a:pPr>
            <a:r>
              <a:rPr lang="zh-CN" altLang="en-US" dirty="0" smtClean="0">
                <a:solidFill>
                  <a:srgbClr val="FF0000"/>
                </a:solidFill>
              </a:rPr>
              <a:t>无法表示</a:t>
            </a:r>
            <a:r>
              <a:rPr lang="en-US" altLang="zh-CN" dirty="0" smtClean="0">
                <a:solidFill>
                  <a:srgbClr val="FF0000"/>
                </a:solidFill>
              </a:rPr>
              <a:t>:</a:t>
            </a:r>
          </a:p>
          <a:p>
            <a:pPr lvl="1">
              <a:spcBef>
                <a:spcPct val="0"/>
              </a:spcBef>
              <a:defRPr/>
            </a:pPr>
            <a:r>
              <a:rPr lang="zh-CN" altLang="en-US" dirty="0" smtClean="0"/>
              <a:t>一个工程所用的零件具体由哪个供应商供应</a:t>
            </a:r>
          </a:p>
          <a:p>
            <a:pPr lvl="1">
              <a:spcBef>
                <a:spcPct val="0"/>
              </a:spcBef>
              <a:defRPr/>
            </a:pPr>
            <a:r>
              <a:rPr lang="zh-CN" altLang="en-US" dirty="0" smtClean="0"/>
              <a:t>一个供应商具体供应哪种零件给哪个工程</a:t>
            </a:r>
            <a:endParaRPr lang="en-US" altLang="zh-CN" dirty="0" smtClean="0"/>
          </a:p>
        </p:txBody>
      </p:sp>
    </p:spTree>
    <p:extLst>
      <p:ext uri="{BB962C8B-B14F-4D97-AF65-F5344CB8AC3E}">
        <p14:creationId xmlns:p14="http://schemas.microsoft.com/office/powerpoint/2010/main" val="4066633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150979">
                                            <p:txEl>
                                              <p:pRg st="0" end="0"/>
                                            </p:txEl>
                                          </p:spTgt>
                                        </p:tgtEl>
                                        <p:attrNameLst>
                                          <p:attrName>style.visibility</p:attrName>
                                        </p:attrNameLst>
                                      </p:cBhvr>
                                      <p:to>
                                        <p:strVal val="visible"/>
                                      </p:to>
                                    </p:set>
                                    <p:animEffect transition="in" filter="wipe(up)">
                                      <p:cBhvr>
                                        <p:cTn id="7" dur="1000"/>
                                        <p:tgtEl>
                                          <p:spTgt spid="1150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150979">
                                            <p:txEl>
                                              <p:pRg st="1" end="1"/>
                                            </p:txEl>
                                          </p:spTgt>
                                        </p:tgtEl>
                                        <p:attrNameLst>
                                          <p:attrName>style.visibility</p:attrName>
                                        </p:attrNameLst>
                                      </p:cBhvr>
                                      <p:to>
                                        <p:strVal val="visible"/>
                                      </p:to>
                                    </p:set>
                                    <p:animEffect transition="in" filter="wipe(up)">
                                      <p:cBhvr>
                                        <p:cTn id="12" dur="1000"/>
                                        <p:tgtEl>
                                          <p:spTgt spid="1150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50979">
                                            <p:txEl>
                                              <p:pRg st="2" end="2"/>
                                            </p:txEl>
                                          </p:spTgt>
                                        </p:tgtEl>
                                        <p:attrNameLst>
                                          <p:attrName>style.visibility</p:attrName>
                                        </p:attrNameLst>
                                      </p:cBhvr>
                                      <p:to>
                                        <p:strVal val="visible"/>
                                      </p:to>
                                    </p:set>
                                    <p:animEffect transition="in" filter="wipe(up)">
                                      <p:cBhvr>
                                        <p:cTn id="17" dur="1000"/>
                                        <p:tgtEl>
                                          <p:spTgt spid="1150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150979">
                                            <p:txEl>
                                              <p:pRg st="3" end="3"/>
                                            </p:txEl>
                                          </p:spTgt>
                                        </p:tgtEl>
                                        <p:attrNameLst>
                                          <p:attrName>style.visibility</p:attrName>
                                        </p:attrNameLst>
                                      </p:cBhvr>
                                      <p:to>
                                        <p:strVal val="visible"/>
                                      </p:to>
                                    </p:set>
                                    <p:animEffect transition="in" filter="wipe(up)">
                                      <p:cBhvr>
                                        <p:cTn id="22" dur="1000"/>
                                        <p:tgtEl>
                                          <p:spTgt spid="11509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150979">
                                            <p:txEl>
                                              <p:pRg st="4" end="4"/>
                                            </p:txEl>
                                          </p:spTgt>
                                        </p:tgtEl>
                                        <p:attrNameLst>
                                          <p:attrName>style.visibility</p:attrName>
                                        </p:attrNameLst>
                                      </p:cBhvr>
                                      <p:to>
                                        <p:strVal val="visible"/>
                                      </p:to>
                                    </p:set>
                                    <p:animEffect transition="in" filter="wipe(up)">
                                      <p:cBhvr>
                                        <p:cTn id="27" dur="1000"/>
                                        <p:tgtEl>
                                          <p:spTgt spid="11509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150979">
                                            <p:txEl>
                                              <p:pRg st="5" end="5"/>
                                            </p:txEl>
                                          </p:spTgt>
                                        </p:tgtEl>
                                        <p:attrNameLst>
                                          <p:attrName>style.visibility</p:attrName>
                                        </p:attrNameLst>
                                      </p:cBhvr>
                                      <p:to>
                                        <p:strVal val="visible"/>
                                      </p:to>
                                    </p:set>
                                    <p:animEffect transition="in" filter="wipe(up)">
                                      <p:cBhvr>
                                        <p:cTn id="32" dur="1000"/>
                                        <p:tgtEl>
                                          <p:spTgt spid="11509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1344C410-B7D0-4B5E-A89A-5FA1E2DACF8F}" type="slidenum">
              <a:rPr lang="zh-CN" altLang="en-US" smtClean="0"/>
              <a:pPr/>
              <a:t>18</a:t>
            </a:fld>
            <a:endParaRPr lang="en-US" altLang="zh-CN" smtClean="0"/>
          </a:p>
        </p:txBody>
      </p:sp>
      <p:sp>
        <p:nvSpPr>
          <p:cNvPr id="1945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518FD686-6496-47A7-A2C8-160BEAB47765}" type="datetime1">
              <a:rPr lang="zh-CN" altLang="en-US" sz="1800" smtClean="0"/>
              <a:pPr/>
              <a:t>2017/9/27</a:t>
            </a:fld>
            <a:endParaRPr lang="en-US" altLang="zh-CN" sz="1000" smtClean="0"/>
          </a:p>
        </p:txBody>
      </p:sp>
      <p:sp>
        <p:nvSpPr>
          <p:cNvPr id="1032194" name="Rectangle 2"/>
          <p:cNvSpPr>
            <a:spLocks noGrp="1" noChangeArrowheads="1"/>
          </p:cNvSpPr>
          <p:nvPr>
            <p:ph type="title"/>
          </p:nvPr>
        </p:nvSpPr>
        <p:spPr>
          <a:xfrm>
            <a:off x="650875" y="255588"/>
            <a:ext cx="9255125" cy="658812"/>
          </a:xfrm>
        </p:spPr>
        <p:txBody>
          <a:bodyPr/>
          <a:lstStyle/>
          <a:p>
            <a:pPr>
              <a:defRPr/>
            </a:pPr>
            <a:r>
              <a:rPr lang="zh-CN" altLang="en-US" smtClean="0"/>
              <a:t>实体集内部不同实体间的联系</a:t>
            </a:r>
          </a:p>
        </p:txBody>
      </p:sp>
      <p:sp>
        <p:nvSpPr>
          <p:cNvPr id="19461" name="Rectangle 3"/>
          <p:cNvSpPr>
            <a:spLocks noGrp="1" noChangeArrowheads="1"/>
          </p:cNvSpPr>
          <p:nvPr>
            <p:ph type="body" idx="1"/>
          </p:nvPr>
        </p:nvSpPr>
        <p:spPr>
          <a:xfrm>
            <a:off x="650875" y="1143000"/>
            <a:ext cx="8820150" cy="4117975"/>
          </a:xfrm>
        </p:spPr>
        <p:txBody>
          <a:bodyPr/>
          <a:lstStyle/>
          <a:p>
            <a:r>
              <a:rPr lang="zh-CN" altLang="en-US" smtClean="0"/>
              <a:t>同一实体集内一对多联系</a:t>
            </a:r>
          </a:p>
          <a:p>
            <a:pPr lvl="1"/>
            <a:r>
              <a:rPr lang="zh-CN" altLang="en-US" smtClean="0"/>
              <a:t>实例</a:t>
            </a:r>
          </a:p>
          <a:p>
            <a:pPr lvl="2"/>
            <a:r>
              <a:rPr lang="zh-CN" altLang="en-US" i="1" smtClean="0"/>
              <a:t> </a:t>
            </a:r>
            <a:r>
              <a:rPr lang="zh-CN" altLang="en-US" smtClean="0"/>
              <a:t>职工实体集内部具有领导与被领导的联系</a:t>
            </a:r>
          </a:p>
          <a:p>
            <a:pPr lvl="2"/>
            <a:r>
              <a:rPr lang="zh-CN" altLang="en-US" smtClean="0"/>
              <a:t>某一职工（干部）“领导”若干名职工</a:t>
            </a:r>
          </a:p>
          <a:p>
            <a:pPr lvl="2"/>
            <a:r>
              <a:rPr lang="zh-CN" altLang="en-US" smtClean="0"/>
              <a:t>一个职工仅被另外一个职工直接领导</a:t>
            </a:r>
          </a:p>
          <a:p>
            <a:pPr lvl="2"/>
            <a:r>
              <a:rPr lang="zh-CN" altLang="en-US" smtClean="0"/>
              <a:t>这是一对多的联系</a:t>
            </a:r>
          </a:p>
          <a:p>
            <a:r>
              <a:rPr lang="zh-CN" altLang="en-US" smtClean="0"/>
              <a:t>同一实体集内一对一联系</a:t>
            </a:r>
          </a:p>
          <a:p>
            <a:r>
              <a:rPr lang="zh-CN" altLang="en-US" smtClean="0"/>
              <a:t>同一实体集内多对多联系</a:t>
            </a:r>
          </a:p>
        </p:txBody>
      </p:sp>
      <p:grpSp>
        <p:nvGrpSpPr>
          <p:cNvPr id="19462" name="Group 25"/>
          <p:cNvGrpSpPr>
            <a:grpSpLocks/>
          </p:cNvGrpSpPr>
          <p:nvPr/>
        </p:nvGrpSpPr>
        <p:grpSpPr bwMode="auto">
          <a:xfrm>
            <a:off x="6105525" y="3860800"/>
            <a:ext cx="2808288" cy="2938463"/>
            <a:chOff x="3936" y="1152"/>
            <a:chExt cx="1440" cy="1933"/>
          </a:xfrm>
        </p:grpSpPr>
        <p:sp>
          <p:nvSpPr>
            <p:cNvPr id="19463" name="Text Box 26"/>
            <p:cNvSpPr txBox="1">
              <a:spLocks noChangeArrowheads="1"/>
            </p:cNvSpPr>
            <p:nvPr/>
          </p:nvSpPr>
          <p:spPr bwMode="auto">
            <a:xfrm>
              <a:off x="4128" y="1152"/>
              <a:ext cx="816" cy="30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ct val="50000"/>
                </a:spcBef>
              </a:pPr>
              <a:r>
                <a:rPr kumimoji="1" lang="zh-CN" altLang="en-US" sz="2400">
                  <a:latin typeface="Times New Roman" pitchFamily="18" charset="0"/>
                </a:rPr>
                <a:t>职工</a:t>
              </a:r>
            </a:p>
          </p:txBody>
        </p:sp>
        <p:sp>
          <p:nvSpPr>
            <p:cNvPr id="19464" name="AutoShape 27"/>
            <p:cNvSpPr>
              <a:spLocks noChangeArrowheads="1"/>
            </p:cNvSpPr>
            <p:nvPr/>
          </p:nvSpPr>
          <p:spPr bwMode="auto">
            <a:xfrm>
              <a:off x="4080" y="1920"/>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领导</a:t>
              </a:r>
              <a:endParaRPr kumimoji="1" lang="zh-CN" altLang="en-US" sz="2400" b="0">
                <a:latin typeface="Times New Roman" pitchFamily="18" charset="0"/>
              </a:endParaRPr>
            </a:p>
          </p:txBody>
        </p:sp>
        <p:sp>
          <p:nvSpPr>
            <p:cNvPr id="19465" name="Line 28"/>
            <p:cNvSpPr>
              <a:spLocks noChangeShapeType="1"/>
            </p:cNvSpPr>
            <p:nvPr/>
          </p:nvSpPr>
          <p:spPr bwMode="auto">
            <a:xfrm flipV="1">
              <a:off x="4368" y="144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6" name="Line 29"/>
            <p:cNvSpPr>
              <a:spLocks noChangeShapeType="1"/>
            </p:cNvSpPr>
            <p:nvPr/>
          </p:nvSpPr>
          <p:spPr bwMode="auto">
            <a:xfrm>
              <a:off x="4704" y="144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7" name="Text Box 30"/>
            <p:cNvSpPr txBox="1">
              <a:spLocks noChangeArrowheads="1"/>
            </p:cNvSpPr>
            <p:nvPr/>
          </p:nvSpPr>
          <p:spPr bwMode="auto">
            <a:xfrm>
              <a:off x="4080" y="1584"/>
              <a:ext cx="24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1</a:t>
              </a:r>
              <a:endParaRPr kumimoji="1" lang="en-US" altLang="zh-CN" sz="2400" b="0">
                <a:latin typeface="Times New Roman" pitchFamily="18" charset="0"/>
              </a:endParaRPr>
            </a:p>
          </p:txBody>
        </p:sp>
        <p:sp>
          <p:nvSpPr>
            <p:cNvPr id="19468" name="Text Box 31"/>
            <p:cNvSpPr txBox="1">
              <a:spLocks noChangeArrowheads="1"/>
            </p:cNvSpPr>
            <p:nvPr/>
          </p:nvSpPr>
          <p:spPr bwMode="auto">
            <a:xfrm>
              <a:off x="4752" y="1584"/>
              <a:ext cx="24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n</a:t>
              </a:r>
              <a:endParaRPr kumimoji="1" lang="en-US" altLang="zh-CN" sz="2400" b="0">
                <a:latin typeface="Times New Roman" pitchFamily="18" charset="0"/>
              </a:endParaRPr>
            </a:p>
          </p:txBody>
        </p:sp>
        <p:sp>
          <p:nvSpPr>
            <p:cNvPr id="19469" name="Text Box 32"/>
            <p:cNvSpPr txBox="1">
              <a:spLocks noChangeArrowheads="1"/>
            </p:cNvSpPr>
            <p:nvPr/>
          </p:nvSpPr>
          <p:spPr bwMode="auto">
            <a:xfrm>
              <a:off x="3936" y="2544"/>
              <a:ext cx="1440" cy="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ct val="50000"/>
                </a:spcBef>
              </a:pPr>
              <a:r>
                <a:rPr kumimoji="1" lang="zh-CN" altLang="en-US" sz="2400">
                  <a:latin typeface="Times New Roman" pitchFamily="18" charset="0"/>
                </a:rPr>
                <a:t>同一实体型内部的</a:t>
              </a:r>
              <a:r>
                <a:rPr kumimoji="1" lang="en-US" altLang="zh-CN" sz="2400">
                  <a:latin typeface="Times New Roman" pitchFamily="18" charset="0"/>
                </a:rPr>
                <a:t>1:n</a:t>
              </a:r>
              <a:r>
                <a:rPr kumimoji="1" lang="zh-CN" altLang="en-US" sz="2400">
                  <a:latin typeface="Times New Roman" pitchFamily="18" charset="0"/>
                </a:rPr>
                <a:t>联系</a:t>
              </a:r>
              <a:endParaRPr kumimoji="1" lang="zh-CN" altLang="en-US" sz="2800" b="0">
                <a:latin typeface="Times New Roman" pitchFamily="18"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C468D9CD-CD82-49EB-B8AD-69CE078FB1E8}" type="slidenum">
              <a:rPr lang="zh-CN" altLang="en-US" smtClean="0"/>
              <a:pPr/>
              <a:t>19</a:t>
            </a:fld>
            <a:endParaRPr lang="en-US" altLang="zh-CN" smtClean="0"/>
          </a:p>
        </p:txBody>
      </p:sp>
      <p:sp>
        <p:nvSpPr>
          <p:cNvPr id="2048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57FB0B9-51FD-4160-ABC4-0B7C8FAE1123}" type="datetime1">
              <a:rPr lang="zh-CN" altLang="en-US" sz="1800" smtClean="0"/>
              <a:pPr/>
              <a:t>2017/9/27</a:t>
            </a:fld>
            <a:endParaRPr lang="en-US" altLang="zh-CN" sz="1000" smtClean="0"/>
          </a:p>
        </p:txBody>
      </p:sp>
      <p:sp>
        <p:nvSpPr>
          <p:cNvPr id="961538" name="Rectangle 2"/>
          <p:cNvSpPr>
            <a:spLocks noGrp="1" noChangeArrowheads="1"/>
          </p:cNvSpPr>
          <p:nvPr>
            <p:ph type="title"/>
          </p:nvPr>
        </p:nvSpPr>
        <p:spPr/>
        <p:txBody>
          <a:bodyPr/>
          <a:lstStyle/>
          <a:p>
            <a:pPr>
              <a:defRPr/>
            </a:pPr>
            <a:r>
              <a:rPr lang="en-US" altLang="zh-CN" smtClean="0"/>
              <a:t>2.1.2	E-R</a:t>
            </a:r>
            <a:r>
              <a:rPr lang="zh-CN" altLang="en-US" smtClean="0"/>
              <a:t>数据模型 </a:t>
            </a:r>
          </a:p>
        </p:txBody>
      </p:sp>
      <p:sp>
        <p:nvSpPr>
          <p:cNvPr id="961539" name="Rectangle 3"/>
          <p:cNvSpPr>
            <a:spLocks noGrp="1" noChangeArrowheads="1"/>
          </p:cNvSpPr>
          <p:nvPr>
            <p:ph type="body" idx="1"/>
          </p:nvPr>
        </p:nvSpPr>
        <p:spPr>
          <a:xfrm>
            <a:off x="650875" y="1143000"/>
            <a:ext cx="8820150" cy="4352925"/>
          </a:xfrm>
        </p:spPr>
        <p:txBody>
          <a:bodyPr/>
          <a:lstStyle/>
          <a:p>
            <a:r>
              <a:rPr lang="zh-CN" altLang="en-US" smtClean="0"/>
              <a:t>概念模型的表示方法很多，最著名的是</a:t>
            </a:r>
            <a:r>
              <a:rPr lang="en-US" altLang="zh-CN" smtClean="0"/>
              <a:t>E-R</a:t>
            </a:r>
            <a:r>
              <a:rPr lang="zh-CN" altLang="en-US" smtClean="0"/>
              <a:t>模型</a:t>
            </a:r>
          </a:p>
          <a:p>
            <a:r>
              <a:rPr lang="zh-CN" altLang="en-US" smtClean="0"/>
              <a:t>实体 </a:t>
            </a:r>
            <a:r>
              <a:rPr lang="en-US" altLang="zh-CN" smtClean="0"/>
              <a:t>- </a:t>
            </a:r>
            <a:r>
              <a:rPr lang="zh-CN" altLang="en-US" smtClean="0"/>
              <a:t>联系方法</a:t>
            </a:r>
            <a:r>
              <a:rPr lang="en-US" altLang="zh-CN" smtClean="0"/>
              <a:t>(Entity-Relationship Approach)</a:t>
            </a:r>
          </a:p>
          <a:p>
            <a:pPr lvl="1"/>
            <a:r>
              <a:rPr lang="zh-CN" altLang="en-US" smtClean="0"/>
              <a:t>用</a:t>
            </a:r>
            <a:r>
              <a:rPr lang="en-US" altLang="zh-CN" smtClean="0"/>
              <a:t>E-R</a:t>
            </a:r>
            <a:r>
              <a:rPr lang="zh-CN" altLang="en-US" smtClean="0"/>
              <a:t>图来描述现实世界的概念模型</a:t>
            </a:r>
            <a:r>
              <a:rPr lang="en-US" altLang="zh-CN" smtClean="0"/>
              <a:t>, E-R</a:t>
            </a:r>
            <a:r>
              <a:rPr lang="zh-CN" altLang="en-US" smtClean="0"/>
              <a:t>方法也称为</a:t>
            </a:r>
            <a:r>
              <a:rPr lang="en-US" altLang="zh-CN" smtClean="0"/>
              <a:t>E-R</a:t>
            </a:r>
            <a:r>
              <a:rPr lang="zh-CN" altLang="en-US" smtClean="0"/>
              <a:t>模型</a:t>
            </a:r>
          </a:p>
          <a:p>
            <a:r>
              <a:rPr lang="en-US" altLang="zh-CN" smtClean="0"/>
              <a:t>E-R</a:t>
            </a:r>
            <a:r>
              <a:rPr lang="zh-CN" altLang="en-US" smtClean="0"/>
              <a:t>图三个基本成分：实体、属性和联系的方法</a:t>
            </a:r>
          </a:p>
          <a:p>
            <a:pPr lvl="1"/>
            <a:r>
              <a:rPr lang="zh-CN" altLang="en-US" smtClean="0"/>
              <a:t>（</a:t>
            </a:r>
            <a:r>
              <a:rPr lang="en-US" altLang="zh-CN" smtClean="0"/>
              <a:t>1</a:t>
            </a:r>
            <a:r>
              <a:rPr lang="zh-CN" altLang="en-US" smtClean="0"/>
              <a:t>）实体</a:t>
            </a:r>
            <a:r>
              <a:rPr lang="en-US" altLang="zh-CN" smtClean="0"/>
              <a:t>: </a:t>
            </a:r>
            <a:r>
              <a:rPr lang="zh-CN" altLang="en-US" smtClean="0"/>
              <a:t>用矩形表示，矩形框内写明实体名。</a:t>
            </a:r>
          </a:p>
          <a:p>
            <a:pPr lvl="2"/>
            <a:endParaRPr lang="zh-CN" altLang="en-US" smtClean="0"/>
          </a:p>
          <a:p>
            <a:pPr lvl="1"/>
            <a:r>
              <a:rPr lang="zh-CN" altLang="en-US" smtClean="0"/>
              <a:t>（</a:t>
            </a:r>
            <a:r>
              <a:rPr lang="en-US" altLang="zh-CN" smtClean="0"/>
              <a:t>2</a:t>
            </a:r>
            <a:r>
              <a:rPr lang="zh-CN" altLang="en-US" smtClean="0"/>
              <a:t>）属性</a:t>
            </a:r>
            <a:r>
              <a:rPr lang="en-US" altLang="zh-CN" smtClean="0"/>
              <a:t>: </a:t>
            </a:r>
            <a:r>
              <a:rPr lang="zh-CN" altLang="en-US" smtClean="0"/>
              <a:t>用椭圆形表示，并用无向边将其与相应的实体连接起来</a:t>
            </a:r>
          </a:p>
        </p:txBody>
      </p:sp>
      <p:sp>
        <p:nvSpPr>
          <p:cNvPr id="961540" name="Text Box 4"/>
          <p:cNvSpPr txBox="1">
            <a:spLocks noChangeArrowheads="1"/>
          </p:cNvSpPr>
          <p:nvPr/>
        </p:nvSpPr>
        <p:spPr bwMode="auto">
          <a:xfrm>
            <a:off x="2646363" y="4149725"/>
            <a:ext cx="9144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en-US" sz="2400">
                <a:latin typeface="Times New Roman" pitchFamily="18" charset="0"/>
              </a:rPr>
              <a:t>学生</a:t>
            </a:r>
            <a:endParaRPr kumimoji="1" lang="zh-CN" altLang="en-US" sz="2400" b="0">
              <a:latin typeface="Times New Roman" pitchFamily="18" charset="0"/>
            </a:endParaRPr>
          </a:p>
        </p:txBody>
      </p:sp>
      <p:sp>
        <p:nvSpPr>
          <p:cNvPr id="961541" name="Text Box 5"/>
          <p:cNvSpPr txBox="1">
            <a:spLocks noChangeArrowheads="1"/>
          </p:cNvSpPr>
          <p:nvPr/>
        </p:nvSpPr>
        <p:spPr bwMode="auto">
          <a:xfrm>
            <a:off x="5313363" y="4149725"/>
            <a:ext cx="8382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en-US" sz="2400">
                <a:latin typeface="Times New Roman" pitchFamily="18" charset="0"/>
              </a:rPr>
              <a:t>教师</a:t>
            </a:r>
          </a:p>
        </p:txBody>
      </p:sp>
      <p:grpSp>
        <p:nvGrpSpPr>
          <p:cNvPr id="961542" name="Group 6"/>
          <p:cNvGrpSpPr>
            <a:grpSpLocks/>
          </p:cNvGrpSpPr>
          <p:nvPr/>
        </p:nvGrpSpPr>
        <p:grpSpPr bwMode="auto">
          <a:xfrm>
            <a:off x="1752600" y="5145088"/>
            <a:ext cx="6324600" cy="1524000"/>
            <a:chOff x="1104" y="2256"/>
            <a:chExt cx="3984" cy="960"/>
          </a:xfrm>
        </p:grpSpPr>
        <p:sp>
          <p:nvSpPr>
            <p:cNvPr id="20489" name="Text Box 7"/>
            <p:cNvSpPr txBox="1">
              <a:spLocks noChangeArrowheads="1"/>
            </p:cNvSpPr>
            <p:nvPr/>
          </p:nvSpPr>
          <p:spPr bwMode="auto">
            <a:xfrm>
              <a:off x="2688" y="2256"/>
              <a:ext cx="576"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en-US" sz="2400">
                  <a:latin typeface="Times New Roman" pitchFamily="18" charset="0"/>
                </a:rPr>
                <a:t>学生</a:t>
              </a:r>
            </a:p>
          </p:txBody>
        </p:sp>
        <p:sp>
          <p:nvSpPr>
            <p:cNvPr id="20490" name="Oval 8"/>
            <p:cNvSpPr>
              <a:spLocks noChangeArrowheads="1"/>
            </p:cNvSpPr>
            <p:nvPr/>
          </p:nvSpPr>
          <p:spPr bwMode="auto">
            <a:xfrm>
              <a:off x="1104" y="2928"/>
              <a:ext cx="720"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学号</a:t>
              </a:r>
              <a:endParaRPr kumimoji="1" lang="zh-CN" altLang="en-US" sz="2400" b="0">
                <a:latin typeface="Times New Roman" pitchFamily="18" charset="0"/>
              </a:endParaRPr>
            </a:p>
          </p:txBody>
        </p:sp>
        <p:sp>
          <p:nvSpPr>
            <p:cNvPr id="20491" name="Oval 9"/>
            <p:cNvSpPr>
              <a:spLocks noChangeArrowheads="1"/>
            </p:cNvSpPr>
            <p:nvPr/>
          </p:nvSpPr>
          <p:spPr bwMode="auto">
            <a:xfrm>
              <a:off x="4368" y="2880"/>
              <a:ext cx="720"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年龄</a:t>
              </a:r>
              <a:endParaRPr kumimoji="1" lang="zh-CN" altLang="en-US" sz="2400" b="0">
                <a:latin typeface="Times New Roman" pitchFamily="18" charset="0"/>
              </a:endParaRPr>
            </a:p>
          </p:txBody>
        </p:sp>
        <p:sp>
          <p:nvSpPr>
            <p:cNvPr id="20492" name="Oval 10"/>
            <p:cNvSpPr>
              <a:spLocks noChangeArrowheads="1"/>
            </p:cNvSpPr>
            <p:nvPr/>
          </p:nvSpPr>
          <p:spPr bwMode="auto">
            <a:xfrm>
              <a:off x="3216" y="2928"/>
              <a:ext cx="720"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性别</a:t>
              </a:r>
              <a:endParaRPr kumimoji="1" lang="zh-CN" altLang="en-US" sz="2400" b="0">
                <a:latin typeface="Times New Roman" pitchFamily="18" charset="0"/>
              </a:endParaRPr>
            </a:p>
          </p:txBody>
        </p:sp>
        <p:sp>
          <p:nvSpPr>
            <p:cNvPr id="20493" name="Oval 11"/>
            <p:cNvSpPr>
              <a:spLocks noChangeArrowheads="1"/>
            </p:cNvSpPr>
            <p:nvPr/>
          </p:nvSpPr>
          <p:spPr bwMode="auto">
            <a:xfrm>
              <a:off x="2160" y="2928"/>
              <a:ext cx="720"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姓名</a:t>
              </a:r>
              <a:endParaRPr kumimoji="1" lang="zh-CN" altLang="en-US" sz="2400" b="0">
                <a:latin typeface="Times New Roman" pitchFamily="18" charset="0"/>
              </a:endParaRPr>
            </a:p>
          </p:txBody>
        </p:sp>
        <p:sp>
          <p:nvSpPr>
            <p:cNvPr id="20494" name="Line 12"/>
            <p:cNvSpPr>
              <a:spLocks noChangeShapeType="1"/>
            </p:cNvSpPr>
            <p:nvPr/>
          </p:nvSpPr>
          <p:spPr bwMode="auto">
            <a:xfrm flipH="1">
              <a:off x="1536" y="2544"/>
              <a:ext cx="144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5" name="Line 13"/>
            <p:cNvSpPr>
              <a:spLocks noChangeShapeType="1"/>
            </p:cNvSpPr>
            <p:nvPr/>
          </p:nvSpPr>
          <p:spPr bwMode="auto">
            <a:xfrm flipH="1">
              <a:off x="2592" y="2544"/>
              <a:ext cx="336"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6" name="Line 14"/>
            <p:cNvSpPr>
              <a:spLocks noChangeShapeType="1"/>
            </p:cNvSpPr>
            <p:nvPr/>
          </p:nvSpPr>
          <p:spPr bwMode="auto">
            <a:xfrm>
              <a:off x="2928" y="2544"/>
              <a:ext cx="62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7" name="Line 15"/>
            <p:cNvSpPr>
              <a:spLocks noChangeShapeType="1"/>
            </p:cNvSpPr>
            <p:nvPr/>
          </p:nvSpPr>
          <p:spPr bwMode="auto">
            <a:xfrm>
              <a:off x="2928" y="2544"/>
              <a:ext cx="168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61539">
                                            <p:txEl>
                                              <p:pRg st="3" end="3"/>
                                            </p:txEl>
                                          </p:spTgt>
                                        </p:tgtEl>
                                        <p:attrNameLst>
                                          <p:attrName>style.visibility</p:attrName>
                                        </p:attrNameLst>
                                      </p:cBhvr>
                                      <p:to>
                                        <p:strVal val="visible"/>
                                      </p:to>
                                    </p:set>
                                    <p:animEffect transition="in" filter="wipe(up)">
                                      <p:cBhvr>
                                        <p:cTn id="7" dur="1000"/>
                                        <p:tgtEl>
                                          <p:spTgt spid="961539">
                                            <p:txEl>
                                              <p:pRg st="3" end="3"/>
                                            </p:txEl>
                                          </p:spTgt>
                                        </p:tgtEl>
                                      </p:cBhvr>
                                    </p:animEffect>
                                  </p:childTnLst>
                                </p:cTn>
                              </p:par>
                            </p:childTnLst>
                          </p:cTn>
                        </p:par>
                        <p:par>
                          <p:cTn id="8" fill="hold" nodeType="afterGroup">
                            <p:stCondLst>
                              <p:cond delay="1000"/>
                            </p:stCondLst>
                            <p:childTnLst>
                              <p:par>
                                <p:cTn id="9" presetID="22" presetClass="entr" presetSubtype="1" fill="hold" nodeType="afterEffect">
                                  <p:stCondLst>
                                    <p:cond delay="0"/>
                                  </p:stCondLst>
                                  <p:childTnLst>
                                    <p:set>
                                      <p:cBhvr>
                                        <p:cTn id="10" dur="1" fill="hold">
                                          <p:stCondLst>
                                            <p:cond delay="0"/>
                                          </p:stCondLst>
                                        </p:cTn>
                                        <p:tgtEl>
                                          <p:spTgt spid="961539">
                                            <p:txEl>
                                              <p:pRg st="4" end="4"/>
                                            </p:txEl>
                                          </p:spTgt>
                                        </p:tgtEl>
                                        <p:attrNameLst>
                                          <p:attrName>style.visibility</p:attrName>
                                        </p:attrNameLst>
                                      </p:cBhvr>
                                      <p:to>
                                        <p:strVal val="visible"/>
                                      </p:to>
                                    </p:set>
                                    <p:animEffect transition="in" filter="wipe(up)">
                                      <p:cBhvr>
                                        <p:cTn id="11" dur="1000"/>
                                        <p:tgtEl>
                                          <p:spTgt spid="961539">
                                            <p:txEl>
                                              <p:pRg st="4" end="4"/>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961540"/>
                                        </p:tgtEl>
                                        <p:attrNameLst>
                                          <p:attrName>style.visibility</p:attrName>
                                        </p:attrNameLst>
                                      </p:cBhvr>
                                      <p:to>
                                        <p:strVal val="visible"/>
                                      </p:to>
                                    </p:set>
                                    <p:animEffect transition="in" filter="wipe(up)">
                                      <p:cBhvr>
                                        <p:cTn id="15" dur="1000"/>
                                        <p:tgtEl>
                                          <p:spTgt spid="961540"/>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961541"/>
                                        </p:tgtEl>
                                        <p:attrNameLst>
                                          <p:attrName>style.visibility</p:attrName>
                                        </p:attrNameLst>
                                      </p:cBhvr>
                                      <p:to>
                                        <p:strVal val="visible"/>
                                      </p:to>
                                    </p:set>
                                    <p:animEffect transition="in" filter="wipe(up)">
                                      <p:cBhvr>
                                        <p:cTn id="19" dur="1000"/>
                                        <p:tgtEl>
                                          <p:spTgt spid="961541"/>
                                        </p:tgtEl>
                                      </p:cBhvr>
                                    </p:animEffect>
                                  </p:childTnLst>
                                </p:cTn>
                              </p:par>
                            </p:childTnLst>
                          </p:cTn>
                        </p:par>
                        <p:par>
                          <p:cTn id="20" fill="hold" nodeType="afterGroup">
                            <p:stCondLst>
                              <p:cond delay="4000"/>
                            </p:stCondLst>
                            <p:childTnLst>
                              <p:par>
                                <p:cTn id="21" presetID="22" presetClass="entr" presetSubtype="1" fill="hold" nodeType="afterEffect">
                                  <p:stCondLst>
                                    <p:cond delay="0"/>
                                  </p:stCondLst>
                                  <p:childTnLst>
                                    <p:set>
                                      <p:cBhvr>
                                        <p:cTn id="22" dur="1" fill="hold">
                                          <p:stCondLst>
                                            <p:cond delay="0"/>
                                          </p:stCondLst>
                                        </p:cTn>
                                        <p:tgtEl>
                                          <p:spTgt spid="961539">
                                            <p:txEl>
                                              <p:pRg st="6" end="6"/>
                                            </p:txEl>
                                          </p:spTgt>
                                        </p:tgtEl>
                                        <p:attrNameLst>
                                          <p:attrName>style.visibility</p:attrName>
                                        </p:attrNameLst>
                                      </p:cBhvr>
                                      <p:to>
                                        <p:strVal val="visible"/>
                                      </p:to>
                                    </p:set>
                                    <p:animEffect transition="in" filter="wipe(up)">
                                      <p:cBhvr>
                                        <p:cTn id="23" dur="1000"/>
                                        <p:tgtEl>
                                          <p:spTgt spid="961539">
                                            <p:txEl>
                                              <p:pRg st="6" end="6"/>
                                            </p:txEl>
                                          </p:spTgt>
                                        </p:tgtEl>
                                      </p:cBhvr>
                                    </p:animEffect>
                                  </p:childTnLst>
                                </p:cTn>
                              </p:par>
                            </p:childTnLst>
                          </p:cTn>
                        </p:par>
                        <p:par>
                          <p:cTn id="24" fill="hold" nodeType="afterGroup">
                            <p:stCondLst>
                              <p:cond delay="5000"/>
                            </p:stCondLst>
                            <p:childTnLst>
                              <p:par>
                                <p:cTn id="25" presetID="22" presetClass="entr" presetSubtype="1" fill="hold" nodeType="afterEffect">
                                  <p:stCondLst>
                                    <p:cond delay="0"/>
                                  </p:stCondLst>
                                  <p:childTnLst>
                                    <p:set>
                                      <p:cBhvr>
                                        <p:cTn id="26" dur="1" fill="hold">
                                          <p:stCondLst>
                                            <p:cond delay="0"/>
                                          </p:stCondLst>
                                        </p:cTn>
                                        <p:tgtEl>
                                          <p:spTgt spid="961542"/>
                                        </p:tgtEl>
                                        <p:attrNameLst>
                                          <p:attrName>style.visibility</p:attrName>
                                        </p:attrNameLst>
                                      </p:cBhvr>
                                      <p:to>
                                        <p:strVal val="visible"/>
                                      </p:to>
                                    </p:set>
                                    <p:animEffect transition="in" filter="wipe(up)">
                                      <p:cBhvr>
                                        <p:cTn id="27" dur="1000"/>
                                        <p:tgtEl>
                                          <p:spTgt spid="961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1540" grpId="0" animBg="1"/>
      <p:bldP spid="9615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BFB7F35-3B20-4600-9A2E-0C4579A86B07}" type="slidenum">
              <a:rPr lang="zh-CN" altLang="en-US" smtClean="0"/>
              <a:pPr/>
              <a:t>2</a:t>
            </a:fld>
            <a:endParaRPr lang="en-US" altLang="zh-CN" smtClean="0"/>
          </a:p>
        </p:txBody>
      </p:sp>
      <p:sp>
        <p:nvSpPr>
          <p:cNvPr id="409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FC1D1162-614F-474F-A8C6-CA4FB60C3EEF}" type="datetime1">
              <a:rPr lang="zh-CN" altLang="en-US" sz="1800" smtClean="0"/>
              <a:pPr/>
              <a:t>2017/9/27</a:t>
            </a:fld>
            <a:endParaRPr lang="en-US" altLang="zh-CN" sz="1000" smtClean="0"/>
          </a:p>
        </p:txBody>
      </p:sp>
      <p:sp>
        <p:nvSpPr>
          <p:cNvPr id="1021954" name="Rectangle 2"/>
          <p:cNvSpPr>
            <a:spLocks noGrp="1" noChangeArrowheads="1"/>
          </p:cNvSpPr>
          <p:nvPr>
            <p:ph type="title"/>
          </p:nvPr>
        </p:nvSpPr>
        <p:spPr/>
        <p:txBody>
          <a:bodyPr/>
          <a:lstStyle/>
          <a:p>
            <a:pPr>
              <a:defRPr/>
            </a:pPr>
            <a:r>
              <a:rPr lang="zh-CN" altLang="en-US" smtClean="0"/>
              <a:t>数据模型</a:t>
            </a:r>
            <a:r>
              <a:rPr lang="en-US" altLang="zh-CN" sz="3200" smtClean="0"/>
              <a:t>—</a:t>
            </a:r>
            <a:r>
              <a:rPr lang="zh-CN" altLang="en-US" sz="3200" smtClean="0"/>
              <a:t>回顾</a:t>
            </a:r>
          </a:p>
        </p:txBody>
      </p:sp>
      <p:sp>
        <p:nvSpPr>
          <p:cNvPr id="4101" name="Rectangle 3"/>
          <p:cNvSpPr>
            <a:spLocks noGrp="1" noChangeArrowheads="1"/>
          </p:cNvSpPr>
          <p:nvPr>
            <p:ph type="body" idx="1"/>
          </p:nvPr>
        </p:nvSpPr>
        <p:spPr>
          <a:xfrm>
            <a:off x="650875" y="1143000"/>
            <a:ext cx="8820150" cy="4614863"/>
          </a:xfrm>
        </p:spPr>
        <p:txBody>
          <a:bodyPr/>
          <a:lstStyle/>
          <a:p>
            <a:pPr>
              <a:lnSpc>
                <a:spcPct val="120000"/>
              </a:lnSpc>
              <a:spcBef>
                <a:spcPct val="0"/>
              </a:spcBef>
            </a:pPr>
            <a:r>
              <a:rPr lang="zh-CN" altLang="en-US" smtClean="0"/>
              <a:t>在数据库中用数据模型这个工具来抽象、表示和处理现实世界中的数据和信息。数据模型是现实世界数据特征的抽象</a:t>
            </a:r>
          </a:p>
          <a:p>
            <a:pPr>
              <a:lnSpc>
                <a:spcPct val="120000"/>
              </a:lnSpc>
              <a:spcBef>
                <a:spcPct val="0"/>
              </a:spcBef>
            </a:pPr>
            <a:r>
              <a:rPr lang="zh-CN" altLang="en-US" smtClean="0"/>
              <a:t>数据模型</a:t>
            </a:r>
            <a:r>
              <a:rPr lang="en-US" altLang="zh-CN" smtClean="0"/>
              <a:t>(</a:t>
            </a:r>
            <a:r>
              <a:rPr lang="zh-CN" altLang="en-US" smtClean="0">
                <a:solidFill>
                  <a:srgbClr val="0000FF"/>
                </a:solidFill>
              </a:rPr>
              <a:t>广义</a:t>
            </a:r>
            <a:r>
              <a:rPr lang="en-US" altLang="zh-CN" smtClean="0"/>
              <a:t>)</a:t>
            </a:r>
            <a:r>
              <a:rPr lang="zh-CN" altLang="en-US" smtClean="0"/>
              <a:t>是数据库研究的一个核心问题</a:t>
            </a:r>
          </a:p>
          <a:p>
            <a:pPr lvl="1">
              <a:lnSpc>
                <a:spcPct val="120000"/>
              </a:lnSpc>
              <a:spcBef>
                <a:spcPct val="0"/>
              </a:spcBef>
            </a:pPr>
            <a:r>
              <a:rPr lang="zh-CN" altLang="en-US" smtClean="0"/>
              <a:t>为便于设计数据模型，常先将现实世界抽象为一种</a:t>
            </a:r>
            <a:r>
              <a:rPr lang="zh-CN" altLang="en-US" smtClean="0">
                <a:solidFill>
                  <a:srgbClr val="0000FF"/>
                </a:solidFill>
              </a:rPr>
              <a:t>概念模型</a:t>
            </a:r>
            <a:r>
              <a:rPr lang="zh-CN" altLang="en-US" smtClean="0"/>
              <a:t>，然后再将概念模型转换为特定的数据模型</a:t>
            </a:r>
            <a:endParaRPr lang="en-US" altLang="zh-CN" smtClean="0"/>
          </a:p>
          <a:p>
            <a:pPr lvl="1">
              <a:lnSpc>
                <a:spcPct val="120000"/>
              </a:lnSpc>
              <a:spcBef>
                <a:spcPct val="0"/>
              </a:spcBef>
            </a:pPr>
            <a:r>
              <a:rPr lang="zh-CN" altLang="en-US" smtClean="0"/>
              <a:t>每个</a:t>
            </a:r>
            <a:r>
              <a:rPr lang="en-US" altLang="zh-CN" smtClean="0"/>
              <a:t>DBMS</a:t>
            </a:r>
            <a:r>
              <a:rPr lang="zh-CN" altLang="en-US" smtClean="0"/>
              <a:t>都是基于某种</a:t>
            </a:r>
            <a:r>
              <a:rPr lang="zh-CN" altLang="en-US" smtClean="0">
                <a:solidFill>
                  <a:srgbClr val="0000FF"/>
                </a:solidFill>
              </a:rPr>
              <a:t>数据模型</a:t>
            </a:r>
            <a:r>
              <a:rPr lang="en-US" altLang="zh-CN" smtClean="0">
                <a:solidFill>
                  <a:srgbClr val="0000FF"/>
                </a:solidFill>
              </a:rPr>
              <a:t>(</a:t>
            </a:r>
            <a:r>
              <a:rPr lang="zh-CN" altLang="en-US" smtClean="0">
                <a:solidFill>
                  <a:srgbClr val="0000FF"/>
                </a:solidFill>
              </a:rPr>
              <a:t>狭义</a:t>
            </a:r>
            <a:r>
              <a:rPr lang="en-US" altLang="zh-CN" smtClean="0">
                <a:solidFill>
                  <a:srgbClr val="0000FF"/>
                </a:solidFill>
              </a:rPr>
              <a:t>)</a:t>
            </a:r>
            <a:r>
              <a:rPr lang="zh-CN" altLang="en-US" smtClean="0"/>
              <a:t>的。</a:t>
            </a:r>
          </a:p>
          <a:p>
            <a:pPr lvl="2">
              <a:lnSpc>
                <a:spcPct val="120000"/>
              </a:lnSpc>
              <a:spcBef>
                <a:spcPct val="0"/>
              </a:spcBef>
            </a:pPr>
            <a:r>
              <a:rPr lang="zh-CN" altLang="en-US" smtClean="0"/>
              <a:t>传统的数据模型</a:t>
            </a:r>
            <a:r>
              <a:rPr lang="en-US" altLang="zh-CN" smtClean="0"/>
              <a:t>:</a:t>
            </a:r>
            <a:r>
              <a:rPr lang="zh-CN" altLang="en-US" smtClean="0"/>
              <a:t>层次模型、网状模型和关系模型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BAC3E72-7CA1-48CC-9CC2-F049CFE916AB}" type="slidenum">
              <a:rPr lang="zh-CN" altLang="en-US" smtClean="0"/>
              <a:pPr/>
              <a:t>20</a:t>
            </a:fld>
            <a:endParaRPr lang="en-US" altLang="zh-CN" smtClean="0"/>
          </a:p>
        </p:txBody>
      </p:sp>
      <p:sp>
        <p:nvSpPr>
          <p:cNvPr id="2150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222A574-8F2D-495F-B2B0-E5943CB43672}" type="datetime1">
              <a:rPr lang="zh-CN" altLang="en-US" sz="1800" smtClean="0"/>
              <a:pPr/>
              <a:t>2017/9/27</a:t>
            </a:fld>
            <a:endParaRPr lang="en-US" altLang="zh-CN" sz="1000" smtClean="0"/>
          </a:p>
        </p:txBody>
      </p:sp>
      <p:sp>
        <p:nvSpPr>
          <p:cNvPr id="1034242" name="Rectangle 2"/>
          <p:cNvSpPr>
            <a:spLocks noGrp="1" noChangeArrowheads="1"/>
          </p:cNvSpPr>
          <p:nvPr>
            <p:ph type="title"/>
          </p:nvPr>
        </p:nvSpPr>
        <p:spPr/>
        <p:txBody>
          <a:bodyPr/>
          <a:lstStyle/>
          <a:p>
            <a:pPr>
              <a:defRPr/>
            </a:pPr>
            <a:r>
              <a:rPr lang="en-US" altLang="zh-CN" smtClean="0"/>
              <a:t>2.1.2	E-R</a:t>
            </a:r>
            <a:r>
              <a:rPr lang="zh-CN" altLang="en-US" smtClean="0"/>
              <a:t>数据模型</a:t>
            </a:r>
          </a:p>
        </p:txBody>
      </p:sp>
      <p:sp>
        <p:nvSpPr>
          <p:cNvPr id="21509" name="Rectangle 3"/>
          <p:cNvSpPr>
            <a:spLocks noGrp="1" noChangeArrowheads="1"/>
          </p:cNvSpPr>
          <p:nvPr>
            <p:ph type="body" idx="1"/>
          </p:nvPr>
        </p:nvSpPr>
        <p:spPr>
          <a:xfrm>
            <a:off x="631825" y="1125538"/>
            <a:ext cx="9001125" cy="5654675"/>
          </a:xfrm>
        </p:spPr>
        <p:txBody>
          <a:bodyPr/>
          <a:lstStyle/>
          <a:p>
            <a:pPr lvl="1"/>
            <a:r>
              <a:rPr lang="zh-CN" altLang="en-US" smtClean="0"/>
              <a:t>（</a:t>
            </a:r>
            <a:r>
              <a:rPr lang="en-US" altLang="zh-CN" smtClean="0"/>
              <a:t>3</a:t>
            </a:r>
            <a:r>
              <a:rPr lang="zh-CN" altLang="en-US" smtClean="0"/>
              <a:t>）联系</a:t>
            </a:r>
          </a:p>
          <a:p>
            <a:pPr lvl="2"/>
            <a:r>
              <a:rPr lang="zh-CN" altLang="en-US" smtClean="0"/>
              <a:t>实体之间的联系用菱形框表示，菱形框内标明联系名，并分别用连线将关联的实体连接起来，在连线旁标明实体间联系的类型 </a:t>
            </a:r>
          </a:p>
          <a:p>
            <a:pPr lvl="2"/>
            <a:endParaRPr lang="zh-CN" altLang="en-US" smtClean="0"/>
          </a:p>
          <a:p>
            <a:pPr lvl="2"/>
            <a:endParaRPr lang="zh-CN" altLang="en-US" smtClean="0"/>
          </a:p>
          <a:p>
            <a:pPr lvl="2"/>
            <a:endParaRPr lang="zh-CN" altLang="en-US" smtClean="0"/>
          </a:p>
          <a:p>
            <a:pPr lvl="2"/>
            <a:endParaRPr lang="zh-CN" altLang="en-US" smtClean="0"/>
          </a:p>
          <a:p>
            <a:pPr lvl="2"/>
            <a:endParaRPr lang="zh-CN" altLang="en-US" smtClean="0"/>
          </a:p>
          <a:p>
            <a:pPr lvl="2"/>
            <a:r>
              <a:rPr lang="zh-CN" altLang="en-US" smtClean="0"/>
              <a:t>选课联系用属性成绩来表示某个学生选修某门课的成绩，属性成绩不能放在学生或课程实体中，该属性是描述选课联系的。 </a:t>
            </a:r>
          </a:p>
        </p:txBody>
      </p:sp>
      <p:grpSp>
        <p:nvGrpSpPr>
          <p:cNvPr id="21510" name="Group 14"/>
          <p:cNvGrpSpPr>
            <a:grpSpLocks/>
          </p:cNvGrpSpPr>
          <p:nvPr/>
        </p:nvGrpSpPr>
        <p:grpSpPr bwMode="auto">
          <a:xfrm>
            <a:off x="1784350" y="3192463"/>
            <a:ext cx="2881313" cy="2598737"/>
            <a:chOff x="1632" y="1200"/>
            <a:chExt cx="2208" cy="2855"/>
          </a:xfrm>
        </p:grpSpPr>
        <p:grpSp>
          <p:nvGrpSpPr>
            <p:cNvPr id="21537" name="Group 15"/>
            <p:cNvGrpSpPr>
              <a:grpSpLocks/>
            </p:cNvGrpSpPr>
            <p:nvPr/>
          </p:nvGrpSpPr>
          <p:grpSpPr bwMode="auto">
            <a:xfrm>
              <a:off x="1632" y="1200"/>
              <a:ext cx="1008" cy="2855"/>
              <a:chOff x="1056" y="1344"/>
              <a:chExt cx="1008" cy="2855"/>
            </a:xfrm>
          </p:grpSpPr>
          <p:sp>
            <p:nvSpPr>
              <p:cNvPr id="21540" name="Text Box 16"/>
              <p:cNvSpPr txBox="1">
                <a:spLocks noChangeArrowheads="1"/>
              </p:cNvSpPr>
              <p:nvPr/>
            </p:nvSpPr>
            <p:spPr bwMode="auto">
              <a:xfrm>
                <a:off x="1102" y="1344"/>
                <a:ext cx="819" cy="5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ct val="50000"/>
                  </a:spcBef>
                </a:pPr>
                <a:r>
                  <a:rPr kumimoji="1" lang="zh-CN" altLang="en-US" sz="2400">
                    <a:latin typeface="Times New Roman" pitchFamily="18" charset="0"/>
                  </a:rPr>
                  <a:t>课程</a:t>
                </a:r>
              </a:p>
            </p:txBody>
          </p:sp>
          <p:sp>
            <p:nvSpPr>
              <p:cNvPr id="21541" name="AutoShape 17"/>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选修</a:t>
                </a:r>
                <a:endParaRPr kumimoji="1" lang="zh-CN" altLang="en-US" sz="2400" b="0">
                  <a:latin typeface="Times New Roman" pitchFamily="18" charset="0"/>
                </a:endParaRPr>
              </a:p>
            </p:txBody>
          </p:sp>
          <p:sp>
            <p:nvSpPr>
              <p:cNvPr id="21542" name="Text Box 18"/>
              <p:cNvSpPr txBox="1">
                <a:spLocks noChangeArrowheads="1"/>
              </p:cNvSpPr>
              <p:nvPr/>
            </p:nvSpPr>
            <p:spPr bwMode="auto">
              <a:xfrm>
                <a:off x="1152" y="3168"/>
                <a:ext cx="816" cy="5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ct val="50000"/>
                  </a:spcBef>
                </a:pPr>
                <a:r>
                  <a:rPr kumimoji="1" lang="zh-CN" altLang="en-US" sz="2400">
                    <a:latin typeface="Times New Roman" pitchFamily="18" charset="0"/>
                  </a:rPr>
                  <a:t>学生</a:t>
                </a:r>
              </a:p>
            </p:txBody>
          </p:sp>
          <p:sp>
            <p:nvSpPr>
              <p:cNvPr id="21543" name="Line 19"/>
              <p:cNvSpPr>
                <a:spLocks noChangeShapeType="1"/>
              </p:cNvSpPr>
              <p:nvPr/>
            </p:nvSpPr>
            <p:spPr bwMode="auto">
              <a:xfrm flipV="1">
                <a:off x="1536" y="1632"/>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4" name="Line 20"/>
              <p:cNvSpPr>
                <a:spLocks noChangeShapeType="1"/>
              </p:cNvSpPr>
              <p:nvPr/>
            </p:nvSpPr>
            <p:spPr bwMode="auto">
              <a:xfrm>
                <a:off x="1536" y="259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5" name="Text Box 21"/>
              <p:cNvSpPr txBox="1">
                <a:spLocks noChangeArrowheads="1"/>
              </p:cNvSpPr>
              <p:nvPr/>
            </p:nvSpPr>
            <p:spPr bwMode="auto">
              <a:xfrm>
                <a:off x="1152" y="1777"/>
                <a:ext cx="240"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m</a:t>
                </a:r>
                <a:endParaRPr kumimoji="1" lang="en-US" altLang="zh-CN" sz="2400" b="0">
                  <a:latin typeface="Times New Roman" pitchFamily="18" charset="0"/>
                </a:endParaRPr>
              </a:p>
            </p:txBody>
          </p:sp>
          <p:sp>
            <p:nvSpPr>
              <p:cNvPr id="21546" name="Text Box 22"/>
              <p:cNvSpPr txBox="1">
                <a:spLocks noChangeArrowheads="1"/>
              </p:cNvSpPr>
              <p:nvPr/>
            </p:nvSpPr>
            <p:spPr bwMode="auto">
              <a:xfrm>
                <a:off x="1199" y="2736"/>
                <a:ext cx="241"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n</a:t>
                </a:r>
                <a:endParaRPr kumimoji="1" lang="en-US" altLang="zh-CN" sz="2400" b="0">
                  <a:latin typeface="Times New Roman" pitchFamily="18" charset="0"/>
                </a:endParaRPr>
              </a:p>
            </p:txBody>
          </p:sp>
          <p:sp>
            <p:nvSpPr>
              <p:cNvPr id="21547" name="Text Box 23"/>
              <p:cNvSpPr txBox="1">
                <a:spLocks noChangeArrowheads="1"/>
              </p:cNvSpPr>
              <p:nvPr/>
            </p:nvSpPr>
            <p:spPr bwMode="auto">
              <a:xfrm>
                <a:off x="1199" y="3697"/>
                <a:ext cx="865"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endParaRPr kumimoji="1" lang="zh-CN" altLang="en-US" sz="2400" b="0">
                  <a:latin typeface="Times New Roman" pitchFamily="18" charset="0"/>
                </a:endParaRPr>
              </a:p>
            </p:txBody>
          </p:sp>
        </p:grpSp>
        <p:sp>
          <p:nvSpPr>
            <p:cNvPr id="21538" name="Oval 24"/>
            <p:cNvSpPr>
              <a:spLocks noChangeArrowheads="1"/>
            </p:cNvSpPr>
            <p:nvPr/>
          </p:nvSpPr>
          <p:spPr bwMode="auto">
            <a:xfrm>
              <a:off x="3072" y="2016"/>
              <a:ext cx="768"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成绩</a:t>
              </a:r>
            </a:p>
          </p:txBody>
        </p:sp>
        <p:sp>
          <p:nvSpPr>
            <p:cNvPr id="21539" name="Line 25"/>
            <p:cNvSpPr>
              <a:spLocks noChangeShapeType="1"/>
            </p:cNvSpPr>
            <p:nvPr/>
          </p:nvSpPr>
          <p:spPr bwMode="auto">
            <a:xfrm>
              <a:off x="2592"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11" name="Group 28"/>
          <p:cNvGrpSpPr>
            <a:grpSpLocks/>
          </p:cNvGrpSpPr>
          <p:nvPr/>
        </p:nvGrpSpPr>
        <p:grpSpPr bwMode="auto">
          <a:xfrm>
            <a:off x="5168900" y="2565400"/>
            <a:ext cx="4665663" cy="2951163"/>
            <a:chOff x="5801" y="7101"/>
            <a:chExt cx="4054" cy="3743"/>
          </a:xfrm>
        </p:grpSpPr>
        <p:sp>
          <p:nvSpPr>
            <p:cNvPr id="21512" name="Text Box 29"/>
            <p:cNvSpPr txBox="1">
              <a:spLocks noChangeArrowheads="1"/>
            </p:cNvSpPr>
            <p:nvPr/>
          </p:nvSpPr>
          <p:spPr bwMode="auto">
            <a:xfrm>
              <a:off x="7935" y="9120"/>
              <a:ext cx="495" cy="52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latin typeface="Times New Roman" pitchFamily="18" charset="0"/>
                </a:rPr>
                <a:t>n</a:t>
              </a:r>
              <a:endParaRPr lang="en-US" altLang="zh-CN"/>
            </a:p>
          </p:txBody>
        </p:sp>
        <p:grpSp>
          <p:nvGrpSpPr>
            <p:cNvPr id="21513" name="Group 30"/>
            <p:cNvGrpSpPr>
              <a:grpSpLocks/>
            </p:cNvGrpSpPr>
            <p:nvPr/>
          </p:nvGrpSpPr>
          <p:grpSpPr bwMode="auto">
            <a:xfrm>
              <a:off x="5893" y="9577"/>
              <a:ext cx="3853" cy="1267"/>
              <a:chOff x="5938" y="9577"/>
              <a:chExt cx="3853" cy="1267"/>
            </a:xfrm>
          </p:grpSpPr>
          <p:sp>
            <p:nvSpPr>
              <p:cNvPr id="21530" name="Oval 31"/>
              <p:cNvSpPr>
                <a:spLocks noChangeArrowheads="1"/>
              </p:cNvSpPr>
              <p:nvPr/>
            </p:nvSpPr>
            <p:spPr bwMode="auto">
              <a:xfrm>
                <a:off x="8687" y="10095"/>
                <a:ext cx="1104" cy="46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学时数</a:t>
                </a:r>
                <a:endParaRPr lang="zh-CN" altLang="en-US"/>
              </a:p>
            </p:txBody>
          </p:sp>
          <p:sp>
            <p:nvSpPr>
              <p:cNvPr id="21531" name="Text Box 32"/>
              <p:cNvSpPr txBox="1">
                <a:spLocks noChangeArrowheads="1"/>
              </p:cNvSpPr>
              <p:nvPr/>
            </p:nvSpPr>
            <p:spPr bwMode="auto">
              <a:xfrm>
                <a:off x="7450" y="9577"/>
                <a:ext cx="962" cy="4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课程</a:t>
                </a:r>
                <a:endParaRPr lang="zh-CN" altLang="en-US"/>
              </a:p>
            </p:txBody>
          </p:sp>
          <p:sp>
            <p:nvSpPr>
              <p:cNvPr id="21532" name="Oval 33"/>
              <p:cNvSpPr>
                <a:spLocks noChangeArrowheads="1"/>
              </p:cNvSpPr>
              <p:nvPr/>
            </p:nvSpPr>
            <p:spPr bwMode="auto">
              <a:xfrm>
                <a:off x="5938" y="10037"/>
                <a:ext cx="1031" cy="46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Times New Roman" pitchFamily="18" charset="0"/>
                  </a:rPr>
                  <a:t>课程号</a:t>
                </a:r>
                <a:endParaRPr lang="zh-CN" altLang="en-US"/>
              </a:p>
            </p:txBody>
          </p:sp>
          <p:sp>
            <p:nvSpPr>
              <p:cNvPr id="21533" name="Line 34"/>
              <p:cNvSpPr>
                <a:spLocks noChangeShapeType="1"/>
              </p:cNvSpPr>
              <p:nvPr/>
            </p:nvSpPr>
            <p:spPr bwMode="auto">
              <a:xfrm flipH="1">
                <a:off x="6900" y="10037"/>
                <a:ext cx="687" cy="1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34" name="Line 35"/>
              <p:cNvSpPr>
                <a:spLocks noChangeShapeType="1"/>
              </p:cNvSpPr>
              <p:nvPr/>
            </p:nvSpPr>
            <p:spPr bwMode="auto">
              <a:xfrm>
                <a:off x="8206" y="10037"/>
                <a:ext cx="550" cy="1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35" name="Oval 36"/>
              <p:cNvSpPr>
                <a:spLocks noChangeArrowheads="1"/>
              </p:cNvSpPr>
              <p:nvPr/>
            </p:nvSpPr>
            <p:spPr bwMode="auto">
              <a:xfrm>
                <a:off x="7381" y="10383"/>
                <a:ext cx="1031" cy="46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课程名</a:t>
                </a:r>
                <a:endParaRPr lang="zh-CN" altLang="en-US"/>
              </a:p>
            </p:txBody>
          </p:sp>
          <p:sp>
            <p:nvSpPr>
              <p:cNvPr id="21536" name="Line 37"/>
              <p:cNvSpPr>
                <a:spLocks noChangeShapeType="1"/>
              </p:cNvSpPr>
              <p:nvPr/>
            </p:nvSpPr>
            <p:spPr bwMode="auto">
              <a:xfrm>
                <a:off x="7931" y="10037"/>
                <a:ext cx="0" cy="34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1514" name="Group 38"/>
            <p:cNvGrpSpPr>
              <a:grpSpLocks/>
            </p:cNvGrpSpPr>
            <p:nvPr/>
          </p:nvGrpSpPr>
          <p:grpSpPr bwMode="auto">
            <a:xfrm>
              <a:off x="5801" y="7101"/>
              <a:ext cx="4054" cy="2439"/>
              <a:chOff x="5801" y="7101"/>
              <a:chExt cx="4054" cy="2439"/>
            </a:xfrm>
          </p:grpSpPr>
          <p:sp>
            <p:nvSpPr>
              <p:cNvPr id="21515" name="Text Box 39"/>
              <p:cNvSpPr txBox="1">
                <a:spLocks noChangeArrowheads="1"/>
              </p:cNvSpPr>
              <p:nvPr/>
            </p:nvSpPr>
            <p:spPr bwMode="auto">
              <a:xfrm>
                <a:off x="7980" y="8220"/>
                <a:ext cx="495" cy="52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latin typeface="Times New Roman" pitchFamily="18" charset="0"/>
                  </a:rPr>
                  <a:t>m</a:t>
                </a:r>
                <a:endParaRPr lang="en-US" altLang="zh-CN"/>
              </a:p>
            </p:txBody>
          </p:sp>
          <p:sp>
            <p:nvSpPr>
              <p:cNvPr id="21516" name="AutoShape 40"/>
              <p:cNvSpPr>
                <a:spLocks noChangeArrowheads="1"/>
              </p:cNvSpPr>
              <p:nvPr/>
            </p:nvSpPr>
            <p:spPr bwMode="auto">
              <a:xfrm>
                <a:off x="7190" y="8595"/>
                <a:ext cx="1310" cy="639"/>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选课</a:t>
                </a:r>
                <a:endParaRPr lang="zh-CN" altLang="en-US"/>
              </a:p>
            </p:txBody>
          </p:sp>
          <p:sp>
            <p:nvSpPr>
              <p:cNvPr id="21517" name="Oval 41"/>
              <p:cNvSpPr>
                <a:spLocks noChangeArrowheads="1"/>
              </p:cNvSpPr>
              <p:nvPr/>
            </p:nvSpPr>
            <p:spPr bwMode="auto">
              <a:xfrm>
                <a:off x="6900" y="7101"/>
                <a:ext cx="894" cy="46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Times New Roman" pitchFamily="18" charset="0"/>
                  </a:rPr>
                  <a:t>姓名</a:t>
                </a:r>
                <a:endParaRPr lang="zh-CN" altLang="en-US"/>
              </a:p>
            </p:txBody>
          </p:sp>
          <p:sp>
            <p:nvSpPr>
              <p:cNvPr id="21518" name="Oval 42"/>
              <p:cNvSpPr>
                <a:spLocks noChangeArrowheads="1"/>
              </p:cNvSpPr>
              <p:nvPr/>
            </p:nvSpPr>
            <p:spPr bwMode="auto">
              <a:xfrm>
                <a:off x="8068" y="7101"/>
                <a:ext cx="894" cy="46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Times New Roman" pitchFamily="18" charset="0"/>
                  </a:rPr>
                  <a:t>性别</a:t>
                </a:r>
                <a:endParaRPr lang="zh-CN" altLang="en-US"/>
              </a:p>
            </p:txBody>
          </p:sp>
          <p:sp>
            <p:nvSpPr>
              <p:cNvPr id="21519" name="Oval 43"/>
              <p:cNvSpPr>
                <a:spLocks noChangeArrowheads="1"/>
              </p:cNvSpPr>
              <p:nvPr/>
            </p:nvSpPr>
            <p:spPr bwMode="auto">
              <a:xfrm>
                <a:off x="8962" y="7447"/>
                <a:ext cx="893" cy="4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年龄</a:t>
                </a:r>
                <a:endParaRPr lang="zh-CN" altLang="en-US"/>
              </a:p>
            </p:txBody>
          </p:sp>
          <p:sp>
            <p:nvSpPr>
              <p:cNvPr id="21520" name="Oval 44"/>
              <p:cNvSpPr>
                <a:spLocks noChangeArrowheads="1"/>
              </p:cNvSpPr>
              <p:nvPr/>
            </p:nvSpPr>
            <p:spPr bwMode="auto">
              <a:xfrm>
                <a:off x="8893" y="8655"/>
                <a:ext cx="893" cy="46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成绩</a:t>
                </a:r>
                <a:endParaRPr lang="zh-CN" altLang="en-US"/>
              </a:p>
            </p:txBody>
          </p:sp>
          <p:sp>
            <p:nvSpPr>
              <p:cNvPr id="21521" name="Line 45"/>
              <p:cNvSpPr>
                <a:spLocks noChangeShapeType="1"/>
              </p:cNvSpPr>
              <p:nvPr/>
            </p:nvSpPr>
            <p:spPr bwMode="auto">
              <a:xfrm flipH="1">
                <a:off x="7862" y="8195"/>
                <a:ext cx="0" cy="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2" name="Line 46"/>
              <p:cNvSpPr>
                <a:spLocks noChangeShapeType="1"/>
              </p:cNvSpPr>
              <p:nvPr/>
            </p:nvSpPr>
            <p:spPr bwMode="auto">
              <a:xfrm>
                <a:off x="8481" y="8944"/>
                <a:ext cx="4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3" name="Line 47"/>
              <p:cNvSpPr>
                <a:spLocks noChangeShapeType="1"/>
              </p:cNvSpPr>
              <p:nvPr/>
            </p:nvSpPr>
            <p:spPr bwMode="auto">
              <a:xfrm>
                <a:off x="7519" y="7562"/>
                <a:ext cx="206"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4" name="Line 48"/>
              <p:cNvSpPr>
                <a:spLocks noChangeShapeType="1"/>
              </p:cNvSpPr>
              <p:nvPr/>
            </p:nvSpPr>
            <p:spPr bwMode="auto">
              <a:xfrm flipH="1">
                <a:off x="8137" y="7562"/>
                <a:ext cx="275"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5" name="Line 49"/>
              <p:cNvSpPr>
                <a:spLocks noChangeShapeType="1"/>
              </p:cNvSpPr>
              <p:nvPr/>
            </p:nvSpPr>
            <p:spPr bwMode="auto">
              <a:xfrm>
                <a:off x="6626" y="7619"/>
                <a:ext cx="893" cy="23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6" name="Line 50"/>
              <p:cNvSpPr>
                <a:spLocks noChangeShapeType="1"/>
              </p:cNvSpPr>
              <p:nvPr/>
            </p:nvSpPr>
            <p:spPr bwMode="auto">
              <a:xfrm flipH="1">
                <a:off x="8275" y="7677"/>
                <a:ext cx="687" cy="17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7" name="Text Box 51"/>
              <p:cNvSpPr txBox="1">
                <a:spLocks noChangeArrowheads="1"/>
              </p:cNvSpPr>
              <p:nvPr/>
            </p:nvSpPr>
            <p:spPr bwMode="auto">
              <a:xfrm>
                <a:off x="7381" y="7850"/>
                <a:ext cx="962" cy="46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学生</a:t>
                </a:r>
                <a:endParaRPr lang="zh-CN" altLang="en-US"/>
              </a:p>
            </p:txBody>
          </p:sp>
          <p:sp>
            <p:nvSpPr>
              <p:cNvPr id="21528" name="Oval 52"/>
              <p:cNvSpPr>
                <a:spLocks noChangeArrowheads="1"/>
              </p:cNvSpPr>
              <p:nvPr/>
            </p:nvSpPr>
            <p:spPr bwMode="auto">
              <a:xfrm>
                <a:off x="5801" y="7389"/>
                <a:ext cx="893" cy="46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Times New Roman" pitchFamily="18" charset="0"/>
                  </a:rPr>
                  <a:t>学号</a:t>
                </a:r>
                <a:endParaRPr lang="zh-CN" altLang="en-US"/>
              </a:p>
            </p:txBody>
          </p:sp>
          <p:sp>
            <p:nvSpPr>
              <p:cNvPr id="21529" name="Line 53"/>
              <p:cNvSpPr>
                <a:spLocks noChangeShapeType="1"/>
              </p:cNvSpPr>
              <p:nvPr/>
            </p:nvSpPr>
            <p:spPr bwMode="auto">
              <a:xfrm>
                <a:off x="7845" y="9240"/>
                <a:ext cx="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0E98DCC-D3FD-4FF5-9272-9203E75CBDFC}" type="slidenum">
              <a:rPr lang="zh-CN" altLang="en-US" smtClean="0"/>
              <a:pPr/>
              <a:t>21</a:t>
            </a:fld>
            <a:endParaRPr lang="en-US" altLang="zh-CN" smtClean="0"/>
          </a:p>
        </p:txBody>
      </p:sp>
      <p:sp>
        <p:nvSpPr>
          <p:cNvPr id="2253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D0FA7402-838B-44C1-8B67-4C3FA3C2F8F9}" type="datetime1">
              <a:rPr lang="zh-CN" altLang="en-US" sz="1800" smtClean="0"/>
              <a:pPr/>
              <a:t>2017/9/27</a:t>
            </a:fld>
            <a:endParaRPr lang="en-US" altLang="zh-CN" sz="1000" smtClean="0"/>
          </a:p>
        </p:txBody>
      </p:sp>
      <p:sp>
        <p:nvSpPr>
          <p:cNvPr id="1078274" name="Rectangle 2"/>
          <p:cNvSpPr>
            <a:spLocks noGrp="1" noChangeArrowheads="1"/>
          </p:cNvSpPr>
          <p:nvPr>
            <p:ph type="title"/>
          </p:nvPr>
        </p:nvSpPr>
        <p:spPr/>
        <p:txBody>
          <a:bodyPr/>
          <a:lstStyle/>
          <a:p>
            <a:pPr>
              <a:defRPr/>
            </a:pPr>
            <a:r>
              <a:rPr lang="zh-CN" altLang="en-US" smtClean="0"/>
              <a:t>例：学生选修课程</a:t>
            </a:r>
          </a:p>
        </p:txBody>
      </p:sp>
      <p:sp>
        <p:nvSpPr>
          <p:cNvPr id="22533" name="Text Box 5"/>
          <p:cNvSpPr txBox="1">
            <a:spLocks noChangeArrowheads="1"/>
          </p:cNvSpPr>
          <p:nvPr/>
        </p:nvSpPr>
        <p:spPr bwMode="auto">
          <a:xfrm>
            <a:off x="2354263" y="4367213"/>
            <a:ext cx="1314450" cy="774700"/>
          </a:xfrm>
          <a:prstGeom prst="rect">
            <a:avLst/>
          </a:prstGeom>
          <a:gradFill rotWithShape="0">
            <a:gsLst>
              <a:gs pos="0">
                <a:srgbClr val="181876"/>
              </a:gs>
              <a:gs pos="100000">
                <a:srgbClr val="3333FF"/>
              </a:gs>
            </a:gsLst>
            <a:lin ang="2700000" scaled="1"/>
          </a:gradFill>
          <a:ln w="1270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spcBef>
                <a:spcPct val="50000"/>
              </a:spcBef>
            </a:pPr>
            <a:r>
              <a:rPr kumimoji="1" lang="zh-CN" altLang="en-US" sz="4400">
                <a:solidFill>
                  <a:schemeClr val="bg1"/>
                </a:solidFill>
                <a:latin typeface="华文新魏" pitchFamily="2" charset="-122"/>
                <a:ea typeface="华文新魏" pitchFamily="2" charset="-122"/>
              </a:rPr>
              <a:t>学生</a:t>
            </a:r>
            <a:endParaRPr kumimoji="1" lang="zh-CN" altLang="en-US" sz="4400" b="0">
              <a:solidFill>
                <a:schemeClr val="bg1"/>
              </a:solidFill>
              <a:latin typeface="华文新魏" pitchFamily="2" charset="-122"/>
              <a:ea typeface="华文新魏" pitchFamily="2" charset="-122"/>
            </a:endParaRPr>
          </a:p>
        </p:txBody>
      </p:sp>
      <p:sp>
        <p:nvSpPr>
          <p:cNvPr id="22534" name="Text Box 6"/>
          <p:cNvSpPr txBox="1">
            <a:spLocks noChangeArrowheads="1"/>
          </p:cNvSpPr>
          <p:nvPr/>
        </p:nvSpPr>
        <p:spPr bwMode="auto">
          <a:xfrm>
            <a:off x="7148513" y="4395788"/>
            <a:ext cx="1314450" cy="774700"/>
          </a:xfrm>
          <a:prstGeom prst="rect">
            <a:avLst/>
          </a:prstGeom>
          <a:gradFill rotWithShape="0">
            <a:gsLst>
              <a:gs pos="0">
                <a:srgbClr val="181876"/>
              </a:gs>
              <a:gs pos="100000">
                <a:srgbClr val="3333FF"/>
              </a:gs>
            </a:gsLst>
            <a:lin ang="2700000" scaled="1"/>
          </a:gradFill>
          <a:ln w="1270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spcBef>
                <a:spcPct val="50000"/>
              </a:spcBef>
            </a:pPr>
            <a:r>
              <a:rPr kumimoji="1" lang="zh-CN" altLang="en-US" sz="4400">
                <a:solidFill>
                  <a:schemeClr val="bg1"/>
                </a:solidFill>
                <a:latin typeface="华文新魏" pitchFamily="2" charset="-122"/>
                <a:ea typeface="华文新魏" pitchFamily="2" charset="-122"/>
              </a:rPr>
              <a:t>课程</a:t>
            </a:r>
            <a:endParaRPr kumimoji="1" lang="zh-CN" altLang="en-US" sz="4400" b="0">
              <a:solidFill>
                <a:schemeClr val="bg1"/>
              </a:solidFill>
              <a:latin typeface="华文新魏" pitchFamily="2" charset="-122"/>
              <a:ea typeface="华文新魏" pitchFamily="2" charset="-122"/>
            </a:endParaRPr>
          </a:p>
        </p:txBody>
      </p:sp>
      <p:sp>
        <p:nvSpPr>
          <p:cNvPr id="22535" name="AutoShape 7"/>
          <p:cNvSpPr>
            <a:spLocks noChangeArrowheads="1"/>
          </p:cNvSpPr>
          <p:nvPr/>
        </p:nvSpPr>
        <p:spPr bwMode="auto">
          <a:xfrm>
            <a:off x="4521200" y="4056063"/>
            <a:ext cx="1524000" cy="1377950"/>
          </a:xfrm>
          <a:prstGeom prst="diamond">
            <a:avLst/>
          </a:prstGeom>
          <a:gradFill rotWithShape="0">
            <a:gsLst>
              <a:gs pos="0">
                <a:srgbClr val="472F18"/>
              </a:gs>
              <a:gs pos="100000">
                <a:srgbClr val="996633"/>
              </a:gs>
            </a:gsLst>
            <a:lin ang="2700000" scaled="1"/>
          </a:gradFill>
          <a:ln w="1270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4400">
                <a:solidFill>
                  <a:schemeClr val="bg1"/>
                </a:solidFill>
                <a:latin typeface="华文新魏" pitchFamily="2" charset="-122"/>
                <a:ea typeface="华文新魏" pitchFamily="2" charset="-122"/>
              </a:rPr>
              <a:t>选修</a:t>
            </a:r>
          </a:p>
        </p:txBody>
      </p:sp>
      <p:sp>
        <p:nvSpPr>
          <p:cNvPr id="22536" name="Oval 8"/>
          <p:cNvSpPr>
            <a:spLocks noChangeArrowheads="1"/>
          </p:cNvSpPr>
          <p:nvPr/>
        </p:nvSpPr>
        <p:spPr bwMode="auto">
          <a:xfrm>
            <a:off x="963613" y="2857500"/>
            <a:ext cx="1019175" cy="617538"/>
          </a:xfrm>
          <a:prstGeom prst="ellipse">
            <a:avLst/>
          </a:prstGeom>
          <a:gradFill rotWithShape="0">
            <a:gsLst>
              <a:gs pos="0">
                <a:srgbClr val="002F00"/>
              </a:gs>
              <a:gs pos="100000">
                <a:srgbClr val="006600"/>
              </a:gs>
            </a:gsLst>
            <a:lin ang="2700000" scaled="1"/>
          </a:gradFill>
          <a:ln w="127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800">
                <a:solidFill>
                  <a:schemeClr val="bg1"/>
                </a:solidFill>
                <a:latin typeface="华文新魏" pitchFamily="2" charset="-122"/>
                <a:ea typeface="华文新魏" pitchFamily="2" charset="-122"/>
              </a:rPr>
              <a:t>姓名</a:t>
            </a:r>
          </a:p>
        </p:txBody>
      </p:sp>
      <p:sp>
        <p:nvSpPr>
          <p:cNvPr id="22537" name="Oval 9"/>
          <p:cNvSpPr>
            <a:spLocks noChangeArrowheads="1"/>
          </p:cNvSpPr>
          <p:nvPr/>
        </p:nvSpPr>
        <p:spPr bwMode="auto">
          <a:xfrm>
            <a:off x="2487613" y="2857500"/>
            <a:ext cx="1019175" cy="617538"/>
          </a:xfrm>
          <a:prstGeom prst="ellipse">
            <a:avLst/>
          </a:prstGeom>
          <a:gradFill rotWithShape="0">
            <a:gsLst>
              <a:gs pos="0">
                <a:srgbClr val="002F00"/>
              </a:gs>
              <a:gs pos="100000">
                <a:srgbClr val="006600"/>
              </a:gs>
            </a:gsLst>
            <a:lin ang="2700000" scaled="1"/>
          </a:gradFill>
          <a:ln w="127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800">
                <a:solidFill>
                  <a:schemeClr val="bg1"/>
                </a:solidFill>
                <a:latin typeface="华文新魏" pitchFamily="2" charset="-122"/>
                <a:ea typeface="华文新魏" pitchFamily="2" charset="-122"/>
              </a:rPr>
              <a:t>学号</a:t>
            </a:r>
          </a:p>
        </p:txBody>
      </p:sp>
      <p:sp>
        <p:nvSpPr>
          <p:cNvPr id="22538" name="Oval 10"/>
          <p:cNvSpPr>
            <a:spLocks noChangeArrowheads="1"/>
          </p:cNvSpPr>
          <p:nvPr/>
        </p:nvSpPr>
        <p:spPr bwMode="auto">
          <a:xfrm>
            <a:off x="4011613" y="2857500"/>
            <a:ext cx="1019175" cy="617538"/>
          </a:xfrm>
          <a:prstGeom prst="ellipse">
            <a:avLst/>
          </a:prstGeom>
          <a:gradFill rotWithShape="0">
            <a:gsLst>
              <a:gs pos="0">
                <a:srgbClr val="002F00"/>
              </a:gs>
              <a:gs pos="100000">
                <a:srgbClr val="006600"/>
              </a:gs>
            </a:gsLst>
            <a:lin ang="2700000" scaled="1"/>
          </a:gradFill>
          <a:ln w="127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800">
                <a:solidFill>
                  <a:schemeClr val="bg1"/>
                </a:solidFill>
                <a:latin typeface="华文新魏" pitchFamily="2" charset="-122"/>
                <a:ea typeface="华文新魏" pitchFamily="2" charset="-122"/>
              </a:rPr>
              <a:t>系别</a:t>
            </a:r>
          </a:p>
        </p:txBody>
      </p:sp>
      <p:sp>
        <p:nvSpPr>
          <p:cNvPr id="22539" name="Line 11"/>
          <p:cNvSpPr>
            <a:spLocks noChangeShapeType="1"/>
          </p:cNvSpPr>
          <p:nvPr/>
        </p:nvSpPr>
        <p:spPr bwMode="auto">
          <a:xfrm flipH="1">
            <a:off x="3683000" y="4754563"/>
            <a:ext cx="838200" cy="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0" name="Line 12"/>
          <p:cNvSpPr>
            <a:spLocks noChangeShapeType="1"/>
          </p:cNvSpPr>
          <p:nvPr/>
        </p:nvSpPr>
        <p:spPr bwMode="auto">
          <a:xfrm>
            <a:off x="2997200" y="3427413"/>
            <a:ext cx="0" cy="91440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1" name="Line 13"/>
          <p:cNvSpPr>
            <a:spLocks noChangeShapeType="1"/>
          </p:cNvSpPr>
          <p:nvPr/>
        </p:nvSpPr>
        <p:spPr bwMode="auto">
          <a:xfrm flipH="1" flipV="1">
            <a:off x="1473200" y="3427413"/>
            <a:ext cx="1143000" cy="91440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2" name="Line 14"/>
          <p:cNvSpPr>
            <a:spLocks noChangeShapeType="1"/>
          </p:cNvSpPr>
          <p:nvPr/>
        </p:nvSpPr>
        <p:spPr bwMode="auto">
          <a:xfrm flipV="1">
            <a:off x="3378200" y="3427413"/>
            <a:ext cx="1219200" cy="91440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3" name="Oval 15"/>
          <p:cNvSpPr>
            <a:spLocks noChangeArrowheads="1"/>
          </p:cNvSpPr>
          <p:nvPr/>
        </p:nvSpPr>
        <p:spPr bwMode="auto">
          <a:xfrm>
            <a:off x="5448300" y="2965450"/>
            <a:ext cx="1524000" cy="617538"/>
          </a:xfrm>
          <a:prstGeom prst="ellipse">
            <a:avLst/>
          </a:prstGeom>
          <a:gradFill rotWithShape="0">
            <a:gsLst>
              <a:gs pos="0">
                <a:srgbClr val="002F00"/>
              </a:gs>
              <a:gs pos="100000">
                <a:srgbClr val="006600"/>
              </a:gs>
            </a:gsLst>
            <a:lin ang="2700000" scaled="1"/>
          </a:gradFill>
          <a:ln w="127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800">
                <a:solidFill>
                  <a:schemeClr val="bg1"/>
                </a:solidFill>
                <a:latin typeface="华文新魏" pitchFamily="2" charset="-122"/>
                <a:ea typeface="华文新魏" pitchFamily="2" charset="-122"/>
              </a:rPr>
              <a:t>课程号</a:t>
            </a:r>
          </a:p>
        </p:txBody>
      </p:sp>
      <p:sp>
        <p:nvSpPr>
          <p:cNvPr id="22544" name="Oval 16"/>
          <p:cNvSpPr>
            <a:spLocks noChangeArrowheads="1"/>
          </p:cNvSpPr>
          <p:nvPr/>
        </p:nvSpPr>
        <p:spPr bwMode="auto">
          <a:xfrm>
            <a:off x="6972300" y="2965450"/>
            <a:ext cx="1524000" cy="617538"/>
          </a:xfrm>
          <a:prstGeom prst="ellipse">
            <a:avLst/>
          </a:prstGeom>
          <a:gradFill rotWithShape="0">
            <a:gsLst>
              <a:gs pos="0">
                <a:srgbClr val="002F00"/>
              </a:gs>
              <a:gs pos="100000">
                <a:srgbClr val="006600"/>
              </a:gs>
            </a:gsLst>
            <a:lin ang="2700000" scaled="1"/>
          </a:gradFill>
          <a:ln w="127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800">
                <a:solidFill>
                  <a:schemeClr val="bg1"/>
                </a:solidFill>
                <a:latin typeface="华文新魏" pitchFamily="2" charset="-122"/>
                <a:ea typeface="华文新魏" pitchFamily="2" charset="-122"/>
              </a:rPr>
              <a:t>课程名</a:t>
            </a:r>
          </a:p>
        </p:txBody>
      </p:sp>
      <p:sp>
        <p:nvSpPr>
          <p:cNvPr id="22545" name="Oval 17"/>
          <p:cNvSpPr>
            <a:spLocks noChangeArrowheads="1"/>
          </p:cNvSpPr>
          <p:nvPr/>
        </p:nvSpPr>
        <p:spPr bwMode="auto">
          <a:xfrm>
            <a:off x="8613775" y="2965450"/>
            <a:ext cx="1019175" cy="617538"/>
          </a:xfrm>
          <a:prstGeom prst="ellipse">
            <a:avLst/>
          </a:prstGeom>
          <a:gradFill rotWithShape="0">
            <a:gsLst>
              <a:gs pos="0">
                <a:srgbClr val="002F00"/>
              </a:gs>
              <a:gs pos="100000">
                <a:srgbClr val="006600"/>
              </a:gs>
            </a:gsLst>
            <a:lin ang="2700000" scaled="1"/>
          </a:gradFill>
          <a:ln w="127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spcBef>
                <a:spcPct val="50000"/>
              </a:spcBef>
            </a:pPr>
            <a:r>
              <a:rPr kumimoji="1" lang="zh-CN" altLang="en-US" sz="2800">
                <a:solidFill>
                  <a:schemeClr val="bg1"/>
                </a:solidFill>
                <a:latin typeface="华文新魏" pitchFamily="2" charset="-122"/>
                <a:ea typeface="华文新魏" pitchFamily="2" charset="-122"/>
              </a:rPr>
              <a:t>学分</a:t>
            </a:r>
            <a:endParaRPr kumimoji="1" lang="zh-CN" altLang="en-US" sz="2800" b="0">
              <a:solidFill>
                <a:schemeClr val="bg1"/>
              </a:solidFill>
              <a:latin typeface="华文新魏" pitchFamily="2" charset="-122"/>
              <a:ea typeface="华文新魏" pitchFamily="2" charset="-122"/>
            </a:endParaRPr>
          </a:p>
        </p:txBody>
      </p:sp>
      <p:sp>
        <p:nvSpPr>
          <p:cNvPr id="22546" name="Line 18"/>
          <p:cNvSpPr>
            <a:spLocks noChangeShapeType="1"/>
          </p:cNvSpPr>
          <p:nvPr/>
        </p:nvSpPr>
        <p:spPr bwMode="auto">
          <a:xfrm flipH="1" flipV="1">
            <a:off x="6045200" y="4754563"/>
            <a:ext cx="1090613" cy="635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7" name="Line 19"/>
          <p:cNvSpPr>
            <a:spLocks noChangeShapeType="1"/>
          </p:cNvSpPr>
          <p:nvPr/>
        </p:nvSpPr>
        <p:spPr bwMode="auto">
          <a:xfrm flipH="1" flipV="1">
            <a:off x="6286500" y="3535363"/>
            <a:ext cx="1077913" cy="84455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8" name="Line 20"/>
          <p:cNvSpPr>
            <a:spLocks noChangeShapeType="1"/>
          </p:cNvSpPr>
          <p:nvPr/>
        </p:nvSpPr>
        <p:spPr bwMode="auto">
          <a:xfrm flipV="1">
            <a:off x="8126413" y="3541713"/>
            <a:ext cx="990600" cy="83820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9" name="Oval 21"/>
          <p:cNvSpPr>
            <a:spLocks noChangeArrowheads="1"/>
          </p:cNvSpPr>
          <p:nvPr/>
        </p:nvSpPr>
        <p:spPr bwMode="auto">
          <a:xfrm>
            <a:off x="4773613" y="5953125"/>
            <a:ext cx="1019175" cy="617538"/>
          </a:xfrm>
          <a:prstGeom prst="ellipse">
            <a:avLst/>
          </a:prstGeom>
          <a:gradFill rotWithShape="0">
            <a:gsLst>
              <a:gs pos="0">
                <a:srgbClr val="002F00"/>
              </a:gs>
              <a:gs pos="100000">
                <a:srgbClr val="006600"/>
              </a:gs>
            </a:gsLst>
            <a:lin ang="2700000" scaled="1"/>
          </a:gradFill>
          <a:ln w="127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800">
                <a:solidFill>
                  <a:schemeClr val="bg1"/>
                </a:solidFill>
                <a:latin typeface="华文新魏" pitchFamily="2" charset="-122"/>
                <a:ea typeface="华文新魏" pitchFamily="2" charset="-122"/>
              </a:rPr>
              <a:t>成绩</a:t>
            </a:r>
          </a:p>
        </p:txBody>
      </p:sp>
      <p:sp>
        <p:nvSpPr>
          <p:cNvPr id="22550" name="Line 22"/>
          <p:cNvSpPr>
            <a:spLocks noChangeShapeType="1"/>
          </p:cNvSpPr>
          <p:nvPr/>
        </p:nvSpPr>
        <p:spPr bwMode="auto">
          <a:xfrm>
            <a:off x="5283200" y="5434013"/>
            <a:ext cx="0" cy="53340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1" name="AutoShape 23"/>
          <p:cNvSpPr>
            <a:spLocks noChangeArrowheads="1"/>
          </p:cNvSpPr>
          <p:nvPr/>
        </p:nvSpPr>
        <p:spPr bwMode="auto">
          <a:xfrm>
            <a:off x="0" y="4275138"/>
            <a:ext cx="1949450" cy="798512"/>
          </a:xfrm>
          <a:prstGeom prst="wedgeRoundRectCallout">
            <a:avLst>
              <a:gd name="adj1" fmla="val 70602"/>
              <a:gd name="adj2" fmla="val 1773"/>
              <a:gd name="adj3" fmla="val 16667"/>
            </a:avLst>
          </a:prstGeom>
          <a:noFill/>
          <a:ln w="12700">
            <a:solidFill>
              <a:srgbClr val="CC3399"/>
            </a:solidFill>
            <a:miter lim="800000"/>
            <a:headEnd/>
            <a:tailEnd/>
          </a:ln>
          <a:effectLst/>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lnSpc>
                <a:spcPct val="60000"/>
              </a:lnSpc>
              <a:spcBef>
                <a:spcPct val="50000"/>
              </a:spcBef>
            </a:pPr>
            <a:r>
              <a:rPr kumimoji="1" lang="zh-CN" altLang="en-US" sz="2800">
                <a:latin typeface="宋体" pitchFamily="2" charset="-122"/>
              </a:rPr>
              <a:t>用矩形表</a:t>
            </a:r>
          </a:p>
          <a:p>
            <a:pPr eaLnBrk="1" hangingPunct="1">
              <a:lnSpc>
                <a:spcPct val="60000"/>
              </a:lnSpc>
              <a:spcBef>
                <a:spcPct val="50000"/>
              </a:spcBef>
            </a:pPr>
            <a:r>
              <a:rPr kumimoji="1" lang="zh-CN" altLang="en-US" sz="2800">
                <a:latin typeface="宋体" pitchFamily="2" charset="-122"/>
              </a:rPr>
              <a:t>示实体</a:t>
            </a:r>
          </a:p>
        </p:txBody>
      </p:sp>
      <p:sp>
        <p:nvSpPr>
          <p:cNvPr id="22552" name="AutoShape 24"/>
          <p:cNvSpPr>
            <a:spLocks noChangeArrowheads="1"/>
          </p:cNvSpPr>
          <p:nvPr/>
        </p:nvSpPr>
        <p:spPr bwMode="auto">
          <a:xfrm>
            <a:off x="3702050" y="1830388"/>
            <a:ext cx="1978025" cy="803275"/>
          </a:xfrm>
          <a:prstGeom prst="wedgeRoundRectCallout">
            <a:avLst>
              <a:gd name="adj1" fmla="val -69505"/>
              <a:gd name="adj2" fmla="val 106366"/>
              <a:gd name="adj3" fmla="val 16667"/>
            </a:avLst>
          </a:prstGeom>
          <a:noFill/>
          <a:ln w="12700">
            <a:solidFill>
              <a:srgbClr val="CC3399"/>
            </a:solidFill>
            <a:miter lim="800000"/>
            <a:headEnd/>
            <a:tailEnd/>
          </a:ln>
          <a:effectLst/>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宋体" pitchFamily="2" charset="-122"/>
              </a:rPr>
              <a:t>用椭圆表示实体的属性</a:t>
            </a:r>
          </a:p>
        </p:txBody>
      </p:sp>
      <p:sp>
        <p:nvSpPr>
          <p:cNvPr id="22553" name="AutoShape 25"/>
          <p:cNvSpPr>
            <a:spLocks noChangeArrowheads="1"/>
          </p:cNvSpPr>
          <p:nvPr/>
        </p:nvSpPr>
        <p:spPr bwMode="auto">
          <a:xfrm>
            <a:off x="7258050" y="1052513"/>
            <a:ext cx="2219325" cy="1196975"/>
          </a:xfrm>
          <a:prstGeom prst="wedgeRoundRectCallout">
            <a:avLst>
              <a:gd name="adj1" fmla="val -70815"/>
              <a:gd name="adj2" fmla="val 181435"/>
              <a:gd name="adj3" fmla="val 16667"/>
            </a:avLst>
          </a:prstGeom>
          <a:noFill/>
          <a:ln w="12700">
            <a:solidFill>
              <a:srgbClr val="CC3399"/>
            </a:solidFill>
            <a:miter lim="800000"/>
            <a:headEnd/>
            <a:tailEnd/>
          </a:ln>
          <a:effectLst/>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宋体" pitchFamily="2" charset="-122"/>
              </a:rPr>
              <a:t>用无向边把实体与其属性连接起来</a:t>
            </a:r>
          </a:p>
        </p:txBody>
      </p:sp>
      <p:sp>
        <p:nvSpPr>
          <p:cNvPr id="22554" name="AutoShape 26"/>
          <p:cNvSpPr>
            <a:spLocks noChangeArrowheads="1"/>
          </p:cNvSpPr>
          <p:nvPr/>
        </p:nvSpPr>
        <p:spPr bwMode="auto">
          <a:xfrm>
            <a:off x="2178050" y="5640388"/>
            <a:ext cx="2057400" cy="803275"/>
          </a:xfrm>
          <a:prstGeom prst="wedgeRoundRectCallout">
            <a:avLst>
              <a:gd name="adj1" fmla="val 82949"/>
              <a:gd name="adj2" fmla="val -139856"/>
              <a:gd name="adj3" fmla="val 16667"/>
            </a:avLst>
          </a:prstGeom>
          <a:noFill/>
          <a:ln w="12700">
            <a:solidFill>
              <a:srgbClr val="CC3399"/>
            </a:solidFill>
            <a:miter lim="800000"/>
            <a:headEnd/>
            <a:tailEnd/>
          </a:ln>
          <a:effectLst/>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ct val="50000"/>
              </a:spcBef>
            </a:pPr>
            <a:r>
              <a:rPr kumimoji="1" lang="zh-CN" altLang="en-US" sz="2400">
                <a:latin typeface="宋体" pitchFamily="2" charset="-122"/>
              </a:rPr>
              <a:t>用菱形表示实体间的联系</a:t>
            </a:r>
          </a:p>
        </p:txBody>
      </p:sp>
      <p:sp>
        <p:nvSpPr>
          <p:cNvPr id="22555" name="AutoShape 27"/>
          <p:cNvSpPr>
            <a:spLocks noChangeArrowheads="1"/>
          </p:cNvSpPr>
          <p:nvPr/>
        </p:nvSpPr>
        <p:spPr bwMode="auto">
          <a:xfrm>
            <a:off x="6445250" y="5105400"/>
            <a:ext cx="2360613" cy="1395413"/>
          </a:xfrm>
          <a:prstGeom prst="wedgeRoundRectCallout">
            <a:avLst>
              <a:gd name="adj1" fmla="val -54505"/>
              <a:gd name="adj2" fmla="val -72981"/>
              <a:gd name="adj3" fmla="val 16667"/>
            </a:avLst>
          </a:prstGeom>
          <a:noFill/>
          <a:ln w="12700">
            <a:solidFill>
              <a:srgbClr val="CC3399"/>
            </a:solidFill>
            <a:miter lim="800000"/>
            <a:headEnd/>
            <a:tailEnd/>
          </a:ln>
          <a:effectLst/>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800">
                <a:latin typeface="宋体" pitchFamily="2" charset="-122"/>
              </a:rPr>
              <a:t>实体与联系用线段连接并注明类型</a:t>
            </a:r>
          </a:p>
        </p:txBody>
      </p:sp>
      <p:sp>
        <p:nvSpPr>
          <p:cNvPr id="22556" name="Rectangle 28"/>
          <p:cNvSpPr>
            <a:spLocks noChangeArrowheads="1"/>
          </p:cNvSpPr>
          <p:nvPr/>
        </p:nvSpPr>
        <p:spPr bwMode="auto">
          <a:xfrm>
            <a:off x="3987800" y="4373563"/>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en-US" altLang="zh-CN" sz="3600">
                <a:latin typeface="华文新魏" pitchFamily="2" charset="-122"/>
                <a:ea typeface="华文新魏" pitchFamily="2" charset="-122"/>
              </a:rPr>
              <a:t>m</a:t>
            </a:r>
          </a:p>
        </p:txBody>
      </p:sp>
      <p:sp>
        <p:nvSpPr>
          <p:cNvPr id="22557" name="Rectangle 29"/>
          <p:cNvSpPr>
            <a:spLocks noChangeArrowheads="1"/>
          </p:cNvSpPr>
          <p:nvPr/>
        </p:nvSpPr>
        <p:spPr bwMode="auto">
          <a:xfrm>
            <a:off x="6273800" y="4373563"/>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en-US" altLang="zh-CN" sz="3600">
                <a:latin typeface="华文新魏" pitchFamily="2" charset="-122"/>
                <a:ea typeface="华文新魏" pitchFamily="2" charset="-122"/>
              </a:rPr>
              <a:t>n</a:t>
            </a:r>
          </a:p>
        </p:txBody>
      </p:sp>
      <p:sp>
        <p:nvSpPr>
          <p:cNvPr id="22558" name="Line 30"/>
          <p:cNvSpPr>
            <a:spLocks noChangeShapeType="1"/>
          </p:cNvSpPr>
          <p:nvPr/>
        </p:nvSpPr>
        <p:spPr bwMode="auto">
          <a:xfrm>
            <a:off x="7745413" y="3541713"/>
            <a:ext cx="0" cy="83820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9" name="Line 31"/>
          <p:cNvSpPr>
            <a:spLocks noChangeShapeType="1"/>
          </p:cNvSpPr>
          <p:nvPr/>
        </p:nvSpPr>
        <p:spPr bwMode="auto">
          <a:xfrm>
            <a:off x="5759450" y="3419475"/>
            <a:ext cx="9144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60" name="Line 32"/>
          <p:cNvSpPr>
            <a:spLocks noChangeShapeType="1"/>
          </p:cNvSpPr>
          <p:nvPr/>
        </p:nvSpPr>
        <p:spPr bwMode="auto">
          <a:xfrm>
            <a:off x="2711450" y="3343275"/>
            <a:ext cx="5334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11F3C7D-7521-4A00-8765-BDD4860BC5A3}" type="slidenum">
              <a:rPr lang="zh-CN" altLang="en-US" smtClean="0"/>
              <a:pPr/>
              <a:t>22</a:t>
            </a:fld>
            <a:endParaRPr lang="en-US" altLang="zh-CN" smtClean="0"/>
          </a:p>
        </p:txBody>
      </p:sp>
      <p:sp>
        <p:nvSpPr>
          <p:cNvPr id="2355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E78E518-EDC1-47FF-9058-0B26ADE814F7}" type="datetime1">
              <a:rPr lang="zh-CN" altLang="en-US" sz="1800" smtClean="0"/>
              <a:pPr/>
              <a:t>2017/9/27</a:t>
            </a:fld>
            <a:endParaRPr lang="en-US" altLang="zh-CN" sz="1000" smtClean="0"/>
          </a:p>
        </p:txBody>
      </p:sp>
      <p:sp>
        <p:nvSpPr>
          <p:cNvPr id="1128450" name="Rectangle 2"/>
          <p:cNvSpPr>
            <a:spLocks noGrp="1" noChangeArrowheads="1"/>
          </p:cNvSpPr>
          <p:nvPr>
            <p:ph type="title"/>
          </p:nvPr>
        </p:nvSpPr>
        <p:spPr/>
        <p:txBody>
          <a:bodyPr/>
          <a:lstStyle/>
          <a:p>
            <a:pPr>
              <a:defRPr/>
            </a:pPr>
            <a:r>
              <a:rPr lang="zh-CN" altLang="en-US" smtClean="0"/>
              <a:t>（</a:t>
            </a:r>
            <a:r>
              <a:rPr lang="en-US" altLang="zh-CN" smtClean="0"/>
              <a:t>3</a:t>
            </a:r>
            <a:r>
              <a:rPr lang="zh-CN" altLang="en-US" smtClean="0"/>
              <a:t>）联系</a:t>
            </a:r>
          </a:p>
        </p:txBody>
      </p:sp>
      <p:sp>
        <p:nvSpPr>
          <p:cNvPr id="23557" name="Rectangle 3"/>
          <p:cNvSpPr>
            <a:spLocks noGrp="1" noChangeArrowheads="1"/>
          </p:cNvSpPr>
          <p:nvPr>
            <p:ph type="body" idx="1"/>
          </p:nvPr>
        </p:nvSpPr>
        <p:spPr>
          <a:xfrm>
            <a:off x="650875" y="1143000"/>
            <a:ext cx="8820150" cy="5505450"/>
          </a:xfrm>
        </p:spPr>
        <p:txBody>
          <a:bodyPr/>
          <a:lstStyle/>
          <a:p>
            <a:pPr marL="533400" indent="-533400"/>
            <a:r>
              <a:rPr lang="en-US" altLang="zh-CN" smtClean="0"/>
              <a:t>E-R</a:t>
            </a:r>
            <a:r>
              <a:rPr lang="zh-CN" altLang="en-US" smtClean="0"/>
              <a:t>模型中实体间的联系提供了较多的语义</a:t>
            </a:r>
          </a:p>
          <a:p>
            <a:pPr marL="920750" lvl="1" indent="-533400">
              <a:buFontTx/>
              <a:buAutoNum type="circleNumDbPlain"/>
            </a:pPr>
            <a:r>
              <a:rPr lang="zh-CN" altLang="en-US" smtClean="0"/>
              <a:t>基数比约束</a:t>
            </a:r>
          </a:p>
          <a:p>
            <a:pPr marL="1311275" lvl="2" indent="-533400"/>
            <a:r>
              <a:rPr lang="zh-CN" altLang="en-US" smtClean="0"/>
              <a:t>如在二元联系中有</a:t>
            </a:r>
            <a:r>
              <a:rPr lang="en-US" altLang="zh-CN" smtClean="0"/>
              <a:t>1:1</a:t>
            </a:r>
            <a:r>
              <a:rPr lang="zh-CN" altLang="en-US" smtClean="0"/>
              <a:t>，</a:t>
            </a:r>
            <a:r>
              <a:rPr lang="en-US" altLang="zh-CN" smtClean="0"/>
              <a:t>1:n</a:t>
            </a:r>
            <a:r>
              <a:rPr lang="zh-CN" altLang="en-US" smtClean="0"/>
              <a:t>，</a:t>
            </a:r>
            <a:r>
              <a:rPr lang="en-US" altLang="zh-CN" smtClean="0"/>
              <a:t>m:n</a:t>
            </a:r>
            <a:r>
              <a:rPr lang="zh-CN" altLang="en-US" smtClean="0"/>
              <a:t>的联系 </a:t>
            </a:r>
          </a:p>
          <a:p>
            <a:pPr marL="920750" lvl="1" indent="-533400">
              <a:buFontTx/>
              <a:buAutoNum type="circleNumDbPlain"/>
            </a:pPr>
            <a:r>
              <a:rPr lang="zh-CN" altLang="en-US" smtClean="0"/>
              <a:t>参与约束 </a:t>
            </a:r>
          </a:p>
          <a:p>
            <a:pPr marL="1311275" lvl="2" indent="-533400"/>
            <a:r>
              <a:rPr lang="zh-CN" altLang="en-US" smtClean="0"/>
              <a:t>根据实体集中的实体是否全部参与联系来描述实体参与联系的约束 </a:t>
            </a:r>
          </a:p>
          <a:p>
            <a:pPr marL="1311275" lvl="2" indent="-533400"/>
            <a:r>
              <a:rPr lang="zh-CN" altLang="en-US" smtClean="0"/>
              <a:t>一个实体集中的所有实体都参与联系称为</a:t>
            </a:r>
            <a:r>
              <a:rPr lang="zh-CN" altLang="en-US" smtClean="0">
                <a:solidFill>
                  <a:srgbClr val="0000FF"/>
                </a:solidFill>
              </a:rPr>
              <a:t>完全参与</a:t>
            </a:r>
            <a:r>
              <a:rPr lang="zh-CN" altLang="en-US" smtClean="0"/>
              <a:t>，否则，称为</a:t>
            </a:r>
            <a:r>
              <a:rPr lang="zh-CN" altLang="en-US" smtClean="0">
                <a:solidFill>
                  <a:srgbClr val="0000FF"/>
                </a:solidFill>
              </a:rPr>
              <a:t>部分参与</a:t>
            </a:r>
            <a:r>
              <a:rPr lang="zh-CN" altLang="en-US" smtClean="0"/>
              <a:t>。</a:t>
            </a:r>
          </a:p>
          <a:p>
            <a:pPr marL="1689100" lvl="3" indent="-533400"/>
            <a:r>
              <a:rPr lang="zh-CN" altLang="en-US" smtClean="0"/>
              <a:t>如在教师与课程联系中，一门课至少要有一位教师讲授</a:t>
            </a:r>
            <a:r>
              <a:rPr lang="en-US" altLang="zh-CN" smtClean="0"/>
              <a:t>;</a:t>
            </a:r>
            <a:r>
              <a:rPr lang="zh-CN" altLang="en-US" smtClean="0"/>
              <a:t>而有教师不担任授课任务，则在这一联系中，课程实体为完全参与，教师实体为部分参与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94F4E55E-8124-444D-BFCF-214294625099}" type="slidenum">
              <a:rPr lang="zh-CN" altLang="en-US" smtClean="0"/>
              <a:pPr/>
              <a:t>23</a:t>
            </a:fld>
            <a:endParaRPr lang="en-US" altLang="zh-CN" smtClean="0"/>
          </a:p>
        </p:txBody>
      </p:sp>
      <p:sp>
        <p:nvSpPr>
          <p:cNvPr id="2457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494DD74-C779-4583-BDC9-10666E28A265}" type="datetime1">
              <a:rPr lang="zh-CN" altLang="en-US" sz="1800" smtClean="0"/>
              <a:pPr/>
              <a:t>2017/9/27</a:t>
            </a:fld>
            <a:endParaRPr lang="en-US" altLang="zh-CN" sz="1000" smtClean="0"/>
          </a:p>
        </p:txBody>
      </p:sp>
      <p:sp>
        <p:nvSpPr>
          <p:cNvPr id="1129474" name="Rectangle 2"/>
          <p:cNvSpPr>
            <a:spLocks noGrp="1" noChangeArrowheads="1"/>
          </p:cNvSpPr>
          <p:nvPr>
            <p:ph type="title"/>
          </p:nvPr>
        </p:nvSpPr>
        <p:spPr/>
        <p:txBody>
          <a:bodyPr/>
          <a:lstStyle/>
          <a:p>
            <a:pPr>
              <a:defRPr/>
            </a:pPr>
            <a:r>
              <a:rPr lang="zh-CN" altLang="en-US" smtClean="0"/>
              <a:t>（</a:t>
            </a:r>
            <a:r>
              <a:rPr lang="en-US" altLang="zh-CN" smtClean="0"/>
              <a:t>3</a:t>
            </a:r>
            <a:r>
              <a:rPr lang="zh-CN" altLang="en-US" smtClean="0"/>
              <a:t>）联系</a:t>
            </a:r>
          </a:p>
        </p:txBody>
      </p:sp>
      <p:sp>
        <p:nvSpPr>
          <p:cNvPr id="24581" name="Rectangle 3"/>
          <p:cNvSpPr>
            <a:spLocks noGrp="1" noChangeArrowheads="1"/>
          </p:cNvSpPr>
          <p:nvPr>
            <p:ph type="body" idx="1"/>
          </p:nvPr>
        </p:nvSpPr>
        <p:spPr>
          <a:xfrm>
            <a:off x="650875" y="1143000"/>
            <a:ext cx="8820150" cy="3670300"/>
          </a:xfrm>
        </p:spPr>
        <p:txBody>
          <a:bodyPr/>
          <a:lstStyle/>
          <a:p>
            <a:pPr marL="920750" lvl="1" indent="-533400">
              <a:buFontTx/>
              <a:buAutoNum type="circleNumDbPlain" startAt="3"/>
            </a:pPr>
            <a:r>
              <a:rPr lang="zh-CN" altLang="en-US" smtClean="0"/>
              <a:t>实体的参与度</a:t>
            </a:r>
          </a:p>
          <a:p>
            <a:pPr marL="920750" lvl="1" indent="-533400"/>
            <a:r>
              <a:rPr lang="zh-CN" altLang="en-US" smtClean="0"/>
              <a:t>实体参与联系的最小和最大次数，称实体的参与度</a:t>
            </a:r>
          </a:p>
          <a:p>
            <a:pPr marL="920750" lvl="1" indent="-533400"/>
            <a:r>
              <a:rPr lang="zh-CN" altLang="en-US" smtClean="0"/>
              <a:t>例如，学生选课中，</a:t>
            </a:r>
          </a:p>
          <a:p>
            <a:pPr marL="1311275" lvl="2" indent="-533400"/>
            <a:r>
              <a:rPr lang="zh-CN" altLang="en-US" smtClean="0"/>
              <a:t>如果规定一个学生最少选修</a:t>
            </a:r>
            <a:r>
              <a:rPr lang="en-US" altLang="zh-CN" smtClean="0"/>
              <a:t>2</a:t>
            </a:r>
            <a:r>
              <a:rPr lang="zh-CN" altLang="en-US" smtClean="0"/>
              <a:t>门课，最多选修</a:t>
            </a:r>
            <a:r>
              <a:rPr lang="en-US" altLang="zh-CN" smtClean="0"/>
              <a:t>5</a:t>
            </a:r>
            <a:r>
              <a:rPr lang="zh-CN" altLang="en-US" smtClean="0"/>
              <a:t>门课，则学生在选课联系中的参与度是</a:t>
            </a:r>
            <a:r>
              <a:rPr lang="en-US" altLang="zh-CN" smtClean="0"/>
              <a:t>(2</a:t>
            </a:r>
            <a:r>
              <a:rPr lang="zh-CN" altLang="en-US" smtClean="0"/>
              <a:t>，</a:t>
            </a:r>
            <a:r>
              <a:rPr lang="en-US" altLang="zh-CN" smtClean="0"/>
              <a:t>5)</a:t>
            </a:r>
          </a:p>
          <a:p>
            <a:pPr marL="1311275" lvl="2" indent="-533400"/>
            <a:r>
              <a:rPr lang="zh-CN" altLang="en-US" smtClean="0"/>
              <a:t>规定一门课至少要有</a:t>
            </a:r>
            <a:r>
              <a:rPr lang="en-US" altLang="zh-CN" smtClean="0"/>
              <a:t>10</a:t>
            </a:r>
            <a:r>
              <a:rPr lang="zh-CN" altLang="en-US" smtClean="0"/>
              <a:t>个学生选修，至多有</a:t>
            </a:r>
            <a:r>
              <a:rPr lang="en-US" altLang="zh-CN" smtClean="0"/>
              <a:t>60</a:t>
            </a:r>
            <a:r>
              <a:rPr lang="zh-CN" altLang="en-US" smtClean="0"/>
              <a:t>个学生选修，则课程在选课联系中的参与度是</a:t>
            </a:r>
            <a:r>
              <a:rPr lang="en-US" altLang="zh-CN" smtClean="0"/>
              <a:t>(10,60) </a:t>
            </a:r>
          </a:p>
        </p:txBody>
      </p:sp>
      <p:grpSp>
        <p:nvGrpSpPr>
          <p:cNvPr id="24582" name="Group 16"/>
          <p:cNvGrpSpPr>
            <a:grpSpLocks/>
          </p:cNvGrpSpPr>
          <p:nvPr/>
        </p:nvGrpSpPr>
        <p:grpSpPr bwMode="auto">
          <a:xfrm>
            <a:off x="2720975" y="4508500"/>
            <a:ext cx="6121400" cy="2016125"/>
            <a:chOff x="1623" y="2795"/>
            <a:chExt cx="2178" cy="747"/>
          </a:xfrm>
        </p:grpSpPr>
        <p:sp>
          <p:nvSpPr>
            <p:cNvPr id="24583" name="Text Box 5"/>
            <p:cNvSpPr txBox="1">
              <a:spLocks noChangeArrowheads="1"/>
            </p:cNvSpPr>
            <p:nvPr/>
          </p:nvSpPr>
          <p:spPr bwMode="auto">
            <a:xfrm>
              <a:off x="2047" y="2795"/>
              <a:ext cx="544" cy="18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sz="2400">
                  <a:latin typeface="Times New Roman" pitchFamily="18" charset="0"/>
                </a:rPr>
                <a:t>(2</a:t>
              </a:r>
              <a:r>
                <a:rPr lang="zh-CN" altLang="en-US" sz="2400">
                  <a:latin typeface="Times New Roman" pitchFamily="18" charset="0"/>
                </a:rPr>
                <a:t>，</a:t>
              </a:r>
              <a:r>
                <a:rPr lang="en-US" altLang="zh-CN" sz="2400">
                  <a:latin typeface="Times New Roman" pitchFamily="18" charset="0"/>
                </a:rPr>
                <a:t>5)</a:t>
              </a:r>
              <a:endParaRPr lang="en-US" altLang="zh-CN" sz="2400"/>
            </a:p>
          </p:txBody>
        </p:sp>
        <p:sp>
          <p:nvSpPr>
            <p:cNvPr id="24584" name="Line 6"/>
            <p:cNvSpPr>
              <a:spLocks noChangeShapeType="1"/>
            </p:cNvSpPr>
            <p:nvPr/>
          </p:nvSpPr>
          <p:spPr bwMode="auto">
            <a:xfrm>
              <a:off x="2047" y="3008"/>
              <a:ext cx="3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85" name="Text Box 7"/>
            <p:cNvSpPr txBox="1">
              <a:spLocks noChangeArrowheads="1"/>
            </p:cNvSpPr>
            <p:nvPr/>
          </p:nvSpPr>
          <p:spPr bwMode="auto">
            <a:xfrm>
              <a:off x="1623" y="2928"/>
              <a:ext cx="424" cy="21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latin typeface="Times New Roman" pitchFamily="18" charset="0"/>
                </a:rPr>
                <a:t>学生</a:t>
              </a:r>
              <a:endParaRPr lang="zh-CN" altLang="en-US" sz="2400"/>
            </a:p>
          </p:txBody>
        </p:sp>
        <p:sp>
          <p:nvSpPr>
            <p:cNvPr id="24586" name="Text Box 9"/>
            <p:cNvSpPr txBox="1">
              <a:spLocks noChangeArrowheads="1"/>
            </p:cNvSpPr>
            <p:nvPr/>
          </p:nvSpPr>
          <p:spPr bwMode="auto">
            <a:xfrm>
              <a:off x="2894" y="2795"/>
              <a:ext cx="544" cy="18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sz="2400">
                  <a:latin typeface="Times New Roman" pitchFamily="18" charset="0"/>
                </a:rPr>
                <a:t>(10</a:t>
              </a:r>
              <a:r>
                <a:rPr lang="zh-CN" altLang="en-US" sz="2400">
                  <a:latin typeface="Times New Roman" pitchFamily="18" charset="0"/>
                </a:rPr>
                <a:t>，</a:t>
              </a:r>
              <a:r>
                <a:rPr lang="en-US" altLang="zh-CN" sz="2400">
                  <a:latin typeface="Times New Roman" pitchFamily="18" charset="0"/>
                </a:rPr>
                <a:t>60)</a:t>
              </a:r>
              <a:endParaRPr lang="en-US" altLang="zh-CN" sz="2400"/>
            </a:p>
          </p:txBody>
        </p:sp>
        <p:sp>
          <p:nvSpPr>
            <p:cNvPr id="24587" name="Text Box 10"/>
            <p:cNvSpPr txBox="1">
              <a:spLocks noChangeArrowheads="1"/>
            </p:cNvSpPr>
            <p:nvPr/>
          </p:nvSpPr>
          <p:spPr bwMode="auto">
            <a:xfrm>
              <a:off x="3378" y="2928"/>
              <a:ext cx="423" cy="21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latin typeface="Times New Roman" pitchFamily="18" charset="0"/>
                </a:rPr>
                <a:t>课程</a:t>
              </a:r>
              <a:endParaRPr lang="zh-CN" altLang="en-US" sz="2400"/>
            </a:p>
          </p:txBody>
        </p:sp>
        <p:sp>
          <p:nvSpPr>
            <p:cNvPr id="24588" name="AutoShape 11"/>
            <p:cNvSpPr>
              <a:spLocks noChangeArrowheads="1"/>
            </p:cNvSpPr>
            <p:nvPr/>
          </p:nvSpPr>
          <p:spPr bwMode="auto">
            <a:xfrm>
              <a:off x="2380" y="2902"/>
              <a:ext cx="576" cy="240"/>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latin typeface="Times New Roman" pitchFamily="18" charset="0"/>
                </a:rPr>
                <a:t>选修</a:t>
              </a:r>
              <a:endParaRPr lang="zh-CN" altLang="en-US" sz="2400"/>
            </a:p>
          </p:txBody>
        </p:sp>
        <p:sp>
          <p:nvSpPr>
            <p:cNvPr id="24589" name="Oval 12"/>
            <p:cNvSpPr>
              <a:spLocks noChangeArrowheads="1"/>
            </p:cNvSpPr>
            <p:nvPr/>
          </p:nvSpPr>
          <p:spPr bwMode="auto">
            <a:xfrm>
              <a:off x="2470" y="3329"/>
              <a:ext cx="394" cy="213"/>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latin typeface="Times New Roman" pitchFamily="18" charset="0"/>
                </a:rPr>
                <a:t>成绩</a:t>
              </a:r>
              <a:endParaRPr lang="zh-CN" altLang="en-US" sz="2400"/>
            </a:p>
          </p:txBody>
        </p:sp>
        <p:sp>
          <p:nvSpPr>
            <p:cNvPr id="24590" name="Line 13"/>
            <p:cNvSpPr>
              <a:spLocks noChangeShapeType="1"/>
            </p:cNvSpPr>
            <p:nvPr/>
          </p:nvSpPr>
          <p:spPr bwMode="auto">
            <a:xfrm>
              <a:off x="2682" y="3142"/>
              <a:ext cx="0" cy="1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91" name="Line 14"/>
            <p:cNvSpPr>
              <a:spLocks noChangeShapeType="1"/>
            </p:cNvSpPr>
            <p:nvPr/>
          </p:nvSpPr>
          <p:spPr bwMode="auto">
            <a:xfrm>
              <a:off x="2954" y="3035"/>
              <a:ext cx="4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FDBA9EA-0E06-4018-B433-EA914C5B2001}" type="slidenum">
              <a:rPr lang="zh-CN" altLang="en-US" smtClean="0"/>
              <a:pPr/>
              <a:t>24</a:t>
            </a:fld>
            <a:endParaRPr lang="en-US" altLang="zh-CN" smtClean="0"/>
          </a:p>
        </p:txBody>
      </p:sp>
      <p:sp>
        <p:nvSpPr>
          <p:cNvPr id="2560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3E92C13D-7609-49F5-9F30-DFAF93901095}" type="datetime1">
              <a:rPr lang="zh-CN" altLang="en-US" sz="1800" smtClean="0"/>
              <a:pPr/>
              <a:t>2017/9/27</a:t>
            </a:fld>
            <a:endParaRPr lang="en-US" altLang="zh-CN" sz="1000" smtClean="0"/>
          </a:p>
        </p:txBody>
      </p:sp>
      <p:grpSp>
        <p:nvGrpSpPr>
          <p:cNvPr id="25604" name="Group 18"/>
          <p:cNvGrpSpPr>
            <a:grpSpLocks/>
          </p:cNvGrpSpPr>
          <p:nvPr/>
        </p:nvGrpSpPr>
        <p:grpSpPr bwMode="auto">
          <a:xfrm>
            <a:off x="3440113" y="5084763"/>
            <a:ext cx="4681537" cy="1368425"/>
            <a:chOff x="2984" y="3158"/>
            <a:chExt cx="2721" cy="665"/>
          </a:xfrm>
        </p:grpSpPr>
        <p:sp>
          <p:nvSpPr>
            <p:cNvPr id="25607" name="Line 5"/>
            <p:cNvSpPr>
              <a:spLocks noChangeShapeType="1"/>
            </p:cNvSpPr>
            <p:nvPr/>
          </p:nvSpPr>
          <p:spPr bwMode="auto">
            <a:xfrm>
              <a:off x="3521" y="3536"/>
              <a:ext cx="42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08" name="Rectangle 7"/>
            <p:cNvSpPr>
              <a:spLocks noChangeArrowheads="1"/>
            </p:cNvSpPr>
            <p:nvPr/>
          </p:nvSpPr>
          <p:spPr bwMode="auto">
            <a:xfrm>
              <a:off x="5245" y="3395"/>
              <a:ext cx="460" cy="42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25609" name="Text Box 9"/>
            <p:cNvSpPr txBox="1">
              <a:spLocks noChangeArrowheads="1"/>
            </p:cNvSpPr>
            <p:nvPr/>
          </p:nvSpPr>
          <p:spPr bwMode="auto">
            <a:xfrm>
              <a:off x="3712" y="3158"/>
              <a:ext cx="269" cy="33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sz="2400">
                  <a:latin typeface="Times New Roman" pitchFamily="18" charset="0"/>
                </a:rPr>
                <a:t>1</a:t>
              </a:r>
              <a:endParaRPr lang="en-US" altLang="zh-CN" sz="2400"/>
            </a:p>
          </p:txBody>
        </p:sp>
        <p:sp>
          <p:nvSpPr>
            <p:cNvPr id="25610" name="Text Box 10"/>
            <p:cNvSpPr txBox="1">
              <a:spLocks noChangeArrowheads="1"/>
            </p:cNvSpPr>
            <p:nvPr/>
          </p:nvSpPr>
          <p:spPr bwMode="auto">
            <a:xfrm>
              <a:off x="2984" y="3395"/>
              <a:ext cx="537" cy="38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latin typeface="Times New Roman" pitchFamily="18" charset="0"/>
                </a:rPr>
                <a:t>学生</a:t>
              </a:r>
              <a:endParaRPr lang="zh-CN" altLang="en-US" sz="2400"/>
            </a:p>
          </p:txBody>
        </p:sp>
        <p:sp>
          <p:nvSpPr>
            <p:cNvPr id="25611" name="Text Box 12"/>
            <p:cNvSpPr txBox="1">
              <a:spLocks noChangeArrowheads="1"/>
            </p:cNvSpPr>
            <p:nvPr/>
          </p:nvSpPr>
          <p:spPr bwMode="auto">
            <a:xfrm>
              <a:off x="4632" y="3158"/>
              <a:ext cx="384" cy="33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sz="2400">
                  <a:latin typeface="Times New Roman" pitchFamily="18" charset="0"/>
                </a:rPr>
                <a:t>1</a:t>
              </a:r>
              <a:endParaRPr lang="en-US" altLang="zh-CN" sz="2400"/>
            </a:p>
          </p:txBody>
        </p:sp>
        <p:sp>
          <p:nvSpPr>
            <p:cNvPr id="25612" name="Text Box 13"/>
            <p:cNvSpPr txBox="1">
              <a:spLocks noChangeArrowheads="1"/>
            </p:cNvSpPr>
            <p:nvPr/>
          </p:nvSpPr>
          <p:spPr bwMode="auto">
            <a:xfrm>
              <a:off x="5284" y="3443"/>
              <a:ext cx="383" cy="3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latin typeface="Times New Roman" pitchFamily="18" charset="0"/>
                </a:rPr>
                <a:t>家长</a:t>
              </a:r>
              <a:endParaRPr lang="zh-CN" altLang="en-US" sz="2400"/>
            </a:p>
          </p:txBody>
        </p:sp>
        <p:sp>
          <p:nvSpPr>
            <p:cNvPr id="25613" name="AutoShape 14"/>
            <p:cNvSpPr>
              <a:spLocks noChangeArrowheads="1"/>
            </p:cNvSpPr>
            <p:nvPr/>
          </p:nvSpPr>
          <p:spPr bwMode="auto">
            <a:xfrm>
              <a:off x="3943" y="3348"/>
              <a:ext cx="730" cy="427"/>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latin typeface="Times New Roman" pitchFamily="18" charset="0"/>
                </a:rPr>
                <a:t>所属</a:t>
              </a:r>
              <a:endParaRPr lang="zh-CN" altLang="en-US" sz="2400"/>
            </a:p>
          </p:txBody>
        </p:sp>
        <p:sp>
          <p:nvSpPr>
            <p:cNvPr id="25614" name="Line 15"/>
            <p:cNvSpPr>
              <a:spLocks noChangeShapeType="1"/>
            </p:cNvSpPr>
            <p:nvPr/>
          </p:nvSpPr>
          <p:spPr bwMode="auto">
            <a:xfrm>
              <a:off x="4671" y="3585"/>
              <a:ext cx="5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5" name="Line 17"/>
            <p:cNvSpPr>
              <a:spLocks noChangeShapeType="1"/>
            </p:cNvSpPr>
            <p:nvPr/>
          </p:nvSpPr>
          <p:spPr bwMode="auto">
            <a:xfrm>
              <a:off x="4670" y="3538"/>
              <a:ext cx="5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130498" name="Rectangle 2"/>
          <p:cNvSpPr>
            <a:spLocks noGrp="1" noChangeArrowheads="1"/>
          </p:cNvSpPr>
          <p:nvPr>
            <p:ph type="title"/>
          </p:nvPr>
        </p:nvSpPr>
        <p:spPr/>
        <p:txBody>
          <a:bodyPr/>
          <a:lstStyle/>
          <a:p>
            <a:pPr>
              <a:defRPr/>
            </a:pPr>
            <a:r>
              <a:rPr lang="en-US" altLang="zh-CN" smtClean="0"/>
              <a:t>2.1.2	E-R</a:t>
            </a:r>
            <a:r>
              <a:rPr lang="zh-CN" altLang="en-US" smtClean="0"/>
              <a:t>数据模型</a:t>
            </a:r>
          </a:p>
        </p:txBody>
      </p:sp>
      <p:sp>
        <p:nvSpPr>
          <p:cNvPr id="25606" name="Rectangle 3"/>
          <p:cNvSpPr>
            <a:spLocks noGrp="1" noChangeArrowheads="1"/>
          </p:cNvSpPr>
          <p:nvPr>
            <p:ph type="body" idx="1"/>
          </p:nvPr>
        </p:nvSpPr>
        <p:spPr>
          <a:xfrm>
            <a:off x="650875" y="1143000"/>
            <a:ext cx="8820150" cy="4054475"/>
          </a:xfrm>
        </p:spPr>
        <p:txBody>
          <a:bodyPr/>
          <a:lstStyle/>
          <a:p>
            <a:r>
              <a:rPr lang="en-US" altLang="zh-CN" smtClean="0"/>
              <a:t>(4) </a:t>
            </a:r>
            <a:r>
              <a:rPr lang="zh-CN" altLang="en-US" smtClean="0"/>
              <a:t>弱实体</a:t>
            </a:r>
            <a:endParaRPr lang="en-US" altLang="zh-CN" smtClean="0"/>
          </a:p>
          <a:p>
            <a:pPr lvl="1"/>
            <a:r>
              <a:rPr lang="en-US" altLang="zh-CN" smtClean="0"/>
              <a:t>E-R</a:t>
            </a:r>
            <a:r>
              <a:rPr lang="zh-CN" altLang="en-US" smtClean="0"/>
              <a:t>模型中有一类特殊的实体，这种实体的存在是依赖于其他实体而存在的，称这类实体为弱实体</a:t>
            </a:r>
          </a:p>
          <a:p>
            <a:pPr lvl="1"/>
            <a:r>
              <a:rPr lang="zh-CN" altLang="en-US" smtClean="0"/>
              <a:t>相对于弱实体，它所依赖的实体称为强实体 </a:t>
            </a:r>
          </a:p>
          <a:p>
            <a:pPr lvl="1"/>
            <a:r>
              <a:rPr lang="zh-CN" altLang="en-US" smtClean="0"/>
              <a:t>弱实体在</a:t>
            </a:r>
            <a:r>
              <a:rPr lang="en-US" altLang="zh-CN" smtClean="0"/>
              <a:t>E-R</a:t>
            </a:r>
            <a:r>
              <a:rPr lang="zh-CN" altLang="en-US" smtClean="0"/>
              <a:t>模型中用双框矩形表示，为了表示全部参与，与菱形框间用双线连接。</a:t>
            </a:r>
          </a:p>
          <a:p>
            <a:pPr lvl="1"/>
            <a:r>
              <a:rPr lang="zh-CN" altLang="en-US" smtClean="0"/>
              <a:t>如在学生管理信息中，学生实体与家长实体之间存在着“所属”关系，家长实体是不能脱离学生实体而独立存在的，为弱实体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8AFEEF6-B5EF-4083-B055-BAEC1337B796}" type="slidenum">
              <a:rPr lang="zh-CN" altLang="en-US" smtClean="0"/>
              <a:pPr/>
              <a:t>25</a:t>
            </a:fld>
            <a:endParaRPr lang="en-US" altLang="zh-CN" smtClean="0"/>
          </a:p>
        </p:txBody>
      </p:sp>
      <p:sp>
        <p:nvSpPr>
          <p:cNvPr id="2662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533EC2E-2B0B-4AF2-ACB2-04D0647BC0A1}" type="datetime1">
              <a:rPr lang="zh-CN" altLang="en-US" sz="1800" smtClean="0"/>
              <a:pPr/>
              <a:t>2017/9/27</a:t>
            </a:fld>
            <a:endParaRPr lang="en-US" altLang="zh-CN" sz="1000" smtClean="0"/>
          </a:p>
        </p:txBody>
      </p:sp>
      <p:sp>
        <p:nvSpPr>
          <p:cNvPr id="1131522" name="Rectangle 2"/>
          <p:cNvSpPr>
            <a:spLocks noGrp="1" noChangeArrowheads="1"/>
          </p:cNvSpPr>
          <p:nvPr>
            <p:ph type="title"/>
          </p:nvPr>
        </p:nvSpPr>
        <p:spPr/>
        <p:txBody>
          <a:bodyPr/>
          <a:lstStyle/>
          <a:p>
            <a:pPr>
              <a:defRPr/>
            </a:pPr>
            <a:r>
              <a:rPr lang="en-US" altLang="zh-CN" smtClean="0"/>
              <a:t>2.1.2	E-R</a:t>
            </a:r>
            <a:r>
              <a:rPr lang="zh-CN" altLang="en-US" smtClean="0"/>
              <a:t>数据模型</a:t>
            </a:r>
          </a:p>
        </p:txBody>
      </p:sp>
      <p:sp>
        <p:nvSpPr>
          <p:cNvPr id="26629" name="Rectangle 3"/>
          <p:cNvSpPr>
            <a:spLocks noGrp="1" noChangeArrowheads="1"/>
          </p:cNvSpPr>
          <p:nvPr>
            <p:ph type="body" idx="1"/>
          </p:nvPr>
        </p:nvSpPr>
        <p:spPr>
          <a:xfrm>
            <a:off x="650875" y="1143000"/>
            <a:ext cx="8820150" cy="4289425"/>
          </a:xfrm>
        </p:spPr>
        <p:txBody>
          <a:bodyPr/>
          <a:lstStyle/>
          <a:p>
            <a:r>
              <a:rPr lang="zh-CN" altLang="en-US" smtClean="0"/>
              <a:t>（</a:t>
            </a:r>
            <a:r>
              <a:rPr lang="en-US" altLang="zh-CN" smtClean="0"/>
              <a:t>5</a:t>
            </a:r>
            <a:r>
              <a:rPr lang="zh-CN" altLang="en-US" smtClean="0"/>
              <a:t>）子类实体 </a:t>
            </a:r>
          </a:p>
          <a:p>
            <a:pPr lvl="1"/>
            <a:r>
              <a:rPr lang="zh-CN" altLang="en-US" smtClean="0"/>
              <a:t>在扩展</a:t>
            </a:r>
            <a:r>
              <a:rPr lang="en-US" altLang="zh-CN" smtClean="0"/>
              <a:t>E-R</a:t>
            </a:r>
            <a:r>
              <a:rPr lang="zh-CN" altLang="en-US" smtClean="0"/>
              <a:t>数据模型中增加了子类和超类的概念，使</a:t>
            </a:r>
            <a:r>
              <a:rPr lang="en-US" altLang="zh-CN" smtClean="0"/>
              <a:t>E-R</a:t>
            </a:r>
            <a:r>
              <a:rPr lang="zh-CN" altLang="en-US" smtClean="0"/>
              <a:t>数据模型具有了更多的语义</a:t>
            </a:r>
          </a:p>
          <a:p>
            <a:pPr lvl="1"/>
            <a:r>
              <a:rPr lang="zh-CN" altLang="en-US" smtClean="0"/>
              <a:t>在基本</a:t>
            </a:r>
            <a:r>
              <a:rPr lang="en-US" altLang="zh-CN" smtClean="0"/>
              <a:t>E-R</a:t>
            </a:r>
            <a:r>
              <a:rPr lang="zh-CN" altLang="en-US" smtClean="0"/>
              <a:t>模型中，一个实体集是具有共同特性的一类实体的集合，但有时需要将实体集根据个体的不同特性分为多个子集 </a:t>
            </a:r>
          </a:p>
          <a:p>
            <a:pPr lvl="1"/>
            <a:r>
              <a:rPr lang="zh-CN" altLang="en-US" smtClean="0"/>
              <a:t>如学校里一个系的职工，按照他们不同的工作特点可分为教师、实验人员和机关工作人员等。他们除具有共同的特性如姓名、年龄、性别外，还有各自不同的特性  </a:t>
            </a:r>
          </a:p>
        </p:txBody>
      </p:sp>
      <p:grpSp>
        <p:nvGrpSpPr>
          <p:cNvPr id="26630" name="Group 24"/>
          <p:cNvGrpSpPr>
            <a:grpSpLocks/>
          </p:cNvGrpSpPr>
          <p:nvPr/>
        </p:nvGrpSpPr>
        <p:grpSpPr bwMode="auto">
          <a:xfrm>
            <a:off x="3873500" y="5084763"/>
            <a:ext cx="4381500" cy="1439862"/>
            <a:chOff x="1630" y="2990"/>
            <a:chExt cx="1704" cy="779"/>
          </a:xfrm>
        </p:grpSpPr>
        <p:sp>
          <p:nvSpPr>
            <p:cNvPr id="26631" name="Text Box 5"/>
            <p:cNvSpPr txBox="1">
              <a:spLocks noChangeArrowheads="1"/>
            </p:cNvSpPr>
            <p:nvPr/>
          </p:nvSpPr>
          <p:spPr bwMode="auto">
            <a:xfrm>
              <a:off x="1750" y="3241"/>
              <a:ext cx="1290"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latin typeface="Times New Roman" pitchFamily="18" charset="0"/>
                </a:rPr>
                <a:t>          o </a:t>
              </a:r>
              <a:r>
                <a:rPr lang="en-US" altLang="zh-CN" baseline="-25000">
                  <a:latin typeface="Times New Roman" pitchFamily="18" charset="0"/>
                </a:rPr>
                <a:t> </a:t>
              </a:r>
              <a:r>
                <a:rPr lang="en-US" altLang="zh-CN">
                  <a:latin typeface="Times New Roman" pitchFamily="18" charset="0"/>
                </a:rPr>
                <a:t>          o           o</a:t>
              </a:r>
              <a:endParaRPr lang="en-US" altLang="zh-CN"/>
            </a:p>
          </p:txBody>
        </p:sp>
        <p:sp>
          <p:nvSpPr>
            <p:cNvPr id="26632" name="Text Box 7"/>
            <p:cNvSpPr txBox="1">
              <a:spLocks noChangeArrowheads="1"/>
            </p:cNvSpPr>
            <p:nvPr/>
          </p:nvSpPr>
          <p:spPr bwMode="auto">
            <a:xfrm>
              <a:off x="2215" y="2990"/>
              <a:ext cx="356" cy="17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职工</a:t>
              </a:r>
              <a:endParaRPr lang="zh-CN" altLang="en-US"/>
            </a:p>
          </p:txBody>
        </p:sp>
        <p:sp>
          <p:nvSpPr>
            <p:cNvPr id="26633" name="Text Box 8"/>
            <p:cNvSpPr txBox="1">
              <a:spLocks noChangeArrowheads="1"/>
            </p:cNvSpPr>
            <p:nvPr/>
          </p:nvSpPr>
          <p:spPr bwMode="auto">
            <a:xfrm>
              <a:off x="1630" y="3568"/>
              <a:ext cx="407" cy="20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教 师</a:t>
              </a:r>
              <a:endParaRPr lang="zh-CN" altLang="en-US"/>
            </a:p>
          </p:txBody>
        </p:sp>
        <p:sp>
          <p:nvSpPr>
            <p:cNvPr id="26634" name="Text Box 9"/>
            <p:cNvSpPr txBox="1">
              <a:spLocks noChangeArrowheads="1"/>
            </p:cNvSpPr>
            <p:nvPr/>
          </p:nvSpPr>
          <p:spPr bwMode="auto">
            <a:xfrm>
              <a:off x="2164" y="3568"/>
              <a:ext cx="407" cy="20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实验员</a:t>
              </a:r>
              <a:endParaRPr lang="zh-CN" altLang="en-US"/>
            </a:p>
          </p:txBody>
        </p:sp>
        <p:sp>
          <p:nvSpPr>
            <p:cNvPr id="26635" name="Text Box 10"/>
            <p:cNvSpPr txBox="1">
              <a:spLocks noChangeArrowheads="1"/>
            </p:cNvSpPr>
            <p:nvPr/>
          </p:nvSpPr>
          <p:spPr bwMode="auto">
            <a:xfrm>
              <a:off x="2698" y="3568"/>
              <a:ext cx="636" cy="20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机关工作人员</a:t>
              </a:r>
              <a:endParaRPr lang="zh-CN" altLang="en-US"/>
            </a:p>
          </p:txBody>
        </p:sp>
        <p:sp>
          <p:nvSpPr>
            <p:cNvPr id="26636" name="Line 12"/>
            <p:cNvSpPr>
              <a:spLocks noChangeShapeType="1"/>
            </p:cNvSpPr>
            <p:nvPr/>
          </p:nvSpPr>
          <p:spPr bwMode="auto">
            <a:xfrm>
              <a:off x="2393" y="3166"/>
              <a:ext cx="0" cy="1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37" name="Line 13"/>
            <p:cNvSpPr>
              <a:spLocks noChangeShapeType="1"/>
            </p:cNvSpPr>
            <p:nvPr/>
          </p:nvSpPr>
          <p:spPr bwMode="auto">
            <a:xfrm>
              <a:off x="2393" y="3392"/>
              <a:ext cx="0" cy="1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38" name="Line 14"/>
            <p:cNvSpPr>
              <a:spLocks noChangeShapeType="1"/>
            </p:cNvSpPr>
            <p:nvPr/>
          </p:nvSpPr>
          <p:spPr bwMode="auto">
            <a:xfrm flipH="1">
              <a:off x="2113" y="3166"/>
              <a:ext cx="178" cy="1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39" name="Line 15"/>
            <p:cNvSpPr>
              <a:spLocks noChangeShapeType="1"/>
            </p:cNvSpPr>
            <p:nvPr/>
          </p:nvSpPr>
          <p:spPr bwMode="auto">
            <a:xfrm flipH="1">
              <a:off x="1884" y="3392"/>
              <a:ext cx="178" cy="1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0" name="Line 16"/>
            <p:cNvSpPr>
              <a:spLocks noChangeShapeType="1"/>
            </p:cNvSpPr>
            <p:nvPr/>
          </p:nvSpPr>
          <p:spPr bwMode="auto">
            <a:xfrm>
              <a:off x="2520" y="3166"/>
              <a:ext cx="204" cy="1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1" name="Line 17"/>
            <p:cNvSpPr>
              <a:spLocks noChangeShapeType="1"/>
            </p:cNvSpPr>
            <p:nvPr/>
          </p:nvSpPr>
          <p:spPr bwMode="auto">
            <a:xfrm>
              <a:off x="2749" y="3367"/>
              <a:ext cx="203" cy="20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2" name="Line 18"/>
            <p:cNvSpPr>
              <a:spLocks noChangeShapeType="1"/>
            </p:cNvSpPr>
            <p:nvPr/>
          </p:nvSpPr>
          <p:spPr bwMode="auto">
            <a:xfrm>
              <a:off x="1656" y="3568"/>
              <a:ext cx="0" cy="20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3" name="Line 19"/>
            <p:cNvSpPr>
              <a:spLocks noChangeShapeType="1"/>
            </p:cNvSpPr>
            <p:nvPr/>
          </p:nvSpPr>
          <p:spPr bwMode="auto">
            <a:xfrm>
              <a:off x="2012" y="3568"/>
              <a:ext cx="0" cy="20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4" name="Line 20"/>
            <p:cNvSpPr>
              <a:spLocks noChangeShapeType="1"/>
            </p:cNvSpPr>
            <p:nvPr/>
          </p:nvSpPr>
          <p:spPr bwMode="auto">
            <a:xfrm>
              <a:off x="2189" y="3568"/>
              <a:ext cx="0" cy="20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5" name="Line 21"/>
            <p:cNvSpPr>
              <a:spLocks noChangeShapeType="1"/>
            </p:cNvSpPr>
            <p:nvPr/>
          </p:nvSpPr>
          <p:spPr bwMode="auto">
            <a:xfrm>
              <a:off x="2546" y="3568"/>
              <a:ext cx="0" cy="20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6" name="Line 22"/>
            <p:cNvSpPr>
              <a:spLocks noChangeShapeType="1"/>
            </p:cNvSpPr>
            <p:nvPr/>
          </p:nvSpPr>
          <p:spPr bwMode="auto">
            <a:xfrm>
              <a:off x="2724" y="3568"/>
              <a:ext cx="0" cy="20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7" name="Line 23"/>
            <p:cNvSpPr>
              <a:spLocks noChangeShapeType="1"/>
            </p:cNvSpPr>
            <p:nvPr/>
          </p:nvSpPr>
          <p:spPr bwMode="auto">
            <a:xfrm>
              <a:off x="3308" y="3568"/>
              <a:ext cx="0" cy="20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FE595732-BA70-477A-B04B-063FDC164B89}" type="slidenum">
              <a:rPr lang="zh-CN" altLang="en-US" smtClean="0"/>
              <a:pPr/>
              <a:t>26</a:t>
            </a:fld>
            <a:endParaRPr lang="en-US" altLang="zh-CN" smtClean="0"/>
          </a:p>
        </p:txBody>
      </p:sp>
      <p:sp>
        <p:nvSpPr>
          <p:cNvPr id="2765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3EACD05-021B-421A-BAD5-B5801BBB750C}" type="datetime1">
              <a:rPr lang="zh-CN" altLang="en-US" sz="1800" smtClean="0"/>
              <a:pPr/>
              <a:t>2017/9/27</a:t>
            </a:fld>
            <a:endParaRPr lang="en-US" altLang="zh-CN" sz="1000" smtClean="0"/>
          </a:p>
        </p:txBody>
      </p:sp>
      <p:sp>
        <p:nvSpPr>
          <p:cNvPr id="1152002" name="Rectangle 2"/>
          <p:cNvSpPr>
            <a:spLocks noGrp="1" noChangeArrowheads="1"/>
          </p:cNvSpPr>
          <p:nvPr>
            <p:ph type="title"/>
          </p:nvPr>
        </p:nvSpPr>
        <p:spPr/>
        <p:txBody>
          <a:bodyPr/>
          <a:lstStyle/>
          <a:p>
            <a:pPr>
              <a:defRPr/>
            </a:pPr>
            <a:endParaRPr lang="zh-CN" altLang="en-US" smtClean="0"/>
          </a:p>
        </p:txBody>
      </p:sp>
      <p:sp>
        <p:nvSpPr>
          <p:cNvPr id="27653" name="Rectangle 3"/>
          <p:cNvSpPr>
            <a:spLocks noGrp="1" noChangeArrowheads="1"/>
          </p:cNvSpPr>
          <p:nvPr>
            <p:ph type="body" idx="1"/>
          </p:nvPr>
        </p:nvSpPr>
        <p:spPr>
          <a:xfrm>
            <a:off x="650875" y="1143000"/>
            <a:ext cx="8820150" cy="917575"/>
          </a:xfrm>
        </p:spPr>
        <p:txBody>
          <a:bodyPr/>
          <a:lstStyle/>
          <a:p>
            <a:r>
              <a:rPr lang="zh-CN" altLang="en-US" smtClean="0"/>
              <a:t>物资管理需求</a:t>
            </a:r>
          </a:p>
          <a:p>
            <a:pPr lvl="1"/>
            <a:r>
              <a:rPr lang="zh-CN" altLang="en-US" smtClean="0"/>
              <a:t>仓库 、零件、供应商、项目、职工</a:t>
            </a:r>
          </a:p>
        </p:txBody>
      </p:sp>
      <p:pic>
        <p:nvPicPr>
          <p:cNvPr id="2765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906000" cy="281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C88129BD-E6E4-4085-9B06-1C354DA0B4C4}" type="slidenum">
              <a:rPr lang="zh-CN" altLang="en-US" smtClean="0"/>
              <a:pPr/>
              <a:t>27</a:t>
            </a:fld>
            <a:endParaRPr lang="en-US" altLang="zh-CN" smtClean="0"/>
          </a:p>
        </p:txBody>
      </p:sp>
      <p:sp>
        <p:nvSpPr>
          <p:cNvPr id="2867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64D8A106-DC4A-48F4-BB4E-5F4110A6AA07}" type="datetime1">
              <a:rPr lang="zh-CN" altLang="en-US" sz="1800" smtClean="0"/>
              <a:pPr/>
              <a:t>2017/9/27</a:t>
            </a:fld>
            <a:endParaRPr lang="en-US" altLang="zh-CN" sz="1000" smtClean="0"/>
          </a:p>
        </p:txBody>
      </p:sp>
      <p:pic>
        <p:nvPicPr>
          <p:cNvPr id="1159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162425"/>
            <a:ext cx="4824413" cy="181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9171" name="Rectangle 3"/>
          <p:cNvSpPr>
            <a:spLocks noGrp="1" noChangeArrowheads="1"/>
          </p:cNvSpPr>
          <p:nvPr>
            <p:ph type="title"/>
          </p:nvPr>
        </p:nvSpPr>
        <p:spPr/>
        <p:txBody>
          <a:bodyPr/>
          <a:lstStyle/>
          <a:p>
            <a:pPr>
              <a:defRPr/>
            </a:pPr>
            <a:endParaRPr lang="zh-CN" altLang="en-US" smtClean="0"/>
          </a:p>
        </p:txBody>
      </p:sp>
      <p:sp>
        <p:nvSpPr>
          <p:cNvPr id="28678" name="Rectangle 4"/>
          <p:cNvSpPr>
            <a:spLocks noGrp="1" noChangeArrowheads="1"/>
          </p:cNvSpPr>
          <p:nvPr>
            <p:ph type="body" idx="1"/>
          </p:nvPr>
        </p:nvSpPr>
        <p:spPr>
          <a:xfrm>
            <a:off x="650875" y="1143000"/>
            <a:ext cx="8820150" cy="917575"/>
          </a:xfrm>
        </p:spPr>
        <p:txBody>
          <a:bodyPr/>
          <a:lstStyle/>
          <a:p>
            <a:r>
              <a:rPr lang="zh-CN" altLang="en-US" smtClean="0"/>
              <a:t>物资管理需求</a:t>
            </a:r>
          </a:p>
          <a:p>
            <a:pPr lvl="1"/>
            <a:r>
              <a:rPr lang="zh-CN" altLang="en-US" smtClean="0"/>
              <a:t>仓库 、零件、供应商、项目、职工</a:t>
            </a:r>
          </a:p>
        </p:txBody>
      </p:sp>
      <p:pic>
        <p:nvPicPr>
          <p:cNvPr id="1159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362200"/>
            <a:ext cx="6480175" cy="182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9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175" y="4233863"/>
            <a:ext cx="4808538" cy="15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917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4938" y="2578100"/>
            <a:ext cx="315277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59173"/>
                                        </p:tgtEl>
                                        <p:attrNameLst>
                                          <p:attrName>style.visibility</p:attrName>
                                        </p:attrNameLst>
                                      </p:cBhvr>
                                      <p:to>
                                        <p:strVal val="visible"/>
                                      </p:to>
                                    </p:set>
                                    <p:animEffect transition="in" filter="wipe(up)">
                                      <p:cBhvr>
                                        <p:cTn id="7" dur="500"/>
                                        <p:tgtEl>
                                          <p:spTgt spid="11591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159175"/>
                                        </p:tgtEl>
                                        <p:attrNameLst>
                                          <p:attrName>style.visibility</p:attrName>
                                        </p:attrNameLst>
                                      </p:cBhvr>
                                      <p:to>
                                        <p:strVal val="visible"/>
                                      </p:to>
                                    </p:set>
                                    <p:animEffect transition="in" filter="wipe(up)">
                                      <p:cBhvr>
                                        <p:cTn id="12" dur="500"/>
                                        <p:tgtEl>
                                          <p:spTgt spid="11591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59170"/>
                                        </p:tgtEl>
                                        <p:attrNameLst>
                                          <p:attrName>style.visibility</p:attrName>
                                        </p:attrNameLst>
                                      </p:cBhvr>
                                      <p:to>
                                        <p:strVal val="visible"/>
                                      </p:to>
                                    </p:set>
                                    <p:animEffect transition="in" filter="wipe(up)">
                                      <p:cBhvr>
                                        <p:cTn id="17" dur="500"/>
                                        <p:tgtEl>
                                          <p:spTgt spid="11591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159174"/>
                                        </p:tgtEl>
                                        <p:attrNameLst>
                                          <p:attrName>style.visibility</p:attrName>
                                        </p:attrNameLst>
                                      </p:cBhvr>
                                      <p:to>
                                        <p:strVal val="visible"/>
                                      </p:to>
                                    </p:set>
                                    <p:animEffect transition="in" filter="wipe(up)">
                                      <p:cBhvr>
                                        <p:cTn id="22" dur="500"/>
                                        <p:tgtEl>
                                          <p:spTgt spid="1159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E7628783-63DA-4ED9-BFD5-D885EAD847A2}" type="slidenum">
              <a:rPr lang="zh-CN" altLang="en-US" smtClean="0"/>
              <a:pPr/>
              <a:t>28</a:t>
            </a:fld>
            <a:endParaRPr lang="en-US" altLang="zh-CN" smtClean="0"/>
          </a:p>
        </p:txBody>
      </p:sp>
      <p:sp>
        <p:nvSpPr>
          <p:cNvPr id="2969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B06F3E0-2C5B-42D5-8D2E-5016372E22E8}" type="datetime1">
              <a:rPr lang="zh-CN" altLang="en-US" sz="1800" smtClean="0"/>
              <a:pPr/>
              <a:t>2017/9/27</a:t>
            </a:fld>
            <a:endParaRPr lang="en-US" altLang="zh-CN" sz="1000" smtClean="0"/>
          </a:p>
        </p:txBody>
      </p:sp>
      <p:graphicFrame>
        <p:nvGraphicFramePr>
          <p:cNvPr id="29700" name="Object 11"/>
          <p:cNvGraphicFramePr>
            <a:graphicFrameLocks noChangeAspect="1"/>
          </p:cNvGraphicFramePr>
          <p:nvPr/>
        </p:nvGraphicFramePr>
        <p:xfrm>
          <a:off x="293688" y="765175"/>
          <a:ext cx="9628187" cy="2735263"/>
        </p:xfrm>
        <a:graphic>
          <a:graphicData uri="http://schemas.openxmlformats.org/presentationml/2006/ole">
            <mc:AlternateContent xmlns:mc="http://schemas.openxmlformats.org/markup-compatibility/2006">
              <mc:Choice xmlns:v="urn:schemas-microsoft-com:vml" Requires="v">
                <p:oleObj spid="_x0000_s29709" name="位图图像" r:id="rId3" imgW="7676190" imgH="2180952" progId="Paint.Picture">
                  <p:embed/>
                </p:oleObj>
              </mc:Choice>
              <mc:Fallback>
                <p:oleObj name="位图图像" r:id="rId3" imgW="7676190" imgH="2180952" progId="Paint.Picture">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688" y="765175"/>
                        <a:ext cx="9628187" cy="273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pic>
        <p:nvPicPr>
          <p:cNvPr id="1153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3443288"/>
            <a:ext cx="4572000"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3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5588" y="3214688"/>
            <a:ext cx="25908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3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0988" y="3138488"/>
            <a:ext cx="28956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3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84988" y="3824288"/>
            <a:ext cx="12588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53030"/>
                                        </p:tgtEl>
                                        <p:attrNameLst>
                                          <p:attrName>style.visibility</p:attrName>
                                        </p:attrNameLst>
                                      </p:cBhvr>
                                      <p:to>
                                        <p:strVal val="visible"/>
                                      </p:to>
                                    </p:set>
                                    <p:animEffect transition="in" filter="wipe(up)">
                                      <p:cBhvr>
                                        <p:cTn id="7" dur="500"/>
                                        <p:tgtEl>
                                          <p:spTgt spid="11530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53032"/>
                                        </p:tgtEl>
                                        <p:attrNameLst>
                                          <p:attrName>style.visibility</p:attrName>
                                        </p:attrNameLst>
                                      </p:cBhvr>
                                      <p:to>
                                        <p:strVal val="visible"/>
                                      </p:to>
                                    </p:set>
                                    <p:animEffect transition="in" filter="wipe(down)">
                                      <p:cBhvr>
                                        <p:cTn id="12" dur="500"/>
                                        <p:tgtEl>
                                          <p:spTgt spid="11530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53033"/>
                                        </p:tgtEl>
                                        <p:attrNameLst>
                                          <p:attrName>style.visibility</p:attrName>
                                        </p:attrNameLst>
                                      </p:cBhvr>
                                      <p:to>
                                        <p:strVal val="visible"/>
                                      </p:to>
                                    </p:set>
                                    <p:animEffect transition="in" filter="wipe(left)">
                                      <p:cBhvr>
                                        <p:cTn id="17" dur="500"/>
                                        <p:tgtEl>
                                          <p:spTgt spid="11530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153034"/>
                                        </p:tgtEl>
                                        <p:attrNameLst>
                                          <p:attrName>style.visibility</p:attrName>
                                        </p:attrNameLst>
                                      </p:cBhvr>
                                      <p:to>
                                        <p:strVal val="visible"/>
                                      </p:to>
                                    </p:set>
                                    <p:animEffect transition="in" filter="wipe(up)">
                                      <p:cBhvr>
                                        <p:cTn id="22" dur="500"/>
                                        <p:tgtEl>
                                          <p:spTgt spid="1153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66F485D-4505-4E13-B7D9-C3BB7FDD4C29}" type="slidenum">
              <a:rPr lang="zh-CN" altLang="en-US" smtClean="0"/>
              <a:pPr/>
              <a:t>29</a:t>
            </a:fld>
            <a:endParaRPr lang="en-US" altLang="zh-CN" smtClean="0"/>
          </a:p>
        </p:txBody>
      </p:sp>
      <p:sp>
        <p:nvSpPr>
          <p:cNvPr id="3072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6F1FCAE-5936-4B75-B2C9-DD5E2031C6B3}" type="datetime1">
              <a:rPr lang="zh-CN" altLang="en-US" sz="1800" smtClean="0"/>
              <a:pPr/>
              <a:t>2017/9/27</a:t>
            </a:fld>
            <a:endParaRPr lang="en-US" altLang="zh-CN" sz="1000" smtClean="0"/>
          </a:p>
        </p:txBody>
      </p:sp>
      <p:sp>
        <p:nvSpPr>
          <p:cNvPr id="1154050" name="Rectangle 2"/>
          <p:cNvSpPr>
            <a:spLocks noGrp="1" noChangeArrowheads="1"/>
          </p:cNvSpPr>
          <p:nvPr>
            <p:ph type="title"/>
          </p:nvPr>
        </p:nvSpPr>
        <p:spPr/>
        <p:txBody>
          <a:bodyPr/>
          <a:lstStyle/>
          <a:p>
            <a:pPr>
              <a:defRPr/>
            </a:pPr>
            <a:endParaRPr lang="zh-CN" altLang="en-US" smtClean="0"/>
          </a:p>
        </p:txBody>
      </p:sp>
      <p:sp>
        <p:nvSpPr>
          <p:cNvPr id="30725" name="Rectangle 3"/>
          <p:cNvSpPr>
            <a:spLocks noGrp="1" noChangeArrowheads="1"/>
          </p:cNvSpPr>
          <p:nvPr>
            <p:ph type="body" idx="1"/>
          </p:nvPr>
        </p:nvSpPr>
        <p:spPr/>
        <p:txBody>
          <a:bodyPr/>
          <a:lstStyle/>
          <a:p>
            <a:endParaRPr lang="zh-CN" altLang="en-US" smtClean="0"/>
          </a:p>
        </p:txBody>
      </p:sp>
      <p:pic>
        <p:nvPicPr>
          <p:cNvPr id="307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260350"/>
            <a:ext cx="9361487" cy="605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8F25783-B468-4842-9B9F-3CFBC1A0F193}" type="slidenum">
              <a:rPr lang="zh-CN" altLang="en-US" smtClean="0"/>
              <a:pPr/>
              <a:t>3</a:t>
            </a:fld>
            <a:endParaRPr lang="en-US" altLang="zh-CN" smtClean="0"/>
          </a:p>
        </p:txBody>
      </p:sp>
      <p:sp>
        <p:nvSpPr>
          <p:cNvPr id="512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D5971D83-2EE7-4F20-ABBB-95D726D911FC}" type="datetime1">
              <a:rPr lang="zh-CN" altLang="en-US" sz="1800" smtClean="0"/>
              <a:pPr/>
              <a:t>2017/9/27</a:t>
            </a:fld>
            <a:endParaRPr lang="en-US" altLang="zh-CN" sz="1000" smtClean="0"/>
          </a:p>
        </p:txBody>
      </p:sp>
      <p:sp>
        <p:nvSpPr>
          <p:cNvPr id="1097730" name="Rectangle 2"/>
          <p:cNvSpPr>
            <a:spLocks noGrp="1" noChangeArrowheads="1"/>
          </p:cNvSpPr>
          <p:nvPr>
            <p:ph type="title"/>
          </p:nvPr>
        </p:nvSpPr>
        <p:spPr/>
        <p:txBody>
          <a:bodyPr/>
          <a:lstStyle/>
          <a:p>
            <a:pPr>
              <a:defRPr/>
            </a:pPr>
            <a:r>
              <a:rPr lang="zh-CN" altLang="en-US" smtClean="0"/>
              <a:t>数据模型</a:t>
            </a:r>
            <a:r>
              <a:rPr lang="en-US" altLang="zh-CN" sz="3200" smtClean="0"/>
              <a:t>—</a:t>
            </a:r>
            <a:r>
              <a:rPr lang="zh-CN" altLang="en-US" sz="3200" smtClean="0"/>
              <a:t>回顾</a:t>
            </a:r>
          </a:p>
        </p:txBody>
      </p:sp>
      <p:sp>
        <p:nvSpPr>
          <p:cNvPr id="5125" name="Rectangle 3"/>
          <p:cNvSpPr>
            <a:spLocks noGrp="1" noChangeArrowheads="1"/>
          </p:cNvSpPr>
          <p:nvPr>
            <p:ph type="body" idx="1"/>
          </p:nvPr>
        </p:nvSpPr>
        <p:spPr>
          <a:xfrm>
            <a:off x="650875" y="1143000"/>
            <a:ext cx="8820150" cy="2306638"/>
          </a:xfrm>
        </p:spPr>
        <p:txBody>
          <a:bodyPr/>
          <a:lstStyle/>
          <a:p>
            <a:pPr>
              <a:spcBef>
                <a:spcPct val="0"/>
              </a:spcBef>
            </a:pPr>
            <a:r>
              <a:rPr lang="zh-CN" altLang="en-US" smtClean="0"/>
              <a:t>数据模型是现实世界数据特征的抽象根据模型应用的不同目的，数据模型</a:t>
            </a:r>
            <a:r>
              <a:rPr lang="en-US" altLang="zh-CN" smtClean="0"/>
              <a:t>分</a:t>
            </a:r>
            <a:r>
              <a:rPr lang="zh-CN" altLang="en-US" smtClean="0"/>
              <a:t>为两类</a:t>
            </a:r>
          </a:p>
          <a:p>
            <a:pPr lvl="1">
              <a:lnSpc>
                <a:spcPct val="120000"/>
              </a:lnSpc>
              <a:spcBef>
                <a:spcPct val="0"/>
              </a:spcBef>
            </a:pPr>
            <a:r>
              <a:rPr lang="en-US" altLang="zh-CN" smtClean="0"/>
              <a:t>(1) 概念模型   也称信息模型，它是按用户的观点来对数据和信息建模。</a:t>
            </a:r>
            <a:r>
              <a:rPr lang="zh-CN" altLang="en-US" smtClean="0"/>
              <a:t>主要用于数据库设计</a:t>
            </a:r>
          </a:p>
          <a:p>
            <a:pPr lvl="1">
              <a:lnSpc>
                <a:spcPct val="120000"/>
              </a:lnSpc>
              <a:spcBef>
                <a:spcPct val="0"/>
              </a:spcBef>
            </a:pPr>
            <a:r>
              <a:rPr lang="en-US" altLang="zh-CN" smtClean="0"/>
              <a:t>(2) </a:t>
            </a:r>
            <a:r>
              <a:rPr lang="zh-CN" altLang="en-US" smtClean="0"/>
              <a:t>数据模型</a:t>
            </a:r>
          </a:p>
        </p:txBody>
      </p:sp>
      <p:sp>
        <p:nvSpPr>
          <p:cNvPr id="1097732" name="Rectangle 4"/>
          <p:cNvSpPr>
            <a:spLocks noChangeArrowheads="1"/>
          </p:cNvSpPr>
          <p:nvPr/>
        </p:nvSpPr>
        <p:spPr bwMode="auto">
          <a:xfrm>
            <a:off x="488950" y="3429000"/>
            <a:ext cx="8820150" cy="207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814388">
              <a:defRPr sz="2000" b="1">
                <a:solidFill>
                  <a:schemeClr val="tx1"/>
                </a:solidFill>
                <a:latin typeface="Arial" charset="0"/>
                <a:ea typeface="宋体" pitchFamily="2" charset="-122"/>
              </a:defRPr>
            </a:lvl1pPr>
            <a:lvl2pPr marL="742950" indent="-285750" defTabSz="814388">
              <a:defRPr sz="2000" b="1">
                <a:solidFill>
                  <a:schemeClr val="tx1"/>
                </a:solidFill>
                <a:latin typeface="Arial" charset="0"/>
                <a:ea typeface="宋体" pitchFamily="2" charset="-122"/>
              </a:defRPr>
            </a:lvl2pPr>
            <a:lvl3pPr marL="1027113" indent="-249238" defTabSz="814388">
              <a:defRPr sz="2000" b="1">
                <a:solidFill>
                  <a:schemeClr val="tx1"/>
                </a:solidFill>
                <a:latin typeface="Arial" charset="0"/>
                <a:ea typeface="宋体" pitchFamily="2" charset="-122"/>
              </a:defRPr>
            </a:lvl3pPr>
            <a:lvl4pPr marL="1600200" indent="-228600" defTabSz="814388">
              <a:defRPr sz="2000" b="1">
                <a:solidFill>
                  <a:schemeClr val="tx1"/>
                </a:solidFill>
                <a:latin typeface="Arial" charset="0"/>
                <a:ea typeface="宋体" pitchFamily="2" charset="-122"/>
              </a:defRPr>
            </a:lvl4pPr>
            <a:lvl5pPr marL="2057400" indent="-228600" defTabSz="814388">
              <a:defRPr sz="2000" b="1">
                <a:solidFill>
                  <a:schemeClr val="tx1"/>
                </a:solidFill>
                <a:latin typeface="Arial" charset="0"/>
                <a:ea typeface="宋体" pitchFamily="2" charset="-122"/>
              </a:defRPr>
            </a:lvl5pPr>
            <a:lvl6pPr marL="2514600" indent="-228600" algn="ctr" defTabSz="8143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8143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8143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814388" eaLnBrk="0" fontAlgn="base" hangingPunct="0">
              <a:spcBef>
                <a:spcPct val="0"/>
              </a:spcBef>
              <a:spcAft>
                <a:spcPct val="0"/>
              </a:spcAft>
              <a:defRPr sz="2000" b="1">
                <a:solidFill>
                  <a:schemeClr val="tx1"/>
                </a:solidFill>
                <a:latin typeface="Arial" charset="0"/>
                <a:ea typeface="宋体" pitchFamily="2" charset="-122"/>
              </a:defRPr>
            </a:lvl9pPr>
          </a:lstStyle>
          <a:p>
            <a:pPr lvl="2" algn="l">
              <a:lnSpc>
                <a:spcPct val="90000"/>
              </a:lnSpc>
              <a:spcBef>
                <a:spcPct val="35000"/>
              </a:spcBef>
              <a:buClr>
                <a:srgbClr val="27305F"/>
              </a:buClr>
              <a:buFont typeface="Wingdings" pitchFamily="2" charset="2"/>
              <a:buChar char="Ø"/>
            </a:pPr>
            <a:r>
              <a:rPr lang="zh-CN" altLang="en-US" sz="2800">
                <a:latin typeface="Times New Roman" pitchFamily="18" charset="0"/>
              </a:rPr>
              <a:t>逻辑数据模型主要包括网状模型、层次模型、关系模型、面向对象模型、对象关系模型等，</a:t>
            </a:r>
          </a:p>
          <a:p>
            <a:pPr lvl="2" algn="l">
              <a:lnSpc>
                <a:spcPct val="90000"/>
              </a:lnSpc>
              <a:spcBef>
                <a:spcPct val="35000"/>
              </a:spcBef>
              <a:buClr>
                <a:srgbClr val="27305F"/>
              </a:buClr>
              <a:buFont typeface="Wingdings" pitchFamily="2" charset="2"/>
              <a:buChar char="Ø"/>
            </a:pPr>
            <a:r>
              <a:rPr lang="zh-CN" altLang="en-US" sz="2800">
                <a:latin typeface="Times New Roman" pitchFamily="18" charset="0"/>
              </a:rPr>
              <a:t>物理数据模型是对数据最低层次的抽象，它描述数据在系统内部的表示方式和存取方法，在磁盘或磁带上的存储方式和存取方法。</a:t>
            </a:r>
          </a:p>
        </p:txBody>
      </p:sp>
      <p:sp>
        <p:nvSpPr>
          <p:cNvPr id="1097734" name="AutoShape 6"/>
          <p:cNvSpPr>
            <a:spLocks noChangeArrowheads="1"/>
          </p:cNvSpPr>
          <p:nvPr/>
        </p:nvSpPr>
        <p:spPr bwMode="auto">
          <a:xfrm>
            <a:off x="5457825" y="1989138"/>
            <a:ext cx="3240088" cy="1295400"/>
          </a:xfrm>
          <a:prstGeom prst="wedgeRoundRectCallout">
            <a:avLst>
              <a:gd name="adj1" fmla="val -38046"/>
              <a:gd name="adj2" fmla="val 73282"/>
              <a:gd name="adj3" fmla="val 16667"/>
            </a:avLst>
          </a:prstGeom>
          <a:solidFill>
            <a:srgbClr val="FFFFCC"/>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t>它是按计算机系统的观点对数据建模，主要用于</a:t>
            </a:r>
            <a:r>
              <a:rPr lang="en-US" altLang="zh-CN" sz="2400"/>
              <a:t>DBMS</a:t>
            </a:r>
            <a:r>
              <a:rPr lang="zh-CN" altLang="en-US" sz="2400"/>
              <a:t>的实现</a:t>
            </a:r>
          </a:p>
        </p:txBody>
      </p:sp>
      <p:sp>
        <p:nvSpPr>
          <p:cNvPr id="1097735" name="AutoShape 7"/>
          <p:cNvSpPr>
            <a:spLocks noChangeArrowheads="1"/>
          </p:cNvSpPr>
          <p:nvPr/>
        </p:nvSpPr>
        <p:spPr bwMode="auto">
          <a:xfrm>
            <a:off x="5816600" y="5373688"/>
            <a:ext cx="3887788" cy="1295400"/>
          </a:xfrm>
          <a:prstGeom prst="wedgeRoundRectCallout">
            <a:avLst>
              <a:gd name="adj1" fmla="val -48611"/>
              <a:gd name="adj2" fmla="val -74019"/>
              <a:gd name="adj3" fmla="val 16667"/>
            </a:avLst>
          </a:prstGeom>
          <a:solidFill>
            <a:srgbClr val="FFFFCC"/>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t>物理模型的实现是</a:t>
            </a:r>
            <a:r>
              <a:rPr lang="en-US" altLang="zh-CN" sz="2400"/>
              <a:t>DBMS</a:t>
            </a:r>
            <a:r>
              <a:rPr lang="zh-CN" altLang="en-US" sz="2400"/>
              <a:t>的任务，数据库设计人员要了解和选择物理模型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97732"/>
                                        </p:tgtEl>
                                        <p:attrNameLst>
                                          <p:attrName>style.visibility</p:attrName>
                                        </p:attrNameLst>
                                      </p:cBhvr>
                                      <p:to>
                                        <p:strVal val="visible"/>
                                      </p:to>
                                    </p:set>
                                    <p:animEffect transition="in" filter="wipe(up)">
                                      <p:cBhvr>
                                        <p:cTn id="7" dur="1000"/>
                                        <p:tgtEl>
                                          <p:spTgt spid="10977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97734"/>
                                        </p:tgtEl>
                                        <p:attrNameLst>
                                          <p:attrName>style.visibility</p:attrName>
                                        </p:attrNameLst>
                                      </p:cBhvr>
                                      <p:to>
                                        <p:strVal val="visible"/>
                                      </p:to>
                                    </p:set>
                                    <p:animEffect transition="in" filter="wipe(up)">
                                      <p:cBhvr>
                                        <p:cTn id="12" dur="1000"/>
                                        <p:tgtEl>
                                          <p:spTgt spid="10977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97735"/>
                                        </p:tgtEl>
                                        <p:attrNameLst>
                                          <p:attrName>style.visibility</p:attrName>
                                        </p:attrNameLst>
                                      </p:cBhvr>
                                      <p:to>
                                        <p:strVal val="visible"/>
                                      </p:to>
                                    </p:set>
                                    <p:animEffect transition="in" filter="wipe(down)">
                                      <p:cBhvr>
                                        <p:cTn id="17" dur="1000"/>
                                        <p:tgtEl>
                                          <p:spTgt spid="1097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32" grpId="0"/>
      <p:bldP spid="1097734" grpId="0" animBg="1"/>
      <p:bldP spid="109773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6F745E2B-307B-4F12-BC46-361C6E13E420}" type="slidenum">
              <a:rPr lang="zh-CN" altLang="en-US" smtClean="0"/>
              <a:pPr/>
              <a:t>30</a:t>
            </a:fld>
            <a:endParaRPr lang="en-US" altLang="zh-CN" smtClean="0"/>
          </a:p>
        </p:txBody>
      </p:sp>
      <p:sp>
        <p:nvSpPr>
          <p:cNvPr id="3584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9A937E9-7A29-441A-B875-9D0DFA711B64}" type="datetime1">
              <a:rPr lang="zh-CN" altLang="en-US" sz="1800" smtClean="0"/>
              <a:pPr/>
              <a:t>2017/9/27</a:t>
            </a:fld>
            <a:endParaRPr lang="en-US" altLang="zh-CN" sz="1000" smtClean="0"/>
          </a:p>
        </p:txBody>
      </p:sp>
      <p:sp>
        <p:nvSpPr>
          <p:cNvPr id="1163266" name="Rectangle 2"/>
          <p:cNvSpPr>
            <a:spLocks noGrp="1" noChangeArrowheads="1"/>
          </p:cNvSpPr>
          <p:nvPr>
            <p:ph type="title"/>
          </p:nvPr>
        </p:nvSpPr>
        <p:spPr/>
        <p:txBody>
          <a:bodyPr/>
          <a:lstStyle/>
          <a:p>
            <a:pPr>
              <a:defRPr/>
            </a:pPr>
            <a:r>
              <a:rPr lang="en-US" altLang="zh-CN" smtClean="0"/>
              <a:t>2.1 E-R</a:t>
            </a:r>
            <a:r>
              <a:rPr lang="zh-CN" altLang="en-US" smtClean="0"/>
              <a:t>概念模型</a:t>
            </a:r>
          </a:p>
        </p:txBody>
      </p:sp>
      <p:sp>
        <p:nvSpPr>
          <p:cNvPr id="35845" name="Rectangle 3"/>
          <p:cNvSpPr>
            <a:spLocks noGrp="1" noChangeArrowheads="1"/>
          </p:cNvSpPr>
          <p:nvPr>
            <p:ph type="body" idx="1"/>
          </p:nvPr>
        </p:nvSpPr>
        <p:spPr>
          <a:xfrm>
            <a:off x="650875" y="1143000"/>
            <a:ext cx="8820150" cy="2752725"/>
          </a:xfrm>
        </p:spPr>
        <p:txBody>
          <a:bodyPr/>
          <a:lstStyle/>
          <a:p>
            <a:r>
              <a:rPr lang="en-US" altLang="zh-CN" smtClean="0"/>
              <a:t>E-R</a:t>
            </a:r>
            <a:r>
              <a:rPr lang="zh-CN" altLang="en-US" smtClean="0"/>
              <a:t>模型被广泛地用于数据库概念模型的设计。</a:t>
            </a:r>
          </a:p>
          <a:p>
            <a:pPr lvl="1"/>
            <a:r>
              <a:rPr lang="zh-CN" altLang="en-US" smtClean="0"/>
              <a:t>在</a:t>
            </a:r>
            <a:r>
              <a:rPr lang="en-US" altLang="zh-CN" smtClean="0"/>
              <a:t>E-R</a:t>
            </a:r>
            <a:r>
              <a:rPr lang="zh-CN" altLang="en-US" smtClean="0"/>
              <a:t>图中仅表示现实世界中的信息结构及信息之间的关系，不涉及任何信息在计算机中的表示。</a:t>
            </a:r>
          </a:p>
          <a:p>
            <a:pPr lvl="1"/>
            <a:r>
              <a:rPr lang="zh-CN" altLang="en-US" smtClean="0"/>
              <a:t>只要用户的需求不变，</a:t>
            </a:r>
            <a:r>
              <a:rPr lang="en-US" altLang="zh-CN" smtClean="0"/>
              <a:t>E-R</a:t>
            </a:r>
            <a:r>
              <a:rPr lang="zh-CN" altLang="en-US" smtClean="0"/>
              <a:t>模型是稳定的。</a:t>
            </a:r>
          </a:p>
          <a:p>
            <a:pPr lvl="1"/>
            <a:r>
              <a:rPr lang="zh-CN" altLang="en-US" smtClean="0"/>
              <a:t>运用</a:t>
            </a:r>
            <a:r>
              <a:rPr lang="en-US" altLang="zh-CN" smtClean="0"/>
              <a:t>E-R</a:t>
            </a:r>
            <a:r>
              <a:rPr lang="zh-CN" altLang="en-US" smtClean="0"/>
              <a:t>模型，可以很方便地将其转换为具体的</a:t>
            </a:r>
            <a:r>
              <a:rPr lang="en-US" altLang="zh-CN" smtClean="0"/>
              <a:t>DBMS</a:t>
            </a:r>
            <a:r>
              <a:rPr lang="zh-CN" altLang="en-US" smtClean="0"/>
              <a:t>所支持的数据模型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7E3CA68-5F70-450F-921E-874BF6C103D7}" type="slidenum">
              <a:rPr lang="zh-CN" altLang="en-US" smtClean="0"/>
              <a:pPr/>
              <a:t>31</a:t>
            </a:fld>
            <a:endParaRPr lang="en-US" altLang="zh-CN" smtClean="0"/>
          </a:p>
        </p:txBody>
      </p:sp>
      <p:sp>
        <p:nvSpPr>
          <p:cNvPr id="3686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C000B66-F86B-43BF-BA5B-B9DD0DD78271}" type="datetime1">
              <a:rPr lang="zh-CN" altLang="en-US" sz="1800" smtClean="0"/>
              <a:pPr/>
              <a:t>2017/9/27</a:t>
            </a:fld>
            <a:endParaRPr lang="en-US" altLang="zh-CN" sz="1000" smtClean="0"/>
          </a:p>
        </p:txBody>
      </p:sp>
      <p:sp>
        <p:nvSpPr>
          <p:cNvPr id="1132546" name="Rectangle 2"/>
          <p:cNvSpPr>
            <a:spLocks noGrp="1" noChangeArrowheads="1"/>
          </p:cNvSpPr>
          <p:nvPr>
            <p:ph type="title"/>
          </p:nvPr>
        </p:nvSpPr>
        <p:spPr/>
        <p:txBody>
          <a:bodyPr/>
          <a:lstStyle/>
          <a:p>
            <a:pPr>
              <a:defRPr/>
            </a:pPr>
            <a:r>
              <a:rPr lang="zh-CN" altLang="en-US" smtClean="0"/>
              <a:t>第</a:t>
            </a:r>
            <a:r>
              <a:rPr lang="en-US" altLang="zh-CN" smtClean="0"/>
              <a:t>2</a:t>
            </a:r>
            <a:r>
              <a:rPr lang="zh-CN" altLang="en-US" smtClean="0"/>
              <a:t>章  数据模型</a:t>
            </a:r>
          </a:p>
        </p:txBody>
      </p:sp>
      <p:sp>
        <p:nvSpPr>
          <p:cNvPr id="36869" name="Rectangle 3"/>
          <p:cNvSpPr>
            <a:spLocks noGrp="1" noChangeArrowheads="1"/>
          </p:cNvSpPr>
          <p:nvPr>
            <p:ph type="body" idx="1"/>
          </p:nvPr>
        </p:nvSpPr>
        <p:spPr>
          <a:xfrm>
            <a:off x="650875" y="1143000"/>
            <a:ext cx="8820150" cy="3333750"/>
          </a:xfrm>
        </p:spPr>
        <p:txBody>
          <a:bodyPr/>
          <a:lstStyle/>
          <a:p>
            <a:pPr>
              <a:lnSpc>
                <a:spcPct val="130000"/>
              </a:lnSpc>
              <a:spcBef>
                <a:spcPct val="0"/>
              </a:spcBef>
            </a:pPr>
            <a:r>
              <a:rPr lang="en-US" altLang="zh-CN" smtClean="0"/>
              <a:t>2.1	E-R概念模型</a:t>
            </a:r>
          </a:p>
          <a:p>
            <a:pPr>
              <a:lnSpc>
                <a:spcPct val="130000"/>
              </a:lnSpc>
              <a:spcBef>
                <a:spcPct val="0"/>
              </a:spcBef>
            </a:pPr>
            <a:r>
              <a:rPr lang="en-US" altLang="zh-CN" smtClean="0">
                <a:solidFill>
                  <a:srgbClr val="0000FF"/>
                </a:solidFill>
              </a:rPr>
              <a:t>2.2	层次数据模型</a:t>
            </a:r>
          </a:p>
          <a:p>
            <a:pPr>
              <a:lnSpc>
                <a:spcPct val="130000"/>
              </a:lnSpc>
              <a:spcBef>
                <a:spcPct val="0"/>
              </a:spcBef>
            </a:pPr>
            <a:r>
              <a:rPr lang="en-US" altLang="zh-CN" smtClean="0"/>
              <a:t>2.3	网状数据模型</a:t>
            </a:r>
          </a:p>
          <a:p>
            <a:pPr>
              <a:lnSpc>
                <a:spcPct val="130000"/>
              </a:lnSpc>
              <a:spcBef>
                <a:spcPct val="0"/>
              </a:spcBef>
            </a:pPr>
            <a:r>
              <a:rPr lang="en-US" altLang="zh-CN" smtClean="0"/>
              <a:t>2.4	关系数据模型</a:t>
            </a:r>
          </a:p>
          <a:p>
            <a:pPr>
              <a:lnSpc>
                <a:spcPct val="130000"/>
              </a:lnSpc>
              <a:spcBef>
                <a:spcPct val="0"/>
              </a:spcBef>
            </a:pPr>
            <a:r>
              <a:rPr lang="en-US" altLang="zh-CN" smtClean="0">
                <a:solidFill>
                  <a:schemeClr val="accent1"/>
                </a:solidFill>
              </a:rPr>
              <a:t>2.5	面向对象数据模型</a:t>
            </a:r>
            <a:endParaRPr lang="zh-CN" altLang="en-US" smtClean="0">
              <a:solidFill>
                <a:schemeClr val="accent1"/>
              </a:solidFill>
            </a:endParaRPr>
          </a:p>
          <a:p>
            <a:pPr>
              <a:lnSpc>
                <a:spcPct val="130000"/>
              </a:lnSpc>
              <a:spcBef>
                <a:spcPct val="0"/>
              </a:spcBef>
            </a:pPr>
            <a:r>
              <a:rPr lang="en-US" altLang="zh-CN" smtClean="0"/>
              <a:t>2.6 </a:t>
            </a:r>
            <a:r>
              <a:rPr lang="zh-CN" altLang="en-US" smtClean="0"/>
              <a:t>小结</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B3E89E1-CDDA-4D0A-8934-944C8743F35F}" type="slidenum">
              <a:rPr lang="zh-CN" altLang="en-US" smtClean="0"/>
              <a:pPr/>
              <a:t>32</a:t>
            </a:fld>
            <a:endParaRPr lang="en-US" altLang="zh-CN" smtClean="0"/>
          </a:p>
        </p:txBody>
      </p:sp>
      <p:sp>
        <p:nvSpPr>
          <p:cNvPr id="3789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56F1EE0E-1594-4BA5-848A-094ED2CAD5A6}" type="datetime1">
              <a:rPr lang="zh-CN" altLang="en-US" sz="1800" smtClean="0"/>
              <a:pPr/>
              <a:t>2017/9/27</a:t>
            </a:fld>
            <a:endParaRPr lang="en-US" altLang="zh-CN" sz="1000" smtClean="0"/>
          </a:p>
        </p:txBody>
      </p:sp>
      <p:sp>
        <p:nvSpPr>
          <p:cNvPr id="1036290" name="Rectangle 2"/>
          <p:cNvSpPr>
            <a:spLocks noGrp="1" noChangeArrowheads="1"/>
          </p:cNvSpPr>
          <p:nvPr>
            <p:ph type="title"/>
          </p:nvPr>
        </p:nvSpPr>
        <p:spPr/>
        <p:txBody>
          <a:bodyPr/>
          <a:lstStyle/>
          <a:p>
            <a:pPr defTabSz="914400">
              <a:defRPr/>
            </a:pPr>
            <a:r>
              <a:rPr lang="en-US" altLang="zh-CN" smtClean="0"/>
              <a:t>2.2  </a:t>
            </a:r>
            <a:r>
              <a:rPr lang="zh-CN" altLang="en-US" smtClean="0"/>
              <a:t>层次模型</a:t>
            </a:r>
          </a:p>
        </p:txBody>
      </p:sp>
      <p:sp>
        <p:nvSpPr>
          <p:cNvPr id="37893" name="Rectangle 3"/>
          <p:cNvSpPr>
            <a:spLocks noGrp="1" noChangeArrowheads="1"/>
          </p:cNvSpPr>
          <p:nvPr>
            <p:ph type="body" idx="1"/>
          </p:nvPr>
        </p:nvSpPr>
        <p:spPr>
          <a:xfrm>
            <a:off x="650875" y="1143000"/>
            <a:ext cx="8820150" cy="4438650"/>
          </a:xfrm>
        </p:spPr>
        <p:txBody>
          <a:bodyPr/>
          <a:lstStyle/>
          <a:p>
            <a:pPr marL="342900" indent="-342900" defTabSz="914400"/>
            <a:r>
              <a:rPr lang="zh-CN" altLang="en-US" smtClean="0"/>
              <a:t>层次模型是数据库系统中最早出现的数据模型，典型代表是</a:t>
            </a:r>
            <a:r>
              <a:rPr lang="en-US" altLang="zh-CN" smtClean="0"/>
              <a:t>IBM</a:t>
            </a:r>
            <a:r>
              <a:rPr lang="zh-CN" altLang="en-US" smtClean="0"/>
              <a:t>公司的</a:t>
            </a:r>
            <a:r>
              <a:rPr lang="en-US" altLang="zh-CN" smtClean="0"/>
              <a:t>IMS</a:t>
            </a:r>
            <a:r>
              <a:rPr lang="zh-CN" altLang="en-US" smtClean="0"/>
              <a:t>（</a:t>
            </a:r>
            <a:r>
              <a:rPr lang="en-US" altLang="zh-CN" smtClean="0"/>
              <a:t>Information Management System</a:t>
            </a:r>
            <a:r>
              <a:rPr lang="zh-CN" altLang="en-US" smtClean="0"/>
              <a:t>）数据库管理系统，</a:t>
            </a:r>
            <a:r>
              <a:rPr lang="en-US" altLang="zh-CN" smtClean="0"/>
              <a:t>1968</a:t>
            </a:r>
            <a:r>
              <a:rPr lang="zh-CN" altLang="en-US" smtClean="0"/>
              <a:t>年推出</a:t>
            </a:r>
          </a:p>
          <a:p>
            <a:pPr marL="342900" indent="-342900" defTabSz="914400"/>
            <a:r>
              <a:rPr lang="zh-CN" altLang="en-US" smtClean="0"/>
              <a:t>层次数据模型</a:t>
            </a:r>
            <a:r>
              <a:rPr lang="zh-CN" altLang="en-US" smtClean="0">
                <a:solidFill>
                  <a:srgbClr val="0000FF"/>
                </a:solidFill>
              </a:rPr>
              <a:t>用树型结构表示各类实体以及实体间的联系</a:t>
            </a:r>
            <a:r>
              <a:rPr lang="zh-CN" altLang="en-US" smtClean="0"/>
              <a:t>。现实世界中，许多实体之间的联系都表现出一种很自然的层次关系，如家族关系，行政机构等。</a:t>
            </a:r>
            <a:r>
              <a:rPr lang="en-US" altLang="zh-CN" smtClean="0"/>
              <a:t> </a:t>
            </a:r>
          </a:p>
          <a:p>
            <a:pPr marL="342900" indent="-342900" defTabSz="914400"/>
            <a:r>
              <a:rPr lang="zh-CN" altLang="en-US" smtClean="0"/>
              <a:t>满足下面两个条件的基本层次联系的集合为层次模型</a:t>
            </a:r>
          </a:p>
          <a:p>
            <a:pPr marL="742950" lvl="1" indent="-285750" defTabSz="914400"/>
            <a:r>
              <a:rPr lang="zh-CN" altLang="en-US" smtClean="0"/>
              <a:t>有且只有一个结点没有双亲结点，这个结点称为根节点</a:t>
            </a:r>
          </a:p>
          <a:p>
            <a:pPr marL="742950" lvl="1" indent="-285750" defTabSz="914400"/>
            <a:r>
              <a:rPr lang="zh-CN" altLang="en-US" smtClean="0"/>
              <a:t>根以外的其它结点有且只有一个双亲结点</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31438394-69F7-420C-B005-85068A94F2C9}" type="slidenum">
              <a:rPr lang="zh-CN" altLang="en-US" smtClean="0"/>
              <a:pPr/>
              <a:t>33</a:t>
            </a:fld>
            <a:endParaRPr lang="en-US" altLang="zh-CN" smtClean="0"/>
          </a:p>
        </p:txBody>
      </p:sp>
      <p:sp>
        <p:nvSpPr>
          <p:cNvPr id="3891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D95E0F5-4F0F-4157-9113-DBB064BE4C8E}" type="datetime1">
              <a:rPr lang="zh-CN" altLang="en-US" sz="1800" smtClean="0"/>
              <a:pPr/>
              <a:t>2017/9/27</a:t>
            </a:fld>
            <a:endParaRPr lang="en-US" altLang="zh-CN" sz="1000" smtClean="0"/>
          </a:p>
        </p:txBody>
      </p:sp>
      <p:sp>
        <p:nvSpPr>
          <p:cNvPr id="963586" name="Rectangle 2"/>
          <p:cNvSpPr>
            <a:spLocks noGrp="1" noChangeArrowheads="1"/>
          </p:cNvSpPr>
          <p:nvPr>
            <p:ph type="title"/>
          </p:nvPr>
        </p:nvSpPr>
        <p:spPr/>
        <p:txBody>
          <a:bodyPr/>
          <a:lstStyle/>
          <a:p>
            <a:pPr>
              <a:defRPr/>
            </a:pPr>
            <a:r>
              <a:rPr lang="zh-CN" altLang="en-US" smtClean="0"/>
              <a:t>一、层次数据模型的数据结构 </a:t>
            </a:r>
          </a:p>
        </p:txBody>
      </p:sp>
      <p:sp>
        <p:nvSpPr>
          <p:cNvPr id="38917" name="Rectangle 3"/>
          <p:cNvSpPr>
            <a:spLocks noGrp="1" noChangeArrowheads="1"/>
          </p:cNvSpPr>
          <p:nvPr>
            <p:ph type="body" idx="1"/>
          </p:nvPr>
        </p:nvSpPr>
        <p:spPr>
          <a:xfrm>
            <a:off x="650875" y="1143000"/>
            <a:ext cx="8982075" cy="1365250"/>
          </a:xfrm>
        </p:spPr>
        <p:txBody>
          <a:bodyPr/>
          <a:lstStyle/>
          <a:p>
            <a:pPr>
              <a:lnSpc>
                <a:spcPct val="80000"/>
              </a:lnSpc>
            </a:pPr>
            <a:r>
              <a:rPr lang="zh-CN" altLang="en-US" smtClean="0"/>
              <a:t>在层次模型中，根结点处在最上层，其它结点都有上一级结点作为其双亲结点，这些结点称为其双亲结点的子女结点，同一双亲结点的子女结点称为兄弟结点。没有子女的结点称为叶结点 </a:t>
            </a:r>
          </a:p>
        </p:txBody>
      </p:sp>
      <p:grpSp>
        <p:nvGrpSpPr>
          <p:cNvPr id="38918" name="Group 4"/>
          <p:cNvGrpSpPr>
            <a:grpSpLocks/>
          </p:cNvGrpSpPr>
          <p:nvPr/>
        </p:nvGrpSpPr>
        <p:grpSpPr bwMode="auto">
          <a:xfrm>
            <a:off x="0" y="2565400"/>
            <a:ext cx="3849688" cy="4322763"/>
            <a:chOff x="1524" y="1285"/>
            <a:chExt cx="2726" cy="2340"/>
          </a:xfrm>
        </p:grpSpPr>
        <p:grpSp>
          <p:nvGrpSpPr>
            <p:cNvPr id="38930" name="Group 5"/>
            <p:cNvGrpSpPr>
              <a:grpSpLocks/>
            </p:cNvGrpSpPr>
            <p:nvPr/>
          </p:nvGrpSpPr>
          <p:grpSpPr bwMode="auto">
            <a:xfrm>
              <a:off x="1524" y="1285"/>
              <a:ext cx="2726" cy="1890"/>
              <a:chOff x="1524" y="1285"/>
              <a:chExt cx="2726" cy="1890"/>
            </a:xfrm>
          </p:grpSpPr>
          <p:sp>
            <p:nvSpPr>
              <p:cNvPr id="38948" name="Rectangle 6"/>
              <p:cNvSpPr>
                <a:spLocks noChangeArrowheads="1"/>
              </p:cNvSpPr>
              <p:nvPr/>
            </p:nvSpPr>
            <p:spPr bwMode="auto">
              <a:xfrm>
                <a:off x="1524" y="1314"/>
                <a:ext cx="69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黑体" pitchFamily="49" charset="-122"/>
                    <a:ea typeface="黑体" pitchFamily="49" charset="-122"/>
                  </a:rPr>
                  <a:t>         </a:t>
                </a:r>
                <a:endParaRPr kumimoji="1" lang="zh-CN" altLang="en-US" sz="2400" b="0">
                  <a:latin typeface="Times New Roman" pitchFamily="18" charset="0"/>
                </a:endParaRPr>
              </a:p>
            </p:txBody>
          </p:sp>
          <p:sp>
            <p:nvSpPr>
              <p:cNvPr id="38949" name="Rectangle 7"/>
              <p:cNvSpPr>
                <a:spLocks noChangeArrowheads="1"/>
              </p:cNvSpPr>
              <p:nvPr/>
            </p:nvSpPr>
            <p:spPr bwMode="auto">
              <a:xfrm>
                <a:off x="2134" y="1306"/>
                <a:ext cx="38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8950" name="Rectangle 8"/>
              <p:cNvSpPr>
                <a:spLocks noChangeArrowheads="1"/>
              </p:cNvSpPr>
              <p:nvPr/>
            </p:nvSpPr>
            <p:spPr bwMode="auto">
              <a:xfrm>
                <a:off x="2814" y="1306"/>
                <a:ext cx="3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8951" name="Rectangle 9"/>
              <p:cNvSpPr>
                <a:spLocks noChangeArrowheads="1"/>
              </p:cNvSpPr>
              <p:nvPr/>
            </p:nvSpPr>
            <p:spPr bwMode="auto">
              <a:xfrm>
                <a:off x="2898" y="1306"/>
                <a:ext cx="3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8952" name="Rectangle 10"/>
              <p:cNvSpPr>
                <a:spLocks noChangeArrowheads="1"/>
              </p:cNvSpPr>
              <p:nvPr/>
            </p:nvSpPr>
            <p:spPr bwMode="auto">
              <a:xfrm>
                <a:off x="2960" y="1314"/>
                <a:ext cx="15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宋体" pitchFamily="2" charset="-122"/>
                  </a:rPr>
                  <a:t>Ｒ</a:t>
                </a:r>
                <a:endParaRPr kumimoji="1" lang="zh-CN" altLang="en-US" sz="2400" b="0">
                  <a:latin typeface="Times New Roman" pitchFamily="18" charset="0"/>
                </a:endParaRPr>
              </a:p>
            </p:txBody>
          </p:sp>
          <p:sp>
            <p:nvSpPr>
              <p:cNvPr id="38953" name="Rectangle 11"/>
              <p:cNvSpPr>
                <a:spLocks noChangeArrowheads="1"/>
              </p:cNvSpPr>
              <p:nvPr/>
            </p:nvSpPr>
            <p:spPr bwMode="auto">
              <a:xfrm>
                <a:off x="3102" y="1306"/>
                <a:ext cx="15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en-US" altLang="zh-CN" sz="1700">
                    <a:solidFill>
                      <a:srgbClr val="000000"/>
                    </a:solidFill>
                    <a:latin typeface="Times New Roman" pitchFamily="18" charset="0"/>
                  </a:rPr>
                  <a:t>1  </a:t>
                </a:r>
                <a:endParaRPr kumimoji="1" lang="en-US" altLang="zh-CN" sz="2400" b="0">
                  <a:latin typeface="Times New Roman" pitchFamily="18" charset="0"/>
                </a:endParaRPr>
              </a:p>
            </p:txBody>
          </p:sp>
          <p:sp>
            <p:nvSpPr>
              <p:cNvPr id="38954" name="Rectangle 12"/>
              <p:cNvSpPr>
                <a:spLocks noChangeArrowheads="1"/>
              </p:cNvSpPr>
              <p:nvPr/>
            </p:nvSpPr>
            <p:spPr bwMode="auto">
              <a:xfrm>
                <a:off x="2806"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55" name="Line 13"/>
              <p:cNvSpPr>
                <a:spLocks noChangeShapeType="1"/>
              </p:cNvSpPr>
              <p:nvPr/>
            </p:nvSpPr>
            <p:spPr bwMode="auto">
              <a:xfrm>
                <a:off x="2806"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6" name="Line 14"/>
              <p:cNvSpPr>
                <a:spLocks noChangeShapeType="1"/>
              </p:cNvSpPr>
              <p:nvPr/>
            </p:nvSpPr>
            <p:spPr bwMode="auto">
              <a:xfrm>
                <a:off x="2806"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7" name="Rectangle 15"/>
              <p:cNvSpPr>
                <a:spLocks noChangeArrowheads="1"/>
              </p:cNvSpPr>
              <p:nvPr/>
            </p:nvSpPr>
            <p:spPr bwMode="auto">
              <a:xfrm>
                <a:off x="2806"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58" name="Line 16"/>
              <p:cNvSpPr>
                <a:spLocks noChangeShapeType="1"/>
              </p:cNvSpPr>
              <p:nvPr/>
            </p:nvSpPr>
            <p:spPr bwMode="auto">
              <a:xfrm>
                <a:off x="2806"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9" name="Line 17"/>
              <p:cNvSpPr>
                <a:spLocks noChangeShapeType="1"/>
              </p:cNvSpPr>
              <p:nvPr/>
            </p:nvSpPr>
            <p:spPr bwMode="auto">
              <a:xfrm>
                <a:off x="2806"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0" name="Rectangle 18"/>
              <p:cNvSpPr>
                <a:spLocks noChangeArrowheads="1"/>
              </p:cNvSpPr>
              <p:nvPr/>
            </p:nvSpPr>
            <p:spPr bwMode="auto">
              <a:xfrm>
                <a:off x="2814" y="1285"/>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61" name="Line 19"/>
              <p:cNvSpPr>
                <a:spLocks noChangeShapeType="1"/>
              </p:cNvSpPr>
              <p:nvPr/>
            </p:nvSpPr>
            <p:spPr bwMode="auto">
              <a:xfrm>
                <a:off x="2814" y="1285"/>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2" name="Rectangle 20"/>
              <p:cNvSpPr>
                <a:spLocks noChangeArrowheads="1"/>
              </p:cNvSpPr>
              <p:nvPr/>
            </p:nvSpPr>
            <p:spPr bwMode="auto">
              <a:xfrm>
                <a:off x="3303"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63" name="Line 21"/>
              <p:cNvSpPr>
                <a:spLocks noChangeShapeType="1"/>
              </p:cNvSpPr>
              <p:nvPr/>
            </p:nvSpPr>
            <p:spPr bwMode="auto">
              <a:xfrm>
                <a:off x="3303"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4" name="Line 22"/>
              <p:cNvSpPr>
                <a:spLocks noChangeShapeType="1"/>
              </p:cNvSpPr>
              <p:nvPr/>
            </p:nvSpPr>
            <p:spPr bwMode="auto">
              <a:xfrm>
                <a:off x="3303"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5" name="Rectangle 23"/>
              <p:cNvSpPr>
                <a:spLocks noChangeArrowheads="1"/>
              </p:cNvSpPr>
              <p:nvPr/>
            </p:nvSpPr>
            <p:spPr bwMode="auto">
              <a:xfrm>
                <a:off x="3303"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66" name="Line 24"/>
              <p:cNvSpPr>
                <a:spLocks noChangeShapeType="1"/>
              </p:cNvSpPr>
              <p:nvPr/>
            </p:nvSpPr>
            <p:spPr bwMode="auto">
              <a:xfrm>
                <a:off x="3303"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7" name="Line 25"/>
              <p:cNvSpPr>
                <a:spLocks noChangeShapeType="1"/>
              </p:cNvSpPr>
              <p:nvPr/>
            </p:nvSpPr>
            <p:spPr bwMode="auto">
              <a:xfrm>
                <a:off x="3303"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8" name="Rectangle 26"/>
              <p:cNvSpPr>
                <a:spLocks noChangeArrowheads="1"/>
              </p:cNvSpPr>
              <p:nvPr/>
            </p:nvSpPr>
            <p:spPr bwMode="auto">
              <a:xfrm>
                <a:off x="2806" y="1292"/>
                <a:ext cx="8"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69" name="Line 27"/>
              <p:cNvSpPr>
                <a:spLocks noChangeShapeType="1"/>
              </p:cNvSpPr>
              <p:nvPr/>
            </p:nvSpPr>
            <p:spPr bwMode="auto">
              <a:xfrm>
                <a:off x="2806" y="1292"/>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0" name="Rectangle 28"/>
              <p:cNvSpPr>
                <a:spLocks noChangeArrowheads="1"/>
              </p:cNvSpPr>
              <p:nvPr/>
            </p:nvSpPr>
            <p:spPr bwMode="auto">
              <a:xfrm>
                <a:off x="3303" y="1292"/>
                <a:ext cx="8"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71" name="Line 29"/>
              <p:cNvSpPr>
                <a:spLocks noChangeShapeType="1"/>
              </p:cNvSpPr>
              <p:nvPr/>
            </p:nvSpPr>
            <p:spPr bwMode="auto">
              <a:xfrm>
                <a:off x="3303" y="1292"/>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2" name="Rectangle 30"/>
              <p:cNvSpPr>
                <a:spLocks noChangeArrowheads="1"/>
              </p:cNvSpPr>
              <p:nvPr/>
            </p:nvSpPr>
            <p:spPr bwMode="auto">
              <a:xfrm>
                <a:off x="2806"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73" name="Line 31"/>
              <p:cNvSpPr>
                <a:spLocks noChangeShapeType="1"/>
              </p:cNvSpPr>
              <p:nvPr/>
            </p:nvSpPr>
            <p:spPr bwMode="auto">
              <a:xfrm>
                <a:off x="2806"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4" name="Line 32"/>
              <p:cNvSpPr>
                <a:spLocks noChangeShapeType="1"/>
              </p:cNvSpPr>
              <p:nvPr/>
            </p:nvSpPr>
            <p:spPr bwMode="auto">
              <a:xfrm>
                <a:off x="2806"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5" name="Rectangle 33"/>
              <p:cNvSpPr>
                <a:spLocks noChangeArrowheads="1"/>
              </p:cNvSpPr>
              <p:nvPr/>
            </p:nvSpPr>
            <p:spPr bwMode="auto">
              <a:xfrm>
                <a:off x="2806"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76" name="Line 34"/>
              <p:cNvSpPr>
                <a:spLocks noChangeShapeType="1"/>
              </p:cNvSpPr>
              <p:nvPr/>
            </p:nvSpPr>
            <p:spPr bwMode="auto">
              <a:xfrm>
                <a:off x="2806"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7" name="Line 35"/>
              <p:cNvSpPr>
                <a:spLocks noChangeShapeType="1"/>
              </p:cNvSpPr>
              <p:nvPr/>
            </p:nvSpPr>
            <p:spPr bwMode="auto">
              <a:xfrm>
                <a:off x="2806"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8" name="Rectangle 36"/>
              <p:cNvSpPr>
                <a:spLocks noChangeArrowheads="1"/>
              </p:cNvSpPr>
              <p:nvPr/>
            </p:nvSpPr>
            <p:spPr bwMode="auto">
              <a:xfrm>
                <a:off x="2814" y="1474"/>
                <a:ext cx="48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79" name="Line 37"/>
              <p:cNvSpPr>
                <a:spLocks noChangeShapeType="1"/>
              </p:cNvSpPr>
              <p:nvPr/>
            </p:nvSpPr>
            <p:spPr bwMode="auto">
              <a:xfrm>
                <a:off x="2814" y="147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0" name="Rectangle 38"/>
              <p:cNvSpPr>
                <a:spLocks noChangeArrowheads="1"/>
              </p:cNvSpPr>
              <p:nvPr/>
            </p:nvSpPr>
            <p:spPr bwMode="auto">
              <a:xfrm>
                <a:off x="3303"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81" name="Line 39"/>
              <p:cNvSpPr>
                <a:spLocks noChangeShapeType="1"/>
              </p:cNvSpPr>
              <p:nvPr/>
            </p:nvSpPr>
            <p:spPr bwMode="auto">
              <a:xfrm>
                <a:off x="3303"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2" name="Line 40"/>
              <p:cNvSpPr>
                <a:spLocks noChangeShapeType="1"/>
              </p:cNvSpPr>
              <p:nvPr/>
            </p:nvSpPr>
            <p:spPr bwMode="auto">
              <a:xfrm>
                <a:off x="3303"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3" name="Rectangle 41"/>
              <p:cNvSpPr>
                <a:spLocks noChangeArrowheads="1"/>
              </p:cNvSpPr>
              <p:nvPr/>
            </p:nvSpPr>
            <p:spPr bwMode="auto">
              <a:xfrm>
                <a:off x="3303"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84" name="Line 42"/>
              <p:cNvSpPr>
                <a:spLocks noChangeShapeType="1"/>
              </p:cNvSpPr>
              <p:nvPr/>
            </p:nvSpPr>
            <p:spPr bwMode="auto">
              <a:xfrm>
                <a:off x="3303"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5" name="Line 43"/>
              <p:cNvSpPr>
                <a:spLocks noChangeShapeType="1"/>
              </p:cNvSpPr>
              <p:nvPr/>
            </p:nvSpPr>
            <p:spPr bwMode="auto">
              <a:xfrm>
                <a:off x="3303"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6" name="Rectangle 44"/>
              <p:cNvSpPr>
                <a:spLocks noChangeArrowheads="1"/>
              </p:cNvSpPr>
              <p:nvPr/>
            </p:nvSpPr>
            <p:spPr bwMode="auto">
              <a:xfrm>
                <a:off x="3312" y="1306"/>
                <a:ext cx="7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8987" name="Rectangle 45"/>
              <p:cNvSpPr>
                <a:spLocks noChangeArrowheads="1"/>
              </p:cNvSpPr>
              <p:nvPr/>
            </p:nvSpPr>
            <p:spPr bwMode="auto">
              <a:xfrm>
                <a:off x="3440" y="1314"/>
                <a:ext cx="5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2100">
                    <a:solidFill>
                      <a:srgbClr val="000000"/>
                    </a:solidFill>
                    <a:latin typeface="宋体" pitchFamily="2" charset="-122"/>
                  </a:rPr>
                  <a:t>根结点</a:t>
                </a:r>
                <a:endParaRPr kumimoji="1" lang="zh-CN" altLang="en-US" sz="3200" b="0">
                  <a:latin typeface="Times New Roman" pitchFamily="18" charset="0"/>
                </a:endParaRPr>
              </a:p>
            </p:txBody>
          </p:sp>
          <p:sp>
            <p:nvSpPr>
              <p:cNvPr id="38988" name="Rectangle 46"/>
              <p:cNvSpPr>
                <a:spLocks noChangeArrowheads="1"/>
              </p:cNvSpPr>
              <p:nvPr/>
            </p:nvSpPr>
            <p:spPr bwMode="auto">
              <a:xfrm>
                <a:off x="1524" y="1806"/>
                <a:ext cx="15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8989" name="Rectangle 47"/>
              <p:cNvSpPr>
                <a:spLocks noChangeArrowheads="1"/>
              </p:cNvSpPr>
              <p:nvPr/>
            </p:nvSpPr>
            <p:spPr bwMode="auto">
              <a:xfrm>
                <a:off x="1524" y="2026"/>
                <a:ext cx="3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8990" name="Rectangle 48"/>
              <p:cNvSpPr>
                <a:spLocks noChangeArrowheads="1"/>
              </p:cNvSpPr>
              <p:nvPr/>
            </p:nvSpPr>
            <p:spPr bwMode="auto">
              <a:xfrm>
                <a:off x="2071" y="2026"/>
                <a:ext cx="3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8991" name="Rectangle 49"/>
              <p:cNvSpPr>
                <a:spLocks noChangeArrowheads="1"/>
              </p:cNvSpPr>
              <p:nvPr/>
            </p:nvSpPr>
            <p:spPr bwMode="auto">
              <a:xfrm>
                <a:off x="2156" y="2026"/>
                <a:ext cx="3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8992" name="Rectangle 50"/>
              <p:cNvSpPr>
                <a:spLocks noChangeArrowheads="1"/>
              </p:cNvSpPr>
              <p:nvPr/>
            </p:nvSpPr>
            <p:spPr bwMode="auto">
              <a:xfrm>
                <a:off x="2218" y="2033"/>
                <a:ext cx="15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宋体" pitchFamily="2" charset="-122"/>
                  </a:rPr>
                  <a:t>Ｒ</a:t>
                </a:r>
                <a:endParaRPr kumimoji="1" lang="zh-CN" altLang="en-US" sz="2400" b="0">
                  <a:latin typeface="Times New Roman" pitchFamily="18" charset="0"/>
                </a:endParaRPr>
              </a:p>
            </p:txBody>
          </p:sp>
          <p:sp>
            <p:nvSpPr>
              <p:cNvPr id="38993" name="Rectangle 51"/>
              <p:cNvSpPr>
                <a:spLocks noChangeArrowheads="1"/>
              </p:cNvSpPr>
              <p:nvPr/>
            </p:nvSpPr>
            <p:spPr bwMode="auto">
              <a:xfrm>
                <a:off x="2361" y="2026"/>
                <a:ext cx="19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en-US" altLang="zh-CN" sz="1700">
                    <a:solidFill>
                      <a:srgbClr val="000000"/>
                    </a:solidFill>
                    <a:latin typeface="Times New Roman" pitchFamily="18" charset="0"/>
                  </a:rPr>
                  <a:t>2   </a:t>
                </a:r>
                <a:endParaRPr kumimoji="1" lang="en-US" altLang="zh-CN" sz="2400" b="0">
                  <a:latin typeface="Times New Roman" pitchFamily="18" charset="0"/>
                </a:endParaRPr>
              </a:p>
            </p:txBody>
          </p:sp>
          <p:sp>
            <p:nvSpPr>
              <p:cNvPr id="38994" name="Rectangle 52"/>
              <p:cNvSpPr>
                <a:spLocks noChangeArrowheads="1"/>
              </p:cNvSpPr>
              <p:nvPr/>
            </p:nvSpPr>
            <p:spPr bwMode="auto">
              <a:xfrm>
                <a:off x="2065" y="200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95" name="Line 53"/>
              <p:cNvSpPr>
                <a:spLocks noChangeShapeType="1"/>
              </p:cNvSpPr>
              <p:nvPr/>
            </p:nvSpPr>
            <p:spPr bwMode="auto">
              <a:xfrm>
                <a:off x="2065" y="200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6" name="Line 54"/>
              <p:cNvSpPr>
                <a:spLocks noChangeShapeType="1"/>
              </p:cNvSpPr>
              <p:nvPr/>
            </p:nvSpPr>
            <p:spPr bwMode="auto">
              <a:xfrm>
                <a:off x="2065"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7" name="Rectangle 55"/>
              <p:cNvSpPr>
                <a:spLocks noChangeArrowheads="1"/>
              </p:cNvSpPr>
              <p:nvPr/>
            </p:nvSpPr>
            <p:spPr bwMode="auto">
              <a:xfrm>
                <a:off x="2065" y="200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98" name="Line 56"/>
              <p:cNvSpPr>
                <a:spLocks noChangeShapeType="1"/>
              </p:cNvSpPr>
              <p:nvPr/>
            </p:nvSpPr>
            <p:spPr bwMode="auto">
              <a:xfrm>
                <a:off x="2065" y="200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9" name="Line 57"/>
              <p:cNvSpPr>
                <a:spLocks noChangeShapeType="1"/>
              </p:cNvSpPr>
              <p:nvPr/>
            </p:nvSpPr>
            <p:spPr bwMode="auto">
              <a:xfrm>
                <a:off x="2065"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0" name="Rectangle 58"/>
              <p:cNvSpPr>
                <a:spLocks noChangeArrowheads="1"/>
              </p:cNvSpPr>
              <p:nvPr/>
            </p:nvSpPr>
            <p:spPr bwMode="auto">
              <a:xfrm>
                <a:off x="2072" y="2004"/>
                <a:ext cx="55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01" name="Line 59"/>
              <p:cNvSpPr>
                <a:spLocks noChangeShapeType="1"/>
              </p:cNvSpPr>
              <p:nvPr/>
            </p:nvSpPr>
            <p:spPr bwMode="auto">
              <a:xfrm>
                <a:off x="2072" y="2004"/>
                <a:ext cx="5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2" name="Rectangle 60"/>
              <p:cNvSpPr>
                <a:spLocks noChangeArrowheads="1"/>
              </p:cNvSpPr>
              <p:nvPr/>
            </p:nvSpPr>
            <p:spPr bwMode="auto">
              <a:xfrm>
                <a:off x="262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03" name="Line 61"/>
              <p:cNvSpPr>
                <a:spLocks noChangeShapeType="1"/>
              </p:cNvSpPr>
              <p:nvPr/>
            </p:nvSpPr>
            <p:spPr bwMode="auto">
              <a:xfrm>
                <a:off x="262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4" name="Line 62"/>
              <p:cNvSpPr>
                <a:spLocks noChangeShapeType="1"/>
              </p:cNvSpPr>
              <p:nvPr/>
            </p:nvSpPr>
            <p:spPr bwMode="auto">
              <a:xfrm>
                <a:off x="262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5" name="Rectangle 63"/>
              <p:cNvSpPr>
                <a:spLocks noChangeArrowheads="1"/>
              </p:cNvSpPr>
              <p:nvPr/>
            </p:nvSpPr>
            <p:spPr bwMode="auto">
              <a:xfrm>
                <a:off x="262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06" name="Line 64"/>
              <p:cNvSpPr>
                <a:spLocks noChangeShapeType="1"/>
              </p:cNvSpPr>
              <p:nvPr/>
            </p:nvSpPr>
            <p:spPr bwMode="auto">
              <a:xfrm>
                <a:off x="262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7" name="Line 65"/>
              <p:cNvSpPr>
                <a:spLocks noChangeShapeType="1"/>
              </p:cNvSpPr>
              <p:nvPr/>
            </p:nvSpPr>
            <p:spPr bwMode="auto">
              <a:xfrm>
                <a:off x="262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8" name="Rectangle 66"/>
              <p:cNvSpPr>
                <a:spLocks noChangeArrowheads="1"/>
              </p:cNvSpPr>
              <p:nvPr/>
            </p:nvSpPr>
            <p:spPr bwMode="auto">
              <a:xfrm>
                <a:off x="2065" y="2011"/>
                <a:ext cx="7"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09" name="Line 67"/>
              <p:cNvSpPr>
                <a:spLocks noChangeShapeType="1"/>
              </p:cNvSpPr>
              <p:nvPr/>
            </p:nvSpPr>
            <p:spPr bwMode="auto">
              <a:xfrm>
                <a:off x="2065"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0" name="Rectangle 68"/>
              <p:cNvSpPr>
                <a:spLocks noChangeArrowheads="1"/>
              </p:cNvSpPr>
              <p:nvPr/>
            </p:nvSpPr>
            <p:spPr bwMode="auto">
              <a:xfrm>
                <a:off x="2627"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11" name="Line 69"/>
              <p:cNvSpPr>
                <a:spLocks noChangeShapeType="1"/>
              </p:cNvSpPr>
              <p:nvPr/>
            </p:nvSpPr>
            <p:spPr bwMode="auto">
              <a:xfrm>
                <a:off x="2627"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2" name="Rectangle 70"/>
              <p:cNvSpPr>
                <a:spLocks noChangeArrowheads="1"/>
              </p:cNvSpPr>
              <p:nvPr/>
            </p:nvSpPr>
            <p:spPr bwMode="auto">
              <a:xfrm>
                <a:off x="2065" y="219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13" name="Line 71"/>
              <p:cNvSpPr>
                <a:spLocks noChangeShapeType="1"/>
              </p:cNvSpPr>
              <p:nvPr/>
            </p:nvSpPr>
            <p:spPr bwMode="auto">
              <a:xfrm>
                <a:off x="2065" y="219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4" name="Line 72"/>
              <p:cNvSpPr>
                <a:spLocks noChangeShapeType="1"/>
              </p:cNvSpPr>
              <p:nvPr/>
            </p:nvSpPr>
            <p:spPr bwMode="auto">
              <a:xfrm>
                <a:off x="2065"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5" name="Rectangle 73"/>
              <p:cNvSpPr>
                <a:spLocks noChangeArrowheads="1"/>
              </p:cNvSpPr>
              <p:nvPr/>
            </p:nvSpPr>
            <p:spPr bwMode="auto">
              <a:xfrm>
                <a:off x="2065" y="219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16" name="Line 74"/>
              <p:cNvSpPr>
                <a:spLocks noChangeShapeType="1"/>
              </p:cNvSpPr>
              <p:nvPr/>
            </p:nvSpPr>
            <p:spPr bwMode="auto">
              <a:xfrm>
                <a:off x="2065" y="219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7" name="Line 75"/>
              <p:cNvSpPr>
                <a:spLocks noChangeShapeType="1"/>
              </p:cNvSpPr>
              <p:nvPr/>
            </p:nvSpPr>
            <p:spPr bwMode="auto">
              <a:xfrm>
                <a:off x="2065"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8" name="Rectangle 76"/>
              <p:cNvSpPr>
                <a:spLocks noChangeArrowheads="1"/>
              </p:cNvSpPr>
              <p:nvPr/>
            </p:nvSpPr>
            <p:spPr bwMode="auto">
              <a:xfrm>
                <a:off x="2072" y="2194"/>
                <a:ext cx="55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19" name="Line 77"/>
              <p:cNvSpPr>
                <a:spLocks noChangeShapeType="1"/>
              </p:cNvSpPr>
              <p:nvPr/>
            </p:nvSpPr>
            <p:spPr bwMode="auto">
              <a:xfrm>
                <a:off x="2072" y="2194"/>
                <a:ext cx="5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0" name="Rectangle 78"/>
              <p:cNvSpPr>
                <a:spLocks noChangeArrowheads="1"/>
              </p:cNvSpPr>
              <p:nvPr/>
            </p:nvSpPr>
            <p:spPr bwMode="auto">
              <a:xfrm>
                <a:off x="262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21" name="Line 79"/>
              <p:cNvSpPr>
                <a:spLocks noChangeShapeType="1"/>
              </p:cNvSpPr>
              <p:nvPr/>
            </p:nvSpPr>
            <p:spPr bwMode="auto">
              <a:xfrm>
                <a:off x="262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2" name="Line 80"/>
              <p:cNvSpPr>
                <a:spLocks noChangeShapeType="1"/>
              </p:cNvSpPr>
              <p:nvPr/>
            </p:nvSpPr>
            <p:spPr bwMode="auto">
              <a:xfrm>
                <a:off x="262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3" name="Rectangle 81"/>
              <p:cNvSpPr>
                <a:spLocks noChangeArrowheads="1"/>
              </p:cNvSpPr>
              <p:nvPr/>
            </p:nvSpPr>
            <p:spPr bwMode="auto">
              <a:xfrm>
                <a:off x="262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24" name="Line 82"/>
              <p:cNvSpPr>
                <a:spLocks noChangeShapeType="1"/>
              </p:cNvSpPr>
              <p:nvPr/>
            </p:nvSpPr>
            <p:spPr bwMode="auto">
              <a:xfrm>
                <a:off x="262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5" name="Line 83"/>
              <p:cNvSpPr>
                <a:spLocks noChangeShapeType="1"/>
              </p:cNvSpPr>
              <p:nvPr/>
            </p:nvSpPr>
            <p:spPr bwMode="auto">
              <a:xfrm>
                <a:off x="262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6" name="Rectangle 84"/>
              <p:cNvSpPr>
                <a:spLocks noChangeArrowheads="1"/>
              </p:cNvSpPr>
              <p:nvPr/>
            </p:nvSpPr>
            <p:spPr bwMode="auto">
              <a:xfrm>
                <a:off x="2635" y="2026"/>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027" name="Rectangle 85"/>
              <p:cNvSpPr>
                <a:spLocks noChangeArrowheads="1"/>
              </p:cNvSpPr>
              <p:nvPr/>
            </p:nvSpPr>
            <p:spPr bwMode="auto">
              <a:xfrm>
                <a:off x="2770" y="2026"/>
                <a:ext cx="3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028" name="Rectangle 86"/>
              <p:cNvSpPr>
                <a:spLocks noChangeArrowheads="1"/>
              </p:cNvSpPr>
              <p:nvPr/>
            </p:nvSpPr>
            <p:spPr bwMode="auto">
              <a:xfrm>
                <a:off x="2832" y="2033"/>
                <a:ext cx="7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2100">
                    <a:solidFill>
                      <a:srgbClr val="000000"/>
                    </a:solidFill>
                    <a:latin typeface="宋体" pitchFamily="2" charset="-122"/>
                  </a:rPr>
                  <a:t>兄弟结点</a:t>
                </a:r>
                <a:endParaRPr kumimoji="1" lang="zh-CN" altLang="en-US" sz="3200" b="0">
                  <a:latin typeface="Times New Roman" pitchFamily="18" charset="0"/>
                </a:endParaRPr>
              </a:p>
            </p:txBody>
          </p:sp>
          <p:sp>
            <p:nvSpPr>
              <p:cNvPr id="39029" name="Rectangle 87"/>
              <p:cNvSpPr>
                <a:spLocks noChangeArrowheads="1"/>
              </p:cNvSpPr>
              <p:nvPr/>
            </p:nvSpPr>
            <p:spPr bwMode="auto">
              <a:xfrm>
                <a:off x="3380" y="2026"/>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030" name="Rectangle 88"/>
              <p:cNvSpPr>
                <a:spLocks noChangeArrowheads="1"/>
              </p:cNvSpPr>
              <p:nvPr/>
            </p:nvSpPr>
            <p:spPr bwMode="auto">
              <a:xfrm>
                <a:off x="3508" y="2033"/>
                <a:ext cx="15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宋体" pitchFamily="2" charset="-122"/>
                  </a:rPr>
                  <a:t>　</a:t>
                </a:r>
                <a:endParaRPr kumimoji="1" lang="zh-CN" altLang="en-US" sz="2400" b="0">
                  <a:latin typeface="Times New Roman" pitchFamily="18" charset="0"/>
                </a:endParaRPr>
              </a:p>
            </p:txBody>
          </p:sp>
          <p:sp>
            <p:nvSpPr>
              <p:cNvPr id="39031" name="Rectangle 89"/>
              <p:cNvSpPr>
                <a:spLocks noChangeArrowheads="1"/>
              </p:cNvSpPr>
              <p:nvPr/>
            </p:nvSpPr>
            <p:spPr bwMode="auto">
              <a:xfrm>
                <a:off x="3658" y="2026"/>
                <a:ext cx="3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032" name="Rectangle 90"/>
              <p:cNvSpPr>
                <a:spLocks noChangeArrowheads="1"/>
              </p:cNvSpPr>
              <p:nvPr/>
            </p:nvSpPr>
            <p:spPr bwMode="auto">
              <a:xfrm>
                <a:off x="3742" y="2026"/>
                <a:ext cx="3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033" name="Rectangle 91"/>
              <p:cNvSpPr>
                <a:spLocks noChangeArrowheads="1"/>
              </p:cNvSpPr>
              <p:nvPr/>
            </p:nvSpPr>
            <p:spPr bwMode="auto">
              <a:xfrm>
                <a:off x="3804" y="2033"/>
                <a:ext cx="15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宋体" pitchFamily="2" charset="-122"/>
                  </a:rPr>
                  <a:t>Ｒ</a:t>
                </a:r>
                <a:endParaRPr kumimoji="1" lang="zh-CN" altLang="en-US" sz="2400" b="0">
                  <a:latin typeface="Times New Roman" pitchFamily="18" charset="0"/>
                </a:endParaRPr>
              </a:p>
            </p:txBody>
          </p:sp>
          <p:sp>
            <p:nvSpPr>
              <p:cNvPr id="39034" name="Rectangle 92"/>
              <p:cNvSpPr>
                <a:spLocks noChangeArrowheads="1"/>
              </p:cNvSpPr>
              <p:nvPr/>
            </p:nvSpPr>
            <p:spPr bwMode="auto">
              <a:xfrm>
                <a:off x="3946" y="2026"/>
                <a:ext cx="7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en-US" altLang="zh-CN" sz="1700">
                    <a:solidFill>
                      <a:srgbClr val="000000"/>
                    </a:solidFill>
                    <a:latin typeface="Times New Roman" pitchFamily="18" charset="0"/>
                  </a:rPr>
                  <a:t>3</a:t>
                </a:r>
                <a:endParaRPr kumimoji="1" lang="en-US" altLang="zh-CN" sz="2400" b="0">
                  <a:latin typeface="Times New Roman" pitchFamily="18" charset="0"/>
                </a:endParaRPr>
              </a:p>
            </p:txBody>
          </p:sp>
          <p:sp>
            <p:nvSpPr>
              <p:cNvPr id="39035" name="Rectangle 93"/>
              <p:cNvSpPr>
                <a:spLocks noChangeArrowheads="1"/>
              </p:cNvSpPr>
              <p:nvPr/>
            </p:nvSpPr>
            <p:spPr bwMode="auto">
              <a:xfrm>
                <a:off x="3650"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36" name="Line 94"/>
              <p:cNvSpPr>
                <a:spLocks noChangeShapeType="1"/>
              </p:cNvSpPr>
              <p:nvPr/>
            </p:nvSpPr>
            <p:spPr bwMode="auto">
              <a:xfrm>
                <a:off x="3650"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37" name="Line 95"/>
              <p:cNvSpPr>
                <a:spLocks noChangeShapeType="1"/>
              </p:cNvSpPr>
              <p:nvPr/>
            </p:nvSpPr>
            <p:spPr bwMode="auto">
              <a:xfrm>
                <a:off x="3650"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38" name="Rectangle 96"/>
              <p:cNvSpPr>
                <a:spLocks noChangeArrowheads="1"/>
              </p:cNvSpPr>
              <p:nvPr/>
            </p:nvSpPr>
            <p:spPr bwMode="auto">
              <a:xfrm>
                <a:off x="3650"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39" name="Line 97"/>
              <p:cNvSpPr>
                <a:spLocks noChangeShapeType="1"/>
              </p:cNvSpPr>
              <p:nvPr/>
            </p:nvSpPr>
            <p:spPr bwMode="auto">
              <a:xfrm>
                <a:off x="3650"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0" name="Line 98"/>
              <p:cNvSpPr>
                <a:spLocks noChangeShapeType="1"/>
              </p:cNvSpPr>
              <p:nvPr/>
            </p:nvSpPr>
            <p:spPr bwMode="auto">
              <a:xfrm>
                <a:off x="3650"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1" name="Rectangle 99"/>
              <p:cNvSpPr>
                <a:spLocks noChangeArrowheads="1"/>
              </p:cNvSpPr>
              <p:nvPr/>
            </p:nvSpPr>
            <p:spPr bwMode="auto">
              <a:xfrm>
                <a:off x="3658" y="2004"/>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42" name="Line 100"/>
              <p:cNvSpPr>
                <a:spLocks noChangeShapeType="1"/>
              </p:cNvSpPr>
              <p:nvPr/>
            </p:nvSpPr>
            <p:spPr bwMode="auto">
              <a:xfrm>
                <a:off x="3658" y="200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3" name="Rectangle 101"/>
              <p:cNvSpPr>
                <a:spLocks noChangeArrowheads="1"/>
              </p:cNvSpPr>
              <p:nvPr/>
            </p:nvSpPr>
            <p:spPr bwMode="auto">
              <a:xfrm>
                <a:off x="414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44" name="Line 102"/>
              <p:cNvSpPr>
                <a:spLocks noChangeShapeType="1"/>
              </p:cNvSpPr>
              <p:nvPr/>
            </p:nvSpPr>
            <p:spPr bwMode="auto">
              <a:xfrm>
                <a:off x="414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5" name="Line 103"/>
              <p:cNvSpPr>
                <a:spLocks noChangeShapeType="1"/>
              </p:cNvSpPr>
              <p:nvPr/>
            </p:nvSpPr>
            <p:spPr bwMode="auto">
              <a:xfrm>
                <a:off x="414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6" name="Rectangle 104"/>
              <p:cNvSpPr>
                <a:spLocks noChangeArrowheads="1"/>
              </p:cNvSpPr>
              <p:nvPr/>
            </p:nvSpPr>
            <p:spPr bwMode="auto">
              <a:xfrm>
                <a:off x="414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47" name="Line 105"/>
              <p:cNvSpPr>
                <a:spLocks noChangeShapeType="1"/>
              </p:cNvSpPr>
              <p:nvPr/>
            </p:nvSpPr>
            <p:spPr bwMode="auto">
              <a:xfrm>
                <a:off x="414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8" name="Line 106"/>
              <p:cNvSpPr>
                <a:spLocks noChangeShapeType="1"/>
              </p:cNvSpPr>
              <p:nvPr/>
            </p:nvSpPr>
            <p:spPr bwMode="auto">
              <a:xfrm>
                <a:off x="414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9" name="Rectangle 107"/>
              <p:cNvSpPr>
                <a:spLocks noChangeArrowheads="1"/>
              </p:cNvSpPr>
              <p:nvPr/>
            </p:nvSpPr>
            <p:spPr bwMode="auto">
              <a:xfrm>
                <a:off x="3650"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50" name="Line 108"/>
              <p:cNvSpPr>
                <a:spLocks noChangeShapeType="1"/>
              </p:cNvSpPr>
              <p:nvPr/>
            </p:nvSpPr>
            <p:spPr bwMode="auto">
              <a:xfrm>
                <a:off x="3650"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51" name="Rectangle 109"/>
              <p:cNvSpPr>
                <a:spLocks noChangeArrowheads="1"/>
              </p:cNvSpPr>
              <p:nvPr/>
            </p:nvSpPr>
            <p:spPr bwMode="auto">
              <a:xfrm>
                <a:off x="4147"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52" name="Line 110"/>
              <p:cNvSpPr>
                <a:spLocks noChangeShapeType="1"/>
              </p:cNvSpPr>
              <p:nvPr/>
            </p:nvSpPr>
            <p:spPr bwMode="auto">
              <a:xfrm>
                <a:off x="4147"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53" name="Rectangle 111"/>
              <p:cNvSpPr>
                <a:spLocks noChangeArrowheads="1"/>
              </p:cNvSpPr>
              <p:nvPr/>
            </p:nvSpPr>
            <p:spPr bwMode="auto">
              <a:xfrm>
                <a:off x="3650"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54" name="Line 112"/>
              <p:cNvSpPr>
                <a:spLocks noChangeShapeType="1"/>
              </p:cNvSpPr>
              <p:nvPr/>
            </p:nvSpPr>
            <p:spPr bwMode="auto">
              <a:xfrm>
                <a:off x="3650"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55" name="Line 113"/>
              <p:cNvSpPr>
                <a:spLocks noChangeShapeType="1"/>
              </p:cNvSpPr>
              <p:nvPr/>
            </p:nvSpPr>
            <p:spPr bwMode="auto">
              <a:xfrm>
                <a:off x="3650"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56" name="Rectangle 114"/>
              <p:cNvSpPr>
                <a:spLocks noChangeArrowheads="1"/>
              </p:cNvSpPr>
              <p:nvPr/>
            </p:nvSpPr>
            <p:spPr bwMode="auto">
              <a:xfrm>
                <a:off x="3650"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57" name="Line 115"/>
              <p:cNvSpPr>
                <a:spLocks noChangeShapeType="1"/>
              </p:cNvSpPr>
              <p:nvPr/>
            </p:nvSpPr>
            <p:spPr bwMode="auto">
              <a:xfrm>
                <a:off x="3650"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58" name="Line 116"/>
              <p:cNvSpPr>
                <a:spLocks noChangeShapeType="1"/>
              </p:cNvSpPr>
              <p:nvPr/>
            </p:nvSpPr>
            <p:spPr bwMode="auto">
              <a:xfrm>
                <a:off x="3650"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59" name="Rectangle 117"/>
              <p:cNvSpPr>
                <a:spLocks noChangeArrowheads="1"/>
              </p:cNvSpPr>
              <p:nvPr/>
            </p:nvSpPr>
            <p:spPr bwMode="auto">
              <a:xfrm>
                <a:off x="3658" y="2194"/>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60" name="Line 118"/>
              <p:cNvSpPr>
                <a:spLocks noChangeShapeType="1"/>
              </p:cNvSpPr>
              <p:nvPr/>
            </p:nvSpPr>
            <p:spPr bwMode="auto">
              <a:xfrm>
                <a:off x="3658" y="219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61" name="Rectangle 119"/>
              <p:cNvSpPr>
                <a:spLocks noChangeArrowheads="1"/>
              </p:cNvSpPr>
              <p:nvPr/>
            </p:nvSpPr>
            <p:spPr bwMode="auto">
              <a:xfrm>
                <a:off x="414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62" name="Line 120"/>
              <p:cNvSpPr>
                <a:spLocks noChangeShapeType="1"/>
              </p:cNvSpPr>
              <p:nvPr/>
            </p:nvSpPr>
            <p:spPr bwMode="auto">
              <a:xfrm>
                <a:off x="414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63" name="Line 121"/>
              <p:cNvSpPr>
                <a:spLocks noChangeShapeType="1"/>
              </p:cNvSpPr>
              <p:nvPr/>
            </p:nvSpPr>
            <p:spPr bwMode="auto">
              <a:xfrm>
                <a:off x="414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64" name="Rectangle 122"/>
              <p:cNvSpPr>
                <a:spLocks noChangeArrowheads="1"/>
              </p:cNvSpPr>
              <p:nvPr/>
            </p:nvSpPr>
            <p:spPr bwMode="auto">
              <a:xfrm>
                <a:off x="414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65" name="Line 123"/>
              <p:cNvSpPr>
                <a:spLocks noChangeShapeType="1"/>
              </p:cNvSpPr>
              <p:nvPr/>
            </p:nvSpPr>
            <p:spPr bwMode="auto">
              <a:xfrm>
                <a:off x="414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66" name="Line 124"/>
              <p:cNvSpPr>
                <a:spLocks noChangeShapeType="1"/>
              </p:cNvSpPr>
              <p:nvPr/>
            </p:nvSpPr>
            <p:spPr bwMode="auto">
              <a:xfrm>
                <a:off x="414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67" name="Rectangle 125"/>
              <p:cNvSpPr>
                <a:spLocks noChangeArrowheads="1"/>
              </p:cNvSpPr>
              <p:nvPr/>
            </p:nvSpPr>
            <p:spPr bwMode="auto">
              <a:xfrm>
                <a:off x="4154" y="2026"/>
                <a:ext cx="7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068" name="Rectangle 126"/>
              <p:cNvSpPr>
                <a:spLocks noChangeArrowheads="1"/>
              </p:cNvSpPr>
              <p:nvPr/>
            </p:nvSpPr>
            <p:spPr bwMode="auto">
              <a:xfrm>
                <a:off x="1524" y="2274"/>
                <a:ext cx="122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069" name="Rectangle 127"/>
              <p:cNvSpPr>
                <a:spLocks noChangeArrowheads="1"/>
              </p:cNvSpPr>
              <p:nvPr/>
            </p:nvSpPr>
            <p:spPr bwMode="auto">
              <a:xfrm>
                <a:off x="3680" y="2282"/>
                <a:ext cx="5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2100">
                    <a:solidFill>
                      <a:srgbClr val="000000"/>
                    </a:solidFill>
                    <a:latin typeface="宋体" pitchFamily="2" charset="-122"/>
                  </a:rPr>
                  <a:t>叶结点</a:t>
                </a:r>
                <a:endParaRPr kumimoji="1" lang="zh-CN" altLang="en-US" sz="3200" b="0">
                  <a:latin typeface="Times New Roman" pitchFamily="18" charset="0"/>
                </a:endParaRPr>
              </a:p>
            </p:txBody>
          </p:sp>
          <p:sp>
            <p:nvSpPr>
              <p:cNvPr id="39070" name="Rectangle 128"/>
              <p:cNvSpPr>
                <a:spLocks noChangeArrowheads="1"/>
              </p:cNvSpPr>
              <p:nvPr/>
            </p:nvSpPr>
            <p:spPr bwMode="auto">
              <a:xfrm>
                <a:off x="1531" y="2744"/>
                <a:ext cx="3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071" name="Rectangle 129"/>
              <p:cNvSpPr>
                <a:spLocks noChangeArrowheads="1"/>
              </p:cNvSpPr>
              <p:nvPr/>
            </p:nvSpPr>
            <p:spPr bwMode="auto">
              <a:xfrm>
                <a:off x="1612" y="2752"/>
                <a:ext cx="15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宋体" pitchFamily="2" charset="-122"/>
                  </a:rPr>
                  <a:t>Ｒ</a:t>
                </a:r>
                <a:endParaRPr kumimoji="1" lang="zh-CN" altLang="en-US" sz="2400" b="0">
                  <a:latin typeface="Times New Roman" pitchFamily="18" charset="0"/>
                </a:endParaRPr>
              </a:p>
            </p:txBody>
          </p:sp>
          <p:sp>
            <p:nvSpPr>
              <p:cNvPr id="39072" name="Rectangle 130"/>
              <p:cNvSpPr>
                <a:spLocks noChangeArrowheads="1"/>
              </p:cNvSpPr>
              <p:nvPr/>
            </p:nvSpPr>
            <p:spPr bwMode="auto">
              <a:xfrm>
                <a:off x="1754" y="2744"/>
                <a:ext cx="15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en-US" altLang="zh-CN" sz="1700">
                    <a:solidFill>
                      <a:srgbClr val="000000"/>
                    </a:solidFill>
                    <a:latin typeface="Times New Roman" pitchFamily="18" charset="0"/>
                  </a:rPr>
                  <a:t>4  </a:t>
                </a:r>
                <a:endParaRPr kumimoji="1" lang="en-US" altLang="zh-CN" sz="2400" b="0">
                  <a:latin typeface="Times New Roman" pitchFamily="18" charset="0"/>
                </a:endParaRPr>
              </a:p>
            </p:txBody>
          </p:sp>
          <p:sp>
            <p:nvSpPr>
              <p:cNvPr id="39073" name="Rectangle 131"/>
              <p:cNvSpPr>
                <a:spLocks noChangeArrowheads="1"/>
              </p:cNvSpPr>
              <p:nvPr/>
            </p:nvSpPr>
            <p:spPr bwMode="auto">
              <a:xfrm>
                <a:off x="1524"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74" name="Line 132"/>
              <p:cNvSpPr>
                <a:spLocks noChangeShapeType="1"/>
              </p:cNvSpPr>
              <p:nvPr/>
            </p:nvSpPr>
            <p:spPr bwMode="auto">
              <a:xfrm>
                <a:off x="1524"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75" name="Line 133"/>
              <p:cNvSpPr>
                <a:spLocks noChangeShapeType="1"/>
              </p:cNvSpPr>
              <p:nvPr/>
            </p:nvSpPr>
            <p:spPr bwMode="auto">
              <a:xfrm>
                <a:off x="1524"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76" name="Rectangle 134"/>
              <p:cNvSpPr>
                <a:spLocks noChangeArrowheads="1"/>
              </p:cNvSpPr>
              <p:nvPr/>
            </p:nvSpPr>
            <p:spPr bwMode="auto">
              <a:xfrm>
                <a:off x="1524"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77" name="Line 135"/>
              <p:cNvSpPr>
                <a:spLocks noChangeShapeType="1"/>
              </p:cNvSpPr>
              <p:nvPr/>
            </p:nvSpPr>
            <p:spPr bwMode="auto">
              <a:xfrm>
                <a:off x="1524"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78" name="Line 136"/>
              <p:cNvSpPr>
                <a:spLocks noChangeShapeType="1"/>
              </p:cNvSpPr>
              <p:nvPr/>
            </p:nvSpPr>
            <p:spPr bwMode="auto">
              <a:xfrm>
                <a:off x="1524"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79" name="Rectangle 137"/>
              <p:cNvSpPr>
                <a:spLocks noChangeArrowheads="1"/>
              </p:cNvSpPr>
              <p:nvPr/>
            </p:nvSpPr>
            <p:spPr bwMode="auto">
              <a:xfrm>
                <a:off x="1531" y="2724"/>
                <a:ext cx="42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80" name="Line 138"/>
              <p:cNvSpPr>
                <a:spLocks noChangeShapeType="1"/>
              </p:cNvSpPr>
              <p:nvPr/>
            </p:nvSpPr>
            <p:spPr bwMode="auto">
              <a:xfrm>
                <a:off x="1531" y="2724"/>
                <a:ext cx="4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1" name="Rectangle 139"/>
              <p:cNvSpPr>
                <a:spLocks noChangeArrowheads="1"/>
              </p:cNvSpPr>
              <p:nvPr/>
            </p:nvSpPr>
            <p:spPr bwMode="auto">
              <a:xfrm>
                <a:off x="1955"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82" name="Line 140"/>
              <p:cNvSpPr>
                <a:spLocks noChangeShapeType="1"/>
              </p:cNvSpPr>
              <p:nvPr/>
            </p:nvSpPr>
            <p:spPr bwMode="auto">
              <a:xfrm>
                <a:off x="1955"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3" name="Line 141"/>
              <p:cNvSpPr>
                <a:spLocks noChangeShapeType="1"/>
              </p:cNvSpPr>
              <p:nvPr/>
            </p:nvSpPr>
            <p:spPr bwMode="auto">
              <a:xfrm>
                <a:off x="1955"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4" name="Rectangle 142"/>
              <p:cNvSpPr>
                <a:spLocks noChangeArrowheads="1"/>
              </p:cNvSpPr>
              <p:nvPr/>
            </p:nvSpPr>
            <p:spPr bwMode="auto">
              <a:xfrm>
                <a:off x="1955"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85" name="Line 143"/>
              <p:cNvSpPr>
                <a:spLocks noChangeShapeType="1"/>
              </p:cNvSpPr>
              <p:nvPr/>
            </p:nvSpPr>
            <p:spPr bwMode="auto">
              <a:xfrm>
                <a:off x="1955"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6" name="Line 144"/>
              <p:cNvSpPr>
                <a:spLocks noChangeShapeType="1"/>
              </p:cNvSpPr>
              <p:nvPr/>
            </p:nvSpPr>
            <p:spPr bwMode="auto">
              <a:xfrm>
                <a:off x="1955"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7" name="Rectangle 145"/>
              <p:cNvSpPr>
                <a:spLocks noChangeArrowheads="1"/>
              </p:cNvSpPr>
              <p:nvPr/>
            </p:nvSpPr>
            <p:spPr bwMode="auto">
              <a:xfrm>
                <a:off x="1524"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88" name="Line 146"/>
              <p:cNvSpPr>
                <a:spLocks noChangeShapeType="1"/>
              </p:cNvSpPr>
              <p:nvPr/>
            </p:nvSpPr>
            <p:spPr bwMode="auto">
              <a:xfrm>
                <a:off x="1524"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9" name="Rectangle 147"/>
              <p:cNvSpPr>
                <a:spLocks noChangeArrowheads="1"/>
              </p:cNvSpPr>
              <p:nvPr/>
            </p:nvSpPr>
            <p:spPr bwMode="auto">
              <a:xfrm>
                <a:off x="1955"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90" name="Line 148"/>
              <p:cNvSpPr>
                <a:spLocks noChangeShapeType="1"/>
              </p:cNvSpPr>
              <p:nvPr/>
            </p:nvSpPr>
            <p:spPr bwMode="auto">
              <a:xfrm>
                <a:off x="1955"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1" name="Rectangle 149"/>
              <p:cNvSpPr>
                <a:spLocks noChangeArrowheads="1"/>
              </p:cNvSpPr>
              <p:nvPr/>
            </p:nvSpPr>
            <p:spPr bwMode="auto">
              <a:xfrm>
                <a:off x="1524"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92" name="Line 150"/>
              <p:cNvSpPr>
                <a:spLocks noChangeShapeType="1"/>
              </p:cNvSpPr>
              <p:nvPr/>
            </p:nvSpPr>
            <p:spPr bwMode="auto">
              <a:xfrm>
                <a:off x="1524"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3" name="Line 151"/>
              <p:cNvSpPr>
                <a:spLocks noChangeShapeType="1"/>
              </p:cNvSpPr>
              <p:nvPr/>
            </p:nvSpPr>
            <p:spPr bwMode="auto">
              <a:xfrm>
                <a:off x="1524"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4" name="Rectangle 152"/>
              <p:cNvSpPr>
                <a:spLocks noChangeArrowheads="1"/>
              </p:cNvSpPr>
              <p:nvPr/>
            </p:nvSpPr>
            <p:spPr bwMode="auto">
              <a:xfrm>
                <a:off x="1524"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95" name="Line 153"/>
              <p:cNvSpPr>
                <a:spLocks noChangeShapeType="1"/>
              </p:cNvSpPr>
              <p:nvPr/>
            </p:nvSpPr>
            <p:spPr bwMode="auto">
              <a:xfrm>
                <a:off x="1524"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6" name="Line 154"/>
              <p:cNvSpPr>
                <a:spLocks noChangeShapeType="1"/>
              </p:cNvSpPr>
              <p:nvPr/>
            </p:nvSpPr>
            <p:spPr bwMode="auto">
              <a:xfrm>
                <a:off x="1524"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7" name="Rectangle 155"/>
              <p:cNvSpPr>
                <a:spLocks noChangeArrowheads="1"/>
              </p:cNvSpPr>
              <p:nvPr/>
            </p:nvSpPr>
            <p:spPr bwMode="auto">
              <a:xfrm>
                <a:off x="1531" y="2913"/>
                <a:ext cx="42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98" name="Line 156"/>
              <p:cNvSpPr>
                <a:spLocks noChangeShapeType="1"/>
              </p:cNvSpPr>
              <p:nvPr/>
            </p:nvSpPr>
            <p:spPr bwMode="auto">
              <a:xfrm>
                <a:off x="1531" y="2913"/>
                <a:ext cx="4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9" name="Rectangle 157"/>
              <p:cNvSpPr>
                <a:spLocks noChangeArrowheads="1"/>
              </p:cNvSpPr>
              <p:nvPr/>
            </p:nvSpPr>
            <p:spPr bwMode="auto">
              <a:xfrm>
                <a:off x="1955"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00" name="Line 158"/>
              <p:cNvSpPr>
                <a:spLocks noChangeShapeType="1"/>
              </p:cNvSpPr>
              <p:nvPr/>
            </p:nvSpPr>
            <p:spPr bwMode="auto">
              <a:xfrm>
                <a:off x="1955"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01" name="Line 159"/>
              <p:cNvSpPr>
                <a:spLocks noChangeShapeType="1"/>
              </p:cNvSpPr>
              <p:nvPr/>
            </p:nvSpPr>
            <p:spPr bwMode="auto">
              <a:xfrm>
                <a:off x="1955"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02" name="Rectangle 160"/>
              <p:cNvSpPr>
                <a:spLocks noChangeArrowheads="1"/>
              </p:cNvSpPr>
              <p:nvPr/>
            </p:nvSpPr>
            <p:spPr bwMode="auto">
              <a:xfrm>
                <a:off x="1955"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03" name="Line 161"/>
              <p:cNvSpPr>
                <a:spLocks noChangeShapeType="1"/>
              </p:cNvSpPr>
              <p:nvPr/>
            </p:nvSpPr>
            <p:spPr bwMode="auto">
              <a:xfrm>
                <a:off x="1955"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04" name="Line 162"/>
              <p:cNvSpPr>
                <a:spLocks noChangeShapeType="1"/>
              </p:cNvSpPr>
              <p:nvPr/>
            </p:nvSpPr>
            <p:spPr bwMode="auto">
              <a:xfrm>
                <a:off x="1955"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05" name="Rectangle 163"/>
              <p:cNvSpPr>
                <a:spLocks noChangeArrowheads="1"/>
              </p:cNvSpPr>
              <p:nvPr/>
            </p:nvSpPr>
            <p:spPr bwMode="auto">
              <a:xfrm>
                <a:off x="1962" y="2744"/>
                <a:ext cx="11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106" name="Rectangle 164"/>
              <p:cNvSpPr>
                <a:spLocks noChangeArrowheads="1"/>
              </p:cNvSpPr>
              <p:nvPr/>
            </p:nvSpPr>
            <p:spPr bwMode="auto">
              <a:xfrm>
                <a:off x="2160" y="2752"/>
                <a:ext cx="76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2100">
                    <a:solidFill>
                      <a:srgbClr val="000000"/>
                    </a:solidFill>
                    <a:latin typeface="宋体" pitchFamily="2" charset="-122"/>
                  </a:rPr>
                  <a:t>兄弟结点</a:t>
                </a:r>
                <a:endParaRPr kumimoji="1" lang="zh-CN" altLang="en-US" sz="3200" b="0">
                  <a:latin typeface="Times New Roman" pitchFamily="18" charset="0"/>
                </a:endParaRPr>
              </a:p>
            </p:txBody>
          </p:sp>
          <p:sp>
            <p:nvSpPr>
              <p:cNvPr id="39107" name="Rectangle 165"/>
              <p:cNvSpPr>
                <a:spLocks noChangeArrowheads="1"/>
              </p:cNvSpPr>
              <p:nvPr/>
            </p:nvSpPr>
            <p:spPr bwMode="auto">
              <a:xfrm>
                <a:off x="2708" y="2744"/>
                <a:ext cx="3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108" name="Rectangle 166"/>
              <p:cNvSpPr>
                <a:spLocks noChangeArrowheads="1"/>
              </p:cNvSpPr>
              <p:nvPr/>
            </p:nvSpPr>
            <p:spPr bwMode="auto">
              <a:xfrm>
                <a:off x="2770" y="2752"/>
                <a:ext cx="15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宋体" pitchFamily="2" charset="-122"/>
                  </a:rPr>
                  <a:t>　</a:t>
                </a:r>
                <a:endParaRPr kumimoji="1" lang="zh-CN" altLang="en-US" sz="2400" b="0">
                  <a:latin typeface="Times New Roman" pitchFamily="18" charset="0"/>
                </a:endParaRPr>
              </a:p>
            </p:txBody>
          </p:sp>
          <p:sp>
            <p:nvSpPr>
              <p:cNvPr id="39109" name="Rectangle 167"/>
              <p:cNvSpPr>
                <a:spLocks noChangeArrowheads="1"/>
              </p:cNvSpPr>
              <p:nvPr/>
            </p:nvSpPr>
            <p:spPr bwMode="auto">
              <a:xfrm>
                <a:off x="2916" y="2744"/>
                <a:ext cx="3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110" name="Rectangle 168"/>
              <p:cNvSpPr>
                <a:spLocks noChangeArrowheads="1"/>
              </p:cNvSpPr>
              <p:nvPr/>
            </p:nvSpPr>
            <p:spPr bwMode="auto">
              <a:xfrm>
                <a:off x="2993" y="2752"/>
                <a:ext cx="15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宋体" pitchFamily="2" charset="-122"/>
                  </a:rPr>
                  <a:t>Ｒ</a:t>
                </a:r>
                <a:endParaRPr kumimoji="1" lang="zh-CN" altLang="en-US" sz="2400" b="0">
                  <a:latin typeface="Times New Roman" pitchFamily="18" charset="0"/>
                </a:endParaRPr>
              </a:p>
            </p:txBody>
          </p:sp>
          <p:sp>
            <p:nvSpPr>
              <p:cNvPr id="39111" name="Rectangle 169"/>
              <p:cNvSpPr>
                <a:spLocks noChangeArrowheads="1"/>
              </p:cNvSpPr>
              <p:nvPr/>
            </p:nvSpPr>
            <p:spPr bwMode="auto">
              <a:xfrm>
                <a:off x="3135" y="2744"/>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en-US" altLang="zh-CN" sz="1700">
                    <a:solidFill>
                      <a:srgbClr val="000000"/>
                    </a:solidFill>
                    <a:latin typeface="Times New Roman" pitchFamily="18" charset="0"/>
                  </a:rPr>
                  <a:t>5</a:t>
                </a:r>
                <a:endParaRPr kumimoji="1" lang="en-US" altLang="zh-CN" sz="2400" b="0">
                  <a:latin typeface="Times New Roman" pitchFamily="18" charset="0"/>
                </a:endParaRPr>
              </a:p>
            </p:txBody>
          </p:sp>
          <p:sp>
            <p:nvSpPr>
              <p:cNvPr id="39112" name="Rectangle 170"/>
              <p:cNvSpPr>
                <a:spLocks noChangeArrowheads="1"/>
              </p:cNvSpPr>
              <p:nvPr/>
            </p:nvSpPr>
            <p:spPr bwMode="auto">
              <a:xfrm>
                <a:off x="2909"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13" name="Line 171"/>
              <p:cNvSpPr>
                <a:spLocks noChangeShapeType="1"/>
              </p:cNvSpPr>
              <p:nvPr/>
            </p:nvSpPr>
            <p:spPr bwMode="auto">
              <a:xfrm>
                <a:off x="2909"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4" name="Line 172"/>
              <p:cNvSpPr>
                <a:spLocks noChangeShapeType="1"/>
              </p:cNvSpPr>
              <p:nvPr/>
            </p:nvSpPr>
            <p:spPr bwMode="auto">
              <a:xfrm>
                <a:off x="2909"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5" name="Rectangle 173"/>
              <p:cNvSpPr>
                <a:spLocks noChangeArrowheads="1"/>
              </p:cNvSpPr>
              <p:nvPr/>
            </p:nvSpPr>
            <p:spPr bwMode="auto">
              <a:xfrm>
                <a:off x="2909"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16" name="Line 174"/>
              <p:cNvSpPr>
                <a:spLocks noChangeShapeType="1"/>
              </p:cNvSpPr>
              <p:nvPr/>
            </p:nvSpPr>
            <p:spPr bwMode="auto">
              <a:xfrm>
                <a:off x="2909"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7" name="Line 175"/>
              <p:cNvSpPr>
                <a:spLocks noChangeShapeType="1"/>
              </p:cNvSpPr>
              <p:nvPr/>
            </p:nvSpPr>
            <p:spPr bwMode="auto">
              <a:xfrm>
                <a:off x="2909"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8" name="Rectangle 176"/>
              <p:cNvSpPr>
                <a:spLocks noChangeArrowheads="1"/>
              </p:cNvSpPr>
              <p:nvPr/>
            </p:nvSpPr>
            <p:spPr bwMode="auto">
              <a:xfrm>
                <a:off x="2916" y="2724"/>
                <a:ext cx="42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19" name="Line 177"/>
              <p:cNvSpPr>
                <a:spLocks noChangeShapeType="1"/>
              </p:cNvSpPr>
              <p:nvPr/>
            </p:nvSpPr>
            <p:spPr bwMode="auto">
              <a:xfrm>
                <a:off x="2916" y="2724"/>
                <a:ext cx="4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20" name="Rectangle 178"/>
              <p:cNvSpPr>
                <a:spLocks noChangeArrowheads="1"/>
              </p:cNvSpPr>
              <p:nvPr/>
            </p:nvSpPr>
            <p:spPr bwMode="auto">
              <a:xfrm>
                <a:off x="3336"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21" name="Line 179"/>
              <p:cNvSpPr>
                <a:spLocks noChangeShapeType="1"/>
              </p:cNvSpPr>
              <p:nvPr/>
            </p:nvSpPr>
            <p:spPr bwMode="auto">
              <a:xfrm>
                <a:off x="3336"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22" name="Line 180"/>
              <p:cNvSpPr>
                <a:spLocks noChangeShapeType="1"/>
              </p:cNvSpPr>
              <p:nvPr/>
            </p:nvSpPr>
            <p:spPr bwMode="auto">
              <a:xfrm>
                <a:off x="3336"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23" name="Rectangle 181"/>
              <p:cNvSpPr>
                <a:spLocks noChangeArrowheads="1"/>
              </p:cNvSpPr>
              <p:nvPr/>
            </p:nvSpPr>
            <p:spPr bwMode="auto">
              <a:xfrm>
                <a:off x="3336"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24" name="Line 182"/>
              <p:cNvSpPr>
                <a:spLocks noChangeShapeType="1"/>
              </p:cNvSpPr>
              <p:nvPr/>
            </p:nvSpPr>
            <p:spPr bwMode="auto">
              <a:xfrm>
                <a:off x="3336"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25" name="Line 183"/>
              <p:cNvSpPr>
                <a:spLocks noChangeShapeType="1"/>
              </p:cNvSpPr>
              <p:nvPr/>
            </p:nvSpPr>
            <p:spPr bwMode="auto">
              <a:xfrm>
                <a:off x="3336"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26" name="Rectangle 184"/>
              <p:cNvSpPr>
                <a:spLocks noChangeArrowheads="1"/>
              </p:cNvSpPr>
              <p:nvPr/>
            </p:nvSpPr>
            <p:spPr bwMode="auto">
              <a:xfrm>
                <a:off x="2909"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27" name="Line 185"/>
              <p:cNvSpPr>
                <a:spLocks noChangeShapeType="1"/>
              </p:cNvSpPr>
              <p:nvPr/>
            </p:nvSpPr>
            <p:spPr bwMode="auto">
              <a:xfrm>
                <a:off x="2909"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28" name="Rectangle 186"/>
              <p:cNvSpPr>
                <a:spLocks noChangeArrowheads="1"/>
              </p:cNvSpPr>
              <p:nvPr/>
            </p:nvSpPr>
            <p:spPr bwMode="auto">
              <a:xfrm>
                <a:off x="3336"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29" name="Line 187"/>
              <p:cNvSpPr>
                <a:spLocks noChangeShapeType="1"/>
              </p:cNvSpPr>
              <p:nvPr/>
            </p:nvSpPr>
            <p:spPr bwMode="auto">
              <a:xfrm>
                <a:off x="3336"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30" name="Rectangle 188"/>
              <p:cNvSpPr>
                <a:spLocks noChangeArrowheads="1"/>
              </p:cNvSpPr>
              <p:nvPr/>
            </p:nvSpPr>
            <p:spPr bwMode="auto">
              <a:xfrm>
                <a:off x="2909"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31" name="Line 189"/>
              <p:cNvSpPr>
                <a:spLocks noChangeShapeType="1"/>
              </p:cNvSpPr>
              <p:nvPr/>
            </p:nvSpPr>
            <p:spPr bwMode="auto">
              <a:xfrm>
                <a:off x="2909"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32" name="Line 190"/>
              <p:cNvSpPr>
                <a:spLocks noChangeShapeType="1"/>
              </p:cNvSpPr>
              <p:nvPr/>
            </p:nvSpPr>
            <p:spPr bwMode="auto">
              <a:xfrm>
                <a:off x="2909"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33" name="Rectangle 191"/>
              <p:cNvSpPr>
                <a:spLocks noChangeArrowheads="1"/>
              </p:cNvSpPr>
              <p:nvPr/>
            </p:nvSpPr>
            <p:spPr bwMode="auto">
              <a:xfrm>
                <a:off x="2909"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34" name="Line 192"/>
              <p:cNvSpPr>
                <a:spLocks noChangeShapeType="1"/>
              </p:cNvSpPr>
              <p:nvPr/>
            </p:nvSpPr>
            <p:spPr bwMode="auto">
              <a:xfrm>
                <a:off x="2909"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35" name="Line 193"/>
              <p:cNvSpPr>
                <a:spLocks noChangeShapeType="1"/>
              </p:cNvSpPr>
              <p:nvPr/>
            </p:nvSpPr>
            <p:spPr bwMode="auto">
              <a:xfrm>
                <a:off x="2909"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36" name="Rectangle 194"/>
              <p:cNvSpPr>
                <a:spLocks noChangeArrowheads="1"/>
              </p:cNvSpPr>
              <p:nvPr/>
            </p:nvSpPr>
            <p:spPr bwMode="auto">
              <a:xfrm>
                <a:off x="2916" y="2913"/>
                <a:ext cx="42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37" name="Line 195"/>
              <p:cNvSpPr>
                <a:spLocks noChangeShapeType="1"/>
              </p:cNvSpPr>
              <p:nvPr/>
            </p:nvSpPr>
            <p:spPr bwMode="auto">
              <a:xfrm>
                <a:off x="2916" y="2913"/>
                <a:ext cx="4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38" name="Rectangle 196"/>
              <p:cNvSpPr>
                <a:spLocks noChangeArrowheads="1"/>
              </p:cNvSpPr>
              <p:nvPr/>
            </p:nvSpPr>
            <p:spPr bwMode="auto">
              <a:xfrm>
                <a:off x="3336"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39" name="Line 197"/>
              <p:cNvSpPr>
                <a:spLocks noChangeShapeType="1"/>
              </p:cNvSpPr>
              <p:nvPr/>
            </p:nvSpPr>
            <p:spPr bwMode="auto">
              <a:xfrm>
                <a:off x="3336"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40" name="Line 198"/>
              <p:cNvSpPr>
                <a:spLocks noChangeShapeType="1"/>
              </p:cNvSpPr>
              <p:nvPr/>
            </p:nvSpPr>
            <p:spPr bwMode="auto">
              <a:xfrm>
                <a:off x="3336"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41" name="Rectangle 199"/>
              <p:cNvSpPr>
                <a:spLocks noChangeArrowheads="1"/>
              </p:cNvSpPr>
              <p:nvPr/>
            </p:nvSpPr>
            <p:spPr bwMode="auto">
              <a:xfrm>
                <a:off x="3336"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42" name="Line 200"/>
              <p:cNvSpPr>
                <a:spLocks noChangeShapeType="1"/>
              </p:cNvSpPr>
              <p:nvPr/>
            </p:nvSpPr>
            <p:spPr bwMode="auto">
              <a:xfrm>
                <a:off x="3336"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43" name="Line 201"/>
              <p:cNvSpPr>
                <a:spLocks noChangeShapeType="1"/>
              </p:cNvSpPr>
              <p:nvPr/>
            </p:nvSpPr>
            <p:spPr bwMode="auto">
              <a:xfrm>
                <a:off x="3336"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44" name="Rectangle 202"/>
              <p:cNvSpPr>
                <a:spLocks noChangeArrowheads="1"/>
              </p:cNvSpPr>
              <p:nvPr/>
            </p:nvSpPr>
            <p:spPr bwMode="auto">
              <a:xfrm>
                <a:off x="1524" y="2992"/>
                <a:ext cx="3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145" name="Rectangle 203"/>
              <p:cNvSpPr>
                <a:spLocks noChangeArrowheads="1"/>
              </p:cNvSpPr>
              <p:nvPr/>
            </p:nvSpPr>
            <p:spPr bwMode="auto">
              <a:xfrm>
                <a:off x="1586" y="3001"/>
                <a:ext cx="5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2100">
                    <a:solidFill>
                      <a:srgbClr val="000000"/>
                    </a:solidFill>
                    <a:latin typeface="宋体" pitchFamily="2" charset="-122"/>
                  </a:rPr>
                  <a:t>叶结点</a:t>
                </a:r>
                <a:endParaRPr kumimoji="1" lang="zh-CN" altLang="en-US" sz="3200" b="0">
                  <a:latin typeface="Times New Roman" pitchFamily="18" charset="0"/>
                </a:endParaRPr>
              </a:p>
            </p:txBody>
          </p:sp>
          <p:sp>
            <p:nvSpPr>
              <p:cNvPr id="39146" name="Rectangle 204"/>
              <p:cNvSpPr>
                <a:spLocks noChangeArrowheads="1"/>
              </p:cNvSpPr>
              <p:nvPr/>
            </p:nvSpPr>
            <p:spPr bwMode="auto">
              <a:xfrm>
                <a:off x="2003" y="2992"/>
                <a:ext cx="49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147" name="Rectangle 205"/>
              <p:cNvSpPr>
                <a:spLocks noChangeArrowheads="1"/>
              </p:cNvSpPr>
              <p:nvPr/>
            </p:nvSpPr>
            <p:spPr bwMode="auto">
              <a:xfrm>
                <a:off x="2868" y="3001"/>
                <a:ext cx="5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2100">
                    <a:solidFill>
                      <a:srgbClr val="000000"/>
                    </a:solidFill>
                    <a:latin typeface="宋体" pitchFamily="2" charset="-122"/>
                  </a:rPr>
                  <a:t>叶结点</a:t>
                </a:r>
                <a:endParaRPr kumimoji="1" lang="zh-CN" altLang="en-US" sz="3200" b="0">
                  <a:latin typeface="Times New Roman" pitchFamily="18" charset="0"/>
                </a:endParaRPr>
              </a:p>
            </p:txBody>
          </p:sp>
        </p:grpSp>
        <p:sp>
          <p:nvSpPr>
            <p:cNvPr id="38931" name="Rectangle 206"/>
            <p:cNvSpPr>
              <a:spLocks noChangeArrowheads="1"/>
            </p:cNvSpPr>
            <p:nvPr/>
          </p:nvSpPr>
          <p:spPr bwMode="auto">
            <a:xfrm>
              <a:off x="2445" y="3428"/>
              <a:ext cx="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endParaRPr kumimoji="1" lang="zh-CN" altLang="en-US" sz="2400" b="0">
                <a:latin typeface="Times New Roman" pitchFamily="18" charset="0"/>
              </a:endParaRPr>
            </a:p>
          </p:txBody>
        </p:sp>
        <p:sp>
          <p:nvSpPr>
            <p:cNvPr id="38932" name="Line 207"/>
            <p:cNvSpPr>
              <a:spLocks noChangeShapeType="1"/>
            </p:cNvSpPr>
            <p:nvPr/>
          </p:nvSpPr>
          <p:spPr bwMode="auto">
            <a:xfrm>
              <a:off x="3072" y="1491"/>
              <a:ext cx="1" cy="2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3" name="Freeform 208"/>
            <p:cNvSpPr>
              <a:spLocks noChangeArrowheads="1"/>
            </p:cNvSpPr>
            <p:nvPr/>
          </p:nvSpPr>
          <p:spPr bwMode="auto">
            <a:xfrm>
              <a:off x="2352" y="1722"/>
              <a:ext cx="1534" cy="6"/>
            </a:xfrm>
            <a:custGeom>
              <a:avLst/>
              <a:gdLst>
                <a:gd name="T0" fmla="*/ 0 w 1534"/>
                <a:gd name="T1" fmla="*/ 6 h 6"/>
                <a:gd name="T2" fmla="*/ 1534 w 1534"/>
                <a:gd name="T3" fmla="*/ 0 h 6"/>
                <a:gd name="T4" fmla="*/ 0 60000 65536"/>
                <a:gd name="T5" fmla="*/ 0 60000 65536"/>
              </a:gdLst>
              <a:ahLst/>
              <a:cxnLst>
                <a:cxn ang="T4">
                  <a:pos x="T0" y="T1"/>
                </a:cxn>
                <a:cxn ang="T5">
                  <a:pos x="T2" y="T3"/>
                </a:cxn>
              </a:cxnLst>
              <a:rect l="0" t="0" r="r" b="b"/>
              <a:pathLst>
                <a:path w="1534" h="6">
                  <a:moveTo>
                    <a:pt x="0" y="6"/>
                  </a:moveTo>
                  <a:lnTo>
                    <a:pt x="1534" y="0"/>
                  </a:lnTo>
                </a:path>
              </a:pathLst>
            </a:custGeom>
            <a:solidFill>
              <a:srgbClr val="FFFFFF"/>
            </a:solidFill>
            <a:ln w="17463">
              <a:solidFill>
                <a:srgbClr val="000000"/>
              </a:solidFill>
              <a:prstDash val="solid"/>
              <a:round/>
              <a:headEnd/>
              <a:tailEnd/>
            </a:ln>
          </p:spPr>
          <p:txBody>
            <a:bodyPr/>
            <a:lstStyle/>
            <a:p>
              <a:endParaRPr lang="zh-CN" altLang="en-US"/>
            </a:p>
          </p:txBody>
        </p:sp>
        <p:grpSp>
          <p:nvGrpSpPr>
            <p:cNvPr id="38934" name="Group 209"/>
            <p:cNvGrpSpPr>
              <a:grpSpLocks/>
            </p:cNvGrpSpPr>
            <p:nvPr/>
          </p:nvGrpSpPr>
          <p:grpSpPr bwMode="auto">
            <a:xfrm>
              <a:off x="3810" y="1728"/>
              <a:ext cx="121" cy="303"/>
              <a:chOff x="3866" y="1960"/>
              <a:chExt cx="121" cy="303"/>
            </a:xfrm>
          </p:grpSpPr>
          <p:sp>
            <p:nvSpPr>
              <p:cNvPr id="38946" name="Line 210"/>
              <p:cNvSpPr>
                <a:spLocks noChangeShapeType="1"/>
              </p:cNvSpPr>
              <p:nvPr/>
            </p:nvSpPr>
            <p:spPr bwMode="auto">
              <a:xfrm>
                <a:off x="3924" y="1960"/>
                <a:ext cx="4"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7" name="Freeform 211"/>
              <p:cNvSpPr>
                <a:spLocks/>
              </p:cNvSpPr>
              <p:nvPr/>
            </p:nvSpPr>
            <p:spPr bwMode="auto">
              <a:xfrm>
                <a:off x="3866" y="214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8935" name="Group 212"/>
            <p:cNvGrpSpPr>
              <a:grpSpLocks/>
            </p:cNvGrpSpPr>
            <p:nvPr/>
          </p:nvGrpSpPr>
          <p:grpSpPr bwMode="auto">
            <a:xfrm>
              <a:off x="2290" y="1728"/>
              <a:ext cx="121" cy="303"/>
              <a:chOff x="2346" y="1960"/>
              <a:chExt cx="121" cy="303"/>
            </a:xfrm>
          </p:grpSpPr>
          <p:sp>
            <p:nvSpPr>
              <p:cNvPr id="38944" name="Line 213"/>
              <p:cNvSpPr>
                <a:spLocks noChangeShapeType="1"/>
              </p:cNvSpPr>
              <p:nvPr/>
            </p:nvSpPr>
            <p:spPr bwMode="auto">
              <a:xfrm>
                <a:off x="2408" y="1960"/>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5" name="Freeform 214"/>
              <p:cNvSpPr>
                <a:spLocks/>
              </p:cNvSpPr>
              <p:nvPr/>
            </p:nvSpPr>
            <p:spPr bwMode="auto">
              <a:xfrm>
                <a:off x="2346" y="214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8936" name="Line 215"/>
            <p:cNvSpPr>
              <a:spLocks noChangeShapeType="1"/>
            </p:cNvSpPr>
            <p:nvPr/>
          </p:nvSpPr>
          <p:spPr bwMode="auto">
            <a:xfrm>
              <a:off x="2400" y="2211"/>
              <a:ext cx="1" cy="2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7" name="Line 216"/>
            <p:cNvSpPr>
              <a:spLocks noChangeShapeType="1"/>
            </p:cNvSpPr>
            <p:nvPr/>
          </p:nvSpPr>
          <p:spPr bwMode="auto">
            <a:xfrm>
              <a:off x="1680" y="2448"/>
              <a:ext cx="1520"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8938" name="Group 217"/>
            <p:cNvGrpSpPr>
              <a:grpSpLocks/>
            </p:cNvGrpSpPr>
            <p:nvPr/>
          </p:nvGrpSpPr>
          <p:grpSpPr bwMode="auto">
            <a:xfrm>
              <a:off x="3138" y="2448"/>
              <a:ext cx="121" cy="303"/>
              <a:chOff x="3146" y="2676"/>
              <a:chExt cx="121" cy="303"/>
            </a:xfrm>
          </p:grpSpPr>
          <p:sp>
            <p:nvSpPr>
              <p:cNvPr id="38942" name="Line 218"/>
              <p:cNvSpPr>
                <a:spLocks noChangeShapeType="1"/>
              </p:cNvSpPr>
              <p:nvPr/>
            </p:nvSpPr>
            <p:spPr bwMode="auto">
              <a:xfrm>
                <a:off x="3208" y="2676"/>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3" name="Freeform 219"/>
              <p:cNvSpPr>
                <a:spLocks/>
              </p:cNvSpPr>
              <p:nvPr/>
            </p:nvSpPr>
            <p:spPr bwMode="auto">
              <a:xfrm>
                <a:off x="3146" y="2862"/>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8939" name="Group 220"/>
            <p:cNvGrpSpPr>
              <a:grpSpLocks/>
            </p:cNvGrpSpPr>
            <p:nvPr/>
          </p:nvGrpSpPr>
          <p:grpSpPr bwMode="auto">
            <a:xfrm>
              <a:off x="1618" y="2448"/>
              <a:ext cx="121" cy="303"/>
              <a:chOff x="1626" y="2676"/>
              <a:chExt cx="121" cy="303"/>
            </a:xfrm>
          </p:grpSpPr>
          <p:sp>
            <p:nvSpPr>
              <p:cNvPr id="38940" name="Line 221"/>
              <p:cNvSpPr>
                <a:spLocks noChangeShapeType="1"/>
              </p:cNvSpPr>
              <p:nvPr/>
            </p:nvSpPr>
            <p:spPr bwMode="auto">
              <a:xfrm>
                <a:off x="1688" y="2676"/>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1" name="Freeform 222"/>
              <p:cNvSpPr>
                <a:spLocks/>
              </p:cNvSpPr>
              <p:nvPr/>
            </p:nvSpPr>
            <p:spPr bwMode="auto">
              <a:xfrm>
                <a:off x="1626" y="2862"/>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8919" name="Rectangle 224"/>
          <p:cNvSpPr>
            <a:spLocks noChangeArrowheads="1"/>
          </p:cNvSpPr>
          <p:nvPr/>
        </p:nvSpPr>
        <p:spPr bwMode="auto">
          <a:xfrm>
            <a:off x="3886200" y="2667000"/>
            <a:ext cx="541020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58763" indent="-258763" defTabSz="814388">
              <a:defRPr sz="2000" b="1">
                <a:solidFill>
                  <a:schemeClr val="tx1"/>
                </a:solidFill>
                <a:latin typeface="Arial" charset="0"/>
                <a:ea typeface="宋体" pitchFamily="2" charset="-122"/>
              </a:defRPr>
            </a:lvl1pPr>
            <a:lvl2pPr marL="742950" indent="-285750" defTabSz="814388">
              <a:defRPr sz="2000" b="1">
                <a:solidFill>
                  <a:schemeClr val="tx1"/>
                </a:solidFill>
                <a:latin typeface="Arial" charset="0"/>
                <a:ea typeface="宋体" pitchFamily="2" charset="-122"/>
              </a:defRPr>
            </a:lvl2pPr>
            <a:lvl3pPr marL="1143000" indent="-228600" defTabSz="814388">
              <a:defRPr sz="2000" b="1">
                <a:solidFill>
                  <a:schemeClr val="tx1"/>
                </a:solidFill>
                <a:latin typeface="Arial" charset="0"/>
                <a:ea typeface="宋体" pitchFamily="2" charset="-122"/>
              </a:defRPr>
            </a:lvl3pPr>
            <a:lvl4pPr marL="1600200" indent="-228600" defTabSz="814388">
              <a:defRPr sz="2000" b="1">
                <a:solidFill>
                  <a:schemeClr val="tx1"/>
                </a:solidFill>
                <a:latin typeface="Arial" charset="0"/>
                <a:ea typeface="宋体" pitchFamily="2" charset="-122"/>
              </a:defRPr>
            </a:lvl4pPr>
            <a:lvl5pPr marL="2057400" indent="-228600" defTabSz="814388">
              <a:defRPr sz="2000" b="1">
                <a:solidFill>
                  <a:schemeClr val="tx1"/>
                </a:solidFill>
                <a:latin typeface="Arial" charset="0"/>
                <a:ea typeface="宋体" pitchFamily="2" charset="-122"/>
              </a:defRPr>
            </a:lvl5pPr>
            <a:lvl6pPr marL="2514600" indent="-228600" algn="ctr" defTabSz="8143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8143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8143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814388" eaLnBrk="0" fontAlgn="base" hangingPunct="0">
              <a:spcBef>
                <a:spcPct val="0"/>
              </a:spcBef>
              <a:spcAft>
                <a:spcPct val="0"/>
              </a:spcAft>
              <a:defRPr sz="2000" b="1">
                <a:solidFill>
                  <a:schemeClr val="tx1"/>
                </a:solidFill>
                <a:latin typeface="Arial" charset="0"/>
                <a:ea typeface="宋体" pitchFamily="2" charset="-122"/>
              </a:defRPr>
            </a:lvl9pPr>
          </a:lstStyle>
          <a:p>
            <a:pPr algn="l">
              <a:lnSpc>
                <a:spcPct val="80000"/>
              </a:lnSpc>
              <a:spcBef>
                <a:spcPct val="35000"/>
              </a:spcBef>
              <a:buClr>
                <a:srgbClr val="27305F"/>
              </a:buClr>
              <a:buSzPct val="60000"/>
              <a:buFont typeface="Wingdings" pitchFamily="2" charset="2"/>
              <a:buChar char="n"/>
            </a:pPr>
            <a:r>
              <a:rPr lang="zh-CN" altLang="en-US" sz="2800">
                <a:latin typeface="Times New Roman" pitchFamily="18" charset="0"/>
              </a:rPr>
              <a:t>双亲结点到子女结点间表示了记录间的一对多的联系 </a:t>
            </a:r>
          </a:p>
        </p:txBody>
      </p:sp>
      <p:grpSp>
        <p:nvGrpSpPr>
          <p:cNvPr id="38920" name="Group 236"/>
          <p:cNvGrpSpPr>
            <a:grpSpLocks/>
          </p:cNvGrpSpPr>
          <p:nvPr/>
        </p:nvGrpSpPr>
        <p:grpSpPr bwMode="auto">
          <a:xfrm>
            <a:off x="4456113" y="3581400"/>
            <a:ext cx="3509962" cy="2446338"/>
            <a:chOff x="2807" y="2256"/>
            <a:chExt cx="2211" cy="1541"/>
          </a:xfrm>
        </p:grpSpPr>
        <p:sp>
          <p:nvSpPr>
            <p:cNvPr id="38921" name="Text Box 226"/>
            <p:cNvSpPr txBox="1">
              <a:spLocks noChangeArrowheads="1"/>
            </p:cNvSpPr>
            <p:nvPr/>
          </p:nvSpPr>
          <p:spPr bwMode="auto">
            <a:xfrm>
              <a:off x="3689" y="2256"/>
              <a:ext cx="601" cy="2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2400">
                  <a:latin typeface="Times New Roman" pitchFamily="18" charset="0"/>
                </a:rPr>
                <a:t>学院</a:t>
              </a:r>
            </a:p>
          </p:txBody>
        </p:sp>
        <p:sp>
          <p:nvSpPr>
            <p:cNvPr id="38922" name="Text Box 227"/>
            <p:cNvSpPr txBox="1">
              <a:spLocks noChangeArrowheads="1"/>
            </p:cNvSpPr>
            <p:nvPr/>
          </p:nvSpPr>
          <p:spPr bwMode="auto">
            <a:xfrm>
              <a:off x="2807" y="2854"/>
              <a:ext cx="701" cy="2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2400">
                  <a:latin typeface="Times New Roman" pitchFamily="18" charset="0"/>
                </a:rPr>
                <a:t>班级</a:t>
              </a:r>
            </a:p>
          </p:txBody>
        </p:sp>
        <p:sp>
          <p:nvSpPr>
            <p:cNvPr id="38923" name="Text Box 228"/>
            <p:cNvSpPr txBox="1">
              <a:spLocks noChangeArrowheads="1"/>
            </p:cNvSpPr>
            <p:nvPr/>
          </p:nvSpPr>
          <p:spPr bwMode="auto">
            <a:xfrm>
              <a:off x="4268" y="2854"/>
              <a:ext cx="750" cy="2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2400">
                  <a:latin typeface="Times New Roman" pitchFamily="18" charset="0"/>
                </a:rPr>
                <a:t>教研室</a:t>
              </a:r>
            </a:p>
          </p:txBody>
        </p:sp>
        <p:sp>
          <p:nvSpPr>
            <p:cNvPr id="38924" name="Text Box 229"/>
            <p:cNvSpPr txBox="1">
              <a:spLocks noChangeArrowheads="1"/>
            </p:cNvSpPr>
            <p:nvPr/>
          </p:nvSpPr>
          <p:spPr bwMode="auto">
            <a:xfrm>
              <a:off x="2822" y="3506"/>
              <a:ext cx="650" cy="2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2400">
                  <a:latin typeface="Times New Roman" pitchFamily="18" charset="0"/>
                </a:rPr>
                <a:t>学生</a:t>
              </a:r>
            </a:p>
          </p:txBody>
        </p:sp>
        <p:sp>
          <p:nvSpPr>
            <p:cNvPr id="38925" name="Text Box 230"/>
            <p:cNvSpPr txBox="1">
              <a:spLocks noChangeArrowheads="1"/>
            </p:cNvSpPr>
            <p:nvPr/>
          </p:nvSpPr>
          <p:spPr bwMode="auto">
            <a:xfrm>
              <a:off x="4297" y="3469"/>
              <a:ext cx="701" cy="29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2400">
                  <a:latin typeface="Times New Roman" pitchFamily="18" charset="0"/>
                </a:rPr>
                <a:t>教师</a:t>
              </a:r>
            </a:p>
          </p:txBody>
        </p:sp>
        <p:sp>
          <p:nvSpPr>
            <p:cNvPr id="38926" name="Line 232"/>
            <p:cNvSpPr>
              <a:spLocks noChangeShapeType="1"/>
            </p:cNvSpPr>
            <p:nvPr/>
          </p:nvSpPr>
          <p:spPr bwMode="auto">
            <a:xfrm flipH="1">
              <a:off x="3195" y="2547"/>
              <a:ext cx="694" cy="31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27" name="Line 233"/>
            <p:cNvSpPr>
              <a:spLocks noChangeShapeType="1"/>
            </p:cNvSpPr>
            <p:nvPr/>
          </p:nvSpPr>
          <p:spPr bwMode="auto">
            <a:xfrm>
              <a:off x="4089" y="2547"/>
              <a:ext cx="513" cy="2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28" name="Line 234"/>
            <p:cNvSpPr>
              <a:spLocks noChangeShapeType="1"/>
            </p:cNvSpPr>
            <p:nvPr/>
          </p:nvSpPr>
          <p:spPr bwMode="auto">
            <a:xfrm>
              <a:off x="3181" y="3174"/>
              <a:ext cx="0" cy="3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29" name="Line 235"/>
            <p:cNvSpPr>
              <a:spLocks noChangeShapeType="1"/>
            </p:cNvSpPr>
            <p:nvPr/>
          </p:nvSpPr>
          <p:spPr bwMode="auto">
            <a:xfrm>
              <a:off x="4629" y="3164"/>
              <a:ext cx="0" cy="28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6040B36-F6FE-49AB-93E5-36301A81B763}" type="slidenum">
              <a:rPr lang="zh-CN" altLang="en-US" smtClean="0"/>
              <a:pPr/>
              <a:t>34</a:t>
            </a:fld>
            <a:endParaRPr lang="en-US" altLang="zh-CN" smtClean="0"/>
          </a:p>
        </p:txBody>
      </p:sp>
      <p:sp>
        <p:nvSpPr>
          <p:cNvPr id="3993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D4D0B042-56C7-42D0-BBBD-BF38206FA1DD}" type="datetime1">
              <a:rPr lang="zh-CN" altLang="en-US" sz="1800" smtClean="0"/>
              <a:pPr/>
              <a:t>2017/9/27</a:t>
            </a:fld>
            <a:endParaRPr lang="en-US" altLang="zh-CN" sz="1000" smtClean="0"/>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188" y="2420938"/>
            <a:ext cx="7200900" cy="419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155075" name="Rectangle 3"/>
          <p:cNvSpPr>
            <a:spLocks noGrp="1" noChangeArrowheads="1"/>
          </p:cNvSpPr>
          <p:nvPr>
            <p:ph type="title"/>
          </p:nvPr>
        </p:nvSpPr>
        <p:spPr/>
        <p:txBody>
          <a:bodyPr/>
          <a:lstStyle/>
          <a:p>
            <a:pPr>
              <a:defRPr/>
            </a:pPr>
            <a:r>
              <a:rPr lang="zh-CN" altLang="en-US" smtClean="0"/>
              <a:t>层次模型的优点</a:t>
            </a:r>
          </a:p>
        </p:txBody>
      </p:sp>
      <p:sp>
        <p:nvSpPr>
          <p:cNvPr id="39942" name="Rectangle 4"/>
          <p:cNvSpPr>
            <a:spLocks noGrp="1" noChangeArrowheads="1"/>
          </p:cNvSpPr>
          <p:nvPr>
            <p:ph type="body" idx="1"/>
          </p:nvPr>
        </p:nvSpPr>
        <p:spPr>
          <a:xfrm>
            <a:off x="650875" y="1143000"/>
            <a:ext cx="8820150" cy="1322388"/>
          </a:xfrm>
        </p:spPr>
        <p:txBody>
          <a:bodyPr/>
          <a:lstStyle/>
          <a:p>
            <a:pPr lvl="1">
              <a:lnSpc>
                <a:spcPct val="80000"/>
              </a:lnSpc>
            </a:pPr>
            <a:r>
              <a:rPr lang="zh-CN" altLang="en-US" smtClean="0"/>
              <a:t>（</a:t>
            </a:r>
            <a:r>
              <a:rPr lang="en-US" altLang="zh-CN" smtClean="0"/>
              <a:t>1</a:t>
            </a:r>
            <a:r>
              <a:rPr lang="zh-CN" altLang="en-US" smtClean="0"/>
              <a:t>）数据结构比较简单，清晰。</a:t>
            </a:r>
          </a:p>
          <a:p>
            <a:pPr lvl="1">
              <a:lnSpc>
                <a:spcPct val="80000"/>
              </a:lnSpc>
            </a:pPr>
            <a:r>
              <a:rPr lang="zh-CN" altLang="en-US" smtClean="0"/>
              <a:t>（</a:t>
            </a:r>
            <a:r>
              <a:rPr lang="en-US" altLang="zh-CN" smtClean="0"/>
              <a:t>2</a:t>
            </a:r>
            <a:r>
              <a:rPr lang="zh-CN" altLang="en-US" smtClean="0"/>
              <a:t>）层次数据库的查询效率高。</a:t>
            </a:r>
          </a:p>
          <a:p>
            <a:pPr lvl="1">
              <a:lnSpc>
                <a:spcPct val="80000"/>
              </a:lnSpc>
            </a:pPr>
            <a:r>
              <a:rPr lang="zh-CN" altLang="en-US" smtClean="0"/>
              <a:t>（</a:t>
            </a:r>
            <a:r>
              <a:rPr lang="en-US" altLang="zh-CN" smtClean="0"/>
              <a:t>3</a:t>
            </a:r>
            <a:r>
              <a:rPr lang="zh-CN" altLang="en-US" smtClean="0"/>
              <a:t>）它提供了良好的数据完整性支持。</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52A657B0-0D3B-475F-A21F-69BE35091AC0}" type="slidenum">
              <a:rPr lang="zh-CN" altLang="en-US" smtClean="0"/>
              <a:pPr/>
              <a:t>35</a:t>
            </a:fld>
            <a:endParaRPr lang="en-US" altLang="zh-CN" smtClean="0"/>
          </a:p>
        </p:txBody>
      </p:sp>
      <p:sp>
        <p:nvSpPr>
          <p:cNvPr id="4096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DE7F5FC-F340-4E2C-B25C-E822F9F6F075}" type="datetime1">
              <a:rPr lang="zh-CN" altLang="en-US" sz="1800" smtClean="0"/>
              <a:pPr/>
              <a:t>2017/9/27</a:t>
            </a:fld>
            <a:endParaRPr lang="en-US" altLang="zh-CN" sz="1000" smtClean="0"/>
          </a:p>
        </p:txBody>
      </p:sp>
      <p:sp>
        <p:nvSpPr>
          <p:cNvPr id="969730" name="Rectangle 2"/>
          <p:cNvSpPr>
            <a:spLocks noGrp="1" noChangeArrowheads="1"/>
          </p:cNvSpPr>
          <p:nvPr>
            <p:ph type="title"/>
          </p:nvPr>
        </p:nvSpPr>
        <p:spPr/>
        <p:txBody>
          <a:bodyPr/>
          <a:lstStyle/>
          <a:p>
            <a:pPr>
              <a:defRPr/>
            </a:pPr>
            <a:r>
              <a:rPr lang="zh-CN" altLang="en-US" smtClean="0"/>
              <a:t>层次模型的优缺点</a:t>
            </a:r>
          </a:p>
        </p:txBody>
      </p:sp>
      <p:sp>
        <p:nvSpPr>
          <p:cNvPr id="40965" name="Rectangle 3"/>
          <p:cNvSpPr>
            <a:spLocks noGrp="1" noChangeArrowheads="1"/>
          </p:cNvSpPr>
          <p:nvPr>
            <p:ph type="body" idx="1"/>
          </p:nvPr>
        </p:nvSpPr>
        <p:spPr>
          <a:xfrm>
            <a:off x="650875" y="1143000"/>
            <a:ext cx="8820150" cy="3286125"/>
          </a:xfrm>
        </p:spPr>
        <p:txBody>
          <a:bodyPr/>
          <a:lstStyle/>
          <a:p>
            <a:r>
              <a:rPr lang="zh-CN" altLang="en-US" smtClean="0"/>
              <a:t>缺点：</a:t>
            </a:r>
          </a:p>
          <a:p>
            <a:pPr lvl="1"/>
            <a:r>
              <a:rPr lang="zh-CN" altLang="en-US" smtClean="0"/>
              <a:t>（</a:t>
            </a:r>
            <a:r>
              <a:rPr lang="en-US" altLang="zh-CN" smtClean="0"/>
              <a:t>1</a:t>
            </a:r>
            <a:r>
              <a:rPr lang="zh-CN" altLang="en-US" smtClean="0"/>
              <a:t>）不能直接表示两个以上的实体型间的复杂的联系和实体型间的多对多联系，只能通过引入冗余数据或创建虚拟结点的方法来解决，易产生不一致性</a:t>
            </a:r>
          </a:p>
          <a:p>
            <a:pPr lvl="1"/>
            <a:r>
              <a:rPr lang="zh-CN" altLang="en-US" smtClean="0"/>
              <a:t>（</a:t>
            </a:r>
            <a:r>
              <a:rPr lang="en-US" altLang="zh-CN" smtClean="0"/>
              <a:t>2</a:t>
            </a:r>
            <a:r>
              <a:rPr lang="zh-CN" altLang="en-US" smtClean="0"/>
              <a:t>）对数据的插入和删除的操作限制太多。</a:t>
            </a:r>
          </a:p>
          <a:p>
            <a:pPr lvl="1"/>
            <a:r>
              <a:rPr lang="zh-CN" altLang="en-US" smtClean="0"/>
              <a:t>（</a:t>
            </a:r>
            <a:r>
              <a:rPr lang="en-US" altLang="zh-CN" smtClean="0"/>
              <a:t>3</a:t>
            </a:r>
            <a:r>
              <a:rPr lang="zh-CN" altLang="en-US" smtClean="0"/>
              <a:t>）查询子女结点必须通过双亲结点。</a:t>
            </a:r>
          </a:p>
          <a:p>
            <a:pPr lvl="1"/>
            <a:r>
              <a:rPr lang="zh-CN" altLang="en-US" smtClean="0"/>
              <a:t>（</a:t>
            </a:r>
            <a:r>
              <a:rPr lang="en-US" altLang="zh-CN" smtClean="0"/>
              <a:t>4</a:t>
            </a:r>
            <a:r>
              <a:rPr lang="zh-CN" altLang="en-US" smtClean="0"/>
              <a:t>）由于结构严密，层次命令趋于程序化</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D162C102-4975-4986-8CED-CB3A75F8FAFD}" type="slidenum">
              <a:rPr lang="zh-CN" altLang="en-US" smtClean="0"/>
              <a:pPr/>
              <a:t>36</a:t>
            </a:fld>
            <a:endParaRPr lang="en-US" altLang="zh-CN" smtClean="0"/>
          </a:p>
        </p:txBody>
      </p:sp>
      <p:sp>
        <p:nvSpPr>
          <p:cNvPr id="4198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405300D-1004-4837-8F5D-39CCE5EC0056}" type="datetime1">
              <a:rPr lang="zh-CN" altLang="en-US" sz="1800" smtClean="0"/>
              <a:pPr/>
              <a:t>2017/9/27</a:t>
            </a:fld>
            <a:endParaRPr lang="en-US" altLang="zh-CN" sz="1000" smtClean="0"/>
          </a:p>
        </p:txBody>
      </p:sp>
      <p:sp>
        <p:nvSpPr>
          <p:cNvPr id="1134594" name="Rectangle 2"/>
          <p:cNvSpPr>
            <a:spLocks noGrp="1" noChangeArrowheads="1"/>
          </p:cNvSpPr>
          <p:nvPr>
            <p:ph type="title"/>
          </p:nvPr>
        </p:nvSpPr>
        <p:spPr/>
        <p:txBody>
          <a:bodyPr/>
          <a:lstStyle/>
          <a:p>
            <a:pPr>
              <a:defRPr/>
            </a:pPr>
            <a:r>
              <a:rPr lang="zh-CN" altLang="en-US" smtClean="0"/>
              <a:t>第</a:t>
            </a:r>
            <a:r>
              <a:rPr lang="en-US" altLang="zh-CN" smtClean="0"/>
              <a:t>2</a:t>
            </a:r>
            <a:r>
              <a:rPr lang="zh-CN" altLang="en-US" smtClean="0"/>
              <a:t>章  数据模型</a:t>
            </a:r>
          </a:p>
        </p:txBody>
      </p:sp>
      <p:sp>
        <p:nvSpPr>
          <p:cNvPr id="41989" name="Rectangle 3"/>
          <p:cNvSpPr>
            <a:spLocks noGrp="1" noChangeArrowheads="1"/>
          </p:cNvSpPr>
          <p:nvPr>
            <p:ph type="body" idx="1"/>
          </p:nvPr>
        </p:nvSpPr>
        <p:spPr>
          <a:xfrm>
            <a:off x="650875" y="1143000"/>
            <a:ext cx="8820150" cy="3333750"/>
          </a:xfrm>
        </p:spPr>
        <p:txBody>
          <a:bodyPr/>
          <a:lstStyle/>
          <a:p>
            <a:pPr>
              <a:lnSpc>
                <a:spcPct val="130000"/>
              </a:lnSpc>
              <a:spcBef>
                <a:spcPct val="0"/>
              </a:spcBef>
            </a:pPr>
            <a:r>
              <a:rPr lang="en-US" altLang="zh-CN" smtClean="0"/>
              <a:t>2.1	E-R概念模型</a:t>
            </a:r>
          </a:p>
          <a:p>
            <a:pPr>
              <a:lnSpc>
                <a:spcPct val="130000"/>
              </a:lnSpc>
              <a:spcBef>
                <a:spcPct val="0"/>
              </a:spcBef>
            </a:pPr>
            <a:r>
              <a:rPr lang="en-US" altLang="zh-CN" smtClean="0"/>
              <a:t>2.2	层次数据模型</a:t>
            </a:r>
          </a:p>
          <a:p>
            <a:pPr>
              <a:lnSpc>
                <a:spcPct val="130000"/>
              </a:lnSpc>
              <a:spcBef>
                <a:spcPct val="0"/>
              </a:spcBef>
            </a:pPr>
            <a:r>
              <a:rPr lang="en-US" altLang="zh-CN" smtClean="0">
                <a:solidFill>
                  <a:srgbClr val="0000FF"/>
                </a:solidFill>
              </a:rPr>
              <a:t>2.3	网状数据模型</a:t>
            </a:r>
          </a:p>
          <a:p>
            <a:pPr>
              <a:lnSpc>
                <a:spcPct val="130000"/>
              </a:lnSpc>
              <a:spcBef>
                <a:spcPct val="0"/>
              </a:spcBef>
            </a:pPr>
            <a:r>
              <a:rPr lang="en-US" altLang="zh-CN" smtClean="0"/>
              <a:t>2.4	关系数据模型</a:t>
            </a:r>
          </a:p>
          <a:p>
            <a:pPr>
              <a:lnSpc>
                <a:spcPct val="130000"/>
              </a:lnSpc>
              <a:spcBef>
                <a:spcPct val="0"/>
              </a:spcBef>
            </a:pPr>
            <a:r>
              <a:rPr lang="en-US" altLang="zh-CN" smtClean="0"/>
              <a:t>2.5	面向对象数据模型</a:t>
            </a:r>
            <a:endParaRPr lang="zh-CN" altLang="en-US" smtClean="0"/>
          </a:p>
          <a:p>
            <a:pPr>
              <a:lnSpc>
                <a:spcPct val="130000"/>
              </a:lnSpc>
              <a:spcBef>
                <a:spcPct val="0"/>
              </a:spcBef>
            </a:pPr>
            <a:r>
              <a:rPr lang="en-US" altLang="zh-CN" smtClean="0"/>
              <a:t>2.6 </a:t>
            </a:r>
            <a:r>
              <a:rPr lang="zh-CN" altLang="en-US" smtClean="0"/>
              <a:t>小结</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19B47267-FB5A-4BE0-AC19-7E38759F0E6B}" type="slidenum">
              <a:rPr lang="zh-CN" altLang="en-US" smtClean="0"/>
              <a:pPr/>
              <a:t>37</a:t>
            </a:fld>
            <a:endParaRPr lang="en-US" altLang="zh-CN" smtClean="0"/>
          </a:p>
        </p:txBody>
      </p:sp>
      <p:sp>
        <p:nvSpPr>
          <p:cNvPr id="4301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58F1742-1778-47D3-A2DE-40B95514E3A7}" type="datetime1">
              <a:rPr lang="zh-CN" altLang="en-US" sz="1800" smtClean="0"/>
              <a:pPr/>
              <a:t>2017/9/27</a:t>
            </a:fld>
            <a:endParaRPr lang="en-US" altLang="zh-CN" sz="1000" smtClean="0"/>
          </a:p>
        </p:txBody>
      </p:sp>
      <p:sp>
        <p:nvSpPr>
          <p:cNvPr id="971778" name="Rectangle 2"/>
          <p:cNvSpPr>
            <a:spLocks noGrp="1" noChangeArrowheads="1"/>
          </p:cNvSpPr>
          <p:nvPr>
            <p:ph type="title"/>
          </p:nvPr>
        </p:nvSpPr>
        <p:spPr/>
        <p:txBody>
          <a:bodyPr/>
          <a:lstStyle/>
          <a:p>
            <a:pPr>
              <a:defRPr/>
            </a:pPr>
            <a:r>
              <a:rPr lang="en-US" altLang="zh-CN" smtClean="0"/>
              <a:t>2.3 </a:t>
            </a:r>
            <a:r>
              <a:rPr lang="zh-CN" altLang="en-US" smtClean="0"/>
              <a:t>网状模型</a:t>
            </a:r>
          </a:p>
        </p:txBody>
      </p:sp>
      <p:sp>
        <p:nvSpPr>
          <p:cNvPr id="43013" name="Rectangle 3"/>
          <p:cNvSpPr>
            <a:spLocks noGrp="1" noChangeArrowheads="1"/>
          </p:cNvSpPr>
          <p:nvPr>
            <p:ph type="body" idx="1"/>
          </p:nvPr>
        </p:nvSpPr>
        <p:spPr>
          <a:xfrm>
            <a:off x="650875" y="1143000"/>
            <a:ext cx="8820150" cy="2752725"/>
          </a:xfrm>
        </p:spPr>
        <p:txBody>
          <a:bodyPr/>
          <a:lstStyle/>
          <a:p>
            <a:r>
              <a:rPr lang="zh-CN" altLang="en-US" smtClean="0"/>
              <a:t>现实世界中事物之间的联系更多的是非层次关系的，用层次模型表示这种关系很不直观，网状模型克服了这一弊病，可以清晰的表示这种非层次关系。</a:t>
            </a:r>
          </a:p>
          <a:p>
            <a:pPr algn="just"/>
            <a:r>
              <a:rPr lang="zh-CN" altLang="en-US" smtClean="0"/>
              <a:t>满足下面两个条件的基本层次联系的集合为网状模型</a:t>
            </a:r>
          </a:p>
          <a:p>
            <a:pPr lvl="1" algn="just"/>
            <a:r>
              <a:rPr lang="zh-CN" altLang="en-US" smtClean="0"/>
              <a:t>允许一个以上的结点无双亲</a:t>
            </a:r>
          </a:p>
          <a:p>
            <a:pPr lvl="1"/>
            <a:r>
              <a:rPr lang="zh-CN" altLang="en-US" smtClean="0"/>
              <a:t>一个结点可以有多于一个的双亲</a:t>
            </a:r>
          </a:p>
        </p:txBody>
      </p:sp>
      <p:grpSp>
        <p:nvGrpSpPr>
          <p:cNvPr id="43014" name="Group 15"/>
          <p:cNvGrpSpPr>
            <a:grpSpLocks/>
          </p:cNvGrpSpPr>
          <p:nvPr/>
        </p:nvGrpSpPr>
        <p:grpSpPr bwMode="auto">
          <a:xfrm>
            <a:off x="2649538" y="4292600"/>
            <a:ext cx="3810000" cy="1828800"/>
            <a:chOff x="1344" y="2832"/>
            <a:chExt cx="1536" cy="667"/>
          </a:xfrm>
        </p:grpSpPr>
        <p:sp>
          <p:nvSpPr>
            <p:cNvPr id="43015" name="Text Box 5"/>
            <p:cNvSpPr txBox="1">
              <a:spLocks noChangeArrowheads="1"/>
            </p:cNvSpPr>
            <p:nvPr/>
          </p:nvSpPr>
          <p:spPr bwMode="auto">
            <a:xfrm>
              <a:off x="1878" y="2836"/>
              <a:ext cx="336" cy="17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2400">
                  <a:latin typeface="Times New Roman" pitchFamily="18" charset="0"/>
                </a:rPr>
                <a:t>社团</a:t>
              </a:r>
            </a:p>
          </p:txBody>
        </p:sp>
        <p:sp>
          <p:nvSpPr>
            <p:cNvPr id="43016" name="Line 6"/>
            <p:cNvSpPr>
              <a:spLocks noChangeShapeType="1"/>
            </p:cNvSpPr>
            <p:nvPr/>
          </p:nvSpPr>
          <p:spPr bwMode="auto">
            <a:xfrm flipH="1">
              <a:off x="1855" y="3014"/>
              <a:ext cx="203" cy="30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17" name="Text Box 8"/>
            <p:cNvSpPr txBox="1">
              <a:spLocks noChangeArrowheads="1"/>
            </p:cNvSpPr>
            <p:nvPr/>
          </p:nvSpPr>
          <p:spPr bwMode="auto">
            <a:xfrm>
              <a:off x="1344" y="2832"/>
              <a:ext cx="336" cy="17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2400">
                  <a:latin typeface="Times New Roman" pitchFamily="18" charset="0"/>
                </a:rPr>
                <a:t>班级</a:t>
              </a:r>
            </a:p>
          </p:txBody>
        </p:sp>
        <p:sp>
          <p:nvSpPr>
            <p:cNvPr id="43018" name="Text Box 9"/>
            <p:cNvSpPr txBox="1">
              <a:spLocks noChangeArrowheads="1"/>
            </p:cNvSpPr>
            <p:nvPr/>
          </p:nvSpPr>
          <p:spPr bwMode="auto">
            <a:xfrm>
              <a:off x="1584" y="3321"/>
              <a:ext cx="336" cy="17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2400">
                  <a:latin typeface="Times New Roman" pitchFamily="18" charset="0"/>
                </a:rPr>
                <a:t>学生</a:t>
              </a:r>
            </a:p>
          </p:txBody>
        </p:sp>
        <p:sp>
          <p:nvSpPr>
            <p:cNvPr id="43019" name="Line 10"/>
            <p:cNvSpPr>
              <a:spLocks noChangeShapeType="1"/>
            </p:cNvSpPr>
            <p:nvPr/>
          </p:nvSpPr>
          <p:spPr bwMode="auto">
            <a:xfrm>
              <a:off x="1488" y="3010"/>
              <a:ext cx="168" cy="31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0" name="Text Box 11"/>
            <p:cNvSpPr txBox="1">
              <a:spLocks noChangeArrowheads="1"/>
            </p:cNvSpPr>
            <p:nvPr/>
          </p:nvSpPr>
          <p:spPr bwMode="auto">
            <a:xfrm>
              <a:off x="2544" y="2832"/>
              <a:ext cx="336" cy="17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2400">
                  <a:latin typeface="Times New Roman" pitchFamily="18" charset="0"/>
                </a:rPr>
                <a:t>学生</a:t>
              </a:r>
            </a:p>
          </p:txBody>
        </p:sp>
        <p:sp>
          <p:nvSpPr>
            <p:cNvPr id="43021" name="Text Box 12"/>
            <p:cNvSpPr txBox="1">
              <a:spLocks noChangeArrowheads="1"/>
            </p:cNvSpPr>
            <p:nvPr/>
          </p:nvSpPr>
          <p:spPr bwMode="auto">
            <a:xfrm>
              <a:off x="2544" y="3321"/>
              <a:ext cx="336" cy="17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2400">
                  <a:latin typeface="Times New Roman" pitchFamily="18" charset="0"/>
                </a:rPr>
                <a:t>课程</a:t>
              </a:r>
            </a:p>
          </p:txBody>
        </p:sp>
        <p:sp>
          <p:nvSpPr>
            <p:cNvPr id="43022" name="Line 13"/>
            <p:cNvSpPr>
              <a:spLocks noChangeShapeType="1"/>
            </p:cNvSpPr>
            <p:nvPr/>
          </p:nvSpPr>
          <p:spPr bwMode="auto">
            <a:xfrm>
              <a:off x="2712" y="3010"/>
              <a:ext cx="0" cy="311"/>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67DEE845-4B9E-426B-B03E-C971384501AA}" type="slidenum">
              <a:rPr lang="zh-CN" altLang="en-US" smtClean="0"/>
              <a:pPr/>
              <a:t>38</a:t>
            </a:fld>
            <a:endParaRPr lang="en-US" altLang="zh-CN" smtClean="0"/>
          </a:p>
        </p:txBody>
      </p:sp>
      <p:sp>
        <p:nvSpPr>
          <p:cNvPr id="4403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D553AB08-58D3-477B-ABD5-372803834986}" type="datetime1">
              <a:rPr lang="zh-CN" altLang="en-US" sz="1800" smtClean="0"/>
              <a:pPr/>
              <a:t>2017/9/27</a:t>
            </a:fld>
            <a:endParaRPr lang="en-US" altLang="zh-CN" sz="1000" smtClean="0"/>
          </a:p>
        </p:txBody>
      </p:sp>
      <p:sp>
        <p:nvSpPr>
          <p:cNvPr id="974850" name="Rectangle 2"/>
          <p:cNvSpPr>
            <a:spLocks noGrp="1" noChangeArrowheads="1"/>
          </p:cNvSpPr>
          <p:nvPr>
            <p:ph type="title"/>
          </p:nvPr>
        </p:nvSpPr>
        <p:spPr/>
        <p:txBody>
          <a:bodyPr/>
          <a:lstStyle/>
          <a:p>
            <a:pPr>
              <a:defRPr/>
            </a:pPr>
            <a:r>
              <a:rPr lang="zh-CN" altLang="en-US" smtClean="0"/>
              <a:t>网状模型的优缺点</a:t>
            </a:r>
          </a:p>
        </p:txBody>
      </p:sp>
      <p:sp>
        <p:nvSpPr>
          <p:cNvPr id="44037" name="Rectangle 3"/>
          <p:cNvSpPr>
            <a:spLocks noGrp="1" noChangeArrowheads="1"/>
          </p:cNvSpPr>
          <p:nvPr>
            <p:ph type="body" idx="1"/>
          </p:nvPr>
        </p:nvSpPr>
        <p:spPr>
          <a:xfrm>
            <a:off x="650875" y="1143000"/>
            <a:ext cx="9055100" cy="4203700"/>
          </a:xfrm>
        </p:spPr>
        <p:txBody>
          <a:bodyPr/>
          <a:lstStyle/>
          <a:p>
            <a:r>
              <a:rPr lang="zh-CN" altLang="en-US" smtClean="0"/>
              <a:t>优点</a:t>
            </a:r>
          </a:p>
          <a:p>
            <a:pPr lvl="1"/>
            <a:r>
              <a:rPr lang="zh-CN" altLang="en-US" smtClean="0"/>
              <a:t>能够更为直接地描述现实世界，如一个结点可以由多个双亲；</a:t>
            </a:r>
          </a:p>
          <a:p>
            <a:pPr lvl="1"/>
            <a:r>
              <a:rPr lang="zh-CN" altLang="en-US" smtClean="0"/>
              <a:t>具有良好的性能，存取效率较高；</a:t>
            </a:r>
          </a:p>
          <a:p>
            <a:r>
              <a:rPr lang="zh-CN" altLang="en-US" smtClean="0"/>
              <a:t>缺点</a:t>
            </a:r>
          </a:p>
          <a:p>
            <a:pPr lvl="1"/>
            <a:r>
              <a:rPr lang="zh-CN" altLang="en-US" smtClean="0"/>
              <a:t>结构比较复杂，而且随着应用环境的扩大，数据库的结构就变的越来越复杂，不利于最终用户掌握；</a:t>
            </a:r>
          </a:p>
          <a:p>
            <a:pPr lvl="1"/>
            <a:r>
              <a:rPr lang="zh-CN" altLang="en-US" smtClean="0"/>
              <a:t>其</a:t>
            </a:r>
            <a:r>
              <a:rPr lang="en-US" altLang="zh-CN" smtClean="0"/>
              <a:t>DDL</a:t>
            </a:r>
            <a:r>
              <a:rPr lang="zh-CN" altLang="en-US" smtClean="0"/>
              <a:t>、</a:t>
            </a:r>
            <a:r>
              <a:rPr lang="en-US" altLang="zh-CN" smtClean="0"/>
              <a:t>DML</a:t>
            </a:r>
            <a:r>
              <a:rPr lang="zh-CN" altLang="en-US" smtClean="0"/>
              <a:t>语言复杂，用户不容易使用；访问数据时必须自行选择存取路径，增加了程序编写的负担。</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B811077-C42C-470F-8FE0-51FC1226A20D}" type="slidenum">
              <a:rPr lang="zh-CN" altLang="en-US" smtClean="0"/>
              <a:pPr/>
              <a:t>39</a:t>
            </a:fld>
            <a:endParaRPr lang="en-US" altLang="zh-CN" smtClean="0"/>
          </a:p>
        </p:txBody>
      </p:sp>
      <p:sp>
        <p:nvSpPr>
          <p:cNvPr id="4505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1F6D218-3FA7-43C0-BB06-25E9482E868C}" type="datetime1">
              <a:rPr lang="zh-CN" altLang="en-US" sz="1800" smtClean="0"/>
              <a:pPr/>
              <a:t>2017/9/27</a:t>
            </a:fld>
            <a:endParaRPr lang="en-US" altLang="zh-CN" sz="1000" smtClean="0"/>
          </a:p>
        </p:txBody>
      </p:sp>
      <p:sp>
        <p:nvSpPr>
          <p:cNvPr id="1125378" name="Rectangle 2"/>
          <p:cNvSpPr>
            <a:spLocks noGrp="1" noChangeArrowheads="1"/>
          </p:cNvSpPr>
          <p:nvPr>
            <p:ph type="title"/>
          </p:nvPr>
        </p:nvSpPr>
        <p:spPr/>
        <p:txBody>
          <a:bodyPr/>
          <a:lstStyle/>
          <a:p>
            <a:pPr>
              <a:defRPr/>
            </a:pPr>
            <a:r>
              <a:rPr lang="zh-CN" altLang="en-US" smtClean="0"/>
              <a:t>网状数据模型的数据结构</a:t>
            </a:r>
          </a:p>
        </p:txBody>
      </p:sp>
      <p:sp>
        <p:nvSpPr>
          <p:cNvPr id="45061" name="Rectangle 3"/>
          <p:cNvSpPr>
            <a:spLocks noGrp="1" noChangeArrowheads="1"/>
          </p:cNvSpPr>
          <p:nvPr>
            <p:ph type="body" idx="1"/>
          </p:nvPr>
        </p:nvSpPr>
        <p:spPr>
          <a:xfrm>
            <a:off x="650875" y="1143000"/>
            <a:ext cx="8820150" cy="1685925"/>
          </a:xfrm>
        </p:spPr>
        <p:txBody>
          <a:bodyPr/>
          <a:lstStyle/>
          <a:p>
            <a:r>
              <a:rPr lang="zh-CN" altLang="en-US" smtClean="0"/>
              <a:t>两个或两个以上的结点都可以有多个双亲结点，则此时有向树变成了有向图</a:t>
            </a:r>
          </a:p>
          <a:p>
            <a:r>
              <a:rPr lang="zh-CN" altLang="en-US" smtClean="0"/>
              <a:t>网状模型可以更直接的描述现实世界，层次模型实际上是网状模型的特例</a:t>
            </a:r>
          </a:p>
        </p:txBody>
      </p:sp>
      <p:grpSp>
        <p:nvGrpSpPr>
          <p:cNvPr id="45062" name="Group 366"/>
          <p:cNvGrpSpPr>
            <a:grpSpLocks/>
          </p:cNvGrpSpPr>
          <p:nvPr/>
        </p:nvGrpSpPr>
        <p:grpSpPr bwMode="auto">
          <a:xfrm>
            <a:off x="-14288" y="2997200"/>
            <a:ext cx="4103688" cy="3067050"/>
            <a:chOff x="217" y="1979"/>
            <a:chExt cx="2585" cy="1932"/>
          </a:xfrm>
        </p:grpSpPr>
        <p:sp>
          <p:nvSpPr>
            <p:cNvPr id="45102" name="Text Box 308"/>
            <p:cNvSpPr txBox="1">
              <a:spLocks noChangeArrowheads="1"/>
            </p:cNvSpPr>
            <p:nvPr/>
          </p:nvSpPr>
          <p:spPr bwMode="auto">
            <a:xfrm>
              <a:off x="217" y="3067"/>
              <a:ext cx="885"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宋体" pitchFamily="2" charset="-122"/>
                </a:rPr>
                <a:t>班级</a:t>
              </a:r>
              <a:r>
                <a:rPr lang="en-US" altLang="zh-CN">
                  <a:latin typeface="宋体" pitchFamily="2" charset="-122"/>
                </a:rPr>
                <a:t>-</a:t>
              </a:r>
              <a:r>
                <a:rPr lang="zh-CN" altLang="en-US">
                  <a:latin typeface="宋体" pitchFamily="2" charset="-122"/>
                </a:rPr>
                <a:t>学生</a:t>
              </a:r>
            </a:p>
          </p:txBody>
        </p:sp>
        <p:sp>
          <p:nvSpPr>
            <p:cNvPr id="45103" name="Text Box 310"/>
            <p:cNvSpPr txBox="1">
              <a:spLocks noChangeArrowheads="1"/>
            </p:cNvSpPr>
            <p:nvPr/>
          </p:nvSpPr>
          <p:spPr bwMode="auto">
            <a:xfrm>
              <a:off x="1170" y="3521"/>
              <a:ext cx="874"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宋体" pitchFamily="2" charset="-122"/>
                </a:rPr>
                <a:t>社团</a:t>
              </a:r>
              <a:r>
                <a:rPr lang="en-US" altLang="zh-CN">
                  <a:latin typeface="宋体" pitchFamily="2" charset="-122"/>
                </a:rPr>
                <a:t>-</a:t>
              </a:r>
              <a:r>
                <a:rPr lang="zh-CN" altLang="en-US">
                  <a:latin typeface="宋体" pitchFamily="2" charset="-122"/>
                </a:rPr>
                <a:t>学生</a:t>
              </a:r>
            </a:p>
          </p:txBody>
        </p:sp>
        <p:sp>
          <p:nvSpPr>
            <p:cNvPr id="45104" name="Text Box 311"/>
            <p:cNvSpPr txBox="1">
              <a:spLocks noChangeArrowheads="1"/>
            </p:cNvSpPr>
            <p:nvPr/>
          </p:nvSpPr>
          <p:spPr bwMode="auto">
            <a:xfrm>
              <a:off x="489" y="2160"/>
              <a:ext cx="928"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宋体" pitchFamily="2" charset="-122"/>
                </a:rPr>
                <a:t>学院</a:t>
              </a:r>
              <a:r>
                <a:rPr lang="en-US" altLang="zh-CN">
                  <a:latin typeface="宋体" pitchFamily="2" charset="-122"/>
                </a:rPr>
                <a:t>-</a:t>
              </a:r>
              <a:r>
                <a:rPr lang="zh-CN" altLang="en-US">
                  <a:latin typeface="宋体" pitchFamily="2" charset="-122"/>
                </a:rPr>
                <a:t>班级</a:t>
              </a:r>
            </a:p>
          </p:txBody>
        </p:sp>
        <p:sp>
          <p:nvSpPr>
            <p:cNvPr id="45105" name="Text Box 312"/>
            <p:cNvSpPr txBox="1">
              <a:spLocks noChangeArrowheads="1"/>
            </p:cNvSpPr>
            <p:nvPr/>
          </p:nvSpPr>
          <p:spPr bwMode="auto">
            <a:xfrm>
              <a:off x="1306" y="1979"/>
              <a:ext cx="490" cy="22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宋体" pitchFamily="2" charset="-122"/>
                </a:rPr>
                <a:t>学院</a:t>
              </a:r>
            </a:p>
          </p:txBody>
        </p:sp>
        <p:sp>
          <p:nvSpPr>
            <p:cNvPr id="45106" name="Line 313"/>
            <p:cNvSpPr>
              <a:spLocks noChangeShapeType="1"/>
            </p:cNvSpPr>
            <p:nvPr/>
          </p:nvSpPr>
          <p:spPr bwMode="auto">
            <a:xfrm flipH="1">
              <a:off x="975" y="2198"/>
              <a:ext cx="514" cy="43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07" name="Line 314"/>
            <p:cNvSpPr>
              <a:spLocks noChangeShapeType="1"/>
            </p:cNvSpPr>
            <p:nvPr/>
          </p:nvSpPr>
          <p:spPr bwMode="auto">
            <a:xfrm flipH="1">
              <a:off x="975" y="2945"/>
              <a:ext cx="1" cy="43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08" name="Text Box 315"/>
            <p:cNvSpPr txBox="1">
              <a:spLocks noChangeArrowheads="1"/>
            </p:cNvSpPr>
            <p:nvPr/>
          </p:nvSpPr>
          <p:spPr bwMode="auto">
            <a:xfrm>
              <a:off x="1790" y="2205"/>
              <a:ext cx="1012"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宋体" pitchFamily="2" charset="-122"/>
                </a:rPr>
                <a:t>学院</a:t>
              </a:r>
              <a:r>
                <a:rPr lang="en-US" altLang="zh-CN">
                  <a:latin typeface="宋体" pitchFamily="2" charset="-122"/>
                </a:rPr>
                <a:t>-</a:t>
              </a:r>
              <a:r>
                <a:rPr lang="zh-CN" altLang="en-US">
                  <a:latin typeface="宋体" pitchFamily="2" charset="-122"/>
                </a:rPr>
                <a:t>教师</a:t>
              </a:r>
            </a:p>
          </p:txBody>
        </p:sp>
        <p:sp>
          <p:nvSpPr>
            <p:cNvPr id="45109" name="Line 316"/>
            <p:cNvSpPr>
              <a:spLocks noChangeShapeType="1"/>
            </p:cNvSpPr>
            <p:nvPr/>
          </p:nvSpPr>
          <p:spPr bwMode="auto">
            <a:xfrm>
              <a:off x="1729" y="2198"/>
              <a:ext cx="257" cy="37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10" name="Line 317"/>
            <p:cNvSpPr>
              <a:spLocks noChangeShapeType="1"/>
            </p:cNvSpPr>
            <p:nvPr/>
          </p:nvSpPr>
          <p:spPr bwMode="auto">
            <a:xfrm flipH="1">
              <a:off x="1215" y="3521"/>
              <a:ext cx="635" cy="1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11" name="Text Box 318"/>
            <p:cNvSpPr txBox="1">
              <a:spLocks noChangeArrowheads="1"/>
            </p:cNvSpPr>
            <p:nvPr/>
          </p:nvSpPr>
          <p:spPr bwMode="auto">
            <a:xfrm>
              <a:off x="700" y="2613"/>
              <a:ext cx="515" cy="27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宋体" pitchFamily="2" charset="-122"/>
                </a:rPr>
                <a:t>班级</a:t>
              </a:r>
            </a:p>
          </p:txBody>
        </p:sp>
        <p:sp>
          <p:nvSpPr>
            <p:cNvPr id="45112" name="Text Box 319"/>
            <p:cNvSpPr txBox="1">
              <a:spLocks noChangeArrowheads="1"/>
            </p:cNvSpPr>
            <p:nvPr/>
          </p:nvSpPr>
          <p:spPr bwMode="auto">
            <a:xfrm>
              <a:off x="1805" y="2624"/>
              <a:ext cx="504" cy="21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宋体" pitchFamily="2" charset="-122"/>
                </a:rPr>
                <a:t>教师</a:t>
              </a:r>
            </a:p>
          </p:txBody>
        </p:sp>
        <p:sp>
          <p:nvSpPr>
            <p:cNvPr id="45113" name="Text Box 320"/>
            <p:cNvSpPr txBox="1">
              <a:spLocks noChangeArrowheads="1"/>
            </p:cNvSpPr>
            <p:nvPr/>
          </p:nvSpPr>
          <p:spPr bwMode="auto">
            <a:xfrm>
              <a:off x="1850" y="3339"/>
              <a:ext cx="568" cy="23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宋体" pitchFamily="2" charset="-122"/>
                </a:rPr>
                <a:t>社团</a:t>
              </a:r>
            </a:p>
          </p:txBody>
        </p:sp>
        <p:sp>
          <p:nvSpPr>
            <p:cNvPr id="45114" name="Text Box 321"/>
            <p:cNvSpPr txBox="1">
              <a:spLocks noChangeArrowheads="1"/>
            </p:cNvSpPr>
            <p:nvPr/>
          </p:nvSpPr>
          <p:spPr bwMode="auto">
            <a:xfrm>
              <a:off x="669" y="3427"/>
              <a:ext cx="546" cy="23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宋体" pitchFamily="2" charset="-122"/>
                </a:rPr>
                <a:t>学生</a:t>
              </a:r>
            </a:p>
          </p:txBody>
        </p:sp>
      </p:grpSp>
      <p:grpSp>
        <p:nvGrpSpPr>
          <p:cNvPr id="1125702" name="Group 326"/>
          <p:cNvGrpSpPr>
            <a:grpSpLocks/>
          </p:cNvGrpSpPr>
          <p:nvPr/>
        </p:nvGrpSpPr>
        <p:grpSpPr bwMode="auto">
          <a:xfrm>
            <a:off x="3673475" y="2781300"/>
            <a:ext cx="6032500" cy="3671888"/>
            <a:chOff x="3379" y="3257"/>
            <a:chExt cx="6666" cy="3371"/>
          </a:xfrm>
        </p:grpSpPr>
        <p:sp>
          <p:nvSpPr>
            <p:cNvPr id="45064" name="Text Box 327"/>
            <p:cNvSpPr txBox="1">
              <a:spLocks noChangeArrowheads="1"/>
            </p:cNvSpPr>
            <p:nvPr/>
          </p:nvSpPr>
          <p:spPr bwMode="auto">
            <a:xfrm>
              <a:off x="6335" y="4919"/>
              <a:ext cx="470" cy="9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班级</a:t>
              </a:r>
              <a:r>
                <a:rPr lang="en-US" altLang="zh-CN" sz="1800">
                  <a:latin typeface="宋体" pitchFamily="2" charset="-122"/>
                </a:rPr>
                <a:t>-</a:t>
              </a:r>
              <a:r>
                <a:rPr lang="zh-CN" altLang="en-US" sz="1800">
                  <a:latin typeface="宋体" pitchFamily="2" charset="-122"/>
                </a:rPr>
                <a:t>学生</a:t>
              </a:r>
            </a:p>
          </p:txBody>
        </p:sp>
        <p:sp>
          <p:nvSpPr>
            <p:cNvPr id="45065" name="Text Box 328"/>
            <p:cNvSpPr txBox="1">
              <a:spLocks noChangeArrowheads="1"/>
            </p:cNvSpPr>
            <p:nvPr/>
          </p:nvSpPr>
          <p:spPr bwMode="auto">
            <a:xfrm>
              <a:off x="3507" y="4709"/>
              <a:ext cx="410" cy="104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班级</a:t>
              </a:r>
              <a:r>
                <a:rPr lang="en-US" altLang="zh-CN" sz="1800">
                  <a:latin typeface="宋体" pitchFamily="2" charset="-122"/>
                </a:rPr>
                <a:t>-</a:t>
              </a:r>
              <a:r>
                <a:rPr lang="zh-CN" altLang="en-US" sz="1800">
                  <a:latin typeface="宋体" pitchFamily="2" charset="-122"/>
                </a:rPr>
                <a:t>学生</a:t>
              </a:r>
            </a:p>
          </p:txBody>
        </p:sp>
        <p:grpSp>
          <p:nvGrpSpPr>
            <p:cNvPr id="45066" name="Group 329"/>
            <p:cNvGrpSpPr>
              <a:grpSpLocks/>
            </p:cNvGrpSpPr>
            <p:nvPr/>
          </p:nvGrpSpPr>
          <p:grpSpPr bwMode="auto">
            <a:xfrm>
              <a:off x="3379" y="3257"/>
              <a:ext cx="6666" cy="3371"/>
              <a:chOff x="3379" y="3257"/>
              <a:chExt cx="6666" cy="3371"/>
            </a:xfrm>
          </p:grpSpPr>
          <p:sp>
            <p:nvSpPr>
              <p:cNvPr id="45067" name="Freeform 330"/>
              <p:cNvSpPr>
                <a:spLocks/>
              </p:cNvSpPr>
              <p:nvPr/>
            </p:nvSpPr>
            <p:spPr bwMode="auto">
              <a:xfrm>
                <a:off x="3923" y="3415"/>
                <a:ext cx="2327" cy="624"/>
              </a:xfrm>
              <a:custGeom>
                <a:avLst/>
                <a:gdLst>
                  <a:gd name="T0" fmla="*/ 2081 w 1539"/>
                  <a:gd name="T1" fmla="*/ 649 h 619"/>
                  <a:gd name="T2" fmla="*/ 647 w 1539"/>
                  <a:gd name="T3" fmla="*/ 634 h 619"/>
                  <a:gd name="T4" fmla="*/ 110 w 1539"/>
                  <a:gd name="T5" fmla="*/ 604 h 619"/>
                  <a:gd name="T6" fmla="*/ 283 w 1539"/>
                  <a:gd name="T7" fmla="*/ 337 h 619"/>
                  <a:gd name="T8" fmla="*/ 466 w 1539"/>
                  <a:gd name="T9" fmla="*/ 286 h 619"/>
                  <a:gd name="T10" fmla="*/ 1541 w 1539"/>
                  <a:gd name="T11" fmla="*/ 241 h 619"/>
                  <a:gd name="T12" fmla="*/ 2081 w 1539"/>
                  <a:gd name="T13" fmla="*/ 194 h 619"/>
                  <a:gd name="T14" fmla="*/ 8708 w 1539"/>
                  <a:gd name="T15" fmla="*/ 49 h 619"/>
                  <a:gd name="T16" fmla="*/ 11395 w 1539"/>
                  <a:gd name="T17" fmla="*/ 4 h 619"/>
                  <a:gd name="T18" fmla="*/ 18386 w 1539"/>
                  <a:gd name="T19" fmla="*/ 4 h 6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9" h="619">
                    <a:moveTo>
                      <a:pt x="174" y="619"/>
                    </a:moveTo>
                    <a:cubicBezTo>
                      <a:pt x="134" y="614"/>
                      <a:pt x="93" y="615"/>
                      <a:pt x="54" y="604"/>
                    </a:cubicBezTo>
                    <a:cubicBezTo>
                      <a:pt x="37" y="599"/>
                      <a:pt x="11" y="592"/>
                      <a:pt x="9" y="574"/>
                    </a:cubicBezTo>
                    <a:cubicBezTo>
                      <a:pt x="0" y="489"/>
                      <a:pt x="16" y="404"/>
                      <a:pt x="24" y="319"/>
                    </a:cubicBezTo>
                    <a:cubicBezTo>
                      <a:pt x="26" y="303"/>
                      <a:pt x="28" y="285"/>
                      <a:pt x="39" y="274"/>
                    </a:cubicBezTo>
                    <a:cubicBezTo>
                      <a:pt x="63" y="250"/>
                      <a:pt x="103" y="250"/>
                      <a:pt x="129" y="229"/>
                    </a:cubicBezTo>
                    <a:cubicBezTo>
                      <a:pt x="145" y="215"/>
                      <a:pt x="155" y="194"/>
                      <a:pt x="174" y="184"/>
                    </a:cubicBezTo>
                    <a:cubicBezTo>
                      <a:pt x="318" y="104"/>
                      <a:pt x="572" y="71"/>
                      <a:pt x="729" y="49"/>
                    </a:cubicBezTo>
                    <a:cubicBezTo>
                      <a:pt x="801" y="39"/>
                      <a:pt x="881" y="6"/>
                      <a:pt x="954" y="4"/>
                    </a:cubicBezTo>
                    <a:cubicBezTo>
                      <a:pt x="1149" y="0"/>
                      <a:pt x="1344" y="4"/>
                      <a:pt x="1539" y="4"/>
                    </a:cubicBezTo>
                  </a:path>
                </a:pathLst>
              </a:custGeom>
              <a:noFill/>
              <a:ln w="9525" cap="flat" cmpd="sng">
                <a:solidFill>
                  <a:srgbClr val="000000"/>
                </a:solidFill>
                <a:prstDash val="dash"/>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8" name="Freeform 331"/>
              <p:cNvSpPr>
                <a:spLocks/>
              </p:cNvSpPr>
              <p:nvPr/>
            </p:nvSpPr>
            <p:spPr bwMode="auto">
              <a:xfrm>
                <a:off x="7860" y="3329"/>
                <a:ext cx="2185" cy="755"/>
              </a:xfrm>
              <a:custGeom>
                <a:avLst/>
                <a:gdLst>
                  <a:gd name="T0" fmla="*/ 13447 w 1445"/>
                  <a:gd name="T1" fmla="*/ 780 h 750"/>
                  <a:gd name="T2" fmla="*/ 15425 w 1445"/>
                  <a:gd name="T3" fmla="*/ 765 h 750"/>
                  <a:gd name="T4" fmla="*/ 15960 w 1445"/>
                  <a:gd name="T5" fmla="*/ 750 h 750"/>
                  <a:gd name="T6" fmla="*/ 16133 w 1445"/>
                  <a:gd name="T7" fmla="*/ 705 h 750"/>
                  <a:gd name="T8" fmla="*/ 16671 w 1445"/>
                  <a:gd name="T9" fmla="*/ 669 h 750"/>
                  <a:gd name="T10" fmla="*/ 15779 w 1445"/>
                  <a:gd name="T11" fmla="*/ 282 h 750"/>
                  <a:gd name="T12" fmla="*/ 14885 w 1445"/>
                  <a:gd name="T13" fmla="*/ 201 h 750"/>
                  <a:gd name="T14" fmla="*/ 14708 w 1445"/>
                  <a:gd name="T15" fmla="*/ 156 h 750"/>
                  <a:gd name="T16" fmla="*/ 14170 w 1445"/>
                  <a:gd name="T17" fmla="*/ 141 h 750"/>
                  <a:gd name="T18" fmla="*/ 7890 w 1445"/>
                  <a:gd name="T19" fmla="*/ 60 h 750"/>
                  <a:gd name="T20" fmla="*/ 0 w 1445"/>
                  <a:gd name="T21" fmla="*/ 60 h 7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45" h="750">
                    <a:moveTo>
                      <a:pt x="1125" y="750"/>
                    </a:moveTo>
                    <a:cubicBezTo>
                      <a:pt x="1180" y="745"/>
                      <a:pt x="1235" y="743"/>
                      <a:pt x="1290" y="735"/>
                    </a:cubicBezTo>
                    <a:cubicBezTo>
                      <a:pt x="1306" y="733"/>
                      <a:pt x="1324" y="731"/>
                      <a:pt x="1335" y="720"/>
                    </a:cubicBezTo>
                    <a:cubicBezTo>
                      <a:pt x="1346" y="709"/>
                      <a:pt x="1340" y="687"/>
                      <a:pt x="1350" y="675"/>
                    </a:cubicBezTo>
                    <a:cubicBezTo>
                      <a:pt x="1361" y="661"/>
                      <a:pt x="1380" y="655"/>
                      <a:pt x="1395" y="645"/>
                    </a:cubicBezTo>
                    <a:cubicBezTo>
                      <a:pt x="1430" y="506"/>
                      <a:pt x="1445" y="353"/>
                      <a:pt x="1320" y="270"/>
                    </a:cubicBezTo>
                    <a:cubicBezTo>
                      <a:pt x="1140" y="0"/>
                      <a:pt x="1445" y="445"/>
                      <a:pt x="1245" y="195"/>
                    </a:cubicBezTo>
                    <a:cubicBezTo>
                      <a:pt x="1235" y="183"/>
                      <a:pt x="1241" y="161"/>
                      <a:pt x="1230" y="150"/>
                    </a:cubicBezTo>
                    <a:cubicBezTo>
                      <a:pt x="1219" y="139"/>
                      <a:pt x="1199" y="142"/>
                      <a:pt x="1185" y="135"/>
                    </a:cubicBezTo>
                    <a:cubicBezTo>
                      <a:pt x="1028" y="57"/>
                      <a:pt x="833" y="63"/>
                      <a:pt x="660" y="60"/>
                    </a:cubicBezTo>
                    <a:cubicBezTo>
                      <a:pt x="440" y="56"/>
                      <a:pt x="220" y="60"/>
                      <a:pt x="0" y="60"/>
                    </a:cubicBezTo>
                  </a:path>
                </a:pathLst>
              </a:custGeom>
              <a:noFill/>
              <a:ln w="9525" cap="flat" cmpd="sng">
                <a:solidFill>
                  <a:srgbClr val="0000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9" name="Freeform 332"/>
              <p:cNvSpPr>
                <a:spLocks/>
              </p:cNvSpPr>
              <p:nvPr/>
            </p:nvSpPr>
            <p:spPr bwMode="auto">
              <a:xfrm>
                <a:off x="6652" y="4129"/>
                <a:ext cx="363" cy="1847"/>
              </a:xfrm>
              <a:custGeom>
                <a:avLst/>
                <a:gdLst>
                  <a:gd name="T0" fmla="*/ 4740 w 139"/>
                  <a:gd name="T1" fmla="*/ 0 h 1322"/>
                  <a:gd name="T2" fmla="*/ 33310 w 139"/>
                  <a:gd name="T3" fmla="*/ 112 h 1322"/>
                  <a:gd name="T4" fmla="*/ 38008 w 139"/>
                  <a:gd name="T5" fmla="*/ 446 h 1322"/>
                  <a:gd name="T6" fmla="*/ 33310 w 139"/>
                  <a:gd name="T7" fmla="*/ 9594 h 1322"/>
                  <a:gd name="T8" fmla="*/ 0 w 139"/>
                  <a:gd name="T9" fmla="*/ 9815 h 1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1322">
                    <a:moveTo>
                      <a:pt x="15" y="0"/>
                    </a:moveTo>
                    <a:cubicBezTo>
                      <a:pt x="45" y="5"/>
                      <a:pt x="79" y="0"/>
                      <a:pt x="105" y="15"/>
                    </a:cubicBezTo>
                    <a:cubicBezTo>
                      <a:pt x="119" y="23"/>
                      <a:pt x="120" y="44"/>
                      <a:pt x="120" y="60"/>
                    </a:cubicBezTo>
                    <a:cubicBezTo>
                      <a:pt x="120" y="470"/>
                      <a:pt x="139" y="881"/>
                      <a:pt x="105" y="1290"/>
                    </a:cubicBezTo>
                    <a:cubicBezTo>
                      <a:pt x="102" y="1322"/>
                      <a:pt x="32" y="1320"/>
                      <a:pt x="0" y="1320"/>
                    </a:cubicBezTo>
                  </a:path>
                </a:pathLst>
              </a:custGeom>
              <a:noFill/>
              <a:ln w="9525" cap="flat" cmpd="sng">
                <a:solidFill>
                  <a:srgbClr val="000000"/>
                </a:solidFill>
                <a:prstDash val="dash"/>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0" name="Freeform 333"/>
              <p:cNvSpPr>
                <a:spLocks/>
              </p:cNvSpPr>
              <p:nvPr/>
            </p:nvSpPr>
            <p:spPr bwMode="auto">
              <a:xfrm>
                <a:off x="3379" y="4144"/>
                <a:ext cx="824" cy="1893"/>
              </a:xfrm>
              <a:custGeom>
                <a:avLst/>
                <a:gdLst>
                  <a:gd name="T0" fmla="*/ 6278 w 549"/>
                  <a:gd name="T1" fmla="*/ 0 h 2100"/>
                  <a:gd name="T2" fmla="*/ 1642 w 549"/>
                  <a:gd name="T3" fmla="*/ 48 h 2100"/>
                  <a:gd name="T4" fmla="*/ 620 w 549"/>
                  <a:gd name="T5" fmla="*/ 144 h 2100"/>
                  <a:gd name="T6" fmla="*/ 620 w 549"/>
                  <a:gd name="T7" fmla="*/ 1062 h 2100"/>
                  <a:gd name="T8" fmla="*/ 2160 w 549"/>
                  <a:gd name="T9" fmla="*/ 1095 h 2100"/>
                  <a:gd name="T10" fmla="*/ 5414 w 549"/>
                  <a:gd name="T11" fmla="*/ 1126 h 21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9" h="2100">
                    <a:moveTo>
                      <a:pt x="549" y="0"/>
                    </a:moveTo>
                    <a:cubicBezTo>
                      <a:pt x="409" y="11"/>
                      <a:pt x="264" y="10"/>
                      <a:pt x="144" y="90"/>
                    </a:cubicBezTo>
                    <a:cubicBezTo>
                      <a:pt x="105" y="148"/>
                      <a:pt x="93" y="212"/>
                      <a:pt x="54" y="270"/>
                    </a:cubicBezTo>
                    <a:cubicBezTo>
                      <a:pt x="0" y="914"/>
                      <a:pt x="7" y="764"/>
                      <a:pt x="54" y="1980"/>
                    </a:cubicBezTo>
                    <a:cubicBezTo>
                      <a:pt x="55" y="2001"/>
                      <a:pt x="146" y="2026"/>
                      <a:pt x="189" y="2040"/>
                    </a:cubicBezTo>
                    <a:cubicBezTo>
                      <a:pt x="286" y="2072"/>
                      <a:pt x="369" y="2100"/>
                      <a:pt x="474" y="2100"/>
                    </a:cubicBezTo>
                  </a:path>
                </a:pathLst>
              </a:custGeom>
              <a:noFill/>
              <a:ln w="9525" cap="flat" cmpd="sng">
                <a:solidFill>
                  <a:srgbClr val="000000"/>
                </a:solidFill>
                <a:prstDash val="dash"/>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1" name="Text Box 334"/>
              <p:cNvSpPr txBox="1">
                <a:spLocks noChangeArrowheads="1"/>
              </p:cNvSpPr>
              <p:nvPr/>
            </p:nvSpPr>
            <p:spPr bwMode="auto">
              <a:xfrm>
                <a:off x="8775" y="4636"/>
                <a:ext cx="907" cy="3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诗社</a:t>
                </a:r>
              </a:p>
            </p:txBody>
          </p:sp>
          <p:sp>
            <p:nvSpPr>
              <p:cNvPr id="45072" name="Line 335"/>
              <p:cNvSpPr>
                <a:spLocks noChangeShapeType="1"/>
              </p:cNvSpPr>
              <p:nvPr/>
            </p:nvSpPr>
            <p:spPr bwMode="auto">
              <a:xfrm>
                <a:off x="4566" y="4889"/>
                <a:ext cx="0" cy="42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3" name="Text Box 336"/>
              <p:cNvSpPr txBox="1">
                <a:spLocks noChangeArrowheads="1"/>
              </p:cNvSpPr>
              <p:nvPr/>
            </p:nvSpPr>
            <p:spPr bwMode="auto">
              <a:xfrm>
                <a:off x="6924" y="6097"/>
                <a:ext cx="1270" cy="30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社团</a:t>
                </a:r>
                <a:r>
                  <a:rPr lang="en-US" altLang="zh-CN" sz="1800">
                    <a:latin typeface="宋体" pitchFamily="2" charset="-122"/>
                  </a:rPr>
                  <a:t>-</a:t>
                </a:r>
                <a:r>
                  <a:rPr lang="zh-CN" altLang="en-US" sz="1800">
                    <a:latin typeface="宋体" pitchFamily="2" charset="-122"/>
                  </a:rPr>
                  <a:t>学生</a:t>
                </a:r>
              </a:p>
            </p:txBody>
          </p:sp>
          <p:sp>
            <p:nvSpPr>
              <p:cNvPr id="45074" name="Text Box 337"/>
              <p:cNvSpPr txBox="1">
                <a:spLocks noChangeArrowheads="1"/>
              </p:cNvSpPr>
              <p:nvPr/>
            </p:nvSpPr>
            <p:spPr bwMode="auto">
              <a:xfrm>
                <a:off x="5019" y="3499"/>
                <a:ext cx="1270" cy="36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学院</a:t>
                </a:r>
                <a:r>
                  <a:rPr lang="en-US" altLang="zh-CN" sz="1800">
                    <a:latin typeface="宋体" pitchFamily="2" charset="-122"/>
                  </a:rPr>
                  <a:t>-</a:t>
                </a:r>
                <a:r>
                  <a:rPr lang="zh-CN" altLang="en-US" sz="1800">
                    <a:latin typeface="宋体" pitchFamily="2" charset="-122"/>
                  </a:rPr>
                  <a:t>班级</a:t>
                </a:r>
              </a:p>
            </p:txBody>
          </p:sp>
          <p:sp>
            <p:nvSpPr>
              <p:cNvPr id="45075" name="Text Box 338"/>
              <p:cNvSpPr txBox="1">
                <a:spLocks noChangeArrowheads="1"/>
              </p:cNvSpPr>
              <p:nvPr/>
            </p:nvSpPr>
            <p:spPr bwMode="auto">
              <a:xfrm>
                <a:off x="6289" y="3257"/>
                <a:ext cx="1542" cy="3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800">
                    <a:latin typeface="宋体" pitchFamily="2" charset="-122"/>
                  </a:rPr>
                  <a:t>计算机学院</a:t>
                </a:r>
              </a:p>
            </p:txBody>
          </p:sp>
          <p:sp>
            <p:nvSpPr>
              <p:cNvPr id="45076" name="Text Box 339"/>
              <p:cNvSpPr txBox="1">
                <a:spLocks noChangeArrowheads="1"/>
              </p:cNvSpPr>
              <p:nvPr/>
            </p:nvSpPr>
            <p:spPr bwMode="auto">
              <a:xfrm>
                <a:off x="4203" y="3922"/>
                <a:ext cx="907" cy="3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en-US" altLang="zh-CN" sz="1800">
                    <a:latin typeface="宋体" pitchFamily="2" charset="-122"/>
                  </a:rPr>
                  <a:t>981</a:t>
                </a:r>
                <a:r>
                  <a:rPr lang="zh-CN" altLang="en-US" sz="1800">
                    <a:latin typeface="宋体" pitchFamily="2" charset="-122"/>
                  </a:rPr>
                  <a:t>班</a:t>
                </a:r>
              </a:p>
            </p:txBody>
          </p:sp>
          <p:sp>
            <p:nvSpPr>
              <p:cNvPr id="45077" name="Text Box 340"/>
              <p:cNvSpPr txBox="1">
                <a:spLocks noChangeArrowheads="1"/>
              </p:cNvSpPr>
              <p:nvPr/>
            </p:nvSpPr>
            <p:spPr bwMode="auto">
              <a:xfrm>
                <a:off x="7196" y="3922"/>
                <a:ext cx="817" cy="3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王明</a:t>
                </a:r>
              </a:p>
            </p:txBody>
          </p:sp>
          <p:sp>
            <p:nvSpPr>
              <p:cNvPr id="45078" name="Text Box 341"/>
              <p:cNvSpPr txBox="1">
                <a:spLocks noChangeArrowheads="1"/>
              </p:cNvSpPr>
              <p:nvPr/>
            </p:nvSpPr>
            <p:spPr bwMode="auto">
              <a:xfrm>
                <a:off x="8648" y="3922"/>
                <a:ext cx="907" cy="3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范颖</a:t>
                </a:r>
              </a:p>
            </p:txBody>
          </p:sp>
          <p:sp>
            <p:nvSpPr>
              <p:cNvPr id="45079" name="Text Box 342"/>
              <p:cNvSpPr txBox="1">
                <a:spLocks noChangeArrowheads="1"/>
              </p:cNvSpPr>
              <p:nvPr/>
            </p:nvSpPr>
            <p:spPr bwMode="auto">
              <a:xfrm>
                <a:off x="4112" y="5312"/>
                <a:ext cx="907" cy="3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800">
                    <a:latin typeface="宋体" pitchFamily="2" charset="-122"/>
                  </a:rPr>
                  <a:t>吴浩</a:t>
                </a:r>
              </a:p>
            </p:txBody>
          </p:sp>
          <p:sp>
            <p:nvSpPr>
              <p:cNvPr id="45080" name="Text Box 343"/>
              <p:cNvSpPr txBox="1">
                <a:spLocks noChangeArrowheads="1"/>
              </p:cNvSpPr>
              <p:nvPr/>
            </p:nvSpPr>
            <p:spPr bwMode="auto">
              <a:xfrm>
                <a:off x="4112" y="5916"/>
                <a:ext cx="907" cy="3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800">
                    <a:latin typeface="宋体" pitchFamily="2" charset="-122"/>
                  </a:rPr>
                  <a:t>严伟</a:t>
                </a:r>
              </a:p>
            </p:txBody>
          </p:sp>
          <p:sp>
            <p:nvSpPr>
              <p:cNvPr id="45081" name="Text Box 344"/>
              <p:cNvSpPr txBox="1">
                <a:spLocks noChangeArrowheads="1"/>
              </p:cNvSpPr>
              <p:nvPr/>
            </p:nvSpPr>
            <p:spPr bwMode="auto">
              <a:xfrm>
                <a:off x="5745" y="5916"/>
                <a:ext cx="907" cy="3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800">
                    <a:latin typeface="宋体" pitchFamily="2" charset="-122"/>
                  </a:rPr>
                  <a:t>林利</a:t>
                </a:r>
              </a:p>
            </p:txBody>
          </p:sp>
          <p:sp>
            <p:nvSpPr>
              <p:cNvPr id="45082" name="Text Box 345"/>
              <p:cNvSpPr txBox="1">
                <a:spLocks noChangeArrowheads="1"/>
              </p:cNvSpPr>
              <p:nvPr/>
            </p:nvSpPr>
            <p:spPr bwMode="auto">
              <a:xfrm>
                <a:off x="8648" y="5916"/>
                <a:ext cx="907" cy="3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800">
                    <a:latin typeface="宋体" pitchFamily="2" charset="-122"/>
                  </a:rPr>
                  <a:t>合唱团</a:t>
                </a:r>
              </a:p>
            </p:txBody>
          </p:sp>
          <p:sp>
            <p:nvSpPr>
              <p:cNvPr id="45083" name="Line 346"/>
              <p:cNvSpPr>
                <a:spLocks noChangeShapeType="1"/>
              </p:cNvSpPr>
              <p:nvPr/>
            </p:nvSpPr>
            <p:spPr bwMode="auto">
              <a:xfrm>
                <a:off x="5110" y="4103"/>
                <a:ext cx="63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84" name="Line 347"/>
              <p:cNvSpPr>
                <a:spLocks noChangeShapeType="1"/>
              </p:cNvSpPr>
              <p:nvPr/>
            </p:nvSpPr>
            <p:spPr bwMode="auto">
              <a:xfrm>
                <a:off x="8013" y="4103"/>
                <a:ext cx="63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85" name="Freeform 348"/>
              <p:cNvSpPr>
                <a:spLocks/>
              </p:cNvSpPr>
              <p:nvPr/>
            </p:nvSpPr>
            <p:spPr bwMode="auto">
              <a:xfrm>
                <a:off x="6658" y="3620"/>
                <a:ext cx="176" cy="419"/>
              </a:xfrm>
              <a:custGeom>
                <a:avLst/>
                <a:gdLst>
                  <a:gd name="T0" fmla="*/ 0 w 145"/>
                  <a:gd name="T1" fmla="*/ 1381 h 330"/>
                  <a:gd name="T2" fmla="*/ 385 w 145"/>
                  <a:gd name="T3" fmla="*/ 0 h 330"/>
                  <a:gd name="T4" fmla="*/ 0 60000 65536"/>
                  <a:gd name="T5" fmla="*/ 0 60000 65536"/>
                </a:gdLst>
                <a:ahLst/>
                <a:cxnLst>
                  <a:cxn ang="T4">
                    <a:pos x="T0" y="T1"/>
                  </a:cxn>
                  <a:cxn ang="T5">
                    <a:pos x="T2" y="T3"/>
                  </a:cxn>
                </a:cxnLst>
                <a:rect l="0" t="0" r="r" b="b"/>
                <a:pathLst>
                  <a:path w="145" h="330">
                    <a:moveTo>
                      <a:pt x="0" y="330"/>
                    </a:moveTo>
                    <a:cubicBezTo>
                      <a:pt x="145" y="282"/>
                      <a:pt x="120" y="119"/>
                      <a:pt x="120" y="0"/>
                    </a:cubicBez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86" name="Freeform 349"/>
              <p:cNvSpPr>
                <a:spLocks/>
              </p:cNvSpPr>
              <p:nvPr/>
            </p:nvSpPr>
            <p:spPr bwMode="auto">
              <a:xfrm>
                <a:off x="6962" y="3631"/>
                <a:ext cx="195" cy="377"/>
              </a:xfrm>
              <a:custGeom>
                <a:avLst/>
                <a:gdLst>
                  <a:gd name="T0" fmla="*/ 647 w 129"/>
                  <a:gd name="T1" fmla="*/ 0 h 375"/>
                  <a:gd name="T2" fmla="*/ 1540 w 129"/>
                  <a:gd name="T3" fmla="*/ 387 h 375"/>
                  <a:gd name="T4" fmla="*/ 0 60000 65536"/>
                  <a:gd name="T5" fmla="*/ 0 60000 65536"/>
                </a:gdLst>
                <a:ahLst/>
                <a:cxnLst>
                  <a:cxn ang="T4">
                    <a:pos x="T0" y="T1"/>
                  </a:cxn>
                  <a:cxn ang="T5">
                    <a:pos x="T2" y="T3"/>
                  </a:cxn>
                </a:cxnLst>
                <a:rect l="0" t="0" r="r" b="b"/>
                <a:pathLst>
                  <a:path w="129" h="375">
                    <a:moveTo>
                      <a:pt x="54" y="0"/>
                    </a:moveTo>
                    <a:cubicBezTo>
                      <a:pt x="59" y="107"/>
                      <a:pt x="0" y="310"/>
                      <a:pt x="129" y="375"/>
                    </a:cubicBez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87" name="Text Box 350"/>
              <p:cNvSpPr txBox="1">
                <a:spLocks noChangeArrowheads="1"/>
              </p:cNvSpPr>
              <p:nvPr/>
            </p:nvSpPr>
            <p:spPr bwMode="auto">
              <a:xfrm>
                <a:off x="8104" y="3499"/>
                <a:ext cx="1270" cy="36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学院</a:t>
                </a:r>
                <a:r>
                  <a:rPr lang="en-US" altLang="zh-CN" sz="1800">
                    <a:latin typeface="宋体" pitchFamily="2" charset="-122"/>
                  </a:rPr>
                  <a:t>-</a:t>
                </a:r>
                <a:r>
                  <a:rPr lang="zh-CN" altLang="en-US" sz="1800">
                    <a:latin typeface="宋体" pitchFamily="2" charset="-122"/>
                  </a:rPr>
                  <a:t>教师</a:t>
                </a:r>
              </a:p>
            </p:txBody>
          </p:sp>
          <p:sp>
            <p:nvSpPr>
              <p:cNvPr id="45088" name="Line 351"/>
              <p:cNvSpPr>
                <a:spLocks noChangeShapeType="1"/>
              </p:cNvSpPr>
              <p:nvPr/>
            </p:nvSpPr>
            <p:spPr bwMode="auto">
              <a:xfrm>
                <a:off x="6198" y="4284"/>
                <a:ext cx="0" cy="24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89" name="Line 352"/>
              <p:cNvSpPr>
                <a:spLocks noChangeShapeType="1"/>
              </p:cNvSpPr>
              <p:nvPr/>
            </p:nvSpPr>
            <p:spPr bwMode="auto">
              <a:xfrm>
                <a:off x="6198" y="4889"/>
                <a:ext cx="0" cy="102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90" name="Line 353"/>
              <p:cNvSpPr>
                <a:spLocks noChangeShapeType="1"/>
              </p:cNvSpPr>
              <p:nvPr/>
            </p:nvSpPr>
            <p:spPr bwMode="auto">
              <a:xfrm>
                <a:off x="4566" y="4284"/>
                <a:ext cx="0" cy="24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91" name="Line 354"/>
              <p:cNvSpPr>
                <a:spLocks noChangeShapeType="1"/>
              </p:cNvSpPr>
              <p:nvPr/>
            </p:nvSpPr>
            <p:spPr bwMode="auto">
              <a:xfrm>
                <a:off x="4566" y="5674"/>
                <a:ext cx="0" cy="24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92" name="Line 355"/>
              <p:cNvSpPr>
                <a:spLocks noChangeShapeType="1"/>
              </p:cNvSpPr>
              <p:nvPr/>
            </p:nvSpPr>
            <p:spPr bwMode="auto">
              <a:xfrm>
                <a:off x="6652" y="6097"/>
                <a:ext cx="1996" cy="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93" name="Line 356"/>
              <p:cNvSpPr>
                <a:spLocks noChangeShapeType="1"/>
              </p:cNvSpPr>
              <p:nvPr/>
            </p:nvSpPr>
            <p:spPr bwMode="auto">
              <a:xfrm>
                <a:off x="5019" y="6097"/>
                <a:ext cx="72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94" name="Freeform 357"/>
              <p:cNvSpPr>
                <a:spLocks/>
              </p:cNvSpPr>
              <p:nvPr/>
            </p:nvSpPr>
            <p:spPr bwMode="auto">
              <a:xfrm>
                <a:off x="3902" y="6169"/>
                <a:ext cx="5160" cy="459"/>
              </a:xfrm>
              <a:custGeom>
                <a:avLst/>
                <a:gdLst>
                  <a:gd name="T0" fmla="*/ 1885 w 3413"/>
                  <a:gd name="T1" fmla="*/ 0 h 456"/>
                  <a:gd name="T2" fmla="*/ 816 w 3413"/>
                  <a:gd name="T3" fmla="*/ 15 h 456"/>
                  <a:gd name="T4" fmla="*/ 277 w 3413"/>
                  <a:gd name="T5" fmla="*/ 30 h 456"/>
                  <a:gd name="T6" fmla="*/ 94 w 3413"/>
                  <a:gd name="T7" fmla="*/ 111 h 456"/>
                  <a:gd name="T8" fmla="*/ 277 w 3413"/>
                  <a:gd name="T9" fmla="*/ 234 h 456"/>
                  <a:gd name="T10" fmla="*/ 1356 w 3413"/>
                  <a:gd name="T11" fmla="*/ 267 h 456"/>
                  <a:gd name="T12" fmla="*/ 8163 w 3413"/>
                  <a:gd name="T13" fmla="*/ 390 h 456"/>
                  <a:gd name="T14" fmla="*/ 25892 w 3413"/>
                  <a:gd name="T15" fmla="*/ 453 h 456"/>
                  <a:gd name="T16" fmla="*/ 36279 w 3413"/>
                  <a:gd name="T17" fmla="*/ 438 h 456"/>
                  <a:gd name="T18" fmla="*/ 38427 w 3413"/>
                  <a:gd name="T19" fmla="*/ 372 h 456"/>
                  <a:gd name="T20" fmla="*/ 39502 w 3413"/>
                  <a:gd name="T21" fmla="*/ 312 h 456"/>
                  <a:gd name="T22" fmla="*/ 40757 w 3413"/>
                  <a:gd name="T23" fmla="*/ 141 h 4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413" h="456">
                    <a:moveTo>
                      <a:pt x="158" y="0"/>
                    </a:moveTo>
                    <a:cubicBezTo>
                      <a:pt x="128" y="5"/>
                      <a:pt x="98" y="8"/>
                      <a:pt x="68" y="15"/>
                    </a:cubicBezTo>
                    <a:cubicBezTo>
                      <a:pt x="53" y="18"/>
                      <a:pt x="32" y="17"/>
                      <a:pt x="23" y="30"/>
                    </a:cubicBezTo>
                    <a:cubicBezTo>
                      <a:pt x="9" y="51"/>
                      <a:pt x="13" y="80"/>
                      <a:pt x="8" y="105"/>
                    </a:cubicBezTo>
                    <a:cubicBezTo>
                      <a:pt x="13" y="145"/>
                      <a:pt x="0" y="192"/>
                      <a:pt x="23" y="225"/>
                    </a:cubicBezTo>
                    <a:cubicBezTo>
                      <a:pt x="41" y="251"/>
                      <a:pt x="87" y="237"/>
                      <a:pt x="113" y="255"/>
                    </a:cubicBezTo>
                    <a:cubicBezTo>
                      <a:pt x="289" y="372"/>
                      <a:pt x="470" y="365"/>
                      <a:pt x="683" y="375"/>
                    </a:cubicBezTo>
                    <a:cubicBezTo>
                      <a:pt x="1168" y="456"/>
                      <a:pt x="1688" y="428"/>
                      <a:pt x="2168" y="435"/>
                    </a:cubicBezTo>
                    <a:cubicBezTo>
                      <a:pt x="2458" y="430"/>
                      <a:pt x="2748" y="434"/>
                      <a:pt x="3038" y="420"/>
                    </a:cubicBezTo>
                    <a:cubicBezTo>
                      <a:pt x="3060" y="419"/>
                      <a:pt x="3189" y="379"/>
                      <a:pt x="3218" y="360"/>
                    </a:cubicBezTo>
                    <a:cubicBezTo>
                      <a:pt x="3248" y="340"/>
                      <a:pt x="3308" y="300"/>
                      <a:pt x="3308" y="300"/>
                    </a:cubicBezTo>
                    <a:cubicBezTo>
                      <a:pt x="3333" y="263"/>
                      <a:pt x="3380" y="168"/>
                      <a:pt x="3413" y="135"/>
                    </a:cubicBezTo>
                  </a:path>
                </a:pathLst>
              </a:custGeom>
              <a:noFill/>
              <a:ln w="9525" cap="flat" cmpd="sng">
                <a:solidFill>
                  <a:srgbClr val="000000"/>
                </a:solidFill>
                <a:prstDash val="solid"/>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95" name="Freeform 358"/>
              <p:cNvSpPr>
                <a:spLocks/>
              </p:cNvSpPr>
              <p:nvPr/>
            </p:nvSpPr>
            <p:spPr bwMode="auto">
              <a:xfrm>
                <a:off x="3928" y="4708"/>
                <a:ext cx="5239" cy="422"/>
              </a:xfrm>
              <a:custGeom>
                <a:avLst/>
                <a:gdLst>
                  <a:gd name="T0" fmla="*/ 1612 w 3465"/>
                  <a:gd name="T1" fmla="*/ 0 h 420"/>
                  <a:gd name="T2" fmla="*/ 0 w 3465"/>
                  <a:gd name="T3" fmla="*/ 141 h 420"/>
                  <a:gd name="T4" fmla="*/ 3942 w 3465"/>
                  <a:gd name="T5" fmla="*/ 327 h 420"/>
                  <a:gd name="T6" fmla="*/ 8608 w 3465"/>
                  <a:gd name="T7" fmla="*/ 387 h 420"/>
                  <a:gd name="T8" fmla="*/ 15232 w 3465"/>
                  <a:gd name="T9" fmla="*/ 402 h 420"/>
                  <a:gd name="T10" fmla="*/ 20070 w 3465"/>
                  <a:gd name="T11" fmla="*/ 417 h 420"/>
                  <a:gd name="T12" fmla="*/ 38348 w 3465"/>
                  <a:gd name="T13" fmla="*/ 432 h 420"/>
                  <a:gd name="T14" fmla="*/ 40324 w 3465"/>
                  <a:gd name="T15" fmla="*/ 402 h 420"/>
                  <a:gd name="T16" fmla="*/ 41393 w 3465"/>
                  <a:gd name="T17" fmla="*/ 342 h 4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65" h="420">
                    <a:moveTo>
                      <a:pt x="135" y="0"/>
                    </a:moveTo>
                    <a:cubicBezTo>
                      <a:pt x="58" y="26"/>
                      <a:pt x="26" y="58"/>
                      <a:pt x="0" y="135"/>
                    </a:cubicBezTo>
                    <a:cubicBezTo>
                      <a:pt x="40" y="295"/>
                      <a:pt x="189" y="296"/>
                      <a:pt x="330" y="315"/>
                    </a:cubicBezTo>
                    <a:cubicBezTo>
                      <a:pt x="461" y="332"/>
                      <a:pt x="586" y="369"/>
                      <a:pt x="720" y="375"/>
                    </a:cubicBezTo>
                    <a:cubicBezTo>
                      <a:pt x="905" y="383"/>
                      <a:pt x="1090" y="384"/>
                      <a:pt x="1275" y="390"/>
                    </a:cubicBezTo>
                    <a:cubicBezTo>
                      <a:pt x="1410" y="394"/>
                      <a:pt x="1545" y="403"/>
                      <a:pt x="1680" y="405"/>
                    </a:cubicBezTo>
                    <a:cubicBezTo>
                      <a:pt x="2190" y="413"/>
                      <a:pt x="2700" y="415"/>
                      <a:pt x="3210" y="420"/>
                    </a:cubicBezTo>
                    <a:cubicBezTo>
                      <a:pt x="3236" y="417"/>
                      <a:pt x="3335" y="412"/>
                      <a:pt x="3375" y="390"/>
                    </a:cubicBezTo>
                    <a:cubicBezTo>
                      <a:pt x="3407" y="372"/>
                      <a:pt x="3465" y="330"/>
                      <a:pt x="3465" y="330"/>
                    </a:cubicBezTo>
                  </a:path>
                </a:pathLst>
              </a:custGeom>
              <a:noFill/>
              <a:ln w="9525" cap="flat" cmpd="sng">
                <a:solidFill>
                  <a:srgbClr val="000000"/>
                </a:solidFill>
                <a:prstDash val="solid"/>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96" name="Text Box 359"/>
              <p:cNvSpPr txBox="1">
                <a:spLocks noChangeArrowheads="1"/>
              </p:cNvSpPr>
              <p:nvPr/>
            </p:nvSpPr>
            <p:spPr bwMode="auto">
              <a:xfrm>
                <a:off x="7189" y="4699"/>
                <a:ext cx="1270" cy="30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社团</a:t>
                </a:r>
                <a:r>
                  <a:rPr lang="en-US" altLang="zh-CN" sz="1800">
                    <a:latin typeface="宋体" pitchFamily="2" charset="-122"/>
                  </a:rPr>
                  <a:t>-</a:t>
                </a:r>
                <a:r>
                  <a:rPr lang="zh-CN" altLang="en-US" sz="1800">
                    <a:latin typeface="宋体" pitchFamily="2" charset="-122"/>
                  </a:rPr>
                  <a:t>学生</a:t>
                </a:r>
              </a:p>
            </p:txBody>
          </p:sp>
          <p:sp>
            <p:nvSpPr>
              <p:cNvPr id="45097" name="Text Box 360"/>
              <p:cNvSpPr txBox="1">
                <a:spLocks noChangeArrowheads="1"/>
              </p:cNvSpPr>
              <p:nvPr/>
            </p:nvSpPr>
            <p:spPr bwMode="auto">
              <a:xfrm>
                <a:off x="5738" y="3922"/>
                <a:ext cx="907" cy="3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en-US" altLang="zh-CN" sz="1800">
                    <a:latin typeface="宋体" pitchFamily="2" charset="-122"/>
                  </a:rPr>
                  <a:t>992</a:t>
                </a:r>
                <a:r>
                  <a:rPr lang="zh-CN" altLang="en-US" sz="1800">
                    <a:latin typeface="宋体" pitchFamily="2" charset="-122"/>
                  </a:rPr>
                  <a:t>班</a:t>
                </a:r>
              </a:p>
            </p:txBody>
          </p:sp>
          <p:sp>
            <p:nvSpPr>
              <p:cNvPr id="45098" name="Text Box 361"/>
              <p:cNvSpPr txBox="1">
                <a:spLocks noChangeArrowheads="1"/>
              </p:cNvSpPr>
              <p:nvPr/>
            </p:nvSpPr>
            <p:spPr bwMode="auto">
              <a:xfrm>
                <a:off x="4149" y="4502"/>
                <a:ext cx="907" cy="3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张一凡</a:t>
                </a:r>
              </a:p>
            </p:txBody>
          </p:sp>
          <p:sp>
            <p:nvSpPr>
              <p:cNvPr id="45099" name="Text Box 362"/>
              <p:cNvSpPr txBox="1">
                <a:spLocks noChangeArrowheads="1"/>
              </p:cNvSpPr>
              <p:nvPr/>
            </p:nvSpPr>
            <p:spPr bwMode="auto">
              <a:xfrm>
                <a:off x="5782" y="4502"/>
                <a:ext cx="907" cy="3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赵文庭</a:t>
                </a:r>
              </a:p>
            </p:txBody>
          </p:sp>
          <p:sp>
            <p:nvSpPr>
              <p:cNvPr id="45100" name="Line 363"/>
              <p:cNvSpPr>
                <a:spLocks noChangeShapeType="1"/>
              </p:cNvSpPr>
              <p:nvPr/>
            </p:nvSpPr>
            <p:spPr bwMode="auto">
              <a:xfrm>
                <a:off x="5056" y="4683"/>
                <a:ext cx="72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01" name="Freeform 364"/>
              <p:cNvSpPr>
                <a:spLocks/>
              </p:cNvSpPr>
              <p:nvPr/>
            </p:nvSpPr>
            <p:spPr bwMode="auto">
              <a:xfrm>
                <a:off x="6672" y="4634"/>
                <a:ext cx="2103" cy="110"/>
              </a:xfrm>
              <a:custGeom>
                <a:avLst/>
                <a:gdLst>
                  <a:gd name="T0" fmla="*/ 0 w 1035"/>
                  <a:gd name="T1" fmla="*/ 0 h 90"/>
                  <a:gd name="T2" fmla="*/ 58043 w 1035"/>
                  <a:gd name="T3" fmla="*/ 49 h 90"/>
                  <a:gd name="T4" fmla="*/ 72831 w 1035"/>
                  <a:gd name="T5" fmla="*/ 298 h 90"/>
                  <a:gd name="T6" fmla="*/ 0 60000 65536"/>
                  <a:gd name="T7" fmla="*/ 0 60000 65536"/>
                  <a:gd name="T8" fmla="*/ 0 60000 65536"/>
                </a:gdLst>
                <a:ahLst/>
                <a:cxnLst>
                  <a:cxn ang="T6">
                    <a:pos x="T0" y="T1"/>
                  </a:cxn>
                  <a:cxn ang="T7">
                    <a:pos x="T2" y="T3"/>
                  </a:cxn>
                  <a:cxn ang="T8">
                    <a:pos x="T4" y="T5"/>
                  </a:cxn>
                </a:cxnLst>
                <a:rect l="0" t="0" r="r" b="b"/>
                <a:pathLst>
                  <a:path w="1035" h="90">
                    <a:moveTo>
                      <a:pt x="0" y="0"/>
                    </a:moveTo>
                    <a:cubicBezTo>
                      <a:pt x="275" y="5"/>
                      <a:pt x="550" y="6"/>
                      <a:pt x="825" y="15"/>
                    </a:cubicBezTo>
                    <a:cubicBezTo>
                      <a:pt x="904" y="18"/>
                      <a:pt x="978" y="33"/>
                      <a:pt x="1035" y="90"/>
                    </a:cubicBezTo>
                  </a:path>
                </a:pathLst>
              </a:custGeom>
              <a:noFill/>
              <a:ln w="9525" cap="flat" cmpd="sng">
                <a:solidFill>
                  <a:srgbClr val="0000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25702"/>
                                        </p:tgtEl>
                                        <p:attrNameLst>
                                          <p:attrName>style.visibility</p:attrName>
                                        </p:attrNameLst>
                                      </p:cBhvr>
                                      <p:to>
                                        <p:strVal val="visible"/>
                                      </p:to>
                                    </p:set>
                                    <p:animEffect transition="in" filter="wipe(up)">
                                      <p:cBhvr>
                                        <p:cTn id="7" dur="1000"/>
                                        <p:tgtEl>
                                          <p:spTgt spid="1125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DA3700B-F8A6-413C-830C-B3B460DF4EC2}" type="slidenum">
              <a:rPr lang="zh-CN" altLang="en-US" smtClean="0"/>
              <a:pPr/>
              <a:t>4</a:t>
            </a:fld>
            <a:endParaRPr lang="en-US" altLang="zh-CN" smtClean="0"/>
          </a:p>
        </p:txBody>
      </p:sp>
      <p:sp>
        <p:nvSpPr>
          <p:cNvPr id="614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54F3A80-9973-466F-9570-19B451028A78}" type="datetime1">
              <a:rPr lang="zh-CN" altLang="en-US" sz="1800" smtClean="0"/>
              <a:pPr/>
              <a:t>2017/9/27</a:t>
            </a:fld>
            <a:endParaRPr lang="en-US" altLang="zh-CN" sz="1000" smtClean="0"/>
          </a:p>
        </p:txBody>
      </p:sp>
      <p:sp>
        <p:nvSpPr>
          <p:cNvPr id="940034" name="Rectangle 2"/>
          <p:cNvSpPr>
            <a:spLocks noGrp="1" noChangeArrowheads="1"/>
          </p:cNvSpPr>
          <p:nvPr>
            <p:ph type="title"/>
          </p:nvPr>
        </p:nvSpPr>
        <p:spPr/>
        <p:txBody>
          <a:bodyPr/>
          <a:lstStyle/>
          <a:p>
            <a:pPr>
              <a:defRPr/>
            </a:pPr>
            <a:r>
              <a:rPr lang="zh-CN" altLang="en-US" smtClean="0"/>
              <a:t>数据模型</a:t>
            </a:r>
            <a:r>
              <a:rPr lang="en-US" altLang="zh-CN" sz="3200" smtClean="0"/>
              <a:t>—</a:t>
            </a:r>
            <a:r>
              <a:rPr lang="zh-CN" altLang="en-US" sz="3200" smtClean="0"/>
              <a:t>回顾</a:t>
            </a:r>
          </a:p>
        </p:txBody>
      </p:sp>
      <p:sp>
        <p:nvSpPr>
          <p:cNvPr id="6149" name="Rectangle 3"/>
          <p:cNvSpPr>
            <a:spLocks noGrp="1" noChangeArrowheads="1"/>
          </p:cNvSpPr>
          <p:nvPr>
            <p:ph type="body" idx="1"/>
          </p:nvPr>
        </p:nvSpPr>
        <p:spPr>
          <a:xfrm>
            <a:off x="650875" y="1143000"/>
            <a:ext cx="8820150" cy="5270500"/>
          </a:xfrm>
        </p:spPr>
        <p:txBody>
          <a:bodyPr/>
          <a:lstStyle/>
          <a:p>
            <a:r>
              <a:rPr lang="zh-CN" altLang="en-US" smtClean="0"/>
              <a:t>数据模型通常由数据结构、数据操作和完整性约束三个要素组成。</a:t>
            </a:r>
            <a:r>
              <a:rPr lang="en-US" altLang="zh-CN" smtClean="0"/>
              <a:t> </a:t>
            </a:r>
          </a:p>
          <a:p>
            <a:pPr algn="just"/>
            <a:r>
              <a:rPr lang="zh-CN" altLang="en-US" smtClean="0"/>
              <a:t>一、数据结构</a:t>
            </a:r>
          </a:p>
          <a:p>
            <a:pPr lvl="1" algn="just"/>
            <a:r>
              <a:rPr lang="zh-CN" altLang="en-US" smtClean="0"/>
              <a:t>描述数据库的组成对象以及对象之间的联系</a:t>
            </a:r>
          </a:p>
          <a:p>
            <a:pPr lvl="2" algn="just"/>
            <a:r>
              <a:rPr lang="zh-CN" altLang="en-US" smtClean="0"/>
              <a:t>组成对象</a:t>
            </a:r>
            <a:r>
              <a:rPr lang="en-US" altLang="zh-CN" smtClean="0"/>
              <a:t>:</a:t>
            </a:r>
            <a:r>
              <a:rPr lang="zh-CN" altLang="en-US" smtClean="0"/>
              <a:t>与数据类型、内容、性质有关的对象</a:t>
            </a:r>
          </a:p>
          <a:p>
            <a:pPr lvl="2" algn="just"/>
            <a:r>
              <a:rPr lang="zh-CN" altLang="en-US" smtClean="0"/>
              <a:t>与数据之间联系有关的对象</a:t>
            </a:r>
          </a:p>
          <a:p>
            <a:pPr lvl="1" algn="just"/>
            <a:r>
              <a:rPr lang="zh-CN" altLang="en-US" smtClean="0"/>
              <a:t>数据结构是刻画一个数据模型性质最重要的方面，因此通常按照数据结构的类型命名数据模型</a:t>
            </a:r>
          </a:p>
          <a:p>
            <a:pPr lvl="2" algn="just"/>
            <a:r>
              <a:rPr lang="zh-CN" altLang="en-US" smtClean="0"/>
              <a:t>层次结构、网状结构和关系结构的数据模型分别命名为层次模型、网状模型和关系模型。</a:t>
            </a:r>
          </a:p>
          <a:p>
            <a:pPr lvl="1" algn="just"/>
            <a:r>
              <a:rPr lang="zh-CN" altLang="en-US" smtClean="0"/>
              <a:t>描述系统静态特性</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E0BDAD17-7BA4-463D-A9A5-866CB5628657}" type="slidenum">
              <a:rPr lang="zh-CN" altLang="en-US" smtClean="0"/>
              <a:pPr/>
              <a:t>40</a:t>
            </a:fld>
            <a:endParaRPr lang="en-US" altLang="zh-CN" smtClean="0"/>
          </a:p>
        </p:txBody>
      </p:sp>
      <p:sp>
        <p:nvSpPr>
          <p:cNvPr id="4608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3AEFA14-30AA-4C24-8988-952B98C0256C}" type="datetime1">
              <a:rPr lang="zh-CN" altLang="en-US" sz="1800" smtClean="0"/>
              <a:pPr/>
              <a:t>2017/9/27</a:t>
            </a:fld>
            <a:endParaRPr lang="en-US" altLang="zh-CN" sz="1000" smtClean="0"/>
          </a:p>
        </p:txBody>
      </p:sp>
      <p:sp>
        <p:nvSpPr>
          <p:cNvPr id="1136642" name="Rectangle 2"/>
          <p:cNvSpPr>
            <a:spLocks noGrp="1" noChangeArrowheads="1"/>
          </p:cNvSpPr>
          <p:nvPr>
            <p:ph type="title"/>
          </p:nvPr>
        </p:nvSpPr>
        <p:spPr/>
        <p:txBody>
          <a:bodyPr/>
          <a:lstStyle/>
          <a:p>
            <a:pPr>
              <a:defRPr/>
            </a:pPr>
            <a:r>
              <a:rPr lang="zh-CN" altLang="en-US" smtClean="0"/>
              <a:t>第</a:t>
            </a:r>
            <a:r>
              <a:rPr lang="en-US" altLang="zh-CN" smtClean="0"/>
              <a:t>2</a:t>
            </a:r>
            <a:r>
              <a:rPr lang="zh-CN" altLang="en-US" smtClean="0"/>
              <a:t>章  数据模型</a:t>
            </a:r>
          </a:p>
        </p:txBody>
      </p:sp>
      <p:sp>
        <p:nvSpPr>
          <p:cNvPr id="46085" name="Rectangle 3"/>
          <p:cNvSpPr>
            <a:spLocks noGrp="1" noChangeArrowheads="1"/>
          </p:cNvSpPr>
          <p:nvPr>
            <p:ph type="body" idx="1"/>
          </p:nvPr>
        </p:nvSpPr>
        <p:spPr>
          <a:xfrm>
            <a:off x="650875" y="1143000"/>
            <a:ext cx="8820150" cy="3076575"/>
          </a:xfrm>
        </p:spPr>
        <p:txBody>
          <a:bodyPr/>
          <a:lstStyle/>
          <a:p>
            <a:pPr>
              <a:lnSpc>
                <a:spcPct val="120000"/>
              </a:lnSpc>
              <a:spcBef>
                <a:spcPct val="0"/>
              </a:spcBef>
            </a:pPr>
            <a:r>
              <a:rPr lang="en-US" altLang="zh-CN" smtClean="0"/>
              <a:t>2.1	E-R概念模型</a:t>
            </a:r>
          </a:p>
          <a:p>
            <a:pPr>
              <a:lnSpc>
                <a:spcPct val="120000"/>
              </a:lnSpc>
              <a:spcBef>
                <a:spcPct val="0"/>
              </a:spcBef>
            </a:pPr>
            <a:r>
              <a:rPr lang="en-US" altLang="zh-CN" smtClean="0"/>
              <a:t>2.2	层次数据模型</a:t>
            </a:r>
          </a:p>
          <a:p>
            <a:pPr>
              <a:lnSpc>
                <a:spcPct val="120000"/>
              </a:lnSpc>
              <a:spcBef>
                <a:spcPct val="0"/>
              </a:spcBef>
            </a:pPr>
            <a:r>
              <a:rPr lang="en-US" altLang="zh-CN" smtClean="0"/>
              <a:t>2.3	网状数据模型</a:t>
            </a:r>
          </a:p>
          <a:p>
            <a:pPr>
              <a:lnSpc>
                <a:spcPct val="120000"/>
              </a:lnSpc>
              <a:spcBef>
                <a:spcPct val="0"/>
              </a:spcBef>
            </a:pPr>
            <a:r>
              <a:rPr lang="en-US" altLang="zh-CN" smtClean="0">
                <a:solidFill>
                  <a:srgbClr val="0000FF"/>
                </a:solidFill>
              </a:rPr>
              <a:t>2.4	关系数据模型</a:t>
            </a:r>
          </a:p>
          <a:p>
            <a:pPr>
              <a:lnSpc>
                <a:spcPct val="120000"/>
              </a:lnSpc>
              <a:spcBef>
                <a:spcPct val="0"/>
              </a:spcBef>
            </a:pPr>
            <a:r>
              <a:rPr lang="en-US" altLang="zh-CN" smtClean="0">
                <a:solidFill>
                  <a:schemeClr val="accent1"/>
                </a:solidFill>
              </a:rPr>
              <a:t>2.5	面向对象数据模型</a:t>
            </a:r>
            <a:endParaRPr lang="zh-CN" altLang="en-US" smtClean="0">
              <a:solidFill>
                <a:schemeClr val="accent1"/>
              </a:solidFill>
            </a:endParaRPr>
          </a:p>
          <a:p>
            <a:pPr>
              <a:lnSpc>
                <a:spcPct val="120000"/>
              </a:lnSpc>
              <a:spcBef>
                <a:spcPct val="0"/>
              </a:spcBef>
            </a:pPr>
            <a:r>
              <a:rPr lang="en-US" altLang="zh-CN" smtClean="0"/>
              <a:t>2.6 </a:t>
            </a:r>
            <a:r>
              <a:rPr lang="zh-CN" altLang="en-US" smtClean="0"/>
              <a:t>小结</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4283116-F3C1-49B6-A113-408984379D33}" type="slidenum">
              <a:rPr lang="zh-CN" altLang="en-US" smtClean="0"/>
              <a:pPr/>
              <a:t>41</a:t>
            </a:fld>
            <a:endParaRPr lang="en-US" altLang="zh-CN" smtClean="0"/>
          </a:p>
        </p:txBody>
      </p:sp>
      <p:sp>
        <p:nvSpPr>
          <p:cNvPr id="4710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655789F2-FA86-4680-AA07-AC4BFCF95EFA}" type="datetime1">
              <a:rPr lang="zh-CN" altLang="en-US" sz="1800" smtClean="0"/>
              <a:pPr/>
              <a:t>2017/9/27</a:t>
            </a:fld>
            <a:endParaRPr lang="en-US" altLang="zh-CN" sz="1000" smtClean="0"/>
          </a:p>
        </p:txBody>
      </p:sp>
      <p:sp>
        <p:nvSpPr>
          <p:cNvPr id="1045506" name="Rectangle 2"/>
          <p:cNvSpPr>
            <a:spLocks noGrp="1" noChangeArrowheads="1"/>
          </p:cNvSpPr>
          <p:nvPr>
            <p:ph type="title"/>
          </p:nvPr>
        </p:nvSpPr>
        <p:spPr/>
        <p:txBody>
          <a:bodyPr/>
          <a:lstStyle/>
          <a:p>
            <a:pPr>
              <a:defRPr/>
            </a:pPr>
            <a:r>
              <a:rPr lang="en-US" altLang="zh-CN" smtClean="0"/>
              <a:t>2.4  </a:t>
            </a:r>
            <a:r>
              <a:rPr lang="zh-CN" altLang="en-US" smtClean="0"/>
              <a:t>关系模型</a:t>
            </a:r>
          </a:p>
        </p:txBody>
      </p:sp>
      <p:sp>
        <p:nvSpPr>
          <p:cNvPr id="47109" name="Rectangle 3"/>
          <p:cNvSpPr>
            <a:spLocks noGrp="1" noChangeArrowheads="1"/>
          </p:cNvSpPr>
          <p:nvPr>
            <p:ph type="body" idx="1"/>
          </p:nvPr>
        </p:nvSpPr>
        <p:spPr>
          <a:xfrm>
            <a:off x="650875" y="1143000"/>
            <a:ext cx="8820150" cy="776288"/>
          </a:xfrm>
        </p:spPr>
        <p:txBody>
          <a:bodyPr/>
          <a:lstStyle/>
          <a:p>
            <a:r>
              <a:rPr lang="zh-CN" altLang="en-US" smtClean="0"/>
              <a:t>关系模型是最重要的一种数据模型。系统而严格地提出关系模型的是美国</a:t>
            </a:r>
            <a:r>
              <a:rPr lang="en-US" altLang="zh-CN" smtClean="0"/>
              <a:t>IBM</a:t>
            </a:r>
            <a:r>
              <a:rPr lang="zh-CN" altLang="en-US" smtClean="0"/>
              <a:t>公司的</a:t>
            </a:r>
            <a:r>
              <a:rPr lang="en-US" altLang="zh-CN" smtClean="0"/>
              <a:t>E.F.Codd</a:t>
            </a:r>
            <a:endParaRPr lang="zh-CN" altLang="en-US" smtClean="0"/>
          </a:p>
        </p:txBody>
      </p:sp>
      <p:pic>
        <p:nvPicPr>
          <p:cNvPr id="4506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25" y="260350"/>
            <a:ext cx="9007475" cy="3024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Lst>
        </p:spPr>
      </p:pic>
      <p:sp>
        <p:nvSpPr>
          <p:cNvPr id="7" name="Rectangle 3"/>
          <p:cNvSpPr txBox="1">
            <a:spLocks noChangeArrowheads="1"/>
          </p:cNvSpPr>
          <p:nvPr/>
        </p:nvSpPr>
        <p:spPr bwMode="auto">
          <a:xfrm>
            <a:off x="488950" y="3294063"/>
            <a:ext cx="915035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58763" indent="-258763" algn="l" defTabSz="814388" rtl="0" eaLnBrk="0" fontAlgn="base" hangingPunct="0">
              <a:lnSpc>
                <a:spcPct val="90000"/>
              </a:lnSpc>
              <a:spcBef>
                <a:spcPct val="35000"/>
              </a:spcBef>
              <a:spcAft>
                <a:spcPct val="0"/>
              </a:spcAft>
              <a:buClr>
                <a:srgbClr val="27305F"/>
              </a:buClr>
              <a:buSzPct val="60000"/>
              <a:buFont typeface="Wingdings" pitchFamily="2" charset="2"/>
              <a:buChar char="n"/>
              <a:defRPr sz="2800" b="1">
                <a:solidFill>
                  <a:schemeClr val="tx1"/>
                </a:solidFill>
                <a:latin typeface="+mn-lt"/>
                <a:ea typeface="+mn-ea"/>
                <a:cs typeface="+mn-cs"/>
              </a:defRPr>
            </a:lvl1pPr>
            <a:lvl2pPr marL="649288" indent="-261938"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2pPr>
            <a:lvl3pPr marL="1027113" indent="-249238" algn="l" defTabSz="814388" rtl="0" eaLnBrk="0" fontAlgn="base" hangingPunct="0">
              <a:lnSpc>
                <a:spcPct val="90000"/>
              </a:lnSpc>
              <a:spcBef>
                <a:spcPct val="35000"/>
              </a:spcBef>
              <a:spcAft>
                <a:spcPct val="0"/>
              </a:spcAft>
              <a:buClr>
                <a:srgbClr val="27305F"/>
              </a:buClr>
              <a:buFont typeface="Wingdings" pitchFamily="2" charset="2"/>
              <a:buChar char="Ø"/>
              <a:defRPr sz="2800" b="1">
                <a:solidFill>
                  <a:schemeClr val="tx1"/>
                </a:solidFill>
                <a:latin typeface="+mn-lt"/>
                <a:ea typeface="+mn-ea"/>
              </a:defRPr>
            </a:lvl3pPr>
            <a:lvl4pPr marL="1416050"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4pPr>
            <a:lvl5pPr marL="18049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5pPr>
            <a:lvl6pPr marL="22621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6pPr>
            <a:lvl7pPr marL="27193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7pPr>
            <a:lvl8pPr marL="31765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8pPr>
            <a:lvl9pPr marL="36337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9pPr>
          </a:lstStyle>
          <a:p>
            <a:pPr lvl="1" algn="just">
              <a:defRPr/>
            </a:pPr>
            <a:r>
              <a:rPr lang="en-US" altLang="zh-CN" sz="2400" kern="0" dirty="0" smtClean="0"/>
              <a:t>1970</a:t>
            </a:r>
            <a:r>
              <a:rPr lang="zh-CN" altLang="en-US" sz="2400" kern="0" dirty="0" smtClean="0"/>
              <a:t>年提出关系数据模型 </a:t>
            </a:r>
            <a:r>
              <a:rPr lang="en-US" altLang="zh-CN" sz="2400" kern="0" dirty="0" smtClean="0"/>
              <a:t>  </a:t>
            </a:r>
          </a:p>
          <a:p>
            <a:pPr lvl="2" algn="just">
              <a:defRPr/>
            </a:pPr>
            <a:r>
              <a:rPr lang="en-US" altLang="zh-CN" sz="2400" kern="0" dirty="0" err="1" smtClean="0"/>
              <a:t>E.F.Codd</a:t>
            </a:r>
            <a:r>
              <a:rPr lang="en-US" altLang="zh-CN" sz="2400" kern="0" dirty="0" smtClean="0"/>
              <a:t>, “A Relational Model of Data for Large Shared Data Banks”, 《Communication of the ACM》,1970</a:t>
            </a:r>
            <a:endParaRPr lang="zh-CN" altLang="en-US" sz="2400" kern="0" dirty="0" smtClean="0">
              <a:solidFill>
                <a:srgbClr val="000000"/>
              </a:solidFill>
            </a:endParaRPr>
          </a:p>
          <a:p>
            <a:pPr lvl="1" algn="just">
              <a:defRPr/>
            </a:pPr>
            <a:r>
              <a:rPr lang="zh-CN" altLang="en-US" sz="2400" kern="0" dirty="0" smtClean="0"/>
              <a:t>之后，提出了关系代数和关系演算的概念</a:t>
            </a:r>
          </a:p>
          <a:p>
            <a:pPr lvl="1" algn="just">
              <a:defRPr/>
            </a:pPr>
            <a:r>
              <a:rPr lang="en-US" altLang="zh-CN" sz="2400" kern="0" dirty="0" smtClean="0"/>
              <a:t>1972</a:t>
            </a:r>
            <a:r>
              <a:rPr lang="zh-CN" altLang="en-US" sz="2400" kern="0" dirty="0" smtClean="0"/>
              <a:t>年提出了关系的第一、第二、第三范式</a:t>
            </a:r>
          </a:p>
          <a:p>
            <a:pPr lvl="1" algn="just">
              <a:defRPr/>
            </a:pPr>
            <a:r>
              <a:rPr lang="en-US" altLang="zh-CN" sz="2400" kern="0" dirty="0" smtClean="0"/>
              <a:t>1974</a:t>
            </a:r>
            <a:r>
              <a:rPr lang="zh-CN" altLang="en-US" sz="2400" kern="0" dirty="0" smtClean="0"/>
              <a:t>年提出了关系的</a:t>
            </a:r>
            <a:r>
              <a:rPr lang="en-US" altLang="zh-CN" sz="2400" kern="0" dirty="0" smtClean="0"/>
              <a:t>BC</a:t>
            </a:r>
            <a:r>
              <a:rPr lang="zh-CN" altLang="en-US" sz="2400" kern="0" dirty="0" smtClean="0"/>
              <a:t>范式</a:t>
            </a:r>
          </a:p>
          <a:p>
            <a:pPr lvl="1">
              <a:defRPr/>
            </a:pPr>
            <a:r>
              <a:rPr lang="zh-CN" altLang="en-US" sz="2400" kern="0" dirty="0" smtClean="0">
                <a:solidFill>
                  <a:srgbClr val="000000"/>
                </a:solidFill>
              </a:rPr>
              <a:t>从而开创了数据库的关系方法和数据规范化理论的研究，他为此获得了</a:t>
            </a:r>
            <a:r>
              <a:rPr lang="en-US" altLang="zh-CN" sz="2400" kern="0" dirty="0" smtClean="0">
                <a:solidFill>
                  <a:srgbClr val="000000"/>
                </a:solidFill>
              </a:rPr>
              <a:t>1981</a:t>
            </a:r>
            <a:r>
              <a:rPr lang="zh-CN" altLang="en-US" sz="2400" kern="0" dirty="0" smtClean="0">
                <a:solidFill>
                  <a:srgbClr val="000000"/>
                </a:solidFill>
              </a:rPr>
              <a:t>年的图灵奖。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fade">
                                      <p:cBhvr>
                                        <p:cTn id="7" dur="1000"/>
                                        <p:tgtEl>
                                          <p:spTgt spid="45063"/>
                                        </p:tgtEl>
                                      </p:cBhvr>
                                    </p:animEffect>
                                    <p:anim calcmode="lin" valueType="num">
                                      <p:cBhvr>
                                        <p:cTn id="8" dur="1000" fill="hold"/>
                                        <p:tgtEl>
                                          <p:spTgt spid="45063"/>
                                        </p:tgtEl>
                                        <p:attrNameLst>
                                          <p:attrName>ppt_x</p:attrName>
                                        </p:attrNameLst>
                                      </p:cBhvr>
                                      <p:tavLst>
                                        <p:tav tm="0">
                                          <p:val>
                                            <p:strVal val="#ppt_x"/>
                                          </p:val>
                                        </p:tav>
                                        <p:tav tm="100000">
                                          <p:val>
                                            <p:strVal val="#ppt_x"/>
                                          </p:val>
                                        </p:tav>
                                      </p:tavLst>
                                    </p:anim>
                                    <p:anim calcmode="lin" valueType="num">
                                      <p:cBhvr>
                                        <p:cTn id="9" dur="1000" fill="hold"/>
                                        <p:tgtEl>
                                          <p:spTgt spid="4506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EFD31C74-BA65-4C36-82D4-E236CFD4D0E5}" type="slidenum">
              <a:rPr lang="zh-CN" altLang="en-US" smtClean="0"/>
              <a:pPr/>
              <a:t>42</a:t>
            </a:fld>
            <a:endParaRPr lang="en-US" altLang="zh-CN" smtClean="0"/>
          </a:p>
        </p:txBody>
      </p:sp>
      <p:sp>
        <p:nvSpPr>
          <p:cNvPr id="4813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E9D6CCA-C17A-477E-A342-ADD16EFD2E6F}" type="datetime1">
              <a:rPr lang="zh-CN" altLang="en-US" sz="1800" smtClean="0"/>
              <a:pPr/>
              <a:t>2017/9/27</a:t>
            </a:fld>
            <a:endParaRPr lang="en-US" altLang="zh-CN" sz="1000" smtClean="0"/>
          </a:p>
        </p:txBody>
      </p:sp>
      <p:sp>
        <p:nvSpPr>
          <p:cNvPr id="977922" name="Rectangle 2"/>
          <p:cNvSpPr>
            <a:spLocks noGrp="1" noChangeArrowheads="1"/>
          </p:cNvSpPr>
          <p:nvPr>
            <p:ph type="title"/>
          </p:nvPr>
        </p:nvSpPr>
        <p:spPr/>
        <p:txBody>
          <a:bodyPr/>
          <a:lstStyle/>
          <a:p>
            <a:pPr>
              <a:defRPr/>
            </a:pPr>
            <a:r>
              <a:rPr lang="en-US" altLang="zh-CN" smtClean="0"/>
              <a:t>2.4  </a:t>
            </a:r>
            <a:r>
              <a:rPr lang="zh-CN" altLang="en-US" smtClean="0"/>
              <a:t>关系模型</a:t>
            </a:r>
          </a:p>
        </p:txBody>
      </p:sp>
      <p:sp>
        <p:nvSpPr>
          <p:cNvPr id="48133" name="Rectangle 3"/>
          <p:cNvSpPr>
            <a:spLocks noGrp="1" noChangeArrowheads="1"/>
          </p:cNvSpPr>
          <p:nvPr>
            <p:ph type="body" idx="1"/>
          </p:nvPr>
        </p:nvSpPr>
        <p:spPr>
          <a:xfrm>
            <a:off x="650875" y="1143000"/>
            <a:ext cx="8820150" cy="5343525"/>
          </a:xfrm>
        </p:spPr>
        <p:txBody>
          <a:bodyPr/>
          <a:lstStyle/>
          <a:p>
            <a:r>
              <a:rPr lang="en-US" altLang="zh-CN" smtClean="0"/>
              <a:t>1977</a:t>
            </a:r>
            <a:r>
              <a:rPr lang="zh-CN" altLang="en-US" smtClean="0"/>
              <a:t>年</a:t>
            </a:r>
            <a:r>
              <a:rPr lang="en-US" altLang="zh-CN" smtClean="0"/>
              <a:t>IBM</a:t>
            </a:r>
            <a:r>
              <a:rPr lang="zh-CN" altLang="en-US" smtClean="0"/>
              <a:t>公司研制的关系数据库的代表</a:t>
            </a:r>
            <a:r>
              <a:rPr lang="en-US" altLang="zh-CN" smtClean="0"/>
              <a:t>System R</a:t>
            </a:r>
            <a:r>
              <a:rPr lang="zh-CN" altLang="en-US" smtClean="0"/>
              <a:t>开始运行，其后又进行了不断的改进和扩充，出现了基于</a:t>
            </a:r>
            <a:r>
              <a:rPr lang="en-US" altLang="zh-CN" smtClean="0"/>
              <a:t>System R</a:t>
            </a:r>
            <a:r>
              <a:rPr lang="zh-CN" altLang="en-US" smtClean="0"/>
              <a:t>的数据库系统</a:t>
            </a:r>
            <a:r>
              <a:rPr lang="en-US" altLang="zh-CN" smtClean="0"/>
              <a:t>SQL/DB</a:t>
            </a:r>
            <a:r>
              <a:rPr lang="zh-CN" altLang="en-US" smtClean="0"/>
              <a:t>。 </a:t>
            </a:r>
          </a:p>
          <a:p>
            <a:pPr algn="just"/>
            <a:r>
              <a:rPr lang="en-US" altLang="zh-CN" smtClean="0"/>
              <a:t>20</a:t>
            </a:r>
            <a:r>
              <a:rPr lang="zh-CN" altLang="en-US" smtClean="0"/>
              <a:t>世纪</a:t>
            </a:r>
            <a:r>
              <a:rPr lang="en-US" altLang="zh-CN" smtClean="0"/>
              <a:t>80</a:t>
            </a:r>
            <a:r>
              <a:rPr lang="zh-CN" altLang="en-US" smtClean="0"/>
              <a:t>年代以来，计算机厂商新推出的数据库管理系统几乎都支持关系模型，非关系系统的产品也都加上了关系接口。</a:t>
            </a:r>
          </a:p>
          <a:p>
            <a:pPr algn="just"/>
            <a:r>
              <a:rPr lang="zh-CN" altLang="en-US" smtClean="0"/>
              <a:t>数据库领域当前的研究工作也都是以关系方法为基础</a:t>
            </a:r>
          </a:p>
          <a:p>
            <a:r>
              <a:rPr lang="zh-CN" altLang="en-US" smtClean="0"/>
              <a:t>关系数据库已成为目前应用最广泛的数据库系统，</a:t>
            </a:r>
          </a:p>
          <a:p>
            <a:pPr lvl="1" algn="just">
              <a:lnSpc>
                <a:spcPct val="80000"/>
              </a:lnSpc>
            </a:pPr>
            <a:r>
              <a:rPr lang="zh-CN" altLang="en-US" smtClean="0"/>
              <a:t>典型实验系统: </a:t>
            </a:r>
            <a:r>
              <a:rPr lang="en-US" altLang="zh-CN" smtClean="0"/>
              <a:t>System R</a:t>
            </a:r>
            <a:r>
              <a:rPr lang="zh-CN" altLang="en-US" smtClean="0"/>
              <a:t>、</a:t>
            </a:r>
            <a:r>
              <a:rPr lang="en-US" altLang="zh-CN" smtClean="0"/>
              <a:t>University INGRES</a:t>
            </a:r>
          </a:p>
          <a:p>
            <a:pPr lvl="1" algn="just">
              <a:lnSpc>
                <a:spcPct val="80000"/>
              </a:lnSpc>
            </a:pPr>
            <a:r>
              <a:rPr lang="zh-CN" altLang="en-US" smtClean="0"/>
              <a:t>典型商用系统</a:t>
            </a:r>
            <a:r>
              <a:rPr lang="en-US" altLang="zh-CN" smtClean="0"/>
              <a:t>:</a:t>
            </a:r>
          </a:p>
          <a:p>
            <a:pPr lvl="2" algn="just">
              <a:lnSpc>
                <a:spcPct val="80000"/>
              </a:lnSpc>
            </a:pPr>
            <a:r>
              <a:rPr lang="en-US" altLang="zh-CN" sz="2400" smtClean="0"/>
              <a:t> ORACLE</a:t>
            </a:r>
            <a:r>
              <a:rPr lang="zh-CN" altLang="en-US" sz="2400" smtClean="0"/>
              <a:t>、</a:t>
            </a:r>
            <a:r>
              <a:rPr lang="en-US" altLang="zh-CN" sz="2400" smtClean="0"/>
              <a:t>SQL Server</a:t>
            </a:r>
            <a:r>
              <a:rPr lang="zh-CN" altLang="en-US" sz="2400" smtClean="0"/>
              <a:t>、</a:t>
            </a:r>
            <a:r>
              <a:rPr lang="en-US" altLang="zh-CN" sz="2400" smtClean="0"/>
              <a:t>SYBASE</a:t>
            </a:r>
            <a:r>
              <a:rPr lang="zh-CN" altLang="en-US" sz="2400" smtClean="0"/>
              <a:t>、</a:t>
            </a:r>
            <a:r>
              <a:rPr lang="en-US" altLang="zh-CN" sz="2400" smtClean="0"/>
              <a:t>INFORMIX</a:t>
            </a:r>
            <a:r>
              <a:rPr lang="zh-CN" altLang="en-US" sz="2400" smtClean="0"/>
              <a:t>、</a:t>
            </a:r>
            <a:r>
              <a:rPr lang="en-US" altLang="zh-CN" sz="2400" smtClean="0"/>
              <a:t>DB2</a:t>
            </a:r>
          </a:p>
          <a:p>
            <a:pPr lvl="2" algn="just">
              <a:lnSpc>
                <a:spcPct val="80000"/>
              </a:lnSpc>
            </a:pPr>
            <a:r>
              <a:rPr lang="en-US" altLang="zh-CN" sz="2400" smtClean="0"/>
              <a:t>FoxPro</a:t>
            </a:r>
            <a:r>
              <a:rPr lang="zh-CN" altLang="en-US" sz="2400" smtClean="0"/>
              <a:t>、</a:t>
            </a:r>
            <a:r>
              <a:rPr lang="en-US" altLang="zh-CN" sz="2400" smtClean="0"/>
              <a:t>MySQL</a:t>
            </a:r>
            <a:r>
              <a:rPr lang="zh-CN" altLang="en-US" sz="2400" smtClean="0"/>
              <a:t>、</a:t>
            </a:r>
            <a:r>
              <a:rPr lang="en-US" altLang="zh-CN" sz="2400" smtClean="0"/>
              <a:t>Access</a:t>
            </a:r>
            <a:endParaRPr lang="zh-CN" altLang="en-US" sz="24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1E53618C-1D9C-4CAC-88BF-182AEC3E68F0}" type="slidenum">
              <a:rPr lang="zh-CN" altLang="en-US" smtClean="0"/>
              <a:pPr/>
              <a:t>43</a:t>
            </a:fld>
            <a:endParaRPr lang="en-US" altLang="zh-CN" smtClean="0"/>
          </a:p>
        </p:txBody>
      </p:sp>
      <p:sp>
        <p:nvSpPr>
          <p:cNvPr id="4915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C7FA07A-86A6-4EFA-9F4D-0B5D741B552F}" type="datetime1">
              <a:rPr lang="zh-CN" altLang="en-US" sz="1800" smtClean="0"/>
              <a:pPr/>
              <a:t>2017/9/27</a:t>
            </a:fld>
            <a:endParaRPr lang="en-US" altLang="zh-CN" sz="1000" smtClean="0"/>
          </a:p>
        </p:txBody>
      </p:sp>
      <p:sp>
        <p:nvSpPr>
          <p:cNvPr id="978946" name="Rectangle 2"/>
          <p:cNvSpPr>
            <a:spLocks noGrp="1" noChangeArrowheads="1"/>
          </p:cNvSpPr>
          <p:nvPr>
            <p:ph type="title"/>
          </p:nvPr>
        </p:nvSpPr>
        <p:spPr/>
        <p:txBody>
          <a:bodyPr/>
          <a:lstStyle/>
          <a:p>
            <a:pPr>
              <a:defRPr/>
            </a:pPr>
            <a:r>
              <a:rPr lang="en-US" altLang="zh-CN" sz="4400" smtClean="0"/>
              <a:t>2.4.1 </a:t>
            </a:r>
            <a:r>
              <a:rPr lang="zh-CN" altLang="en-US" sz="4400" smtClean="0"/>
              <a:t>关系模型的基本概念和结构</a:t>
            </a:r>
            <a:r>
              <a:rPr lang="zh-CN" altLang="en-US" smtClean="0"/>
              <a:t> </a:t>
            </a:r>
          </a:p>
        </p:txBody>
      </p:sp>
      <p:sp>
        <p:nvSpPr>
          <p:cNvPr id="49157" name="Rectangle 3"/>
          <p:cNvSpPr>
            <a:spLocks noGrp="1" noChangeArrowheads="1"/>
          </p:cNvSpPr>
          <p:nvPr>
            <p:ph type="body" idx="1"/>
          </p:nvPr>
        </p:nvSpPr>
        <p:spPr>
          <a:xfrm>
            <a:off x="488950" y="1125538"/>
            <a:ext cx="8820150" cy="3416300"/>
          </a:xfrm>
        </p:spPr>
        <p:txBody>
          <a:bodyPr/>
          <a:lstStyle/>
          <a:p>
            <a:pPr algn="just">
              <a:lnSpc>
                <a:spcPct val="100000"/>
              </a:lnSpc>
              <a:spcBef>
                <a:spcPct val="0"/>
              </a:spcBef>
            </a:pPr>
            <a:r>
              <a:rPr lang="zh-CN" altLang="en-US" smtClean="0"/>
              <a:t>在关系模型中，基本数据结构被限制为二维表，一张二维表称为一个关系 </a:t>
            </a:r>
            <a:endParaRPr lang="en-US" altLang="zh-CN" sz="2400" smtClean="0"/>
          </a:p>
          <a:p>
            <a:pPr>
              <a:lnSpc>
                <a:spcPct val="100000"/>
              </a:lnSpc>
              <a:spcBef>
                <a:spcPct val="0"/>
              </a:spcBef>
            </a:pPr>
            <a:r>
              <a:rPr lang="en-US" altLang="zh-CN" smtClean="0"/>
              <a:t>1. </a:t>
            </a:r>
            <a:r>
              <a:rPr lang="zh-CN" altLang="en-US" smtClean="0"/>
              <a:t>关系</a:t>
            </a:r>
          </a:p>
          <a:p>
            <a:pPr lvl="1">
              <a:lnSpc>
                <a:spcPct val="100000"/>
              </a:lnSpc>
              <a:spcBef>
                <a:spcPct val="0"/>
              </a:spcBef>
            </a:pPr>
            <a:r>
              <a:rPr lang="zh-CN" altLang="en-US" smtClean="0"/>
              <a:t>关系是数学上集合论中的一个概念，关系模型是以关系为基础发展起来的 </a:t>
            </a:r>
          </a:p>
          <a:p>
            <a:pPr lvl="1">
              <a:lnSpc>
                <a:spcPct val="100000"/>
              </a:lnSpc>
              <a:spcBef>
                <a:spcPct val="0"/>
              </a:spcBef>
            </a:pPr>
            <a:r>
              <a:rPr lang="en-US" altLang="zh-CN" smtClean="0"/>
              <a:t>(1) </a:t>
            </a:r>
            <a:r>
              <a:rPr lang="zh-CN" altLang="en-US" smtClean="0"/>
              <a:t>关系（</a:t>
            </a:r>
            <a:r>
              <a:rPr lang="en-US" altLang="zh-CN" smtClean="0"/>
              <a:t>relation</a:t>
            </a:r>
            <a:r>
              <a:rPr lang="zh-CN" altLang="en-US" smtClean="0"/>
              <a:t>） </a:t>
            </a:r>
          </a:p>
          <a:p>
            <a:pPr lvl="2">
              <a:lnSpc>
                <a:spcPct val="100000"/>
              </a:lnSpc>
              <a:spcBef>
                <a:spcPct val="0"/>
              </a:spcBef>
            </a:pPr>
            <a:r>
              <a:rPr lang="zh-CN" altLang="en-US" smtClean="0"/>
              <a:t>关系是一张二维表，是由多个行和列组成的。一个关系可用来描述一个实体集 </a:t>
            </a:r>
          </a:p>
        </p:txBody>
      </p:sp>
      <p:graphicFrame>
        <p:nvGraphicFramePr>
          <p:cNvPr id="979266" name="Group 322"/>
          <p:cNvGraphicFramePr>
            <a:graphicFrameLocks noGrp="1"/>
          </p:cNvGraphicFramePr>
          <p:nvPr/>
        </p:nvGraphicFramePr>
        <p:xfrm>
          <a:off x="631825" y="4652963"/>
          <a:ext cx="9001125" cy="1828800"/>
        </p:xfrm>
        <a:graphic>
          <a:graphicData uri="http://schemas.openxmlformats.org/drawingml/2006/table">
            <a:tbl>
              <a:tblPr/>
              <a:tblGrid>
                <a:gridCol w="1500188"/>
                <a:gridCol w="1500187"/>
                <a:gridCol w="1501775"/>
                <a:gridCol w="1498600"/>
                <a:gridCol w="1501775"/>
                <a:gridCol w="1498600"/>
              </a:tblGrid>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学 号</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姓 名</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出生年月</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性 别</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入学年份</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班  级</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2006901</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张 伟</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1988.01</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男</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2006</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200602</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2007912</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王 刚</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1989.03</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男</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2007</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200705</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8970B3C-1703-4BD4-A9C6-24E27973A097}" type="slidenum">
              <a:rPr lang="zh-CN" altLang="en-US" smtClean="0"/>
              <a:pPr/>
              <a:t>44</a:t>
            </a:fld>
            <a:endParaRPr lang="en-US" altLang="zh-CN" smtClean="0"/>
          </a:p>
        </p:txBody>
      </p:sp>
      <p:sp>
        <p:nvSpPr>
          <p:cNvPr id="5017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792B72D9-8C9E-40CB-9585-410FDEEE17B1}" type="datetime1">
              <a:rPr lang="zh-CN" altLang="en-US" sz="1800" smtClean="0"/>
              <a:pPr/>
              <a:t>2017/9/27</a:t>
            </a:fld>
            <a:endParaRPr lang="en-US" altLang="zh-CN" sz="1000" smtClean="0"/>
          </a:p>
        </p:txBody>
      </p:sp>
      <p:sp>
        <p:nvSpPr>
          <p:cNvPr id="1139714" name="Rectangle 2"/>
          <p:cNvSpPr>
            <a:spLocks noGrp="1" noChangeArrowheads="1"/>
          </p:cNvSpPr>
          <p:nvPr>
            <p:ph type="title"/>
          </p:nvPr>
        </p:nvSpPr>
        <p:spPr/>
        <p:txBody>
          <a:bodyPr/>
          <a:lstStyle/>
          <a:p>
            <a:pPr>
              <a:defRPr/>
            </a:pPr>
            <a:r>
              <a:rPr lang="en-US" altLang="zh-CN" smtClean="0"/>
              <a:t>1. </a:t>
            </a:r>
            <a:r>
              <a:rPr lang="zh-CN" altLang="en-US" smtClean="0"/>
              <a:t>关系</a:t>
            </a:r>
          </a:p>
        </p:txBody>
      </p:sp>
      <p:sp>
        <p:nvSpPr>
          <p:cNvPr id="50181" name="Rectangle 3"/>
          <p:cNvSpPr>
            <a:spLocks noGrp="1" noChangeArrowheads="1"/>
          </p:cNvSpPr>
          <p:nvPr>
            <p:ph type="body" idx="1"/>
          </p:nvPr>
        </p:nvSpPr>
        <p:spPr>
          <a:xfrm>
            <a:off x="650875" y="1143000"/>
            <a:ext cx="8820150" cy="2689225"/>
          </a:xfrm>
        </p:spPr>
        <p:txBody>
          <a:bodyPr/>
          <a:lstStyle/>
          <a:p>
            <a:pPr>
              <a:spcBef>
                <a:spcPct val="0"/>
              </a:spcBef>
            </a:pPr>
            <a:r>
              <a:rPr lang="en-US" altLang="zh-CN" smtClean="0"/>
              <a:t>(2) </a:t>
            </a:r>
            <a:r>
              <a:rPr lang="zh-CN" altLang="en-US" smtClean="0"/>
              <a:t>属性（</a:t>
            </a:r>
            <a:r>
              <a:rPr lang="en-US" altLang="zh-CN" smtClean="0"/>
              <a:t>attribute</a:t>
            </a:r>
            <a:r>
              <a:rPr lang="zh-CN" altLang="en-US" smtClean="0"/>
              <a:t>）</a:t>
            </a:r>
          </a:p>
          <a:p>
            <a:pPr lvl="1">
              <a:spcBef>
                <a:spcPct val="0"/>
              </a:spcBef>
            </a:pPr>
            <a:r>
              <a:rPr lang="zh-CN" altLang="en-US" smtClean="0"/>
              <a:t>一个关系有多个列，每一列为关系的一个属性 </a:t>
            </a:r>
          </a:p>
          <a:p>
            <a:pPr lvl="2">
              <a:spcBef>
                <a:spcPct val="0"/>
              </a:spcBef>
            </a:pPr>
            <a:r>
              <a:rPr lang="zh-CN" altLang="en-US" smtClean="0"/>
              <a:t>如学生关系中，有属性名学号、姓名、出生年月 </a:t>
            </a:r>
          </a:p>
          <a:p>
            <a:pPr>
              <a:spcBef>
                <a:spcPct val="0"/>
              </a:spcBef>
            </a:pPr>
            <a:r>
              <a:rPr lang="en-US" altLang="zh-CN" smtClean="0"/>
              <a:t>(3) </a:t>
            </a:r>
            <a:r>
              <a:rPr lang="zh-CN" altLang="en-US" smtClean="0"/>
              <a:t>域（</a:t>
            </a:r>
            <a:r>
              <a:rPr lang="en-US" altLang="zh-CN" smtClean="0"/>
              <a:t>domain</a:t>
            </a:r>
            <a:r>
              <a:rPr lang="zh-CN" altLang="en-US" smtClean="0"/>
              <a:t>）</a:t>
            </a:r>
          </a:p>
          <a:p>
            <a:pPr lvl="1">
              <a:spcBef>
                <a:spcPct val="0"/>
              </a:spcBef>
            </a:pPr>
            <a:r>
              <a:rPr lang="zh-CN" altLang="en-US" smtClean="0"/>
              <a:t>一个属性对应一个值的集合。域是属性的取值范围</a:t>
            </a:r>
          </a:p>
          <a:p>
            <a:pPr lvl="2">
              <a:spcBef>
                <a:spcPct val="0"/>
              </a:spcBef>
            </a:pPr>
            <a:r>
              <a:rPr lang="zh-CN" altLang="en-US" smtClean="0"/>
              <a:t>如学号的域是</a:t>
            </a:r>
            <a:r>
              <a:rPr lang="en-US" altLang="zh-CN" smtClean="0"/>
              <a:t>7</a:t>
            </a:r>
            <a:r>
              <a:rPr lang="zh-CN" altLang="en-US" smtClean="0"/>
              <a:t>位字符数字的集合，学生姓名是汉字字符串的集合等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C7F6C1FD-7FD5-4D6D-82D5-2981A07C1B00}" type="slidenum">
              <a:rPr lang="zh-CN" altLang="en-US" smtClean="0"/>
              <a:pPr/>
              <a:t>45</a:t>
            </a:fld>
            <a:endParaRPr lang="en-US" altLang="zh-CN" smtClean="0"/>
          </a:p>
        </p:txBody>
      </p:sp>
      <p:sp>
        <p:nvSpPr>
          <p:cNvPr id="5120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F5C2CB89-5285-48F1-BBB9-9863BDBAF5F1}" type="datetime1">
              <a:rPr lang="zh-CN" altLang="en-US" sz="1800" smtClean="0"/>
              <a:pPr/>
              <a:t>2017/9/27</a:t>
            </a:fld>
            <a:endParaRPr lang="en-US" altLang="zh-CN" sz="1000" smtClean="0"/>
          </a:p>
        </p:txBody>
      </p:sp>
      <p:grpSp>
        <p:nvGrpSpPr>
          <p:cNvPr id="1157172" name="Group 52"/>
          <p:cNvGrpSpPr>
            <a:grpSpLocks/>
          </p:cNvGrpSpPr>
          <p:nvPr/>
        </p:nvGrpSpPr>
        <p:grpSpPr bwMode="auto">
          <a:xfrm>
            <a:off x="3656013" y="3300413"/>
            <a:ext cx="1512887" cy="2592387"/>
            <a:chOff x="2303" y="1163"/>
            <a:chExt cx="953" cy="1633"/>
          </a:xfrm>
        </p:grpSpPr>
        <p:sp>
          <p:nvSpPr>
            <p:cNvPr id="51248" name="AutoShape 49"/>
            <p:cNvSpPr>
              <a:spLocks noChangeArrowheads="1"/>
            </p:cNvSpPr>
            <p:nvPr/>
          </p:nvSpPr>
          <p:spPr bwMode="auto">
            <a:xfrm>
              <a:off x="2303" y="2342"/>
              <a:ext cx="953" cy="454"/>
            </a:xfrm>
            <a:prstGeom prst="roundRect">
              <a:avLst>
                <a:gd name="adj" fmla="val 16667"/>
              </a:avLst>
            </a:prstGeom>
            <a:solidFill>
              <a:srgbClr val="FFCCCC"/>
            </a:solidFill>
            <a:ln>
              <a:noFill/>
            </a:ln>
            <a:effectLst/>
            <a:extLst>
              <a:ext uri="{91240B29-F687-4F45-9708-019B960494DF}">
                <a14:hiddenLine xmlns:a14="http://schemas.microsoft.com/office/drawing/2010/main" w="50800" algn="ctr">
                  <a:solidFill>
                    <a:srgbClr val="99CCFF"/>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51249" name="AutoShape 50"/>
            <p:cNvSpPr>
              <a:spLocks noChangeArrowheads="1"/>
            </p:cNvSpPr>
            <p:nvPr/>
          </p:nvSpPr>
          <p:spPr bwMode="auto">
            <a:xfrm>
              <a:off x="2440" y="1163"/>
              <a:ext cx="725" cy="454"/>
            </a:xfrm>
            <a:prstGeom prst="wedgeEllipseCallout">
              <a:avLst>
                <a:gd name="adj1" fmla="val 42829"/>
                <a:gd name="adj2" fmla="val 212556"/>
              </a:avLst>
            </a:prstGeom>
            <a:solidFill>
              <a:srgbClr val="FFFF99"/>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t>分量</a:t>
              </a:r>
            </a:p>
          </p:txBody>
        </p:sp>
      </p:grpSp>
      <p:sp>
        <p:nvSpPr>
          <p:cNvPr id="1157167" name="AutoShape 47"/>
          <p:cNvSpPr>
            <a:spLocks noChangeArrowheads="1"/>
          </p:cNvSpPr>
          <p:nvPr/>
        </p:nvSpPr>
        <p:spPr bwMode="auto">
          <a:xfrm>
            <a:off x="344488" y="5172075"/>
            <a:ext cx="9217025" cy="720725"/>
          </a:xfrm>
          <a:prstGeom prst="roundRect">
            <a:avLst>
              <a:gd name="adj" fmla="val 16667"/>
            </a:avLst>
          </a:prstGeom>
          <a:noFill/>
          <a:ln w="50800"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157163" name="AutoShape 43"/>
          <p:cNvSpPr>
            <a:spLocks noChangeArrowheads="1"/>
          </p:cNvSpPr>
          <p:nvPr/>
        </p:nvSpPr>
        <p:spPr bwMode="auto">
          <a:xfrm>
            <a:off x="488950" y="4164013"/>
            <a:ext cx="1727200" cy="2160587"/>
          </a:xfrm>
          <a:prstGeom prst="roundRect">
            <a:avLst>
              <a:gd name="adj" fmla="val 16667"/>
            </a:avLst>
          </a:prstGeom>
          <a:noFill/>
          <a:ln w="50800"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157122" name="Rectangle 2"/>
          <p:cNvSpPr>
            <a:spLocks noGrp="1" noChangeArrowheads="1"/>
          </p:cNvSpPr>
          <p:nvPr>
            <p:ph type="title"/>
          </p:nvPr>
        </p:nvSpPr>
        <p:spPr/>
        <p:txBody>
          <a:bodyPr/>
          <a:lstStyle/>
          <a:p>
            <a:pPr>
              <a:defRPr/>
            </a:pPr>
            <a:r>
              <a:rPr lang="en-US" altLang="zh-CN" smtClean="0"/>
              <a:t>1. </a:t>
            </a:r>
            <a:r>
              <a:rPr lang="zh-CN" altLang="en-US" smtClean="0"/>
              <a:t>关系</a:t>
            </a:r>
          </a:p>
        </p:txBody>
      </p:sp>
      <p:graphicFrame>
        <p:nvGraphicFramePr>
          <p:cNvPr id="49203" name="Group 51"/>
          <p:cNvGraphicFramePr>
            <a:graphicFrameLocks noGrp="1"/>
          </p:cNvGraphicFramePr>
          <p:nvPr/>
        </p:nvGraphicFramePr>
        <p:xfrm>
          <a:off x="631825" y="4379913"/>
          <a:ext cx="9001125" cy="1828800"/>
        </p:xfrm>
        <a:graphic>
          <a:graphicData uri="http://schemas.openxmlformats.org/drawingml/2006/table">
            <a:tbl>
              <a:tblPr/>
              <a:tblGrid>
                <a:gridCol w="1500188"/>
                <a:gridCol w="1500187"/>
                <a:gridCol w="1501775"/>
                <a:gridCol w="1498600"/>
                <a:gridCol w="1501775"/>
                <a:gridCol w="1498600"/>
              </a:tblGrid>
              <a:tr h="228600">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学 号</a:t>
                      </a:r>
                      <a:endParaRPr kumimoji="0" lang="zh-CN" altLang="en-US" sz="2400" b="1" i="0" u="none" strike="noStrike" cap="none" normalizeH="0" baseline="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姓 名</a:t>
                      </a:r>
                      <a:endParaRPr kumimoji="0" lang="zh-CN" altLang="en-US" sz="2400" b="1" i="0" u="none" strike="noStrike" cap="none" normalizeH="0" baseline="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出生年月</a:t>
                      </a:r>
                      <a:endParaRPr kumimoji="0" lang="zh-CN" altLang="en-US" sz="2400" b="1" i="0" u="none" strike="noStrike" cap="none" normalizeH="0" baseline="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性 别</a:t>
                      </a:r>
                      <a:endParaRPr kumimoji="0" lang="zh-CN" altLang="en-US" sz="2400" b="1" i="0" u="none" strike="noStrike" cap="none" normalizeH="0" baseline="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入学年份</a:t>
                      </a:r>
                      <a:endParaRPr kumimoji="0" lang="zh-CN" altLang="en-US" sz="2400" b="1" i="0" u="none" strike="noStrike" cap="none" normalizeH="0" baseline="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班  级</a:t>
                      </a:r>
                      <a:endParaRPr kumimoji="0" lang="zh-CN" altLang="en-US" sz="2400" b="1" i="0" u="none" strike="noStrike" cap="none" normalizeH="0" baseline="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2006901</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张 伟</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1988.01</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男</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2006</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200602</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2007912</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王 刚</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1989.03</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男</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2007</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200705</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388">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57162" name="AutoShape 42"/>
          <p:cNvSpPr>
            <a:spLocks noChangeArrowheads="1"/>
          </p:cNvSpPr>
          <p:nvPr/>
        </p:nvSpPr>
        <p:spPr bwMode="auto">
          <a:xfrm>
            <a:off x="200025" y="3227388"/>
            <a:ext cx="1150938" cy="720725"/>
          </a:xfrm>
          <a:prstGeom prst="wedgeEllipseCallout">
            <a:avLst>
              <a:gd name="adj1" fmla="val 35657"/>
              <a:gd name="adj2" fmla="val 100222"/>
            </a:avLst>
          </a:prstGeom>
          <a:solidFill>
            <a:srgbClr val="FFFF99"/>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t>属性</a:t>
            </a:r>
          </a:p>
        </p:txBody>
      </p:sp>
      <p:sp>
        <p:nvSpPr>
          <p:cNvPr id="1157168" name="AutoShape 48"/>
          <p:cNvSpPr>
            <a:spLocks noChangeArrowheads="1"/>
          </p:cNvSpPr>
          <p:nvPr/>
        </p:nvSpPr>
        <p:spPr bwMode="auto">
          <a:xfrm>
            <a:off x="8408988" y="3443288"/>
            <a:ext cx="1150937" cy="720725"/>
          </a:xfrm>
          <a:prstGeom prst="wedgeEllipseCallout">
            <a:avLst>
              <a:gd name="adj1" fmla="val -57310"/>
              <a:gd name="adj2" fmla="val 178856"/>
            </a:avLst>
          </a:prstGeom>
          <a:solidFill>
            <a:srgbClr val="FFFF99"/>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t>元组</a:t>
            </a:r>
          </a:p>
        </p:txBody>
      </p:sp>
      <p:sp>
        <p:nvSpPr>
          <p:cNvPr id="51247" name="Rectangle 55"/>
          <p:cNvSpPr>
            <a:spLocks noGrp="1" noChangeArrowheads="1"/>
          </p:cNvSpPr>
          <p:nvPr>
            <p:ph type="body" idx="1"/>
          </p:nvPr>
        </p:nvSpPr>
        <p:spPr>
          <a:xfrm>
            <a:off x="650875" y="1143000"/>
            <a:ext cx="8820150" cy="2305050"/>
          </a:xfrm>
          <a:noFill/>
        </p:spPr>
        <p:txBody>
          <a:bodyPr/>
          <a:lstStyle/>
          <a:p>
            <a:pPr>
              <a:spcBef>
                <a:spcPct val="0"/>
              </a:spcBef>
            </a:pPr>
            <a:r>
              <a:rPr lang="en-US" altLang="zh-CN" smtClean="0"/>
              <a:t>(4) </a:t>
            </a:r>
            <a:r>
              <a:rPr lang="zh-CN" altLang="en-US" smtClean="0"/>
              <a:t>元组（</a:t>
            </a:r>
            <a:r>
              <a:rPr lang="en-US" altLang="zh-CN" smtClean="0"/>
              <a:t>tuple</a:t>
            </a:r>
            <a:r>
              <a:rPr lang="zh-CN" altLang="en-US" smtClean="0"/>
              <a:t>） </a:t>
            </a:r>
          </a:p>
          <a:p>
            <a:pPr lvl="1">
              <a:spcBef>
                <a:spcPct val="0"/>
              </a:spcBef>
            </a:pPr>
            <a:r>
              <a:rPr lang="zh-CN" altLang="en-US" smtClean="0"/>
              <a:t>关系是元组的集合，一个元组对应实体集中的一个个体。</a:t>
            </a:r>
          </a:p>
          <a:p>
            <a:pPr lvl="1">
              <a:spcBef>
                <a:spcPct val="0"/>
              </a:spcBef>
            </a:pPr>
            <a:r>
              <a:rPr lang="zh-CN" altLang="en-US" smtClean="0"/>
              <a:t>一个元组由若干个分量组成。一个分量对应一个属性值。</a:t>
            </a:r>
          </a:p>
          <a:p>
            <a:pPr lvl="2">
              <a:spcBef>
                <a:spcPct val="0"/>
              </a:spcBef>
            </a:pP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57162"/>
                                        </p:tgtEl>
                                        <p:attrNameLst>
                                          <p:attrName>style.visibility</p:attrName>
                                        </p:attrNameLst>
                                      </p:cBhvr>
                                      <p:to>
                                        <p:strVal val="visible"/>
                                      </p:to>
                                    </p:set>
                                    <p:animEffect transition="in" filter="wipe(up)">
                                      <p:cBhvr>
                                        <p:cTn id="7" dur="1000"/>
                                        <p:tgtEl>
                                          <p:spTgt spid="1157162"/>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157163"/>
                                        </p:tgtEl>
                                        <p:attrNameLst>
                                          <p:attrName>style.visibility</p:attrName>
                                        </p:attrNameLst>
                                      </p:cBhvr>
                                      <p:to>
                                        <p:strVal val="visible"/>
                                      </p:to>
                                    </p:set>
                                    <p:animEffect transition="in" filter="wipe(up)">
                                      <p:cBhvr>
                                        <p:cTn id="11" dur="1000"/>
                                        <p:tgtEl>
                                          <p:spTgt spid="115716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157168"/>
                                        </p:tgtEl>
                                        <p:attrNameLst>
                                          <p:attrName>style.visibility</p:attrName>
                                        </p:attrNameLst>
                                      </p:cBhvr>
                                      <p:to>
                                        <p:strVal val="visible"/>
                                      </p:to>
                                    </p:set>
                                    <p:animEffect transition="in" filter="wipe(up)">
                                      <p:cBhvr>
                                        <p:cTn id="16" dur="1000"/>
                                        <p:tgtEl>
                                          <p:spTgt spid="1157168"/>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157167"/>
                                        </p:tgtEl>
                                        <p:attrNameLst>
                                          <p:attrName>style.visibility</p:attrName>
                                        </p:attrNameLst>
                                      </p:cBhvr>
                                      <p:to>
                                        <p:strVal val="visible"/>
                                      </p:to>
                                    </p:set>
                                    <p:animEffect transition="in" filter="wipe(up)">
                                      <p:cBhvr>
                                        <p:cTn id="20" dur="1000"/>
                                        <p:tgtEl>
                                          <p:spTgt spid="11571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157172"/>
                                        </p:tgtEl>
                                        <p:attrNameLst>
                                          <p:attrName>style.visibility</p:attrName>
                                        </p:attrNameLst>
                                      </p:cBhvr>
                                      <p:to>
                                        <p:strVal val="visible"/>
                                      </p:to>
                                    </p:set>
                                    <p:animEffect transition="in" filter="wipe(up)">
                                      <p:cBhvr>
                                        <p:cTn id="25" dur="1000"/>
                                        <p:tgtEl>
                                          <p:spTgt spid="115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7" grpId="0" animBg="1"/>
      <p:bldP spid="1157163" grpId="0" animBg="1"/>
      <p:bldP spid="1157162" grpId="0" animBg="1"/>
      <p:bldP spid="115716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FF0953EC-98D6-480B-B9DA-E10FA1B270EF}" type="slidenum">
              <a:rPr lang="zh-CN" altLang="en-US" smtClean="0"/>
              <a:pPr/>
              <a:t>46</a:t>
            </a:fld>
            <a:endParaRPr lang="en-US" altLang="zh-CN" smtClean="0"/>
          </a:p>
        </p:txBody>
      </p:sp>
      <p:sp>
        <p:nvSpPr>
          <p:cNvPr id="5222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FD092B9F-3329-4982-8CE0-E36437F243D9}" type="datetime1">
              <a:rPr lang="zh-CN" altLang="en-US" sz="1800" smtClean="0"/>
              <a:pPr/>
              <a:t>2017/9/27</a:t>
            </a:fld>
            <a:endParaRPr lang="en-US" altLang="zh-CN" sz="1000" smtClean="0"/>
          </a:p>
        </p:txBody>
      </p:sp>
      <p:sp>
        <p:nvSpPr>
          <p:cNvPr id="1141762" name="Rectangle 2"/>
          <p:cNvSpPr>
            <a:spLocks noGrp="1" noChangeArrowheads="1"/>
          </p:cNvSpPr>
          <p:nvPr>
            <p:ph type="title"/>
          </p:nvPr>
        </p:nvSpPr>
        <p:spPr/>
        <p:txBody>
          <a:bodyPr/>
          <a:lstStyle/>
          <a:p>
            <a:pPr>
              <a:defRPr/>
            </a:pPr>
            <a:r>
              <a:rPr lang="en-US" altLang="zh-CN" smtClean="0"/>
              <a:t>1. </a:t>
            </a:r>
            <a:r>
              <a:rPr lang="zh-CN" altLang="en-US" smtClean="0"/>
              <a:t>关系</a:t>
            </a:r>
          </a:p>
        </p:txBody>
      </p:sp>
      <p:sp>
        <p:nvSpPr>
          <p:cNvPr id="52229" name="Rectangle 3"/>
          <p:cNvSpPr>
            <a:spLocks noGrp="1" noChangeArrowheads="1"/>
          </p:cNvSpPr>
          <p:nvPr>
            <p:ph type="body" idx="1"/>
          </p:nvPr>
        </p:nvSpPr>
        <p:spPr>
          <a:xfrm>
            <a:off x="650875" y="1143000"/>
            <a:ext cx="8820150" cy="2359025"/>
          </a:xfrm>
        </p:spPr>
        <p:txBody>
          <a:bodyPr/>
          <a:lstStyle/>
          <a:p>
            <a:pPr algn="just">
              <a:spcBef>
                <a:spcPct val="0"/>
              </a:spcBef>
            </a:pPr>
            <a:r>
              <a:rPr lang="en-US" altLang="zh-CN" sz="3200" smtClean="0"/>
              <a:t> (5) </a:t>
            </a:r>
            <a:r>
              <a:rPr lang="zh-CN" altLang="en-US" sz="3200" smtClean="0"/>
              <a:t>键（</a:t>
            </a:r>
            <a:r>
              <a:rPr lang="en-US" altLang="zh-CN" sz="3200" smtClean="0"/>
              <a:t>key</a:t>
            </a:r>
            <a:r>
              <a:rPr lang="zh-CN" altLang="en-US" sz="3200" smtClean="0"/>
              <a:t>）</a:t>
            </a:r>
          </a:p>
          <a:p>
            <a:pPr lvl="1" algn="just">
              <a:spcBef>
                <a:spcPct val="0"/>
              </a:spcBef>
            </a:pPr>
            <a:r>
              <a:rPr lang="zh-CN" altLang="en-US" smtClean="0"/>
              <a:t>键是一个或多个属性组成的，能够唯一标识一个元组。 </a:t>
            </a:r>
          </a:p>
          <a:p>
            <a:pPr lvl="1" algn="just">
              <a:spcBef>
                <a:spcPct val="0"/>
              </a:spcBef>
            </a:pPr>
            <a:r>
              <a:rPr lang="zh-CN" altLang="en-US" smtClean="0"/>
              <a:t>一个关系中可能有多组属性都能够起到标识元组的作用。因而，一个关系中可能有多个键 </a:t>
            </a:r>
          </a:p>
          <a:p>
            <a:pPr lvl="1" algn="just">
              <a:spcBef>
                <a:spcPct val="0"/>
              </a:spcBef>
            </a:pPr>
            <a:r>
              <a:rPr lang="zh-CN" altLang="en-US" smtClean="0"/>
              <a:t>选择其中的一个作为主键，其余为候选键。</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55B9BE4-B7F9-4D4F-8028-783CCCAB3210}" type="slidenum">
              <a:rPr lang="zh-CN" altLang="en-US" smtClean="0"/>
              <a:pPr/>
              <a:t>47</a:t>
            </a:fld>
            <a:endParaRPr lang="en-US" altLang="zh-CN" smtClean="0"/>
          </a:p>
        </p:txBody>
      </p:sp>
      <p:sp>
        <p:nvSpPr>
          <p:cNvPr id="5325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174E48D-EDCE-401E-B120-D1BBEAD8E491}" type="datetime1">
              <a:rPr lang="zh-CN" altLang="en-US" sz="1800" smtClean="0"/>
              <a:pPr/>
              <a:t>2017/9/27</a:t>
            </a:fld>
            <a:endParaRPr lang="en-US" altLang="zh-CN" sz="1000" smtClean="0"/>
          </a:p>
        </p:txBody>
      </p:sp>
      <p:sp>
        <p:nvSpPr>
          <p:cNvPr id="1142786" name="Rectangle 2"/>
          <p:cNvSpPr>
            <a:spLocks noGrp="1" noChangeArrowheads="1"/>
          </p:cNvSpPr>
          <p:nvPr>
            <p:ph type="title"/>
          </p:nvPr>
        </p:nvSpPr>
        <p:spPr>
          <a:xfrm>
            <a:off x="650875" y="311150"/>
            <a:ext cx="8820150" cy="603250"/>
          </a:xfrm>
        </p:spPr>
        <p:txBody>
          <a:bodyPr/>
          <a:lstStyle/>
          <a:p>
            <a:pPr>
              <a:defRPr/>
            </a:pPr>
            <a:r>
              <a:rPr lang="en-US" altLang="zh-CN" sz="4400" dirty="0" smtClean="0"/>
              <a:t>2.4.1 </a:t>
            </a:r>
            <a:r>
              <a:rPr lang="zh-CN" altLang="en-US" sz="4400" dirty="0" smtClean="0"/>
              <a:t>关系模型的基本概念和结构</a:t>
            </a:r>
          </a:p>
        </p:txBody>
      </p:sp>
      <p:sp>
        <p:nvSpPr>
          <p:cNvPr id="53253" name="Rectangle 3"/>
          <p:cNvSpPr>
            <a:spLocks noGrp="1" noChangeArrowheads="1"/>
          </p:cNvSpPr>
          <p:nvPr>
            <p:ph type="body" idx="1"/>
          </p:nvPr>
        </p:nvSpPr>
        <p:spPr>
          <a:xfrm>
            <a:off x="650875" y="1143000"/>
            <a:ext cx="8820150" cy="3968750"/>
          </a:xfrm>
        </p:spPr>
        <p:txBody>
          <a:bodyPr/>
          <a:lstStyle/>
          <a:p>
            <a:r>
              <a:rPr lang="en-US" altLang="zh-CN" smtClean="0"/>
              <a:t>2.	</a:t>
            </a:r>
            <a:r>
              <a:rPr lang="zh-CN" altLang="en-US" smtClean="0"/>
              <a:t>关系模式</a:t>
            </a:r>
          </a:p>
          <a:p>
            <a:pPr lvl="1"/>
            <a:r>
              <a:rPr lang="zh-CN" altLang="en-US" smtClean="0"/>
              <a:t>对关系结构的描述称为关系模式</a:t>
            </a:r>
            <a:r>
              <a:rPr lang="en-US" altLang="zh-CN" smtClean="0"/>
              <a:t>(relation schema)</a:t>
            </a:r>
            <a:r>
              <a:rPr lang="zh-CN" altLang="en-US" smtClean="0"/>
              <a:t>。</a:t>
            </a:r>
          </a:p>
          <a:p>
            <a:pPr lvl="1">
              <a:buFontTx/>
              <a:buNone/>
            </a:pPr>
            <a:r>
              <a:rPr lang="zh-CN" altLang="en-US" smtClean="0"/>
              <a:t>关系模式可用如下形式表示：</a:t>
            </a:r>
          </a:p>
          <a:p>
            <a:pPr lvl="2"/>
            <a:r>
              <a:rPr lang="zh-CN" altLang="en-US" smtClean="0"/>
              <a:t>关系名（属性名</a:t>
            </a:r>
            <a:r>
              <a:rPr lang="en-US" altLang="zh-CN" smtClean="0"/>
              <a:t>1</a:t>
            </a:r>
            <a:r>
              <a:rPr lang="zh-CN" altLang="en-US" smtClean="0"/>
              <a:t>，属性名</a:t>
            </a:r>
            <a:r>
              <a:rPr lang="en-US" altLang="zh-CN" smtClean="0"/>
              <a:t>2</a:t>
            </a:r>
            <a:r>
              <a:rPr lang="zh-CN" altLang="en-US" smtClean="0"/>
              <a:t>，</a:t>
            </a:r>
            <a:r>
              <a:rPr lang="en-US" altLang="zh-CN" smtClean="0"/>
              <a:t>…</a:t>
            </a:r>
            <a:r>
              <a:rPr lang="zh-CN" altLang="en-US" smtClean="0"/>
              <a:t>，属性名</a:t>
            </a:r>
            <a:r>
              <a:rPr lang="en-US" altLang="zh-CN" smtClean="0"/>
              <a:t>n</a:t>
            </a:r>
            <a:r>
              <a:rPr lang="zh-CN" altLang="en-US" smtClean="0"/>
              <a:t>）。</a:t>
            </a:r>
          </a:p>
          <a:p>
            <a:pPr lvl="2"/>
            <a:r>
              <a:rPr lang="zh-CN" altLang="en-US" smtClean="0"/>
              <a:t>如学生关系可表示为：</a:t>
            </a:r>
          </a:p>
          <a:p>
            <a:pPr lvl="3">
              <a:buFontTx/>
              <a:buNone/>
            </a:pPr>
            <a:r>
              <a:rPr lang="zh-CN" altLang="en-US" smtClean="0"/>
              <a:t>学生（学号</a:t>
            </a:r>
            <a:r>
              <a:rPr lang="en-US" altLang="zh-CN" smtClean="0"/>
              <a:t>,</a:t>
            </a:r>
            <a:r>
              <a:rPr lang="zh-CN" altLang="en-US" smtClean="0"/>
              <a:t>姓名</a:t>
            </a:r>
            <a:r>
              <a:rPr lang="en-US" altLang="zh-CN" smtClean="0"/>
              <a:t>,</a:t>
            </a:r>
            <a:r>
              <a:rPr lang="zh-CN" altLang="en-US" smtClean="0"/>
              <a:t>出生年月</a:t>
            </a:r>
            <a:r>
              <a:rPr lang="en-US" altLang="zh-CN" smtClean="0"/>
              <a:t>,</a:t>
            </a:r>
            <a:r>
              <a:rPr lang="zh-CN" altLang="en-US" smtClean="0"/>
              <a:t>性别</a:t>
            </a:r>
            <a:r>
              <a:rPr lang="en-US" altLang="zh-CN" smtClean="0"/>
              <a:t>,</a:t>
            </a:r>
            <a:r>
              <a:rPr lang="zh-CN" altLang="en-US" smtClean="0"/>
              <a:t>入学年份</a:t>
            </a:r>
            <a:r>
              <a:rPr lang="en-US" altLang="zh-CN" smtClean="0"/>
              <a:t>,</a:t>
            </a:r>
            <a:r>
              <a:rPr lang="zh-CN" altLang="en-US" smtClean="0"/>
              <a:t>班级） </a:t>
            </a:r>
          </a:p>
          <a:p>
            <a:pPr lvl="1"/>
            <a:r>
              <a:rPr lang="zh-CN" altLang="en-US" smtClean="0">
                <a:solidFill>
                  <a:srgbClr val="0000FF"/>
                </a:solidFill>
              </a:rPr>
              <a:t>关系数据库模式</a:t>
            </a:r>
            <a:r>
              <a:rPr lang="zh-CN" altLang="en-US" smtClean="0"/>
              <a:t>是一组关系模式的集合，这组关系模式对应的关系的集合称为关系数据库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0875" y="304800"/>
            <a:ext cx="8820150" cy="609600"/>
          </a:xfrm>
        </p:spPr>
        <p:txBody>
          <a:bodyPr/>
          <a:lstStyle/>
          <a:p>
            <a:pPr>
              <a:defRPr/>
            </a:pPr>
            <a:r>
              <a:rPr lang="en-US" altLang="zh-CN" sz="4400" dirty="0" smtClean="0"/>
              <a:t>ER</a:t>
            </a:r>
            <a:r>
              <a:rPr lang="zh-CN" altLang="en-US" sz="4400" dirty="0" smtClean="0"/>
              <a:t>模式向关系数据模式的映射</a:t>
            </a:r>
            <a:endParaRPr lang="zh-CN" altLang="en-US" sz="4400" dirty="0"/>
          </a:p>
        </p:txBody>
      </p:sp>
      <p:sp>
        <p:nvSpPr>
          <p:cNvPr id="54275" name="内容占位符 2"/>
          <p:cNvSpPr>
            <a:spLocks noGrp="1"/>
          </p:cNvSpPr>
          <p:nvPr>
            <p:ph idx="1"/>
          </p:nvPr>
        </p:nvSpPr>
        <p:spPr>
          <a:xfrm>
            <a:off x="650875" y="1143000"/>
            <a:ext cx="8820150" cy="927100"/>
          </a:xfrm>
        </p:spPr>
        <p:txBody>
          <a:bodyPr/>
          <a:lstStyle/>
          <a:p>
            <a:r>
              <a:rPr lang="zh-CN" altLang="en-US" smtClean="0"/>
              <a:t>概念模式与逻辑模式的对应</a:t>
            </a:r>
          </a:p>
          <a:p>
            <a:endParaRPr lang="zh-CN" altLang="en-US" smtClean="0"/>
          </a:p>
        </p:txBody>
      </p:sp>
      <p:sp>
        <p:nvSpPr>
          <p:cNvPr id="5427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75A66A40-E088-4BBC-83D6-6A56E0726A59}" type="slidenum">
              <a:rPr lang="zh-CN" altLang="en-US" smtClean="0"/>
              <a:pPr/>
              <a:t>48</a:t>
            </a:fld>
            <a:endParaRPr lang="en-US" altLang="zh-CN" smtClean="0"/>
          </a:p>
        </p:txBody>
      </p:sp>
      <p:sp>
        <p:nvSpPr>
          <p:cNvPr id="5427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D8141FE7-0AFE-40B6-9FDE-6793AA9943B9}" type="datetime1">
              <a:rPr lang="zh-CN" altLang="en-US" sz="1800" smtClean="0"/>
              <a:pPr/>
              <a:t>2017/9/27</a:t>
            </a:fld>
            <a:endParaRPr lang="en-US" altLang="zh-CN" sz="1000" smtClean="0"/>
          </a:p>
        </p:txBody>
      </p:sp>
      <p:graphicFrame>
        <p:nvGraphicFramePr>
          <p:cNvPr id="11" name="Group 45"/>
          <p:cNvGraphicFramePr>
            <a:graphicFrameLocks/>
          </p:cNvGraphicFramePr>
          <p:nvPr/>
        </p:nvGraphicFramePr>
        <p:xfrm>
          <a:off x="598488" y="1700213"/>
          <a:ext cx="8818562" cy="4864105"/>
        </p:xfrm>
        <a:graphic>
          <a:graphicData uri="http://schemas.openxmlformats.org/drawingml/2006/table">
            <a:tbl>
              <a:tblPr/>
              <a:tblGrid>
                <a:gridCol w="1762135"/>
                <a:gridCol w="4968301"/>
                <a:gridCol w="2088126"/>
              </a:tblGrid>
              <a:tr h="865161">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endParaRPr kumimoji="0" lang="zh-CN" altLang="en-US" sz="2800" b="1" i="0" u="none" strike="noStrike" cap="none" normalizeH="0" baseline="0" dirty="0" smtClean="0">
                        <a:ln>
                          <a:noFill/>
                        </a:ln>
                        <a:solidFill>
                          <a:srgbClr val="A50021"/>
                        </a:solidFill>
                        <a:effectLst/>
                        <a:latin typeface="宋体" pitchFamily="2" charset="-122"/>
                        <a:ea typeface="宋体" pitchFamily="2" charset="-122"/>
                      </a:endParaRPr>
                    </a:p>
                  </a:txBody>
                  <a:tcPr marL="91435" marR="91435" marT="45719" marB="45719"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800" b="1" i="0" u="none" strike="noStrike" cap="none" normalizeH="0" baseline="0" dirty="0" smtClean="0">
                          <a:ln>
                            <a:noFill/>
                          </a:ln>
                          <a:solidFill>
                            <a:srgbClr val="0000CC"/>
                          </a:solidFill>
                          <a:effectLst/>
                          <a:latin typeface="宋体" pitchFamily="2" charset="-122"/>
                          <a:ea typeface="宋体" pitchFamily="2" charset="-122"/>
                        </a:rPr>
                        <a:t>ER Schema</a:t>
                      </a:r>
                      <a:endParaRPr kumimoji="0" lang="zh-CN" altLang="en-US" sz="2800" b="1" i="0" u="none" strike="noStrike" cap="none" normalizeH="0" baseline="0" dirty="0" smtClean="0">
                        <a:ln>
                          <a:noFill/>
                        </a:ln>
                        <a:solidFill>
                          <a:srgbClr val="0000CC"/>
                        </a:solidFill>
                        <a:effectLst/>
                        <a:latin typeface="宋体" pitchFamily="2" charset="-122"/>
                        <a:ea typeface="宋体" pitchFamily="2" charset="-122"/>
                      </a:endParaRPr>
                    </a:p>
                  </a:txBody>
                  <a:tcPr marL="91435" marR="91435" marT="45719" marB="45719"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800" b="1" i="0" u="none" strike="noStrike" cap="none" normalizeH="0" baseline="0" smtClean="0">
                          <a:ln>
                            <a:noFill/>
                          </a:ln>
                          <a:solidFill>
                            <a:srgbClr val="0000CC"/>
                          </a:solidFill>
                          <a:effectLst/>
                          <a:latin typeface="宋体" pitchFamily="2" charset="-122"/>
                          <a:ea typeface="宋体" pitchFamily="2" charset="-122"/>
                        </a:rPr>
                        <a:t>RDB Schema</a:t>
                      </a:r>
                    </a:p>
                  </a:txBody>
                  <a:tcPr marL="91435" marR="91435" marT="45719" marB="45719"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r>
              <a:tr h="1542283">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dirty="0" smtClean="0">
                          <a:ln>
                            <a:noFill/>
                          </a:ln>
                          <a:solidFill>
                            <a:srgbClr val="0000CC"/>
                          </a:solidFill>
                          <a:effectLst/>
                          <a:latin typeface="宋体" pitchFamily="2" charset="-122"/>
                          <a:ea typeface="宋体" pitchFamily="2" charset="-122"/>
                        </a:rPr>
                        <a:t>数据结构</a:t>
                      </a:r>
                    </a:p>
                  </a:txBody>
                  <a:tcPr marL="91435" marR="91435" marT="45719" marB="45719"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dirty="0" smtClean="0">
                          <a:ln>
                            <a:noFill/>
                          </a:ln>
                          <a:solidFill>
                            <a:srgbClr val="0000CC"/>
                          </a:solidFill>
                          <a:effectLst/>
                          <a:latin typeface="宋体" pitchFamily="2" charset="-122"/>
                          <a:ea typeface="宋体" pitchFamily="2" charset="-122"/>
                        </a:rPr>
                        <a:t>实体集</a:t>
                      </a:r>
                      <a:r>
                        <a:rPr kumimoji="0" lang="en-US" altLang="zh-CN" sz="2800" b="1" i="0" u="none" strike="noStrike" cap="none" normalizeH="0" baseline="0" dirty="0" smtClean="0">
                          <a:ln>
                            <a:noFill/>
                          </a:ln>
                          <a:solidFill>
                            <a:srgbClr val="0000CC"/>
                          </a:solidFill>
                          <a:effectLst/>
                          <a:latin typeface="宋体" pitchFamily="2" charset="-122"/>
                          <a:ea typeface="宋体" pitchFamily="2" charset="-122"/>
                        </a:rPr>
                        <a:t>+</a:t>
                      </a:r>
                      <a:r>
                        <a:rPr kumimoji="0" lang="zh-CN" altLang="en-US" sz="2800" b="1" i="0" u="none" strike="noStrike" cap="none" normalizeH="0" baseline="0" dirty="0" smtClean="0">
                          <a:ln>
                            <a:noFill/>
                          </a:ln>
                          <a:solidFill>
                            <a:srgbClr val="0000CC"/>
                          </a:solidFill>
                          <a:effectLst/>
                          <a:latin typeface="宋体" pitchFamily="2" charset="-122"/>
                          <a:ea typeface="宋体" pitchFamily="2" charset="-122"/>
                        </a:rPr>
                        <a:t>属性</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dirty="0" smtClean="0">
                          <a:ln>
                            <a:noFill/>
                          </a:ln>
                          <a:solidFill>
                            <a:srgbClr val="0000CC"/>
                          </a:solidFill>
                          <a:effectLst/>
                          <a:latin typeface="宋体" pitchFamily="2" charset="-122"/>
                          <a:ea typeface="宋体" pitchFamily="2" charset="-122"/>
                        </a:rPr>
                        <a:t>联系集</a:t>
                      </a:r>
                      <a:r>
                        <a:rPr kumimoji="0" lang="en-US" altLang="zh-CN" sz="2800" b="1" i="0" u="none" strike="noStrike" cap="none" normalizeH="0" baseline="0" dirty="0" smtClean="0">
                          <a:ln>
                            <a:noFill/>
                          </a:ln>
                          <a:solidFill>
                            <a:srgbClr val="0000CC"/>
                          </a:solidFill>
                          <a:effectLst/>
                          <a:latin typeface="宋体" pitchFamily="2" charset="-122"/>
                          <a:ea typeface="宋体" pitchFamily="2" charset="-122"/>
                        </a:rPr>
                        <a:t>+</a:t>
                      </a:r>
                      <a:r>
                        <a:rPr kumimoji="0" lang="zh-CN" altLang="en-US" sz="2800" b="1" i="0" u="none" strike="noStrike" cap="none" normalizeH="0" baseline="0" dirty="0" smtClean="0">
                          <a:ln>
                            <a:noFill/>
                          </a:ln>
                          <a:solidFill>
                            <a:srgbClr val="0000CC"/>
                          </a:solidFill>
                          <a:effectLst/>
                          <a:latin typeface="宋体" pitchFamily="2" charset="-122"/>
                          <a:ea typeface="宋体" pitchFamily="2" charset="-122"/>
                        </a:rPr>
                        <a:t>属性</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dirty="0" smtClean="0">
                          <a:ln>
                            <a:noFill/>
                          </a:ln>
                          <a:solidFill>
                            <a:srgbClr val="0000CC"/>
                          </a:solidFill>
                          <a:effectLst/>
                          <a:latin typeface="宋体" pitchFamily="2" charset="-122"/>
                          <a:ea typeface="宋体" pitchFamily="2" charset="-122"/>
                        </a:rPr>
                        <a:t>主键（候选键）</a:t>
                      </a:r>
                    </a:p>
                  </a:txBody>
                  <a:tcPr marL="91435" marR="91435" marT="45719" marB="45719"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smtClean="0">
                          <a:ln>
                            <a:noFill/>
                          </a:ln>
                          <a:solidFill>
                            <a:srgbClr val="0000CC"/>
                          </a:solidFill>
                          <a:effectLst/>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smtClean="0">
                          <a:ln>
                            <a:noFill/>
                          </a:ln>
                          <a:solidFill>
                            <a:srgbClr val="0000CC"/>
                          </a:solidFill>
                          <a:effectLst/>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smtClean="0">
                          <a:ln>
                            <a:noFill/>
                          </a:ln>
                          <a:solidFill>
                            <a:srgbClr val="0000CC"/>
                          </a:solidFill>
                          <a:effectLst/>
                          <a:latin typeface="宋体" pitchFamily="2" charset="-122"/>
                          <a:ea typeface="宋体" pitchFamily="2" charset="-122"/>
                        </a:rPr>
                        <a:t>？</a:t>
                      </a:r>
                    </a:p>
                  </a:txBody>
                  <a:tcPr marL="91435" marR="91435" marT="45719" marB="45719"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r>
              <a:tr h="914372">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dirty="0" smtClean="0">
                          <a:ln>
                            <a:noFill/>
                          </a:ln>
                          <a:solidFill>
                            <a:srgbClr val="0000CC"/>
                          </a:solidFill>
                          <a:effectLst/>
                          <a:latin typeface="宋体" pitchFamily="2" charset="-122"/>
                          <a:ea typeface="宋体" pitchFamily="2" charset="-122"/>
                        </a:rPr>
                        <a:t>数据操作</a:t>
                      </a:r>
                    </a:p>
                  </a:txBody>
                  <a:tcPr marL="91435" marR="91435" marT="45719" marB="45719"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800" b="1" i="0" u="none" strike="noStrike" cap="none" normalizeH="0" baseline="0" dirty="0" smtClean="0">
                          <a:ln>
                            <a:noFill/>
                          </a:ln>
                          <a:solidFill>
                            <a:srgbClr val="0000CC"/>
                          </a:solidFill>
                          <a:effectLst/>
                          <a:latin typeface="宋体" pitchFamily="2" charset="-122"/>
                          <a:ea typeface="宋体" pitchFamily="2" charset="-122"/>
                        </a:rPr>
                        <a:t>/</a:t>
                      </a:r>
                    </a:p>
                  </a:txBody>
                  <a:tcPr marL="91435" marR="91435" marT="45719" marB="45719"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smtClean="0">
                          <a:ln>
                            <a:noFill/>
                          </a:ln>
                          <a:solidFill>
                            <a:srgbClr val="0000CC"/>
                          </a:solidFill>
                          <a:effectLst/>
                          <a:latin typeface="宋体" pitchFamily="2" charset="-122"/>
                          <a:ea typeface="宋体" pitchFamily="2" charset="-122"/>
                        </a:rPr>
                        <a:t>？</a:t>
                      </a:r>
                    </a:p>
                  </a:txBody>
                  <a:tcPr marL="91435" marR="91435" marT="45719" marB="45719"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r>
              <a:tr h="1542283">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dirty="0" smtClean="0">
                          <a:ln>
                            <a:noFill/>
                          </a:ln>
                          <a:solidFill>
                            <a:srgbClr val="0000CC"/>
                          </a:solidFill>
                          <a:effectLst/>
                          <a:latin typeface="宋体" pitchFamily="2" charset="-122"/>
                          <a:ea typeface="宋体" pitchFamily="2" charset="-122"/>
                        </a:rPr>
                        <a:t>约束</a:t>
                      </a:r>
                    </a:p>
                  </a:txBody>
                  <a:tcPr marL="91435" marR="91435" marT="45719" marB="45719"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dirty="0" smtClean="0">
                          <a:ln>
                            <a:noFill/>
                          </a:ln>
                          <a:solidFill>
                            <a:srgbClr val="0000CC"/>
                          </a:solidFill>
                          <a:effectLst/>
                          <a:latin typeface="宋体" pitchFamily="2" charset="-122"/>
                          <a:ea typeface="宋体" pitchFamily="2" charset="-122"/>
                        </a:rPr>
                        <a:t>一般性约束（联系类型约束）</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dirty="0" smtClean="0">
                          <a:ln>
                            <a:noFill/>
                          </a:ln>
                          <a:solidFill>
                            <a:srgbClr val="0000CC"/>
                          </a:solidFill>
                          <a:effectLst/>
                          <a:latin typeface="宋体" pitchFamily="2" charset="-122"/>
                          <a:ea typeface="宋体" pitchFamily="2" charset="-122"/>
                        </a:rPr>
                        <a:t>键约束</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dirty="0" smtClean="0">
                          <a:ln>
                            <a:noFill/>
                          </a:ln>
                          <a:solidFill>
                            <a:srgbClr val="0000CC"/>
                          </a:solidFill>
                          <a:effectLst/>
                          <a:latin typeface="宋体" pitchFamily="2" charset="-122"/>
                          <a:ea typeface="宋体" pitchFamily="2" charset="-122"/>
                        </a:rPr>
                        <a:t>参与约束</a:t>
                      </a:r>
                    </a:p>
                  </a:txBody>
                  <a:tcPr marL="91435" marR="91435" marT="45719" marB="45719"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dirty="0" smtClean="0">
                          <a:ln>
                            <a:noFill/>
                          </a:ln>
                          <a:solidFill>
                            <a:srgbClr val="0000CC"/>
                          </a:solidFill>
                          <a:effectLst/>
                          <a:latin typeface="宋体" pitchFamily="2" charset="-122"/>
                          <a:ea typeface="宋体" pitchFamily="2" charset="-122"/>
                        </a:rPr>
                        <a:t>？ </a:t>
                      </a:r>
                    </a:p>
                  </a:txBody>
                  <a:tcPr marL="91435" marR="91435" marT="45719" marB="45719"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DFEFFD"/>
                    </a:solid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0875" y="249238"/>
            <a:ext cx="8820150" cy="665162"/>
          </a:xfrm>
        </p:spPr>
        <p:txBody>
          <a:bodyPr/>
          <a:lstStyle/>
          <a:p>
            <a:pPr>
              <a:defRPr/>
            </a:pPr>
            <a:r>
              <a:rPr lang="en-US" altLang="zh-CN" dirty="0" smtClean="0"/>
              <a:t>ER</a:t>
            </a:r>
            <a:r>
              <a:rPr lang="zh-CN" altLang="en-US" dirty="0" smtClean="0"/>
              <a:t>模式向关系数据模式的映射</a:t>
            </a:r>
            <a:endParaRPr lang="zh-CN" altLang="en-US" dirty="0"/>
          </a:p>
        </p:txBody>
      </p:sp>
      <p:sp>
        <p:nvSpPr>
          <p:cNvPr id="55299" name="内容占位符 2"/>
          <p:cNvSpPr>
            <a:spLocks noGrp="1"/>
          </p:cNvSpPr>
          <p:nvPr>
            <p:ph idx="1"/>
          </p:nvPr>
        </p:nvSpPr>
        <p:spPr>
          <a:xfrm>
            <a:off x="650875" y="1143000"/>
            <a:ext cx="8820150" cy="387350"/>
          </a:xfrm>
        </p:spPr>
        <p:txBody>
          <a:bodyPr/>
          <a:lstStyle/>
          <a:p>
            <a:r>
              <a:rPr lang="zh-CN" altLang="en-US" smtClean="0"/>
              <a:t>用关系（表）描述实体</a:t>
            </a:r>
          </a:p>
        </p:txBody>
      </p:sp>
      <p:sp>
        <p:nvSpPr>
          <p:cNvPr id="55300" name="灯片编号占位符 3"/>
          <p:cNvSpPr>
            <a:spLocks noGrp="1"/>
          </p:cNvSpPr>
          <p:nvPr>
            <p:ph type="sldNum" sz="quarter" idx="10"/>
          </p:nvPr>
        </p:nvSpPr>
        <p:spPr>
          <a:xfrm>
            <a:off x="7291388" y="6281738"/>
            <a:ext cx="2501900" cy="527050"/>
          </a:xfrm>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1F6DE989-26F0-4A96-95C9-4EE06C31C5F5}" type="slidenum">
              <a:rPr lang="zh-CN" altLang="en-US" smtClean="0"/>
              <a:pPr/>
              <a:t>49</a:t>
            </a:fld>
            <a:endParaRPr lang="en-US" altLang="zh-CN" smtClean="0"/>
          </a:p>
        </p:txBody>
      </p:sp>
      <p:sp>
        <p:nvSpPr>
          <p:cNvPr id="55301" name="日期占位符 4"/>
          <p:cNvSpPr>
            <a:spLocks noGrp="1"/>
          </p:cNvSpPr>
          <p:nvPr>
            <p:ph type="dt" sz="quarter" idx="11"/>
          </p:nvPr>
        </p:nvSpPr>
        <p:spPr>
          <a:xfrm>
            <a:off x="-15875" y="6307138"/>
            <a:ext cx="2297113" cy="577850"/>
          </a:xfrm>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B2F0A80-70A9-4E67-99C9-CDE27E05CC06}" type="datetime1">
              <a:rPr lang="zh-CN" altLang="en-US" sz="1800" smtClean="0"/>
              <a:pPr/>
              <a:t>2017/9/27</a:t>
            </a:fld>
            <a:endParaRPr lang="en-US" altLang="zh-CN" sz="1000" smtClean="0"/>
          </a:p>
        </p:txBody>
      </p:sp>
      <p:sp>
        <p:nvSpPr>
          <p:cNvPr id="20" name="Rectangle 3" descr="Rectangle: Click to edit Master text styles&#10;Second level&#10;Third level&#10;Fourth level&#10;Fifth level"/>
          <p:cNvSpPr txBox="1">
            <a:spLocks noChangeArrowheads="1"/>
          </p:cNvSpPr>
          <p:nvPr/>
        </p:nvSpPr>
        <p:spPr bwMode="auto">
          <a:xfrm>
            <a:off x="673100" y="1579563"/>
            <a:ext cx="8888413" cy="331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a:spcBef>
                <a:spcPct val="20000"/>
              </a:spcBef>
              <a:buClr>
                <a:schemeClr val="tx1"/>
              </a:buClr>
              <a:buSzPct val="130000"/>
              <a:buFontTx/>
              <a:buChar char="•"/>
            </a:pPr>
            <a:r>
              <a:rPr lang="zh-CN" altLang="en-US" sz="2400">
                <a:solidFill>
                  <a:srgbClr val="0000CC"/>
                </a:solidFill>
                <a:latin typeface="Times New Roman" pitchFamily="18" charset="0"/>
              </a:rPr>
              <a:t>关系模式（</a:t>
            </a:r>
            <a:r>
              <a:rPr lang="en-US" altLang="zh-CN" sz="2400">
                <a:solidFill>
                  <a:srgbClr val="0000CC"/>
                </a:solidFill>
                <a:latin typeface="Times New Roman" pitchFamily="18" charset="0"/>
              </a:rPr>
              <a:t>relational schema)</a:t>
            </a:r>
            <a:r>
              <a:rPr lang="zh-CN" altLang="en-US" sz="2400">
                <a:solidFill>
                  <a:srgbClr val="0000CC"/>
                </a:solidFill>
                <a:latin typeface="Times New Roman" pitchFamily="18" charset="0"/>
              </a:rPr>
              <a:t>的关键：</a:t>
            </a:r>
            <a:r>
              <a:rPr lang="zh-CN" altLang="en-US" sz="2400">
                <a:solidFill>
                  <a:srgbClr val="CC0000"/>
                </a:solidFill>
                <a:latin typeface="Times New Roman" pitchFamily="18" charset="0"/>
              </a:rPr>
              <a:t>基本表</a:t>
            </a:r>
            <a:r>
              <a:rPr lang="zh-CN" altLang="en-US" sz="2400">
                <a:solidFill>
                  <a:srgbClr val="0000CC"/>
                </a:solidFill>
                <a:latin typeface="Times New Roman" pitchFamily="18" charset="0"/>
              </a:rPr>
              <a:t>（</a:t>
            </a:r>
            <a:r>
              <a:rPr lang="en-US" altLang="zh-CN" sz="2400">
                <a:solidFill>
                  <a:srgbClr val="0000CC"/>
                </a:solidFill>
                <a:latin typeface="Times New Roman" pitchFamily="18" charset="0"/>
              </a:rPr>
              <a:t>base table)</a:t>
            </a:r>
            <a:r>
              <a:rPr lang="zh-CN" altLang="en-US" sz="2400">
                <a:solidFill>
                  <a:srgbClr val="0000CC"/>
                </a:solidFill>
                <a:latin typeface="Times New Roman" pitchFamily="18" charset="0"/>
              </a:rPr>
              <a:t>，也简称关系表。</a:t>
            </a:r>
            <a:r>
              <a:rPr kumimoji="1" lang="zh-CN" altLang="en-US" sz="2400">
                <a:solidFill>
                  <a:srgbClr val="0000CC"/>
                </a:solidFill>
                <a:latin typeface="Times New Roman" pitchFamily="18" charset="0"/>
              </a:rPr>
              <a:t>表由“列”（</a:t>
            </a:r>
            <a:r>
              <a:rPr kumimoji="1" lang="en-US" altLang="zh-CN" sz="2400">
                <a:solidFill>
                  <a:srgbClr val="0000CC"/>
                </a:solidFill>
                <a:latin typeface="Times New Roman" pitchFamily="18" charset="0"/>
              </a:rPr>
              <a:t>Column）</a:t>
            </a:r>
            <a:r>
              <a:rPr kumimoji="1" lang="zh-CN" altLang="en-US" sz="2400">
                <a:solidFill>
                  <a:srgbClr val="0000CC"/>
                </a:solidFill>
                <a:latin typeface="Times New Roman" pitchFamily="18" charset="0"/>
              </a:rPr>
              <a:t>和“行”（</a:t>
            </a:r>
            <a:r>
              <a:rPr kumimoji="1" lang="en-US" altLang="zh-CN" sz="2400">
                <a:solidFill>
                  <a:srgbClr val="0000CC"/>
                </a:solidFill>
                <a:latin typeface="Times New Roman" pitchFamily="18" charset="0"/>
              </a:rPr>
              <a:t>Row）</a:t>
            </a:r>
            <a:r>
              <a:rPr kumimoji="1" lang="zh-CN" altLang="en-US" sz="2400">
                <a:solidFill>
                  <a:srgbClr val="0000CC"/>
                </a:solidFill>
                <a:latin typeface="Times New Roman" pitchFamily="18" charset="0"/>
              </a:rPr>
              <a:t>组成。</a:t>
            </a:r>
            <a:r>
              <a:rPr lang="zh-CN" altLang="en-US" sz="2400">
                <a:solidFill>
                  <a:srgbClr val="CC0000"/>
                </a:solidFill>
                <a:latin typeface="Times New Roman" pitchFamily="18" charset="0"/>
              </a:rPr>
              <a:t>行又叫元组（</a:t>
            </a:r>
            <a:r>
              <a:rPr lang="en-US" altLang="zh-CN" sz="2400">
                <a:solidFill>
                  <a:srgbClr val="CC0000"/>
                </a:solidFill>
                <a:latin typeface="Times New Roman" pitchFamily="18" charset="0"/>
              </a:rPr>
              <a:t>tuple</a:t>
            </a:r>
            <a:r>
              <a:rPr lang="zh-CN" altLang="en-US" sz="2400">
                <a:solidFill>
                  <a:srgbClr val="CC0000"/>
                </a:solidFill>
                <a:latin typeface="Times New Roman" pitchFamily="18" charset="0"/>
              </a:rPr>
              <a:t>），列又叫字段（</a:t>
            </a:r>
            <a:r>
              <a:rPr lang="en-US" altLang="zh-CN" sz="2400">
                <a:solidFill>
                  <a:srgbClr val="CC0000"/>
                </a:solidFill>
                <a:latin typeface="Times New Roman" pitchFamily="18" charset="0"/>
              </a:rPr>
              <a:t>field</a:t>
            </a:r>
            <a:r>
              <a:rPr lang="zh-CN" altLang="en-US" sz="2400">
                <a:solidFill>
                  <a:srgbClr val="CC0000"/>
                </a:solidFill>
                <a:latin typeface="Times New Roman" pitchFamily="18" charset="0"/>
              </a:rPr>
              <a:t>）</a:t>
            </a:r>
            <a:r>
              <a:rPr lang="zh-CN" altLang="en-US" sz="2400">
                <a:solidFill>
                  <a:srgbClr val="0000CC"/>
                </a:solidFill>
                <a:latin typeface="Times New Roman" pitchFamily="18" charset="0"/>
              </a:rPr>
              <a:t>。</a:t>
            </a:r>
            <a:endParaRPr kumimoji="1" lang="zh-CN" altLang="en-US" sz="2400">
              <a:solidFill>
                <a:srgbClr val="0000CC"/>
              </a:solidFill>
              <a:latin typeface="Times New Roman" pitchFamily="18" charset="0"/>
            </a:endParaRPr>
          </a:p>
          <a:p>
            <a:pPr algn="l">
              <a:spcBef>
                <a:spcPct val="20000"/>
              </a:spcBef>
              <a:buClr>
                <a:schemeClr val="tx1"/>
              </a:buClr>
              <a:buSzPct val="130000"/>
              <a:buFontTx/>
              <a:buChar char="•"/>
            </a:pPr>
            <a:r>
              <a:rPr kumimoji="1" lang="zh-CN" altLang="en-US" sz="2800">
                <a:solidFill>
                  <a:srgbClr val="0000CC"/>
                </a:solidFill>
                <a:latin typeface="Times New Roman" pitchFamily="18" charset="0"/>
              </a:rPr>
              <a:t>数据对象（实体集）用关系（表）来定义。</a:t>
            </a:r>
          </a:p>
          <a:p>
            <a:pPr algn="l">
              <a:spcBef>
                <a:spcPct val="20000"/>
              </a:spcBef>
              <a:buClr>
                <a:schemeClr val="tx1"/>
              </a:buClr>
              <a:buSzPct val="130000"/>
              <a:buFontTx/>
              <a:buChar char="•"/>
            </a:pPr>
            <a:r>
              <a:rPr kumimoji="1" lang="en-US" altLang="zh-CN" sz="2400">
                <a:solidFill>
                  <a:srgbClr val="0000CC"/>
                </a:solidFill>
                <a:latin typeface="Times New Roman" pitchFamily="18" charset="0"/>
              </a:rPr>
              <a:t>ER</a:t>
            </a:r>
            <a:r>
              <a:rPr kumimoji="1" lang="zh-CN" altLang="en-US" sz="2400">
                <a:solidFill>
                  <a:srgbClr val="0000CC"/>
                </a:solidFill>
                <a:latin typeface="Times New Roman" pitchFamily="18" charset="0"/>
              </a:rPr>
              <a:t>中实体集的</a:t>
            </a:r>
            <a:r>
              <a:rPr kumimoji="1" lang="zh-CN" altLang="en-US" sz="2400">
                <a:solidFill>
                  <a:srgbClr val="CC0000"/>
                </a:solidFill>
                <a:latin typeface="Times New Roman" pitchFamily="18" charset="0"/>
              </a:rPr>
              <a:t>属性</a:t>
            </a:r>
            <a:r>
              <a:rPr lang="zh-CN" altLang="en-US" sz="2400">
                <a:solidFill>
                  <a:srgbClr val="CC3300"/>
                </a:solidFill>
                <a:latin typeface="Times New Roman" pitchFamily="18" charset="0"/>
                <a:sym typeface="Wingdings 3" pitchFamily="18" charset="2"/>
              </a:rPr>
              <a:t></a:t>
            </a:r>
            <a:r>
              <a:rPr lang="zh-CN" altLang="en-US" sz="2400">
                <a:solidFill>
                  <a:srgbClr val="0000CC"/>
                </a:solidFill>
                <a:latin typeface="Times New Roman" pitchFamily="18" charset="0"/>
                <a:sym typeface="Wingdings 3" pitchFamily="18" charset="2"/>
              </a:rPr>
              <a:t>表中的</a:t>
            </a:r>
            <a:r>
              <a:rPr lang="zh-CN" altLang="en-US" sz="2400">
                <a:solidFill>
                  <a:srgbClr val="CC0000"/>
                </a:solidFill>
                <a:latin typeface="Times New Roman" pitchFamily="18" charset="0"/>
                <a:sym typeface="Wingdings 3" pitchFamily="18" charset="2"/>
              </a:rPr>
              <a:t>列（字段、属性）</a:t>
            </a:r>
            <a:r>
              <a:rPr lang="zh-CN" altLang="en-US" sz="2400">
                <a:solidFill>
                  <a:srgbClr val="0000CC"/>
                </a:solidFill>
                <a:latin typeface="Times New Roman" pitchFamily="18" charset="0"/>
                <a:sym typeface="Wingdings 3" pitchFamily="18" charset="2"/>
              </a:rPr>
              <a:t>；</a:t>
            </a:r>
          </a:p>
          <a:p>
            <a:pPr algn="l">
              <a:spcBef>
                <a:spcPct val="20000"/>
              </a:spcBef>
              <a:buClr>
                <a:schemeClr val="tx1"/>
              </a:buClr>
              <a:buSzPct val="130000"/>
              <a:buFontTx/>
              <a:buChar char="•"/>
            </a:pPr>
            <a:r>
              <a:rPr kumimoji="1" lang="en-US" altLang="zh-CN" sz="2400">
                <a:solidFill>
                  <a:srgbClr val="0000CC"/>
                </a:solidFill>
                <a:latin typeface="Times New Roman" pitchFamily="18" charset="0"/>
              </a:rPr>
              <a:t>ER</a:t>
            </a:r>
            <a:r>
              <a:rPr kumimoji="1" lang="zh-CN" altLang="en-US" sz="2400">
                <a:solidFill>
                  <a:srgbClr val="0000CC"/>
                </a:solidFill>
                <a:latin typeface="Times New Roman" pitchFamily="18" charset="0"/>
              </a:rPr>
              <a:t>中实体集中的每个</a:t>
            </a:r>
            <a:r>
              <a:rPr kumimoji="1" lang="zh-CN" altLang="en-US" sz="2400">
                <a:solidFill>
                  <a:srgbClr val="CC0000"/>
                </a:solidFill>
                <a:latin typeface="Times New Roman" pitchFamily="18" charset="0"/>
              </a:rPr>
              <a:t>实体实例</a:t>
            </a:r>
            <a:r>
              <a:rPr lang="zh-CN" altLang="en-US" sz="2400">
                <a:solidFill>
                  <a:srgbClr val="CC3300"/>
                </a:solidFill>
                <a:latin typeface="Times New Roman" pitchFamily="18" charset="0"/>
                <a:sym typeface="Wingdings 3" pitchFamily="18" charset="2"/>
              </a:rPr>
              <a:t></a:t>
            </a:r>
            <a:r>
              <a:rPr lang="zh-CN" altLang="en-US" sz="2400">
                <a:solidFill>
                  <a:srgbClr val="0000CC"/>
                </a:solidFill>
                <a:latin typeface="Times New Roman" pitchFamily="18" charset="0"/>
                <a:sym typeface="Wingdings 3" pitchFamily="18" charset="2"/>
              </a:rPr>
              <a:t>表中的</a:t>
            </a:r>
            <a:r>
              <a:rPr lang="zh-CN" altLang="en-US" sz="2400">
                <a:solidFill>
                  <a:srgbClr val="CC0000"/>
                </a:solidFill>
                <a:latin typeface="Times New Roman" pitchFamily="18" charset="0"/>
                <a:sym typeface="Wingdings 3" pitchFamily="18" charset="2"/>
              </a:rPr>
              <a:t>行（元组、记录）。</a:t>
            </a:r>
          </a:p>
        </p:txBody>
      </p:sp>
      <p:graphicFrame>
        <p:nvGraphicFramePr>
          <p:cNvPr id="21" name="Group 84"/>
          <p:cNvGraphicFramePr>
            <a:graphicFrameLocks noGrp="1"/>
          </p:cNvGraphicFramePr>
          <p:nvPr/>
        </p:nvGraphicFramePr>
        <p:xfrm>
          <a:off x="1493838" y="4652963"/>
          <a:ext cx="6480175" cy="1585913"/>
        </p:xfrm>
        <a:graphic>
          <a:graphicData uri="http://schemas.openxmlformats.org/drawingml/2006/table">
            <a:tbl>
              <a:tblPr/>
              <a:tblGrid>
                <a:gridCol w="1727200"/>
                <a:gridCol w="1296987"/>
                <a:gridCol w="1814513"/>
                <a:gridCol w="1641475"/>
              </a:tblGrid>
              <a:tr h="457200">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000" b="1" i="0" u="none" strike="noStrike" cap="none" normalizeH="0" baseline="0" dirty="0" smtClean="0">
                          <a:ln>
                            <a:noFill/>
                          </a:ln>
                          <a:solidFill>
                            <a:srgbClr val="0000CC"/>
                          </a:solidFill>
                          <a:effectLst/>
                          <a:latin typeface="宋体" pitchFamily="2" charset="-122"/>
                          <a:ea typeface="宋体" pitchFamily="2" charset="-122"/>
                        </a:rPr>
                        <a:t>姓名</a:t>
                      </a:r>
                    </a:p>
                  </a:txBody>
                  <a:tcPr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000" b="1" i="0" u="none" strike="noStrike" cap="none" normalizeH="0" baseline="0" smtClean="0">
                          <a:ln>
                            <a:noFill/>
                          </a:ln>
                          <a:solidFill>
                            <a:srgbClr val="0000CC"/>
                          </a:solidFill>
                          <a:effectLst/>
                          <a:latin typeface="宋体" pitchFamily="2" charset="-122"/>
                          <a:ea typeface="宋体" pitchFamily="2" charset="-122"/>
                        </a:rPr>
                        <a:t>学号</a:t>
                      </a:r>
                    </a:p>
                  </a:txBody>
                  <a:tcPr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000" b="1" i="0" u="none" strike="noStrike" cap="none" normalizeH="0" baseline="0" dirty="0" smtClean="0">
                          <a:ln>
                            <a:noFill/>
                          </a:ln>
                          <a:solidFill>
                            <a:srgbClr val="0000CC"/>
                          </a:solidFill>
                          <a:effectLst/>
                          <a:latin typeface="宋体" pitchFamily="2" charset="-122"/>
                          <a:ea typeface="宋体" pitchFamily="2" charset="-122"/>
                        </a:rPr>
                        <a:t>出生日期</a:t>
                      </a:r>
                      <a:endParaRPr kumimoji="0" lang="de-DE" sz="2000" b="1" i="0" u="none" strike="noStrike" cap="none" normalizeH="0" baseline="0" dirty="0" smtClean="0">
                        <a:ln>
                          <a:noFill/>
                        </a:ln>
                        <a:solidFill>
                          <a:srgbClr val="0000CC"/>
                        </a:solidFill>
                        <a:effectLst/>
                        <a:latin typeface="宋体" pitchFamily="2" charset="-122"/>
                      </a:endParaRPr>
                    </a:p>
                  </a:txBody>
                  <a:tcPr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smtClean="0">
                          <a:ln>
                            <a:noFill/>
                          </a:ln>
                          <a:solidFill>
                            <a:srgbClr val="0000CC"/>
                          </a:solidFill>
                          <a:effectLst/>
                          <a:latin typeface="宋体" pitchFamily="2" charset="-122"/>
                          <a:ea typeface="宋体" pitchFamily="2" charset="-122"/>
                        </a:rPr>
                        <a:t>…</a:t>
                      </a:r>
                      <a:endParaRPr kumimoji="0" lang="de-DE" sz="2400" b="1" i="0" u="none" strike="noStrike" cap="none" normalizeH="0" baseline="0" smtClean="0">
                        <a:ln>
                          <a:noFill/>
                        </a:ln>
                        <a:solidFill>
                          <a:srgbClr val="0000CC"/>
                        </a:solidFill>
                        <a:effectLst/>
                        <a:latin typeface="宋体" pitchFamily="2" charset="-122"/>
                      </a:endParaRPr>
                    </a:p>
                  </a:txBody>
                  <a:tcPr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r>
              <a:tr h="568325">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000" b="1" i="0" u="none" strike="noStrike" cap="none" normalizeH="0" baseline="0" dirty="0" smtClean="0">
                          <a:ln>
                            <a:noFill/>
                          </a:ln>
                          <a:solidFill>
                            <a:srgbClr val="0000CC"/>
                          </a:solidFill>
                          <a:effectLst/>
                          <a:latin typeface="宋体" pitchFamily="2" charset="-122"/>
                          <a:ea typeface="宋体" pitchFamily="2" charset="-122"/>
                        </a:rPr>
                        <a:t>Peter Bach</a:t>
                      </a:r>
                      <a:endParaRPr kumimoji="0" lang="de-DE" sz="2000" b="1" i="0" u="none" strike="noStrike" cap="none" normalizeH="0" baseline="0" dirty="0" smtClean="0">
                        <a:ln>
                          <a:noFill/>
                        </a:ln>
                        <a:solidFill>
                          <a:srgbClr val="0000CC"/>
                        </a:solidFill>
                        <a:effectLst/>
                        <a:latin typeface="宋体" pitchFamily="2" charset="-122"/>
                      </a:endParaRPr>
                    </a:p>
                  </a:txBody>
                  <a:tcPr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000" b="1" i="0" u="none" strike="noStrike" cap="none" normalizeH="0" baseline="0" dirty="0" smtClean="0">
                          <a:ln>
                            <a:noFill/>
                          </a:ln>
                          <a:solidFill>
                            <a:srgbClr val="0000CC"/>
                          </a:solidFill>
                          <a:effectLst/>
                          <a:latin typeface="宋体" pitchFamily="2" charset="-122"/>
                          <a:ea typeface="宋体" pitchFamily="2" charset="-122"/>
                        </a:rPr>
                        <a:t>2016101</a:t>
                      </a:r>
                      <a:endParaRPr kumimoji="0" lang="de-DE" sz="2000" b="1" i="0" u="none" strike="noStrike" cap="none" normalizeH="0" baseline="0" dirty="0" smtClean="0">
                        <a:ln>
                          <a:noFill/>
                        </a:ln>
                        <a:solidFill>
                          <a:srgbClr val="0000CC"/>
                        </a:solidFill>
                        <a:effectLst/>
                        <a:latin typeface="宋体" pitchFamily="2" charset="-122"/>
                      </a:endParaRPr>
                    </a:p>
                  </a:txBody>
                  <a:tcPr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000" b="1" i="0" u="none" strike="noStrike" cap="none" normalizeH="0" baseline="0" dirty="0" smtClean="0">
                          <a:ln>
                            <a:noFill/>
                          </a:ln>
                          <a:solidFill>
                            <a:srgbClr val="0000CC"/>
                          </a:solidFill>
                          <a:effectLst/>
                          <a:latin typeface="宋体" pitchFamily="2" charset="-122"/>
                          <a:ea typeface="宋体" pitchFamily="2" charset="-122"/>
                        </a:rPr>
                        <a:t>5-10-1998</a:t>
                      </a:r>
                      <a:endParaRPr kumimoji="0" lang="de-DE" sz="2000" b="1" i="0" u="none" strike="noStrike" cap="none" normalizeH="0" baseline="0" dirty="0" smtClean="0">
                        <a:ln>
                          <a:noFill/>
                        </a:ln>
                        <a:solidFill>
                          <a:srgbClr val="0000CC"/>
                        </a:solidFill>
                        <a:effectLst/>
                        <a:latin typeface="宋体" pitchFamily="2" charset="-122"/>
                      </a:endParaRPr>
                    </a:p>
                  </a:txBody>
                  <a:tcPr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endParaRPr kumimoji="0" lang="de-DE" sz="2400" b="1" i="0" u="none" strike="noStrike" cap="none" normalizeH="0" baseline="0" smtClean="0">
                        <a:ln>
                          <a:noFill/>
                        </a:ln>
                        <a:solidFill>
                          <a:srgbClr val="0000CC"/>
                        </a:solidFill>
                        <a:effectLst/>
                        <a:latin typeface="宋体" pitchFamily="2" charset="-122"/>
                      </a:endParaRPr>
                    </a:p>
                  </a:txBody>
                  <a:tcPr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r>
              <a:tr h="560388">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000" b="1" i="0" u="none" strike="noStrike" cap="none" normalizeH="0" baseline="0" smtClean="0">
                          <a:ln>
                            <a:noFill/>
                          </a:ln>
                          <a:solidFill>
                            <a:srgbClr val="0000CC"/>
                          </a:solidFill>
                          <a:effectLst/>
                          <a:latin typeface="宋体" pitchFamily="2" charset="-122"/>
                          <a:ea typeface="宋体" pitchFamily="2" charset="-122"/>
                        </a:rPr>
                        <a:t>Lisa Baumann</a:t>
                      </a:r>
                      <a:endParaRPr kumimoji="0" lang="de-DE" sz="2000" b="1" i="0" u="none" strike="noStrike" cap="none" normalizeH="0" baseline="0" smtClean="0">
                        <a:ln>
                          <a:noFill/>
                        </a:ln>
                        <a:solidFill>
                          <a:srgbClr val="0000CC"/>
                        </a:solidFill>
                        <a:effectLst/>
                        <a:latin typeface="宋体" pitchFamily="2" charset="-122"/>
                      </a:endParaRPr>
                    </a:p>
                  </a:txBody>
                  <a:tcPr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000" b="1" i="0" u="none" strike="noStrike" cap="none" normalizeH="0" baseline="0" dirty="0" smtClean="0">
                          <a:ln>
                            <a:noFill/>
                          </a:ln>
                          <a:solidFill>
                            <a:srgbClr val="0000CC"/>
                          </a:solidFill>
                          <a:effectLst/>
                          <a:latin typeface="宋体" pitchFamily="2" charset="-122"/>
                          <a:ea typeface="宋体" pitchFamily="2" charset="-122"/>
                        </a:rPr>
                        <a:t>2016102</a:t>
                      </a:r>
                      <a:endParaRPr kumimoji="0" lang="de-DE" sz="2000" b="1" i="0" u="none" strike="noStrike" cap="none" normalizeH="0" baseline="0" dirty="0" smtClean="0">
                        <a:ln>
                          <a:noFill/>
                        </a:ln>
                        <a:solidFill>
                          <a:srgbClr val="0000CC"/>
                        </a:solidFill>
                        <a:effectLst/>
                        <a:latin typeface="宋体" pitchFamily="2" charset="-122"/>
                      </a:endParaRPr>
                    </a:p>
                  </a:txBody>
                  <a:tcPr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000" b="1" i="0" u="none" strike="noStrike" cap="none" normalizeH="0" baseline="0" dirty="0" smtClean="0">
                          <a:ln>
                            <a:noFill/>
                          </a:ln>
                          <a:solidFill>
                            <a:srgbClr val="0000CC"/>
                          </a:solidFill>
                          <a:effectLst/>
                          <a:latin typeface="宋体" pitchFamily="2" charset="-122"/>
                          <a:ea typeface="宋体" pitchFamily="2" charset="-122"/>
                        </a:rPr>
                        <a:t>12-7-1997</a:t>
                      </a:r>
                      <a:endParaRPr kumimoji="0" lang="de-DE" sz="2000" b="1" i="0" u="none" strike="noStrike" cap="none" normalizeH="0" baseline="0" dirty="0" smtClean="0">
                        <a:ln>
                          <a:noFill/>
                        </a:ln>
                        <a:solidFill>
                          <a:srgbClr val="0000CC"/>
                        </a:solidFill>
                        <a:effectLst/>
                        <a:latin typeface="宋体" pitchFamily="2" charset="-122"/>
                      </a:endParaRPr>
                    </a:p>
                  </a:txBody>
                  <a:tcPr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endParaRPr kumimoji="0" lang="de-DE" sz="2400" b="1" i="0" u="none" strike="noStrike" cap="none" normalizeH="0" baseline="0" dirty="0" smtClean="0">
                        <a:ln>
                          <a:noFill/>
                        </a:ln>
                        <a:solidFill>
                          <a:srgbClr val="0000CC"/>
                        </a:solidFill>
                        <a:effectLst/>
                        <a:latin typeface="宋体" pitchFamily="2" charset="-122"/>
                      </a:endParaRPr>
                    </a:p>
                  </a:txBody>
                  <a:tcPr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noFill/>
                  </a:tcPr>
                </a:tc>
              </a:tr>
            </a:tbl>
          </a:graphicData>
        </a:graphic>
      </p:graphicFrame>
      <p:sp>
        <p:nvSpPr>
          <p:cNvPr id="22" name="Text Box 72"/>
          <p:cNvSpPr txBox="1">
            <a:spLocks noChangeArrowheads="1"/>
          </p:cNvSpPr>
          <p:nvPr/>
        </p:nvSpPr>
        <p:spPr bwMode="auto">
          <a:xfrm>
            <a:off x="5886450" y="4076700"/>
            <a:ext cx="609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de-DE" sz="2400" kern="0" dirty="0">
                <a:solidFill>
                  <a:srgbClr val="CC3300"/>
                </a:solidFill>
              </a:rPr>
              <a:t>列</a:t>
            </a:r>
          </a:p>
        </p:txBody>
      </p:sp>
      <p:sp>
        <p:nvSpPr>
          <p:cNvPr id="23" name="Text Box 73"/>
          <p:cNvSpPr txBox="1">
            <a:spLocks noChangeArrowheads="1"/>
          </p:cNvSpPr>
          <p:nvPr/>
        </p:nvSpPr>
        <p:spPr bwMode="auto">
          <a:xfrm>
            <a:off x="377825" y="4797425"/>
            <a:ext cx="533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de-DE" sz="2400" kern="0">
                <a:solidFill>
                  <a:srgbClr val="CC3300"/>
                </a:solidFill>
              </a:rPr>
              <a:t>行</a:t>
            </a:r>
          </a:p>
        </p:txBody>
      </p:sp>
      <p:sp>
        <p:nvSpPr>
          <p:cNvPr id="24" name="Text Box 74"/>
          <p:cNvSpPr txBox="1">
            <a:spLocks noChangeArrowheads="1"/>
          </p:cNvSpPr>
          <p:nvPr/>
        </p:nvSpPr>
        <p:spPr bwMode="auto">
          <a:xfrm>
            <a:off x="7758113" y="5229225"/>
            <a:ext cx="1371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de-DE" sz="2400" kern="0">
                <a:solidFill>
                  <a:srgbClr val="CC3300"/>
                </a:solidFill>
              </a:rPr>
              <a:t>学生表</a:t>
            </a:r>
          </a:p>
        </p:txBody>
      </p:sp>
      <p:sp>
        <p:nvSpPr>
          <p:cNvPr id="25" name="Line 75"/>
          <p:cNvSpPr>
            <a:spLocks noChangeShapeType="1"/>
          </p:cNvSpPr>
          <p:nvPr/>
        </p:nvSpPr>
        <p:spPr bwMode="auto">
          <a:xfrm>
            <a:off x="846138" y="5084763"/>
            <a:ext cx="863600" cy="215900"/>
          </a:xfrm>
          <a:prstGeom prst="line">
            <a:avLst/>
          </a:prstGeom>
          <a:noFill/>
          <a:ln w="254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26" name="Line 76"/>
          <p:cNvSpPr>
            <a:spLocks noChangeShapeType="1"/>
          </p:cNvSpPr>
          <p:nvPr/>
        </p:nvSpPr>
        <p:spPr bwMode="auto">
          <a:xfrm>
            <a:off x="846138" y="5084763"/>
            <a:ext cx="647700" cy="792162"/>
          </a:xfrm>
          <a:prstGeom prst="line">
            <a:avLst/>
          </a:prstGeom>
          <a:noFill/>
          <a:ln w="254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27" name="Line 77"/>
          <p:cNvSpPr>
            <a:spLocks noChangeShapeType="1"/>
          </p:cNvSpPr>
          <p:nvPr/>
        </p:nvSpPr>
        <p:spPr bwMode="auto">
          <a:xfrm flipH="1">
            <a:off x="2717800" y="4292600"/>
            <a:ext cx="3095625" cy="434975"/>
          </a:xfrm>
          <a:prstGeom prst="line">
            <a:avLst/>
          </a:prstGeom>
          <a:noFill/>
          <a:ln w="254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28" name="Line 78"/>
          <p:cNvSpPr>
            <a:spLocks noChangeShapeType="1"/>
          </p:cNvSpPr>
          <p:nvPr/>
        </p:nvSpPr>
        <p:spPr bwMode="auto">
          <a:xfrm flipH="1">
            <a:off x="3870325" y="4292600"/>
            <a:ext cx="2016125" cy="584200"/>
          </a:xfrm>
          <a:prstGeom prst="line">
            <a:avLst/>
          </a:prstGeom>
          <a:noFill/>
          <a:ln w="254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29" name="Line 79"/>
          <p:cNvSpPr>
            <a:spLocks noChangeShapeType="1"/>
          </p:cNvSpPr>
          <p:nvPr/>
        </p:nvSpPr>
        <p:spPr bwMode="auto">
          <a:xfrm flipH="1">
            <a:off x="5526088" y="4292600"/>
            <a:ext cx="360362" cy="439738"/>
          </a:xfrm>
          <a:prstGeom prst="line">
            <a:avLst/>
          </a:prstGeom>
          <a:noFill/>
          <a:ln w="254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fontAlgn="auto" hangingPunct="1">
              <a:spcBef>
                <a:spcPts val="0"/>
              </a:spcBef>
              <a:spcAft>
                <a:spcPts val="0"/>
              </a:spcAft>
              <a:defRPr/>
            </a:pPr>
            <a:endParaRPr lang="zh-CN" altLang="en-US" sz="1800" b="0" kern="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dissolve">
                                      <p:cBhvr>
                                        <p:cTn id="7" dur="500"/>
                                        <p:tgtEl>
                                          <p:spTgt spid="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dissolve">
                                      <p:cBhvr>
                                        <p:cTn id="12" dur="500"/>
                                        <p:tgtEl>
                                          <p:spTgt spid="2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dissolve">
                                      <p:cBhvr>
                                        <p:cTn id="17" dur="500"/>
                                        <p:tgtEl>
                                          <p:spTgt spid="2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dissolve">
                                      <p:cBhvr>
                                        <p:cTn id="22" dur="500"/>
                                        <p:tgtEl>
                                          <p:spTgt spid="2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outHorizontal)">
                                      <p:cBhvr>
                                        <p:cTn id="27" dur="500"/>
                                        <p:tgtEl>
                                          <p:spTgt spid="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3" presetClass="entr" presetSubtype="16"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fltVal val="0"/>
                                          </p:val>
                                        </p:tav>
                                        <p:tav tm="100000">
                                          <p:val>
                                            <p:strVal val="#ppt_w"/>
                                          </p:val>
                                        </p:tav>
                                      </p:tavLst>
                                    </p:anim>
                                    <p:anim calcmode="lin" valueType="num">
                                      <p:cBhvr>
                                        <p:cTn id="45"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ppt_w</p:attrName>
                                        </p:attrNameLst>
                                      </p:cBhvr>
                                      <p:tavLst>
                                        <p:tav tm="0">
                                          <p:val>
                                            <p:fltVal val="0"/>
                                          </p:val>
                                        </p:tav>
                                        <p:tav tm="100000">
                                          <p:val>
                                            <p:strVal val="#ppt_w"/>
                                          </p:val>
                                        </p:tav>
                                      </p:tavLst>
                                    </p:anim>
                                    <p:anim calcmode="lin" valueType="num">
                                      <p:cBhvr>
                                        <p:cTn id="51" dur="500" fill="hold"/>
                                        <p:tgtEl>
                                          <p:spTgt spid="28"/>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3" presetClass="entr" presetSubtype="16" fill="hold" nodeType="clickEffect">
                                  <p:stCondLst>
                                    <p:cond delay="0"/>
                                  </p:stCondLst>
                                  <p:childTnLst>
                                    <p:set>
                                      <p:cBhvr>
                                        <p:cTn id="55" dur="1" fill="hold">
                                          <p:stCondLst>
                                            <p:cond delay="0"/>
                                          </p:stCondLst>
                                        </p:cTn>
                                        <p:tgtEl>
                                          <p:spTgt spid="29"/>
                                        </p:tgtEl>
                                        <p:attrNameLst>
                                          <p:attrName>style.visibility</p:attrName>
                                        </p:attrNameLst>
                                      </p:cBhvr>
                                      <p:to>
                                        <p:strVal val="visible"/>
                                      </p:to>
                                    </p:set>
                                    <p:anim calcmode="lin" valueType="num">
                                      <p:cBhvr>
                                        <p:cTn id="56" dur="500" fill="hold"/>
                                        <p:tgtEl>
                                          <p:spTgt spid="29"/>
                                        </p:tgtEl>
                                        <p:attrNameLst>
                                          <p:attrName>ppt_w</p:attrName>
                                        </p:attrNameLst>
                                      </p:cBhvr>
                                      <p:tavLst>
                                        <p:tav tm="0">
                                          <p:val>
                                            <p:fltVal val="0"/>
                                          </p:val>
                                        </p:tav>
                                        <p:tav tm="100000">
                                          <p:val>
                                            <p:strVal val="#ppt_w"/>
                                          </p:val>
                                        </p:tav>
                                      </p:tavLst>
                                    </p:anim>
                                    <p:anim calcmode="lin" valueType="num">
                                      <p:cBhvr>
                                        <p:cTn id="57" dur="5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dissolve">
                                      <p:cBhvr>
                                        <p:cTn id="62" dur="500"/>
                                        <p:tgtEl>
                                          <p:spTgt spid="2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16"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p:cTn id="67" dur="500" fill="hold"/>
                                        <p:tgtEl>
                                          <p:spTgt spid="25"/>
                                        </p:tgtEl>
                                        <p:attrNameLst>
                                          <p:attrName>ppt_w</p:attrName>
                                        </p:attrNameLst>
                                      </p:cBhvr>
                                      <p:tavLst>
                                        <p:tav tm="0">
                                          <p:val>
                                            <p:fltVal val="0"/>
                                          </p:val>
                                        </p:tav>
                                        <p:tav tm="100000">
                                          <p:val>
                                            <p:strVal val="#ppt_w"/>
                                          </p:val>
                                        </p:tav>
                                      </p:tavLst>
                                    </p:anim>
                                    <p:anim calcmode="lin" valueType="num">
                                      <p:cBhvr>
                                        <p:cTn id="68"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3" presetClass="entr" presetSubtype="16"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p:cTn id="73" dur="500" fill="hold"/>
                                        <p:tgtEl>
                                          <p:spTgt spid="26"/>
                                        </p:tgtEl>
                                        <p:attrNameLst>
                                          <p:attrName>ppt_w</p:attrName>
                                        </p:attrNameLst>
                                      </p:cBhvr>
                                      <p:tavLst>
                                        <p:tav tm="0">
                                          <p:val>
                                            <p:fltVal val="0"/>
                                          </p:val>
                                        </p:tav>
                                        <p:tav tm="100000">
                                          <p:val>
                                            <p:strVal val="#ppt_w"/>
                                          </p:val>
                                        </p:tav>
                                      </p:tavLst>
                                    </p:anim>
                                    <p:anim calcmode="lin" valueType="num">
                                      <p:cBhvr>
                                        <p:cTn id="74" dur="500" fill="hold"/>
                                        <p:tgtEl>
                                          <p:spTgt spid="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bldLvl="2" autoUpdateAnimBg="0"/>
      <p:bldP spid="22" grpId="0" autoUpdateAnimBg="0"/>
      <p:bldP spid="23" grpId="0" autoUpdateAnimBg="0"/>
      <p:bldP spid="2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EB60F6B-5F15-48B9-8055-A3B516F16836}" type="slidenum">
              <a:rPr lang="zh-CN" altLang="en-US" smtClean="0"/>
              <a:pPr/>
              <a:t>5</a:t>
            </a:fld>
            <a:endParaRPr lang="en-US" altLang="zh-CN" smtClean="0"/>
          </a:p>
        </p:txBody>
      </p:sp>
      <p:sp>
        <p:nvSpPr>
          <p:cNvPr id="717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60C194C-8645-4AC8-B9BE-9C00EE1843EE}" type="datetime1">
              <a:rPr lang="zh-CN" altLang="en-US" sz="1800" smtClean="0"/>
              <a:pPr/>
              <a:t>2017/9/27</a:t>
            </a:fld>
            <a:endParaRPr lang="en-US" altLang="zh-CN" sz="1000" smtClean="0"/>
          </a:p>
        </p:txBody>
      </p:sp>
      <p:sp>
        <p:nvSpPr>
          <p:cNvPr id="956418" name="Rectangle 2"/>
          <p:cNvSpPr>
            <a:spLocks noGrp="1" noChangeArrowheads="1"/>
          </p:cNvSpPr>
          <p:nvPr>
            <p:ph type="title"/>
          </p:nvPr>
        </p:nvSpPr>
        <p:spPr/>
        <p:txBody>
          <a:bodyPr/>
          <a:lstStyle/>
          <a:p>
            <a:pPr>
              <a:defRPr/>
            </a:pPr>
            <a:r>
              <a:rPr lang="zh-CN" altLang="en-US" smtClean="0"/>
              <a:t>数据模型</a:t>
            </a:r>
            <a:r>
              <a:rPr lang="en-US" altLang="zh-CN" sz="3200" smtClean="0"/>
              <a:t>—</a:t>
            </a:r>
            <a:r>
              <a:rPr lang="zh-CN" altLang="en-US" sz="3200" smtClean="0"/>
              <a:t>回顾</a:t>
            </a:r>
          </a:p>
        </p:txBody>
      </p:sp>
      <p:sp>
        <p:nvSpPr>
          <p:cNvPr id="7173" name="Rectangle 3"/>
          <p:cNvSpPr>
            <a:spLocks noGrp="1" noChangeArrowheads="1"/>
          </p:cNvSpPr>
          <p:nvPr>
            <p:ph type="body" idx="1"/>
          </p:nvPr>
        </p:nvSpPr>
        <p:spPr>
          <a:xfrm>
            <a:off x="650875" y="1143000"/>
            <a:ext cx="8820150" cy="3286125"/>
          </a:xfrm>
        </p:spPr>
        <p:txBody>
          <a:bodyPr/>
          <a:lstStyle/>
          <a:p>
            <a:r>
              <a:rPr lang="zh-CN" altLang="en-US" smtClean="0"/>
              <a:t>二、数据操作</a:t>
            </a:r>
          </a:p>
          <a:p>
            <a:pPr lvl="1"/>
            <a:r>
              <a:rPr lang="zh-CN" altLang="en-US" smtClean="0"/>
              <a:t>对数据库中各种对象的实例允许执行的操作的集合</a:t>
            </a:r>
            <a:r>
              <a:rPr lang="en-US" altLang="zh-CN" smtClean="0"/>
              <a:t>,</a:t>
            </a:r>
            <a:r>
              <a:rPr lang="zh-CN" altLang="en-US" smtClean="0"/>
              <a:t>包括操作及有关的操作规则。</a:t>
            </a:r>
          </a:p>
          <a:p>
            <a:pPr lvl="2"/>
            <a:r>
              <a:rPr lang="zh-CN" altLang="en-US" smtClean="0"/>
              <a:t>如数据的检索、插入、删除和修改等。</a:t>
            </a:r>
          </a:p>
          <a:p>
            <a:pPr lvl="2"/>
            <a:r>
              <a:rPr lang="zh-CN" altLang="en-US" smtClean="0"/>
              <a:t>数据模型必须定义这些操作的确切含义、操作符号、操作规则以及实现操作的语言。</a:t>
            </a:r>
          </a:p>
          <a:p>
            <a:pPr lvl="1"/>
            <a:r>
              <a:rPr lang="zh-CN" altLang="en-US" smtClean="0"/>
              <a:t>数据操作用于描述系统的动态特性。</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56323" name="内容占位符 2"/>
          <p:cNvSpPr>
            <a:spLocks noGrp="1"/>
          </p:cNvSpPr>
          <p:nvPr>
            <p:ph idx="1"/>
          </p:nvPr>
        </p:nvSpPr>
        <p:spPr>
          <a:xfrm>
            <a:off x="650875" y="1143000"/>
            <a:ext cx="8820150" cy="3167063"/>
          </a:xfrm>
        </p:spPr>
        <p:txBody>
          <a:bodyPr/>
          <a:lstStyle/>
          <a:p>
            <a:r>
              <a:rPr lang="en-US" altLang="zh-CN" smtClean="0"/>
              <a:t>ER</a:t>
            </a:r>
            <a:r>
              <a:rPr lang="zh-CN" altLang="en-US" smtClean="0"/>
              <a:t>模式中联系是单独描述的。而在关系模式中，</a:t>
            </a:r>
            <a:r>
              <a:rPr lang="zh-CN" altLang="en-US" u="sng" smtClean="0">
                <a:solidFill>
                  <a:srgbClr val="CC0000"/>
                </a:solidFill>
              </a:rPr>
              <a:t>联系</a:t>
            </a:r>
            <a:r>
              <a:rPr lang="zh-CN" altLang="en-US" smtClean="0"/>
              <a:t>也可以用</a:t>
            </a:r>
            <a:r>
              <a:rPr lang="zh-CN" altLang="en-US" u="sng" smtClean="0">
                <a:solidFill>
                  <a:srgbClr val="CC0000"/>
                </a:solidFill>
              </a:rPr>
              <a:t>表</a:t>
            </a:r>
            <a:r>
              <a:rPr lang="zh-CN" altLang="en-US" smtClean="0"/>
              <a:t>来描述。例如，</a:t>
            </a:r>
            <a:r>
              <a:rPr lang="zh-CN" altLang="en-US" smtClean="0">
                <a:solidFill>
                  <a:srgbClr val="CC0000"/>
                </a:solidFill>
              </a:rPr>
              <a:t>选课联系</a:t>
            </a:r>
            <a:r>
              <a:rPr lang="zh-CN" altLang="en-US" smtClean="0">
                <a:solidFill>
                  <a:srgbClr val="CC0000"/>
                </a:solidFill>
                <a:sym typeface="Wingdings 3" pitchFamily="18" charset="2"/>
              </a:rPr>
              <a:t>选课表</a:t>
            </a:r>
            <a:r>
              <a:rPr lang="zh-CN" altLang="en-US" smtClean="0"/>
              <a:t>。</a:t>
            </a:r>
          </a:p>
          <a:p>
            <a:r>
              <a:rPr lang="zh-CN" altLang="en-US" smtClean="0"/>
              <a:t>表中有来自</a:t>
            </a:r>
            <a:r>
              <a:rPr lang="zh-CN" altLang="en-US" smtClean="0">
                <a:solidFill>
                  <a:srgbClr val="CC0000"/>
                </a:solidFill>
              </a:rPr>
              <a:t>学生</a:t>
            </a:r>
            <a:r>
              <a:rPr lang="zh-CN" altLang="en-US" smtClean="0"/>
              <a:t>和</a:t>
            </a:r>
            <a:r>
              <a:rPr lang="zh-CN" altLang="en-US" smtClean="0">
                <a:solidFill>
                  <a:srgbClr val="CC0000"/>
                </a:solidFill>
              </a:rPr>
              <a:t>课程</a:t>
            </a:r>
            <a:r>
              <a:rPr lang="zh-CN" altLang="en-US" smtClean="0"/>
              <a:t>两个实体的属性，而</a:t>
            </a:r>
            <a:r>
              <a:rPr lang="zh-CN" altLang="en-US" smtClean="0">
                <a:solidFill>
                  <a:srgbClr val="CC0000"/>
                </a:solidFill>
              </a:rPr>
              <a:t>成绩</a:t>
            </a:r>
            <a:r>
              <a:rPr lang="zh-CN" altLang="en-US" smtClean="0"/>
              <a:t>是选课关联自身的描述属性。</a:t>
            </a:r>
          </a:p>
          <a:p>
            <a:r>
              <a:rPr lang="zh-CN" altLang="de-DE" smtClean="0"/>
              <a:t>列的取值范围称为域</a:t>
            </a:r>
            <a:r>
              <a:rPr lang="zh-CN" altLang="en-US" smtClean="0"/>
              <a:t>（</a:t>
            </a:r>
            <a:r>
              <a:rPr lang="en-US" altLang="zh-CN" smtClean="0"/>
              <a:t>Domain）。</a:t>
            </a:r>
            <a:r>
              <a:rPr lang="zh-CN" altLang="en-US" smtClean="0"/>
              <a:t>例如，成绩的范围一般是：0-100。</a:t>
            </a:r>
            <a:endParaRPr lang="zh-CN" altLang="de-DE" smtClean="0"/>
          </a:p>
          <a:p>
            <a:endParaRPr lang="zh-CN" altLang="en-US" smtClean="0"/>
          </a:p>
        </p:txBody>
      </p:sp>
      <p:sp>
        <p:nvSpPr>
          <p:cNvPr id="5632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FBC164B8-D658-41E4-A6F6-A64A75B36F00}" type="slidenum">
              <a:rPr lang="zh-CN" altLang="en-US" smtClean="0"/>
              <a:pPr/>
              <a:t>50</a:t>
            </a:fld>
            <a:endParaRPr lang="en-US" altLang="zh-CN" smtClean="0"/>
          </a:p>
        </p:txBody>
      </p:sp>
      <p:sp>
        <p:nvSpPr>
          <p:cNvPr id="5632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6A81F9EE-B8CC-4046-AF8D-62FFA824DD2E}" type="datetime1">
              <a:rPr lang="zh-CN" altLang="en-US" sz="1800" smtClean="0"/>
              <a:pPr/>
              <a:t>2017/9/27</a:t>
            </a:fld>
            <a:endParaRPr lang="en-US" altLang="zh-CN" sz="1000" smtClean="0"/>
          </a:p>
        </p:txBody>
      </p:sp>
      <p:sp>
        <p:nvSpPr>
          <p:cNvPr id="7" name="Text Box 29"/>
          <p:cNvSpPr txBox="1">
            <a:spLocks noChangeArrowheads="1"/>
          </p:cNvSpPr>
          <p:nvPr/>
        </p:nvSpPr>
        <p:spPr bwMode="auto">
          <a:xfrm>
            <a:off x="3441700" y="36449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de-DE" sz="2400">
                <a:solidFill>
                  <a:srgbClr val="CC3300"/>
                </a:solidFill>
              </a:rPr>
              <a:t>学生选课表</a:t>
            </a:r>
          </a:p>
        </p:txBody>
      </p:sp>
      <p:graphicFrame>
        <p:nvGraphicFramePr>
          <p:cNvPr id="8" name="Group 86"/>
          <p:cNvGraphicFramePr>
            <a:graphicFrameLocks noGrp="1"/>
          </p:cNvGraphicFramePr>
          <p:nvPr/>
        </p:nvGraphicFramePr>
        <p:xfrm>
          <a:off x="920750" y="4221163"/>
          <a:ext cx="7632699" cy="2176462"/>
        </p:xfrm>
        <a:graphic>
          <a:graphicData uri="http://schemas.openxmlformats.org/drawingml/2006/table">
            <a:tbl>
              <a:tblPr/>
              <a:tblGrid>
                <a:gridCol w="1527325"/>
                <a:gridCol w="1525361"/>
                <a:gridCol w="1527325"/>
                <a:gridCol w="1756569"/>
                <a:gridCol w="1296119"/>
              </a:tblGrid>
              <a:tr h="45724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dirty="0" smtClean="0">
                          <a:ln>
                            <a:noFill/>
                          </a:ln>
                          <a:solidFill>
                            <a:srgbClr val="0000CC"/>
                          </a:solidFill>
                          <a:effectLst/>
                          <a:latin typeface="宋体" pitchFamily="2" charset="-122"/>
                          <a:ea typeface="宋体" pitchFamily="2" charset="-122"/>
                        </a:rPr>
                        <a:t>姓名</a:t>
                      </a:r>
                      <a:endParaRPr kumimoji="0" lang="de-DE" sz="2400" b="1" i="0" u="none" strike="noStrike" cap="none" normalizeH="0" baseline="0" dirty="0" smtClean="0">
                        <a:ln>
                          <a:noFill/>
                        </a:ln>
                        <a:solidFill>
                          <a:srgbClr val="0000CC"/>
                        </a:solidFill>
                        <a:effectLst/>
                        <a:latin typeface="宋体" pitchFamily="2" charset="-122"/>
                        <a:ea typeface="宋体" pitchFamily="2" charset="-122"/>
                      </a:endParaRPr>
                    </a:p>
                  </a:txBody>
                  <a:tcPr marL="91438" marR="91438"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dirty="0" smtClean="0">
                          <a:ln>
                            <a:noFill/>
                          </a:ln>
                          <a:solidFill>
                            <a:srgbClr val="0000CC"/>
                          </a:solidFill>
                          <a:effectLst/>
                          <a:latin typeface="宋体" pitchFamily="2" charset="-122"/>
                          <a:ea typeface="宋体" pitchFamily="2" charset="-122"/>
                        </a:rPr>
                        <a:t>学号</a:t>
                      </a:r>
                    </a:p>
                  </a:txBody>
                  <a:tcPr marL="91438" marR="9143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dirty="0" smtClean="0">
                          <a:ln>
                            <a:noFill/>
                          </a:ln>
                          <a:solidFill>
                            <a:srgbClr val="0000CC"/>
                          </a:solidFill>
                          <a:effectLst/>
                          <a:latin typeface="宋体" pitchFamily="2" charset="-122"/>
                          <a:ea typeface="宋体" pitchFamily="2" charset="-122"/>
                        </a:rPr>
                        <a:t>课程号</a:t>
                      </a:r>
                    </a:p>
                  </a:txBody>
                  <a:tcPr marL="91438" marR="9143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smtClean="0">
                          <a:ln>
                            <a:noFill/>
                          </a:ln>
                          <a:solidFill>
                            <a:srgbClr val="0000CC"/>
                          </a:solidFill>
                          <a:effectLst/>
                          <a:latin typeface="宋体" pitchFamily="2" charset="-122"/>
                          <a:ea typeface="宋体" pitchFamily="2" charset="-122"/>
                        </a:rPr>
                        <a:t>课程名</a:t>
                      </a:r>
                    </a:p>
                  </a:txBody>
                  <a:tcPr marL="91438" marR="9143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smtClean="0">
                          <a:ln>
                            <a:noFill/>
                          </a:ln>
                          <a:solidFill>
                            <a:srgbClr val="0000CC"/>
                          </a:solidFill>
                          <a:effectLst/>
                          <a:latin typeface="宋体" pitchFamily="2" charset="-122"/>
                          <a:ea typeface="宋体" pitchFamily="2" charset="-122"/>
                        </a:rPr>
                        <a:t>成绩</a:t>
                      </a:r>
                    </a:p>
                  </a:txBody>
                  <a:tcPr marL="91438" marR="91438"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032">
                <a:tc>
                  <a:txBody>
                    <a:body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smtClean="0">
                          <a:ln>
                            <a:noFill/>
                          </a:ln>
                          <a:solidFill>
                            <a:srgbClr val="0000CC"/>
                          </a:solidFill>
                          <a:effectLst/>
                          <a:latin typeface="宋体" pitchFamily="2" charset="-122"/>
                          <a:ea typeface="宋体" pitchFamily="2" charset="-122"/>
                        </a:rPr>
                        <a:t>Peter Bach</a:t>
                      </a:r>
                      <a:endParaRPr kumimoji="0" lang="de-DE" sz="2400" b="1" i="0" u="none" strike="noStrike" cap="none" normalizeH="0" baseline="0" smtClean="0">
                        <a:ln>
                          <a:noFill/>
                        </a:ln>
                        <a:solidFill>
                          <a:srgbClr val="0000CC"/>
                        </a:solidFill>
                        <a:effectLst/>
                        <a:latin typeface="宋体" pitchFamily="2" charset="-122"/>
                      </a:endParaRPr>
                    </a:p>
                  </a:txBody>
                  <a:tcPr marL="91438" marR="91438"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dirty="0" smtClean="0">
                          <a:ln>
                            <a:noFill/>
                          </a:ln>
                          <a:solidFill>
                            <a:srgbClr val="0000CC"/>
                          </a:solidFill>
                          <a:effectLst/>
                          <a:latin typeface="宋体" pitchFamily="2" charset="-122"/>
                          <a:ea typeface="宋体" pitchFamily="2" charset="-122"/>
                        </a:rPr>
                        <a:t>2016101</a:t>
                      </a:r>
                      <a:endParaRPr kumimoji="0" lang="de-DE" sz="2400" b="1" i="0" u="none" strike="noStrike" cap="none" normalizeH="0" baseline="0" dirty="0" smtClean="0">
                        <a:ln>
                          <a:noFill/>
                        </a:ln>
                        <a:solidFill>
                          <a:srgbClr val="0000CC"/>
                        </a:solidFill>
                        <a:effectLst/>
                        <a:latin typeface="宋体" pitchFamily="2" charset="-122"/>
                      </a:endParaRPr>
                    </a:p>
                  </a:txBody>
                  <a:tcPr marL="91438" marR="9143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dirty="0" smtClean="0">
                          <a:ln>
                            <a:noFill/>
                          </a:ln>
                          <a:solidFill>
                            <a:srgbClr val="0000CC"/>
                          </a:solidFill>
                          <a:effectLst/>
                          <a:latin typeface="宋体" pitchFamily="2" charset="-122"/>
                          <a:ea typeface="宋体" pitchFamily="2" charset="-122"/>
                        </a:rPr>
                        <a:t>A1033</a:t>
                      </a:r>
                      <a:endParaRPr kumimoji="0" lang="de-DE" sz="2400" b="1" i="0" u="none" strike="noStrike" cap="none" normalizeH="0" baseline="0" dirty="0" smtClean="0">
                        <a:ln>
                          <a:noFill/>
                        </a:ln>
                        <a:solidFill>
                          <a:srgbClr val="0000CC"/>
                        </a:solidFill>
                        <a:effectLst/>
                        <a:latin typeface="宋体" pitchFamily="2" charset="-122"/>
                      </a:endParaRPr>
                    </a:p>
                  </a:txBody>
                  <a:tcPr marL="91438" marR="9143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dirty="0" smtClean="0">
                          <a:ln>
                            <a:noFill/>
                          </a:ln>
                          <a:solidFill>
                            <a:srgbClr val="0000CC"/>
                          </a:solidFill>
                          <a:effectLst/>
                          <a:latin typeface="宋体" pitchFamily="2" charset="-122"/>
                          <a:ea typeface="宋体" pitchFamily="2" charset="-122"/>
                        </a:rPr>
                        <a:t>数据库</a:t>
                      </a:r>
                    </a:p>
                  </a:txBody>
                  <a:tcPr marL="91438" marR="9143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3200" b="1" i="0" u="none" strike="noStrike" cap="none" normalizeH="0" baseline="0" dirty="0" smtClean="0">
                          <a:ln>
                            <a:noFill/>
                          </a:ln>
                          <a:solidFill>
                            <a:srgbClr val="0000CC"/>
                          </a:solidFill>
                          <a:effectLst/>
                          <a:latin typeface="宋体" pitchFamily="2" charset="-122"/>
                          <a:ea typeface="宋体" pitchFamily="2" charset="-122"/>
                        </a:rPr>
                        <a:t>85</a:t>
                      </a:r>
                      <a:endParaRPr kumimoji="0" lang="de-DE" sz="3200" b="1" i="0" u="none" strike="noStrike" cap="none" normalizeH="0" baseline="0" dirty="0" smtClean="0">
                        <a:ln>
                          <a:noFill/>
                        </a:ln>
                        <a:solidFill>
                          <a:srgbClr val="0000CC"/>
                        </a:solidFill>
                        <a:effectLst/>
                        <a:latin typeface="宋体" pitchFamily="2" charset="-122"/>
                      </a:endParaRPr>
                    </a:p>
                  </a:txBody>
                  <a:tcPr marL="91438" marR="91438"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619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smtClean="0">
                          <a:ln>
                            <a:noFill/>
                          </a:ln>
                          <a:solidFill>
                            <a:srgbClr val="0000CC"/>
                          </a:solidFill>
                          <a:effectLst/>
                          <a:latin typeface="宋体" pitchFamily="2" charset="-122"/>
                          <a:ea typeface="宋体" pitchFamily="2" charset="-122"/>
                        </a:rPr>
                        <a:t>Lisa</a:t>
                      </a:r>
                    </a:p>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smtClean="0">
                          <a:ln>
                            <a:noFill/>
                          </a:ln>
                          <a:solidFill>
                            <a:srgbClr val="0000CC"/>
                          </a:solidFill>
                          <a:effectLst/>
                          <a:latin typeface="宋体" pitchFamily="2" charset="-122"/>
                          <a:ea typeface="宋体" pitchFamily="2" charset="-122"/>
                        </a:rPr>
                        <a:t>Baumann</a:t>
                      </a:r>
                      <a:endParaRPr kumimoji="0" lang="de-DE" sz="2400" b="1" i="0" u="none" strike="noStrike" cap="none" normalizeH="0" baseline="0" smtClean="0">
                        <a:ln>
                          <a:noFill/>
                        </a:ln>
                        <a:solidFill>
                          <a:srgbClr val="0000CC"/>
                        </a:solidFill>
                        <a:effectLst/>
                        <a:latin typeface="宋体" pitchFamily="2" charset="-122"/>
                      </a:endParaRPr>
                    </a:p>
                  </a:txBody>
                  <a:tcPr marL="91438" marR="91438"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dirty="0" smtClean="0">
                          <a:ln>
                            <a:noFill/>
                          </a:ln>
                          <a:solidFill>
                            <a:srgbClr val="0000CC"/>
                          </a:solidFill>
                          <a:effectLst/>
                          <a:latin typeface="宋体" pitchFamily="2" charset="-122"/>
                          <a:ea typeface="宋体" pitchFamily="2" charset="-122"/>
                        </a:rPr>
                        <a:t>2016102</a:t>
                      </a:r>
                      <a:endParaRPr kumimoji="0" lang="de-DE" sz="2400" b="1" i="0" u="none" strike="noStrike" cap="none" normalizeH="0" baseline="0" dirty="0" smtClean="0">
                        <a:ln>
                          <a:noFill/>
                        </a:ln>
                        <a:solidFill>
                          <a:srgbClr val="0000CC"/>
                        </a:solidFill>
                        <a:effectLst/>
                        <a:latin typeface="宋体" pitchFamily="2" charset="-122"/>
                      </a:endParaRPr>
                    </a:p>
                  </a:txBody>
                  <a:tcPr marL="91438" marR="9143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smtClean="0">
                          <a:ln>
                            <a:noFill/>
                          </a:ln>
                          <a:solidFill>
                            <a:srgbClr val="0000CC"/>
                          </a:solidFill>
                          <a:effectLst/>
                          <a:latin typeface="宋体" pitchFamily="2" charset="-122"/>
                          <a:ea typeface="宋体" pitchFamily="2" charset="-122"/>
                        </a:rPr>
                        <a:t>A1030</a:t>
                      </a:r>
                      <a:endParaRPr kumimoji="0" lang="de-DE" sz="2400" b="1" i="0" u="none" strike="noStrike" cap="none" normalizeH="0" baseline="0" smtClean="0">
                        <a:ln>
                          <a:noFill/>
                        </a:ln>
                        <a:solidFill>
                          <a:srgbClr val="0000CC"/>
                        </a:solidFill>
                        <a:effectLst/>
                        <a:latin typeface="宋体" pitchFamily="2" charset="-122"/>
                      </a:endParaRPr>
                    </a:p>
                  </a:txBody>
                  <a:tcPr marL="91438" marR="9143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dirty="0" smtClean="0">
                          <a:ln>
                            <a:noFill/>
                          </a:ln>
                          <a:solidFill>
                            <a:srgbClr val="0000CC"/>
                          </a:solidFill>
                          <a:effectLst/>
                          <a:latin typeface="宋体" pitchFamily="2" charset="-122"/>
                          <a:ea typeface="宋体" pitchFamily="2" charset="-122"/>
                        </a:rPr>
                        <a:t>数据</a:t>
                      </a:r>
                      <a:r>
                        <a:rPr kumimoji="0" lang="zh-CN" altLang="en-US" sz="2400" b="1" i="0" u="none" strike="noStrike" cap="none" normalizeH="0" baseline="0" dirty="0" smtClean="0">
                          <a:ln>
                            <a:noFill/>
                          </a:ln>
                          <a:solidFill>
                            <a:srgbClr val="0000CC"/>
                          </a:solidFill>
                          <a:effectLst/>
                          <a:latin typeface="宋体" pitchFamily="2" charset="-122"/>
                          <a:ea typeface="宋体" pitchFamily="2" charset="-122"/>
                        </a:rPr>
                        <a:t>仓库</a:t>
                      </a:r>
                      <a:endParaRPr kumimoji="0" lang="zh-CN" altLang="de-DE" sz="2400" b="1" i="0" u="none" strike="noStrike" cap="none" normalizeH="0" baseline="0" dirty="0" smtClean="0">
                        <a:ln>
                          <a:noFill/>
                        </a:ln>
                        <a:solidFill>
                          <a:srgbClr val="0000CC"/>
                        </a:solidFill>
                        <a:effectLst/>
                        <a:latin typeface="宋体" pitchFamily="2" charset="-122"/>
                        <a:ea typeface="宋体" pitchFamily="2" charset="-122"/>
                      </a:endParaRPr>
                    </a:p>
                  </a:txBody>
                  <a:tcPr marL="91438" marR="9143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3200" b="1" i="0" u="none" strike="noStrike" cap="none" normalizeH="0" baseline="0" dirty="0" smtClean="0">
                          <a:ln>
                            <a:noFill/>
                          </a:ln>
                          <a:solidFill>
                            <a:srgbClr val="0000CC"/>
                          </a:solidFill>
                          <a:effectLst/>
                          <a:latin typeface="宋体" pitchFamily="2" charset="-122"/>
                          <a:ea typeface="宋体" pitchFamily="2" charset="-122"/>
                        </a:rPr>
                        <a:t>91</a:t>
                      </a:r>
                      <a:endParaRPr kumimoji="0" lang="de-DE" sz="3200" b="1" i="0" u="none" strike="noStrike" cap="none" normalizeH="0" baseline="0" dirty="0" smtClean="0">
                        <a:ln>
                          <a:noFill/>
                        </a:ln>
                        <a:solidFill>
                          <a:srgbClr val="0000CC"/>
                        </a:solidFill>
                        <a:effectLst/>
                        <a:latin typeface="宋体" pitchFamily="2" charset="-122"/>
                      </a:endParaRPr>
                    </a:p>
                  </a:txBody>
                  <a:tcPr marL="91438" marR="91438"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D72020A6-153C-477B-BD03-EA62EE155209}" type="slidenum">
              <a:rPr lang="zh-CN" altLang="en-US" smtClean="0"/>
              <a:pPr/>
              <a:t>51</a:t>
            </a:fld>
            <a:endParaRPr lang="en-US" altLang="zh-CN" smtClean="0"/>
          </a:p>
        </p:txBody>
      </p:sp>
      <p:sp>
        <p:nvSpPr>
          <p:cNvPr id="5734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9631BE6-CA80-422A-98A0-F36DA85AF3C9}" type="datetime1">
              <a:rPr lang="zh-CN" altLang="en-US" sz="1800" smtClean="0"/>
              <a:pPr/>
              <a:t>2017/9/27</a:t>
            </a:fld>
            <a:endParaRPr lang="en-US" altLang="zh-CN" sz="1000" smtClean="0"/>
          </a:p>
        </p:txBody>
      </p:sp>
      <p:sp>
        <p:nvSpPr>
          <p:cNvPr id="1143810" name="Rectangle 2"/>
          <p:cNvSpPr>
            <a:spLocks noGrp="1" noChangeArrowheads="1"/>
          </p:cNvSpPr>
          <p:nvPr>
            <p:ph type="title"/>
          </p:nvPr>
        </p:nvSpPr>
        <p:spPr>
          <a:xfrm>
            <a:off x="650875" y="311150"/>
            <a:ext cx="8820150" cy="603250"/>
          </a:xfrm>
        </p:spPr>
        <p:txBody>
          <a:bodyPr/>
          <a:lstStyle/>
          <a:p>
            <a:pPr>
              <a:defRPr/>
            </a:pPr>
            <a:r>
              <a:rPr lang="en-US" altLang="zh-CN" sz="4400" smtClean="0"/>
              <a:t>2.4.1 </a:t>
            </a:r>
            <a:r>
              <a:rPr lang="zh-CN" altLang="en-US" sz="4400" smtClean="0"/>
              <a:t>关系模型的基本概念和结构</a:t>
            </a:r>
          </a:p>
        </p:txBody>
      </p:sp>
      <p:sp>
        <p:nvSpPr>
          <p:cNvPr id="57349" name="Rectangle 3"/>
          <p:cNvSpPr>
            <a:spLocks noGrp="1" noChangeArrowheads="1"/>
          </p:cNvSpPr>
          <p:nvPr>
            <p:ph type="body" idx="1"/>
          </p:nvPr>
        </p:nvSpPr>
        <p:spPr>
          <a:xfrm>
            <a:off x="650875" y="1143000"/>
            <a:ext cx="8820150" cy="917575"/>
          </a:xfrm>
        </p:spPr>
        <p:txBody>
          <a:bodyPr/>
          <a:lstStyle/>
          <a:p>
            <a:r>
              <a:rPr lang="zh-CN" altLang="en-US" smtClean="0"/>
              <a:t>关系模型中基本的数据结构是单一的关系</a:t>
            </a:r>
            <a:endParaRPr lang="en-US" altLang="zh-CN" smtClean="0"/>
          </a:p>
          <a:p>
            <a:r>
              <a:rPr lang="zh-CN" altLang="en-US" smtClean="0"/>
              <a:t>现实世界中实体及实体间的联系都用关系表示 </a:t>
            </a:r>
          </a:p>
        </p:txBody>
      </p:sp>
      <p:graphicFrame>
        <p:nvGraphicFramePr>
          <p:cNvPr id="55369" name="Group 73"/>
          <p:cNvGraphicFramePr>
            <a:graphicFrameLocks noGrp="1"/>
          </p:cNvGraphicFramePr>
          <p:nvPr/>
        </p:nvGraphicFramePr>
        <p:xfrm>
          <a:off x="704850" y="2349500"/>
          <a:ext cx="9001125" cy="1828800"/>
        </p:xfrm>
        <a:graphic>
          <a:graphicData uri="http://schemas.openxmlformats.org/drawingml/2006/table">
            <a:tbl>
              <a:tblPr/>
              <a:tblGrid>
                <a:gridCol w="1500188"/>
                <a:gridCol w="1500187"/>
                <a:gridCol w="1501775"/>
                <a:gridCol w="1498600"/>
                <a:gridCol w="1501775"/>
                <a:gridCol w="1498600"/>
              </a:tblGrid>
              <a:tr h="180975">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学 号</a:t>
                      </a:r>
                      <a:endParaRPr kumimoji="0" lang="zh-CN" altLang="en-US" sz="2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姓 名</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出生年月</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性 别</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入学年份</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班  级</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2016901</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张 伟</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1998.01</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男</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2016</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201602</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2016912</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王 刚</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1997.09</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男</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2016</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201605</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5370" name="Group 74"/>
          <p:cNvGraphicFramePr>
            <a:graphicFrameLocks noGrp="1"/>
          </p:cNvGraphicFramePr>
          <p:nvPr/>
        </p:nvGraphicFramePr>
        <p:xfrm>
          <a:off x="1352550" y="4652963"/>
          <a:ext cx="7127875" cy="1584496"/>
        </p:xfrm>
        <a:graphic>
          <a:graphicData uri="http://schemas.openxmlformats.org/drawingml/2006/table">
            <a:tbl>
              <a:tblPr/>
              <a:tblGrid>
                <a:gridCol w="1782763"/>
                <a:gridCol w="1781175"/>
                <a:gridCol w="1782762"/>
                <a:gridCol w="1781175"/>
              </a:tblGrid>
              <a:tr h="396081">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学 号</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marT="45662" marB="456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课 程 名</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marT="45662" marB="456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系 别</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marT="45662" marB="456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任课教师</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marT="45662" marB="456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081">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2016901</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txBody>
                  <a:tcPr marT="45662" marB="456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 据 库</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marT="45662" marB="456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计算机</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marT="45662" marB="456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严明亮</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marT="45662" marB="456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081">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2016912</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txBody>
                  <a:tcPr marT="45662" marB="456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数据结构</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marT="45662" marB="456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计算机</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marT="45662" marB="456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刘西学</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marT="45662" marB="456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081">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T="45662" marB="456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T="45662" marB="456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T="45662" marB="456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txBody>
                  <a:tcPr marT="45662" marB="456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7414" name="Oval 288"/>
          <p:cNvSpPr>
            <a:spLocks noChangeArrowheads="1"/>
          </p:cNvSpPr>
          <p:nvPr/>
        </p:nvSpPr>
        <p:spPr bwMode="auto">
          <a:xfrm>
            <a:off x="776288" y="2133600"/>
            <a:ext cx="1439862" cy="2303463"/>
          </a:xfrm>
          <a:prstGeom prst="ellipse">
            <a:avLst/>
          </a:prstGeom>
          <a:noFill/>
          <a:ln w="50800"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57415" name="Oval 289"/>
          <p:cNvSpPr>
            <a:spLocks noChangeArrowheads="1"/>
          </p:cNvSpPr>
          <p:nvPr/>
        </p:nvSpPr>
        <p:spPr bwMode="auto">
          <a:xfrm>
            <a:off x="1497013" y="4554538"/>
            <a:ext cx="1439862" cy="1827212"/>
          </a:xfrm>
          <a:prstGeom prst="ellipse">
            <a:avLst/>
          </a:prstGeom>
          <a:noFill/>
          <a:ln w="50800"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B335D51-7E67-4616-8378-6553EB459CAF}" type="slidenum">
              <a:rPr lang="zh-CN" altLang="en-US" smtClean="0"/>
              <a:pPr/>
              <a:t>52</a:t>
            </a:fld>
            <a:endParaRPr lang="en-US" altLang="zh-CN" smtClean="0"/>
          </a:p>
        </p:txBody>
      </p:sp>
      <p:sp>
        <p:nvSpPr>
          <p:cNvPr id="5837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9E2CA9C0-4011-47F6-ACF8-8C222D7FCC8A}" type="datetime1">
              <a:rPr lang="zh-CN" altLang="en-US" sz="1800" smtClean="0"/>
              <a:pPr/>
              <a:t>2017/9/27</a:t>
            </a:fld>
            <a:endParaRPr lang="en-US" altLang="zh-CN" sz="1000" smtClean="0"/>
          </a:p>
        </p:txBody>
      </p:sp>
      <p:sp>
        <p:nvSpPr>
          <p:cNvPr id="1047554" name="Rectangle 2"/>
          <p:cNvSpPr>
            <a:spLocks noGrp="1" noChangeArrowheads="1"/>
          </p:cNvSpPr>
          <p:nvPr>
            <p:ph type="title"/>
          </p:nvPr>
        </p:nvSpPr>
        <p:spPr>
          <a:xfrm>
            <a:off x="650875" y="311150"/>
            <a:ext cx="8820150" cy="603250"/>
          </a:xfrm>
        </p:spPr>
        <p:txBody>
          <a:bodyPr/>
          <a:lstStyle/>
          <a:p>
            <a:pPr defTabSz="914400">
              <a:defRPr/>
            </a:pPr>
            <a:r>
              <a:rPr lang="en-US" altLang="zh-CN" sz="4400" smtClean="0"/>
              <a:t>2.4.1 </a:t>
            </a:r>
            <a:r>
              <a:rPr lang="zh-CN" altLang="en-US" sz="4400" smtClean="0"/>
              <a:t>关系模型的基本概念和结构</a:t>
            </a:r>
          </a:p>
        </p:txBody>
      </p:sp>
      <p:sp>
        <p:nvSpPr>
          <p:cNvPr id="58373" name="Rectangle 3"/>
          <p:cNvSpPr>
            <a:spLocks noGrp="1" noChangeArrowheads="1"/>
          </p:cNvSpPr>
          <p:nvPr>
            <p:ph type="body" idx="1"/>
          </p:nvPr>
        </p:nvSpPr>
        <p:spPr>
          <a:xfrm>
            <a:off x="704850" y="1125538"/>
            <a:ext cx="8420100" cy="2092325"/>
          </a:xfrm>
        </p:spPr>
        <p:txBody>
          <a:bodyPr/>
          <a:lstStyle/>
          <a:p>
            <a:pPr marL="342900" indent="-342900" algn="just" defTabSz="914400"/>
            <a:r>
              <a:rPr lang="zh-CN" altLang="en-US" smtClean="0"/>
              <a:t>关系必须是规范化的，满足一定的规范条件</a:t>
            </a:r>
          </a:p>
          <a:p>
            <a:pPr marL="342900" indent="-342900" algn="just" defTabSz="914400">
              <a:lnSpc>
                <a:spcPct val="110000"/>
              </a:lnSpc>
            </a:pPr>
            <a:r>
              <a:rPr lang="zh-CN" altLang="en-US" smtClean="0"/>
              <a:t>最基本的规范条件：关系的每一个分量必须是一个不可分的数据项。</a:t>
            </a:r>
          </a:p>
          <a:p>
            <a:pPr marL="342900" indent="-342900" algn="just" defTabSz="914400">
              <a:lnSpc>
                <a:spcPct val="110000"/>
              </a:lnSpc>
            </a:pPr>
            <a:r>
              <a:rPr lang="zh-CN" altLang="en-US" smtClean="0"/>
              <a:t>下表不符合关系模型要求</a:t>
            </a:r>
          </a:p>
        </p:txBody>
      </p:sp>
      <p:graphicFrame>
        <p:nvGraphicFramePr>
          <p:cNvPr id="58374" name="Object 4"/>
          <p:cNvGraphicFramePr>
            <a:graphicFrameLocks noChangeAspect="1"/>
          </p:cNvGraphicFramePr>
          <p:nvPr/>
        </p:nvGraphicFramePr>
        <p:xfrm>
          <a:off x="0" y="3213100"/>
          <a:ext cx="9906000" cy="3744913"/>
        </p:xfrm>
        <a:graphic>
          <a:graphicData uri="http://schemas.openxmlformats.org/presentationml/2006/ole">
            <mc:AlternateContent xmlns:mc="http://schemas.openxmlformats.org/markup-compatibility/2006">
              <mc:Choice xmlns:v="urn:schemas-microsoft-com:vml" Requires="v">
                <p:oleObj spid="_x0000_s58379" name="文档" r:id="rId3" imgW="3666897" imgH="1431820" progId="Word.Document.8">
                  <p:embed/>
                </p:oleObj>
              </mc:Choice>
              <mc:Fallback>
                <p:oleObj name="文档" r:id="rId3" imgW="3666897" imgH="143182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13100"/>
                        <a:ext cx="9906000"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0D40F1B-CF1A-4A85-994B-89E8824E6969}" type="slidenum">
              <a:rPr lang="zh-CN" altLang="en-US" smtClean="0"/>
              <a:pPr/>
              <a:t>53</a:t>
            </a:fld>
            <a:endParaRPr lang="en-US" altLang="zh-CN" smtClean="0"/>
          </a:p>
        </p:txBody>
      </p:sp>
      <p:sp>
        <p:nvSpPr>
          <p:cNvPr id="5939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3BAD7B5-FC69-4901-93B1-8C74A637DBBB}" type="datetime1">
              <a:rPr lang="zh-CN" altLang="en-US" sz="1800" smtClean="0"/>
              <a:pPr/>
              <a:t>2017/9/27</a:t>
            </a:fld>
            <a:endParaRPr lang="en-US" altLang="zh-CN" sz="1000" smtClean="0"/>
          </a:p>
        </p:txBody>
      </p:sp>
      <p:sp>
        <p:nvSpPr>
          <p:cNvPr id="983042" name="Rectangle 2"/>
          <p:cNvSpPr>
            <a:spLocks noGrp="1" noChangeArrowheads="1"/>
          </p:cNvSpPr>
          <p:nvPr>
            <p:ph type="title"/>
          </p:nvPr>
        </p:nvSpPr>
        <p:spPr/>
        <p:txBody>
          <a:bodyPr/>
          <a:lstStyle/>
          <a:p>
            <a:pPr>
              <a:defRPr/>
            </a:pPr>
            <a:r>
              <a:rPr lang="en-US" altLang="en-US" smtClean="0"/>
              <a:t>2.4</a:t>
            </a:r>
            <a:r>
              <a:rPr lang="en-US" altLang="zh-CN" smtClean="0"/>
              <a:t> </a:t>
            </a:r>
            <a:r>
              <a:rPr lang="en-US" altLang="en-US" smtClean="0"/>
              <a:t>关系数据模型</a:t>
            </a:r>
            <a:endParaRPr lang="zh-CN" altLang="en-US" smtClean="0"/>
          </a:p>
        </p:txBody>
      </p:sp>
      <p:sp>
        <p:nvSpPr>
          <p:cNvPr id="59397" name="Rectangle 3"/>
          <p:cNvSpPr>
            <a:spLocks noGrp="1" noChangeArrowheads="1"/>
          </p:cNvSpPr>
          <p:nvPr>
            <p:ph type="body" idx="1"/>
          </p:nvPr>
        </p:nvSpPr>
        <p:spPr>
          <a:xfrm>
            <a:off x="650875" y="1143000"/>
            <a:ext cx="8820150" cy="5289550"/>
          </a:xfrm>
        </p:spPr>
        <p:txBody>
          <a:bodyPr/>
          <a:lstStyle/>
          <a:p>
            <a:pPr>
              <a:lnSpc>
                <a:spcPct val="80000"/>
              </a:lnSpc>
            </a:pPr>
            <a:r>
              <a:rPr lang="en-US" altLang="zh-CN" smtClean="0"/>
              <a:t>2.4.2 </a:t>
            </a:r>
            <a:r>
              <a:rPr lang="zh-CN" altLang="en-US" smtClean="0"/>
              <a:t>关系模型的数据完整性约束</a:t>
            </a:r>
          </a:p>
          <a:p>
            <a:pPr lvl="1">
              <a:lnSpc>
                <a:spcPct val="80000"/>
              </a:lnSpc>
            </a:pPr>
            <a:r>
              <a:rPr lang="zh-CN" altLang="en-US" smtClean="0"/>
              <a:t>为了维护数据库中的数据与现实世界的一致性，需要对数据施加一定的约束条件 </a:t>
            </a:r>
          </a:p>
          <a:p>
            <a:pPr lvl="2">
              <a:lnSpc>
                <a:spcPct val="80000"/>
              </a:lnSpc>
            </a:pPr>
            <a:r>
              <a:rPr lang="zh-CN" altLang="en-US" smtClean="0"/>
              <a:t>实体完整性、参照完整性、用户自定义完整性</a:t>
            </a:r>
          </a:p>
          <a:p>
            <a:pPr>
              <a:lnSpc>
                <a:spcPct val="80000"/>
              </a:lnSpc>
            </a:pPr>
            <a:r>
              <a:rPr lang="en-US" altLang="zh-CN" smtClean="0"/>
              <a:t>2.4.3 </a:t>
            </a:r>
            <a:r>
              <a:rPr lang="zh-CN" altLang="en-US" smtClean="0"/>
              <a:t>关系模型的数据操纵 </a:t>
            </a:r>
          </a:p>
          <a:p>
            <a:pPr lvl="1">
              <a:lnSpc>
                <a:spcPct val="80000"/>
              </a:lnSpc>
            </a:pPr>
            <a:r>
              <a:rPr lang="zh-CN" altLang="en-US" smtClean="0"/>
              <a:t>关系模型中，对关系中的数据可进行查询、插入、删除和修改操作 </a:t>
            </a:r>
          </a:p>
          <a:p>
            <a:pPr lvl="1">
              <a:lnSpc>
                <a:spcPct val="80000"/>
              </a:lnSpc>
            </a:pPr>
            <a:r>
              <a:rPr lang="zh-CN" altLang="en-US" smtClean="0"/>
              <a:t>在关系数据库系统中，对数据的全部操作都可以归结为对关系的运算。</a:t>
            </a:r>
          </a:p>
          <a:p>
            <a:pPr lvl="2">
              <a:lnSpc>
                <a:spcPct val="80000"/>
              </a:lnSpc>
            </a:pPr>
            <a:r>
              <a:rPr lang="zh-CN" altLang="en-US" smtClean="0"/>
              <a:t>对关系可以进行多种运算</a:t>
            </a:r>
          </a:p>
          <a:p>
            <a:pPr lvl="2">
              <a:lnSpc>
                <a:spcPct val="80000"/>
              </a:lnSpc>
            </a:pPr>
            <a:r>
              <a:rPr lang="zh-CN" altLang="en-US" smtClean="0"/>
              <a:t>运算结果形成一个新关系 </a:t>
            </a:r>
          </a:p>
          <a:p>
            <a:pPr lvl="2">
              <a:lnSpc>
                <a:spcPct val="80000"/>
              </a:lnSpc>
            </a:pPr>
            <a:r>
              <a:rPr lang="zh-CN" altLang="en-US" smtClean="0"/>
              <a:t>关系运算分为：关系代数和关系演算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0875" y="249238"/>
            <a:ext cx="8820150" cy="665162"/>
          </a:xfrm>
        </p:spPr>
        <p:txBody>
          <a:bodyPr/>
          <a:lstStyle/>
          <a:p>
            <a:pPr>
              <a:defRPr/>
            </a:pPr>
            <a:r>
              <a:rPr lang="zh-CN" altLang="en-US" dirty="0" smtClean="0"/>
              <a:t>概念模式与逻辑模式的对应</a:t>
            </a:r>
            <a:endParaRPr lang="zh-CN" altLang="en-US" dirty="0"/>
          </a:p>
        </p:txBody>
      </p:sp>
      <p:sp>
        <p:nvSpPr>
          <p:cNvPr id="60419" name="内容占位符 2"/>
          <p:cNvSpPr>
            <a:spLocks noGrp="1"/>
          </p:cNvSpPr>
          <p:nvPr>
            <p:ph idx="1"/>
          </p:nvPr>
        </p:nvSpPr>
        <p:spPr/>
        <p:txBody>
          <a:bodyPr/>
          <a:lstStyle/>
          <a:p>
            <a:endParaRPr lang="zh-CN" altLang="en-US" smtClean="0"/>
          </a:p>
        </p:txBody>
      </p:sp>
      <p:sp>
        <p:nvSpPr>
          <p:cNvPr id="6042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A47C2CE-B41B-4F4E-A0B6-A5BB98364771}" type="slidenum">
              <a:rPr lang="zh-CN" altLang="en-US" smtClean="0"/>
              <a:pPr/>
              <a:t>54</a:t>
            </a:fld>
            <a:endParaRPr lang="en-US" altLang="zh-CN" smtClean="0"/>
          </a:p>
        </p:txBody>
      </p:sp>
      <p:sp>
        <p:nvSpPr>
          <p:cNvPr id="6042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726BD9AB-DF02-4D49-B98F-F29E8B971D2D}" type="datetime1">
              <a:rPr lang="zh-CN" altLang="en-US" sz="1800" smtClean="0"/>
              <a:pPr/>
              <a:t>2017/9/27</a:t>
            </a:fld>
            <a:endParaRPr lang="en-US" altLang="zh-CN" sz="1000" smtClean="0"/>
          </a:p>
        </p:txBody>
      </p:sp>
      <p:graphicFrame>
        <p:nvGraphicFramePr>
          <p:cNvPr id="14" name="Group 33"/>
          <p:cNvGraphicFramePr>
            <a:graphicFrameLocks/>
          </p:cNvGraphicFramePr>
          <p:nvPr/>
        </p:nvGraphicFramePr>
        <p:xfrm>
          <a:off x="250825" y="954088"/>
          <a:ext cx="8569325" cy="5645151"/>
        </p:xfrm>
        <a:graphic>
          <a:graphicData uri="http://schemas.openxmlformats.org/drawingml/2006/table">
            <a:tbl>
              <a:tblPr/>
              <a:tblGrid>
                <a:gridCol w="2828925"/>
                <a:gridCol w="2882900"/>
                <a:gridCol w="2857500"/>
              </a:tblGrid>
              <a:tr h="1033300">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endParaRPr kumimoji="0" lang="zh-CN" altLang="en-US" sz="2400" b="0" i="0" u="none" strike="noStrike" cap="none" normalizeH="0" baseline="0" dirty="0" smtClean="0">
                        <a:ln>
                          <a:noFill/>
                        </a:ln>
                        <a:solidFill>
                          <a:srgbClr val="A50021"/>
                        </a:solidFill>
                        <a:effectLst/>
                        <a:latin typeface="宋体" pitchFamily="2" charset="-122"/>
                        <a:ea typeface="宋体" pitchFamily="2" charset="-122"/>
                      </a:endParaRPr>
                    </a:p>
                  </a:txBody>
                  <a:tcPr marT="45713" marB="45713"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2F2F2"/>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0" i="0" u="none" strike="noStrike" cap="none" normalizeH="0" baseline="0" smtClean="0">
                          <a:ln>
                            <a:noFill/>
                          </a:ln>
                          <a:solidFill>
                            <a:srgbClr val="0000CC"/>
                          </a:solidFill>
                          <a:effectLst/>
                          <a:latin typeface="宋体" pitchFamily="2" charset="-122"/>
                          <a:ea typeface="宋体" pitchFamily="2" charset="-122"/>
                        </a:rPr>
                        <a:t>ER</a:t>
                      </a:r>
                      <a:r>
                        <a:rPr kumimoji="0" lang="zh-CN" altLang="en-US" sz="2400" b="0" i="0" u="none" strike="noStrike" cap="none" normalizeH="0" baseline="0" smtClean="0">
                          <a:ln>
                            <a:noFill/>
                          </a:ln>
                          <a:solidFill>
                            <a:srgbClr val="0000CC"/>
                          </a:solidFill>
                          <a:effectLst/>
                          <a:latin typeface="宋体" pitchFamily="2" charset="-122"/>
                          <a:ea typeface="宋体" pitchFamily="2" charset="-122"/>
                        </a:rPr>
                        <a:t>模型</a:t>
                      </a:r>
                    </a:p>
                  </a:txBody>
                  <a:tcPr marT="45713" marB="45713"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smtClean="0">
                          <a:ln>
                            <a:noFill/>
                          </a:ln>
                          <a:solidFill>
                            <a:srgbClr val="0000CC"/>
                          </a:solidFill>
                          <a:effectLst/>
                          <a:latin typeface="宋体" pitchFamily="2" charset="-122"/>
                          <a:ea typeface="宋体" pitchFamily="2" charset="-122"/>
                        </a:rPr>
                        <a:t>关系数据模型</a:t>
                      </a:r>
                    </a:p>
                  </a:txBody>
                  <a:tcPr marT="45713" marB="45713"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r>
              <a:tr h="2318973">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smtClean="0">
                          <a:ln>
                            <a:noFill/>
                          </a:ln>
                          <a:solidFill>
                            <a:srgbClr val="0000CC"/>
                          </a:solidFill>
                          <a:effectLst/>
                          <a:latin typeface="宋体" pitchFamily="2" charset="-122"/>
                          <a:ea typeface="宋体" pitchFamily="2" charset="-122"/>
                        </a:rPr>
                        <a:t>数据结构</a:t>
                      </a:r>
                    </a:p>
                  </a:txBody>
                  <a:tcPr marT="45713" marB="45713"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2F2F2"/>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smtClean="0">
                          <a:ln>
                            <a:noFill/>
                          </a:ln>
                          <a:solidFill>
                            <a:srgbClr val="0000CC"/>
                          </a:solidFill>
                          <a:effectLst/>
                          <a:latin typeface="宋体" pitchFamily="2" charset="-122"/>
                          <a:ea typeface="宋体" pitchFamily="2" charset="-122"/>
                        </a:rPr>
                        <a:t>实体集</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smtClean="0">
                          <a:ln>
                            <a:noFill/>
                          </a:ln>
                          <a:solidFill>
                            <a:srgbClr val="0000CC"/>
                          </a:solidFill>
                          <a:effectLst/>
                          <a:latin typeface="宋体" pitchFamily="2" charset="-122"/>
                          <a:ea typeface="宋体" pitchFamily="2" charset="-122"/>
                        </a:rPr>
                        <a:t>实体集属性</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smtClean="0">
                          <a:ln>
                            <a:noFill/>
                          </a:ln>
                          <a:solidFill>
                            <a:srgbClr val="0000CC"/>
                          </a:solidFill>
                          <a:effectLst/>
                          <a:latin typeface="宋体" pitchFamily="2" charset="-122"/>
                          <a:ea typeface="宋体" pitchFamily="2" charset="-122"/>
                        </a:rPr>
                        <a:t>联系集与属性</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smtClean="0">
                          <a:ln>
                            <a:noFill/>
                          </a:ln>
                          <a:solidFill>
                            <a:srgbClr val="0000CC"/>
                          </a:solidFill>
                          <a:effectLst/>
                          <a:latin typeface="宋体" pitchFamily="2" charset="-122"/>
                          <a:ea typeface="宋体" pitchFamily="2" charset="-122"/>
                        </a:rPr>
                        <a:t>实体的实例</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smtClean="0">
                          <a:ln>
                            <a:noFill/>
                          </a:ln>
                          <a:solidFill>
                            <a:srgbClr val="0000CC"/>
                          </a:solidFill>
                          <a:effectLst/>
                          <a:latin typeface="宋体" pitchFamily="2" charset="-122"/>
                          <a:ea typeface="宋体" pitchFamily="2" charset="-122"/>
                        </a:rPr>
                        <a:t>主键</a:t>
                      </a:r>
                      <a:r>
                        <a:rPr kumimoji="0" lang="en-US" altLang="zh-CN" sz="2400" b="0" i="0" u="none" strike="noStrike" cap="none" normalizeH="0" baseline="0" smtClean="0">
                          <a:ln>
                            <a:noFill/>
                          </a:ln>
                          <a:solidFill>
                            <a:srgbClr val="0000CC"/>
                          </a:solidFill>
                          <a:effectLst/>
                          <a:latin typeface="宋体" pitchFamily="2" charset="-122"/>
                          <a:ea typeface="宋体" pitchFamily="2" charset="-122"/>
                        </a:rPr>
                        <a:t>/</a:t>
                      </a:r>
                      <a:r>
                        <a:rPr kumimoji="0" lang="zh-CN" altLang="en-US" sz="2400" b="0" i="0" u="none" strike="noStrike" cap="none" normalizeH="0" baseline="0" smtClean="0">
                          <a:ln>
                            <a:noFill/>
                          </a:ln>
                          <a:solidFill>
                            <a:srgbClr val="0000CC"/>
                          </a:solidFill>
                          <a:effectLst/>
                          <a:latin typeface="宋体" pitchFamily="2" charset="-122"/>
                          <a:ea typeface="宋体" pitchFamily="2" charset="-122"/>
                        </a:rPr>
                        <a:t>候选键</a:t>
                      </a:r>
                    </a:p>
                  </a:txBody>
                  <a:tcPr marT="45713" marB="45713"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0" i="0" u="none" strike="noStrike" cap="none" normalizeH="0" baseline="0" smtClean="0">
                          <a:ln>
                            <a:noFill/>
                          </a:ln>
                          <a:solidFill>
                            <a:srgbClr val="0000CC"/>
                          </a:solidFill>
                          <a:effectLst/>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0" i="0" u="none" strike="noStrike" cap="none" normalizeH="0" baseline="0" smtClean="0">
                          <a:ln>
                            <a:noFill/>
                          </a:ln>
                          <a:solidFill>
                            <a:srgbClr val="0000CC"/>
                          </a:solidFill>
                          <a:effectLst/>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smtClean="0">
                          <a:ln>
                            <a:noFill/>
                          </a:ln>
                          <a:solidFill>
                            <a:srgbClr val="0000CC"/>
                          </a:solidFill>
                          <a:effectLst/>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smtClean="0">
                          <a:ln>
                            <a:noFill/>
                          </a:ln>
                          <a:solidFill>
                            <a:srgbClr val="0000CC"/>
                          </a:solidFill>
                          <a:effectLst/>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smtClean="0">
                          <a:ln>
                            <a:noFill/>
                          </a:ln>
                          <a:solidFill>
                            <a:srgbClr val="0000CC"/>
                          </a:solidFill>
                          <a:effectLst/>
                          <a:latin typeface="宋体" pitchFamily="2" charset="-122"/>
                          <a:ea typeface="宋体" pitchFamily="2" charset="-122"/>
                        </a:rPr>
                        <a:t>？</a:t>
                      </a:r>
                    </a:p>
                  </a:txBody>
                  <a:tcPr marT="45713" marB="45713"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r>
              <a:tr h="896098">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smtClean="0">
                          <a:ln>
                            <a:noFill/>
                          </a:ln>
                          <a:solidFill>
                            <a:srgbClr val="0000CC"/>
                          </a:solidFill>
                          <a:effectLst/>
                          <a:latin typeface="宋体" pitchFamily="2" charset="-122"/>
                          <a:ea typeface="宋体" pitchFamily="2" charset="-122"/>
                        </a:rPr>
                        <a:t>数据操作</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endParaRPr kumimoji="0" lang="zh-CN" altLang="en-US" sz="2400" b="0" i="0" u="none" strike="noStrike" cap="none" normalizeH="0" baseline="0" smtClean="0">
                        <a:ln>
                          <a:noFill/>
                        </a:ln>
                        <a:solidFill>
                          <a:srgbClr val="0000CC"/>
                        </a:solidFill>
                        <a:effectLst/>
                        <a:latin typeface="宋体" pitchFamily="2" charset="-122"/>
                        <a:ea typeface="宋体" pitchFamily="2" charset="-122"/>
                      </a:endParaRPr>
                    </a:p>
                  </a:txBody>
                  <a:tcPr marT="45713" marB="45713"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2F2F2"/>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0" i="0" u="none" strike="noStrike" cap="none" normalizeH="0" baseline="0" smtClean="0">
                          <a:ln>
                            <a:noFill/>
                          </a:ln>
                          <a:solidFill>
                            <a:srgbClr val="0000CC"/>
                          </a:solidFill>
                          <a:effectLst/>
                          <a:latin typeface="宋体" pitchFamily="2" charset="-122"/>
                          <a:ea typeface="宋体" pitchFamily="2" charset="-122"/>
                        </a:rPr>
                        <a:t>/</a:t>
                      </a:r>
                    </a:p>
                  </a:txBody>
                  <a:tcPr marT="45713" marB="45713"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smtClean="0">
                          <a:ln>
                            <a:noFill/>
                          </a:ln>
                          <a:solidFill>
                            <a:srgbClr val="0000CC"/>
                          </a:solidFill>
                          <a:effectLst/>
                          <a:latin typeface="宋体" pitchFamily="2" charset="-122"/>
                          <a:ea typeface="宋体" pitchFamily="2" charset="-122"/>
                        </a:rPr>
                        <a:t>？</a:t>
                      </a:r>
                    </a:p>
                  </a:txBody>
                  <a:tcPr marT="45713" marB="45713"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r>
              <a:tr h="1396780">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smtClean="0">
                          <a:ln>
                            <a:noFill/>
                          </a:ln>
                          <a:solidFill>
                            <a:srgbClr val="0000CC"/>
                          </a:solidFill>
                          <a:effectLst/>
                          <a:latin typeface="宋体" pitchFamily="2" charset="-122"/>
                          <a:ea typeface="宋体" pitchFamily="2" charset="-122"/>
                        </a:rPr>
                        <a:t>约束</a:t>
                      </a:r>
                    </a:p>
                  </a:txBody>
                  <a:tcPr marT="45713" marB="45713"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F2F2F2"/>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smtClean="0">
                          <a:ln>
                            <a:noFill/>
                          </a:ln>
                          <a:solidFill>
                            <a:srgbClr val="0000CC"/>
                          </a:solidFill>
                          <a:effectLst/>
                          <a:latin typeface="宋体" pitchFamily="2" charset="-122"/>
                          <a:ea typeface="宋体" pitchFamily="2" charset="-122"/>
                        </a:rPr>
                        <a:t>联系类型约束</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smtClean="0">
                          <a:ln>
                            <a:noFill/>
                          </a:ln>
                          <a:solidFill>
                            <a:srgbClr val="0000CC"/>
                          </a:solidFill>
                          <a:effectLst/>
                          <a:latin typeface="宋体" pitchFamily="2" charset="-122"/>
                          <a:ea typeface="宋体" pitchFamily="2" charset="-122"/>
                        </a:rPr>
                        <a:t>键约束</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smtClean="0">
                          <a:ln>
                            <a:noFill/>
                          </a:ln>
                          <a:solidFill>
                            <a:srgbClr val="0000CC"/>
                          </a:solidFill>
                          <a:effectLst/>
                          <a:latin typeface="宋体" pitchFamily="2" charset="-122"/>
                          <a:ea typeface="宋体" pitchFamily="2" charset="-122"/>
                        </a:rPr>
                        <a:t>完全参与约束</a:t>
                      </a:r>
                    </a:p>
                  </a:txBody>
                  <a:tcPr marT="45713" marB="45713"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smtClean="0">
                          <a:ln>
                            <a:noFill/>
                          </a:ln>
                          <a:solidFill>
                            <a:srgbClr val="0000CC"/>
                          </a:solidFill>
                          <a:effectLst/>
                          <a:latin typeface="宋体" pitchFamily="2" charset="-122"/>
                          <a:ea typeface="宋体" pitchFamily="2" charset="-122"/>
                        </a:rPr>
                        <a:t>？ </a:t>
                      </a:r>
                    </a:p>
                  </a:txBody>
                  <a:tcPr marT="45713" marB="45713"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DFEFFD"/>
                    </a:solidFill>
                  </a:tcPr>
                </a:tc>
              </a:tr>
            </a:tbl>
          </a:graphicData>
        </a:graphic>
      </p:graphicFrame>
      <p:sp>
        <p:nvSpPr>
          <p:cNvPr id="15" name="Text Box 25"/>
          <p:cNvSpPr txBox="1">
            <a:spLocks noChangeArrowheads="1"/>
          </p:cNvSpPr>
          <p:nvPr/>
        </p:nvSpPr>
        <p:spPr bwMode="auto">
          <a:xfrm>
            <a:off x="5940425" y="1989138"/>
            <a:ext cx="1296988" cy="457200"/>
          </a:xfrm>
          <a:prstGeom prst="rect">
            <a:avLst/>
          </a:prstGeom>
          <a:solidFill>
            <a:srgbClr val="DFEF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400" b="0" kern="0">
                <a:solidFill>
                  <a:sysClr val="windowText" lastClr="000000"/>
                </a:solidFill>
                <a:latin typeface="Arial" pitchFamily="34" charset="0"/>
              </a:rPr>
              <a:t>关系表</a:t>
            </a:r>
            <a:endParaRPr lang="zh-CN" altLang="en-US" b="0" kern="0">
              <a:solidFill>
                <a:sysClr val="windowText" lastClr="000000"/>
              </a:solidFill>
              <a:latin typeface="Arial" pitchFamily="34" charset="0"/>
            </a:endParaRPr>
          </a:p>
        </p:txBody>
      </p:sp>
      <p:sp>
        <p:nvSpPr>
          <p:cNvPr id="16" name="Text Box 26"/>
          <p:cNvSpPr txBox="1">
            <a:spLocks noChangeArrowheads="1"/>
          </p:cNvSpPr>
          <p:nvPr/>
        </p:nvSpPr>
        <p:spPr bwMode="auto">
          <a:xfrm>
            <a:off x="6011863" y="3789363"/>
            <a:ext cx="2663825" cy="457200"/>
          </a:xfrm>
          <a:prstGeom prst="rect">
            <a:avLst/>
          </a:prstGeom>
          <a:solidFill>
            <a:srgbClr val="DFEF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400" b="0" kern="0">
                <a:solidFill>
                  <a:sysClr val="windowText" lastClr="000000"/>
                </a:solidFill>
                <a:latin typeface="Arial" pitchFamily="34" charset="0"/>
              </a:rPr>
              <a:t>表的主键</a:t>
            </a:r>
            <a:r>
              <a:rPr lang="en-US" altLang="zh-CN" sz="2400" b="0" kern="0">
                <a:solidFill>
                  <a:sysClr val="windowText" lastClr="000000"/>
                </a:solidFill>
                <a:latin typeface="Arial" pitchFamily="34" charset="0"/>
              </a:rPr>
              <a:t>/</a:t>
            </a:r>
            <a:r>
              <a:rPr lang="zh-CN" altLang="en-US" sz="2400" b="0" kern="0">
                <a:solidFill>
                  <a:sysClr val="windowText" lastClr="000000"/>
                </a:solidFill>
                <a:latin typeface="Arial" pitchFamily="34" charset="0"/>
              </a:rPr>
              <a:t>候选键</a:t>
            </a:r>
          </a:p>
        </p:txBody>
      </p:sp>
      <p:sp>
        <p:nvSpPr>
          <p:cNvPr id="17" name="Text Box 27"/>
          <p:cNvSpPr txBox="1">
            <a:spLocks noChangeArrowheads="1"/>
          </p:cNvSpPr>
          <p:nvPr/>
        </p:nvSpPr>
        <p:spPr bwMode="auto">
          <a:xfrm>
            <a:off x="6011863" y="2420938"/>
            <a:ext cx="1296987" cy="457200"/>
          </a:xfrm>
          <a:prstGeom prst="rect">
            <a:avLst/>
          </a:prstGeom>
          <a:solidFill>
            <a:srgbClr val="DFEF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400" b="0" kern="0">
                <a:solidFill>
                  <a:sysClr val="windowText" lastClr="000000"/>
                </a:solidFill>
                <a:latin typeface="Arial" pitchFamily="34" charset="0"/>
              </a:rPr>
              <a:t>表的列</a:t>
            </a:r>
            <a:endParaRPr lang="zh-CN" altLang="en-US" b="0" kern="0">
              <a:solidFill>
                <a:sysClr val="windowText" lastClr="000000"/>
              </a:solidFill>
              <a:latin typeface="Arial" pitchFamily="34" charset="0"/>
            </a:endParaRPr>
          </a:p>
        </p:txBody>
      </p:sp>
      <p:sp>
        <p:nvSpPr>
          <p:cNvPr id="18" name="Text Box 28"/>
          <p:cNvSpPr txBox="1">
            <a:spLocks noChangeArrowheads="1"/>
          </p:cNvSpPr>
          <p:nvPr/>
        </p:nvSpPr>
        <p:spPr bwMode="auto">
          <a:xfrm>
            <a:off x="5940425" y="2852738"/>
            <a:ext cx="1439863" cy="457200"/>
          </a:xfrm>
          <a:prstGeom prst="rect">
            <a:avLst/>
          </a:prstGeom>
          <a:solidFill>
            <a:srgbClr val="DFEF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400" b="0" kern="0">
                <a:solidFill>
                  <a:sysClr val="windowText" lastClr="000000"/>
                </a:solidFill>
                <a:latin typeface="Arial" pitchFamily="34" charset="0"/>
              </a:rPr>
              <a:t>表和列</a:t>
            </a:r>
            <a:endParaRPr lang="zh-CN" altLang="en-US" b="0" kern="0">
              <a:solidFill>
                <a:sysClr val="windowText" lastClr="000000"/>
              </a:solidFill>
              <a:latin typeface="Arial" pitchFamily="34" charset="0"/>
            </a:endParaRPr>
          </a:p>
        </p:txBody>
      </p:sp>
      <p:sp>
        <p:nvSpPr>
          <p:cNvPr id="19" name="Text Box 29"/>
          <p:cNvSpPr txBox="1">
            <a:spLocks noChangeArrowheads="1"/>
          </p:cNvSpPr>
          <p:nvPr/>
        </p:nvSpPr>
        <p:spPr bwMode="auto">
          <a:xfrm>
            <a:off x="5940425" y="3357563"/>
            <a:ext cx="2160588" cy="457200"/>
          </a:xfrm>
          <a:prstGeom prst="rect">
            <a:avLst/>
          </a:prstGeom>
          <a:solidFill>
            <a:srgbClr val="DFEF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400" b="0" kern="0">
                <a:solidFill>
                  <a:sysClr val="windowText" lastClr="000000"/>
                </a:solidFill>
                <a:latin typeface="Arial" pitchFamily="34" charset="0"/>
              </a:rPr>
              <a:t>表中的各行</a:t>
            </a:r>
            <a:endParaRPr lang="zh-CN" altLang="en-US" b="0" kern="0">
              <a:solidFill>
                <a:sysClr val="windowText" lastClr="000000"/>
              </a:solidFill>
              <a:latin typeface="Arial" pitchFamily="34" charset="0"/>
            </a:endParaRPr>
          </a:p>
        </p:txBody>
      </p:sp>
      <p:sp>
        <p:nvSpPr>
          <p:cNvPr id="60449" name="Text Box 30"/>
          <p:cNvSpPr txBox="1">
            <a:spLocks noChangeArrowheads="1"/>
          </p:cNvSpPr>
          <p:nvPr/>
        </p:nvSpPr>
        <p:spPr bwMode="auto">
          <a:xfrm>
            <a:off x="6011863" y="4365625"/>
            <a:ext cx="3044825" cy="8223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lang="en-US" altLang="zh-CN" sz="2400">
                <a:solidFill>
                  <a:srgbClr val="000000"/>
                </a:solidFill>
              </a:rPr>
              <a:t>SQL</a:t>
            </a:r>
            <a:r>
              <a:rPr lang="zh-CN" altLang="en-US" sz="2400">
                <a:solidFill>
                  <a:srgbClr val="000000"/>
                </a:solidFill>
              </a:rPr>
              <a:t>语句</a:t>
            </a:r>
          </a:p>
          <a:p>
            <a:pPr eaLnBrk="1" hangingPunct="1"/>
            <a:r>
              <a:rPr lang="zh-CN" altLang="en-US" sz="2400">
                <a:solidFill>
                  <a:srgbClr val="000000"/>
                </a:solidFill>
              </a:rPr>
              <a:t>关系代数、关系演算</a:t>
            </a:r>
          </a:p>
        </p:txBody>
      </p:sp>
      <p:sp>
        <p:nvSpPr>
          <p:cNvPr id="21" name="Text Box 34"/>
          <p:cNvSpPr txBox="1">
            <a:spLocks noChangeArrowheads="1"/>
          </p:cNvSpPr>
          <p:nvPr/>
        </p:nvSpPr>
        <p:spPr bwMode="auto">
          <a:xfrm>
            <a:off x="6011863" y="5345113"/>
            <a:ext cx="2973387" cy="1252537"/>
          </a:xfrm>
          <a:prstGeom prst="rect">
            <a:avLst/>
          </a:prstGeom>
          <a:solidFill>
            <a:srgbClr val="DFEF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lang="zh-CN" altLang="en-US" sz="2400">
                <a:solidFill>
                  <a:srgbClr val="000000"/>
                </a:solidFill>
              </a:rPr>
              <a:t>实体完整性、</a:t>
            </a:r>
          </a:p>
          <a:p>
            <a:pPr eaLnBrk="1" hangingPunct="1"/>
            <a:r>
              <a:rPr lang="zh-CN" altLang="en-US" sz="2400">
                <a:solidFill>
                  <a:srgbClr val="000000"/>
                </a:solidFill>
              </a:rPr>
              <a:t>参照完整性、</a:t>
            </a:r>
          </a:p>
          <a:p>
            <a:pPr eaLnBrk="1" hangingPunct="1"/>
            <a:r>
              <a:rPr lang="zh-CN" altLang="en-US" sz="2400">
                <a:solidFill>
                  <a:srgbClr val="000000"/>
                </a:solidFill>
              </a:rPr>
              <a:t>用户自定义完整性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90942943-034A-4CB8-8918-7102AA50AFC1}" type="slidenum">
              <a:rPr lang="zh-CN" altLang="en-US" smtClean="0"/>
              <a:pPr/>
              <a:t>55</a:t>
            </a:fld>
            <a:endParaRPr lang="en-US" altLang="zh-CN" smtClean="0"/>
          </a:p>
        </p:txBody>
      </p:sp>
      <p:sp>
        <p:nvSpPr>
          <p:cNvPr id="6144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E22A43B2-379E-4790-9994-1F56AFF9C6D0}" type="datetime1">
              <a:rPr lang="zh-CN" altLang="en-US" sz="1800" smtClean="0"/>
              <a:pPr/>
              <a:t>2017/9/27</a:t>
            </a:fld>
            <a:endParaRPr lang="en-US" altLang="zh-CN" sz="1000" smtClean="0"/>
          </a:p>
        </p:txBody>
      </p:sp>
      <p:sp>
        <p:nvSpPr>
          <p:cNvPr id="1048578" name="Rectangle 2"/>
          <p:cNvSpPr>
            <a:spLocks noGrp="1" noChangeArrowheads="1"/>
          </p:cNvSpPr>
          <p:nvPr>
            <p:ph type="title"/>
          </p:nvPr>
        </p:nvSpPr>
        <p:spPr/>
        <p:txBody>
          <a:bodyPr/>
          <a:lstStyle/>
          <a:p>
            <a:pPr>
              <a:defRPr/>
            </a:pPr>
            <a:r>
              <a:rPr lang="en-US" altLang="zh-CN" smtClean="0"/>
              <a:t>2.4.4 </a:t>
            </a:r>
            <a:r>
              <a:rPr lang="zh-CN" altLang="en-US" smtClean="0"/>
              <a:t>关系模型优点</a:t>
            </a:r>
          </a:p>
        </p:txBody>
      </p:sp>
      <p:sp>
        <p:nvSpPr>
          <p:cNvPr id="61445" name="Rectangle 3"/>
          <p:cNvSpPr>
            <a:spLocks noGrp="1" noChangeArrowheads="1"/>
          </p:cNvSpPr>
          <p:nvPr>
            <p:ph type="body" idx="1"/>
          </p:nvPr>
        </p:nvSpPr>
        <p:spPr>
          <a:xfrm>
            <a:off x="650875" y="1143000"/>
            <a:ext cx="8820150" cy="3457575"/>
          </a:xfrm>
        </p:spPr>
        <p:txBody>
          <a:bodyPr/>
          <a:lstStyle/>
          <a:p>
            <a:pPr algn="just">
              <a:lnSpc>
                <a:spcPct val="135000"/>
              </a:lnSpc>
              <a:spcBef>
                <a:spcPct val="0"/>
              </a:spcBef>
            </a:pPr>
            <a:r>
              <a:rPr lang="en-US" altLang="zh-CN" smtClean="0"/>
              <a:t>(1) </a:t>
            </a:r>
            <a:r>
              <a:rPr lang="zh-CN" altLang="en-US" smtClean="0"/>
              <a:t>数据结构简单</a:t>
            </a:r>
          </a:p>
          <a:p>
            <a:pPr algn="just">
              <a:lnSpc>
                <a:spcPct val="135000"/>
              </a:lnSpc>
              <a:spcBef>
                <a:spcPct val="0"/>
              </a:spcBef>
            </a:pPr>
            <a:r>
              <a:rPr lang="en-US" altLang="zh-CN" smtClean="0"/>
              <a:t>(2) </a:t>
            </a:r>
            <a:r>
              <a:rPr lang="zh-CN" altLang="en-US" smtClean="0"/>
              <a:t>一体化的数据子语言</a:t>
            </a:r>
          </a:p>
          <a:p>
            <a:pPr algn="just">
              <a:lnSpc>
                <a:spcPct val="135000"/>
              </a:lnSpc>
              <a:spcBef>
                <a:spcPct val="0"/>
              </a:spcBef>
            </a:pPr>
            <a:r>
              <a:rPr lang="en-US" altLang="zh-CN" smtClean="0"/>
              <a:t>(3) </a:t>
            </a:r>
            <a:r>
              <a:rPr lang="zh-CN" altLang="en-US" smtClean="0"/>
              <a:t>数据独立性高</a:t>
            </a:r>
          </a:p>
          <a:p>
            <a:pPr algn="just">
              <a:lnSpc>
                <a:spcPct val="135000"/>
              </a:lnSpc>
              <a:spcBef>
                <a:spcPct val="0"/>
              </a:spcBef>
            </a:pPr>
            <a:r>
              <a:rPr lang="en-US" altLang="zh-CN" smtClean="0"/>
              <a:t>(4) </a:t>
            </a:r>
            <a:r>
              <a:rPr lang="zh-CN" altLang="en-US" smtClean="0"/>
              <a:t>面向集合的存取方式</a:t>
            </a:r>
          </a:p>
          <a:p>
            <a:pPr algn="just">
              <a:lnSpc>
                <a:spcPct val="135000"/>
              </a:lnSpc>
              <a:spcBef>
                <a:spcPct val="0"/>
              </a:spcBef>
            </a:pPr>
            <a:r>
              <a:rPr lang="en-US" altLang="zh-CN" smtClean="0"/>
              <a:t>(5) </a:t>
            </a:r>
            <a:r>
              <a:rPr lang="zh-CN" altLang="en-US" smtClean="0"/>
              <a:t>坚实的理论基础</a:t>
            </a:r>
          </a:p>
          <a:p>
            <a:pPr algn="just">
              <a:lnSpc>
                <a:spcPct val="135000"/>
              </a:lnSpc>
              <a:spcBef>
                <a:spcPct val="0"/>
              </a:spcBef>
            </a:pPr>
            <a:r>
              <a:rPr lang="en-US" altLang="zh-CN" smtClean="0"/>
              <a:t>(6) </a:t>
            </a:r>
            <a:r>
              <a:rPr lang="zh-CN" altLang="en-US" smtClean="0"/>
              <a:t>有利于开展其他应用</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0875" y="249238"/>
            <a:ext cx="8820150" cy="665162"/>
          </a:xfrm>
        </p:spPr>
        <p:txBody>
          <a:bodyPr/>
          <a:lstStyle/>
          <a:p>
            <a:pPr>
              <a:defRPr/>
            </a:pPr>
            <a:r>
              <a:rPr lang="en-US" altLang="zh-CN" dirty="0" smtClean="0"/>
              <a:t>2.5 </a:t>
            </a:r>
            <a:r>
              <a:rPr lang="en-US" altLang="zh-CN" dirty="0" err="1" smtClean="0"/>
              <a:t>面向对象数据模型</a:t>
            </a:r>
            <a:endParaRPr lang="zh-CN" altLang="en-US" dirty="0" smtClean="0"/>
          </a:p>
        </p:txBody>
      </p:sp>
      <p:sp>
        <p:nvSpPr>
          <p:cNvPr id="62467" name="内容占位符 2"/>
          <p:cNvSpPr>
            <a:spLocks noGrp="1"/>
          </p:cNvSpPr>
          <p:nvPr>
            <p:ph idx="1"/>
          </p:nvPr>
        </p:nvSpPr>
        <p:spPr>
          <a:xfrm>
            <a:off x="650875" y="1143000"/>
            <a:ext cx="8820150" cy="5056188"/>
          </a:xfrm>
        </p:spPr>
        <p:txBody>
          <a:bodyPr/>
          <a:lstStyle/>
          <a:p>
            <a:pPr>
              <a:lnSpc>
                <a:spcPct val="120000"/>
              </a:lnSpc>
            </a:pPr>
            <a:r>
              <a:rPr lang="zh-CN" altLang="en-US" smtClean="0"/>
              <a:t>对象关系数据库系统</a:t>
            </a:r>
            <a:r>
              <a:rPr lang="en-US" altLang="zh-CN" smtClean="0"/>
              <a:t>(Object Relational Database System</a:t>
            </a:r>
            <a:r>
              <a:rPr lang="zh-CN" altLang="en-US" smtClean="0"/>
              <a:t>，</a:t>
            </a:r>
            <a:r>
              <a:rPr lang="en-US" altLang="zh-CN" smtClean="0"/>
              <a:t>ORDBS)</a:t>
            </a:r>
            <a:r>
              <a:rPr lang="zh-CN" altLang="en-US" smtClean="0"/>
              <a:t>是面向对象数据模型</a:t>
            </a:r>
            <a:r>
              <a:rPr lang="en-US" altLang="zh-CN" smtClean="0"/>
              <a:t>(Object Oriented Data Model</a:t>
            </a:r>
            <a:r>
              <a:rPr lang="zh-CN" altLang="en-US" smtClean="0"/>
              <a:t>，简称</a:t>
            </a:r>
            <a:r>
              <a:rPr lang="en-US" altLang="zh-CN" smtClean="0"/>
              <a:t>OO</a:t>
            </a:r>
            <a:r>
              <a:rPr lang="zh-CN" altLang="en-US" smtClean="0"/>
              <a:t>模型</a:t>
            </a:r>
            <a:r>
              <a:rPr lang="en-US" altLang="zh-CN" smtClean="0"/>
              <a:t>)</a:t>
            </a:r>
            <a:r>
              <a:rPr lang="zh-CN" altLang="en-US" smtClean="0"/>
              <a:t>和关系数据模型相结合的产物</a:t>
            </a:r>
          </a:p>
          <a:p>
            <a:pPr>
              <a:lnSpc>
                <a:spcPct val="120000"/>
              </a:lnSpc>
            </a:pPr>
            <a:r>
              <a:rPr lang="zh-CN" altLang="en-US" smtClean="0"/>
              <a:t> 两条研究路线</a:t>
            </a:r>
            <a:r>
              <a:rPr lang="zh-CN" altLang="en-US" sz="3200" smtClean="0"/>
              <a:t> </a:t>
            </a:r>
          </a:p>
          <a:p>
            <a:pPr lvl="1">
              <a:lnSpc>
                <a:spcPct val="120000"/>
              </a:lnSpc>
            </a:pPr>
            <a:r>
              <a:rPr lang="zh-CN" altLang="en-US" sz="2400" smtClean="0"/>
              <a:t>建立新的面向对象数据库系统</a:t>
            </a:r>
            <a:r>
              <a:rPr lang="en-US" altLang="zh-CN" sz="2400" smtClean="0"/>
              <a:t>OODBS</a:t>
            </a:r>
            <a:r>
              <a:rPr lang="zh-CN" altLang="en-US" sz="2400" smtClean="0"/>
              <a:t>，支持</a:t>
            </a:r>
            <a:r>
              <a:rPr lang="en-US" altLang="zh-CN" sz="2400" smtClean="0"/>
              <a:t>OO</a:t>
            </a:r>
            <a:r>
              <a:rPr lang="zh-CN" altLang="en-US" sz="2400" smtClean="0"/>
              <a:t>数据模型；</a:t>
            </a:r>
          </a:p>
          <a:p>
            <a:pPr lvl="1">
              <a:lnSpc>
                <a:spcPct val="120000"/>
              </a:lnSpc>
            </a:pPr>
            <a:r>
              <a:rPr lang="zh-CN" altLang="en-US" sz="2400" smtClean="0"/>
              <a:t>以关系数据库和</a:t>
            </a:r>
            <a:r>
              <a:rPr lang="en-US" altLang="zh-CN" sz="2400" smtClean="0"/>
              <a:t>SQL</a:t>
            </a:r>
            <a:r>
              <a:rPr lang="zh-CN" altLang="en-US" sz="2400" smtClean="0"/>
              <a:t>为基础，把面向对象技术融入数据库系统的</a:t>
            </a:r>
            <a:r>
              <a:rPr lang="en-US" altLang="zh-CN" sz="2400" smtClean="0">
                <a:solidFill>
                  <a:srgbClr val="FF00FF"/>
                </a:solidFill>
              </a:rPr>
              <a:t>ORDBS</a:t>
            </a:r>
            <a:r>
              <a:rPr lang="en-US" altLang="zh-CN" sz="3200" smtClean="0">
                <a:solidFill>
                  <a:srgbClr val="FF00FF"/>
                </a:solidFill>
              </a:rPr>
              <a:t> </a:t>
            </a:r>
          </a:p>
          <a:p>
            <a:endParaRPr lang="zh-CN" altLang="en-US" smtClean="0"/>
          </a:p>
        </p:txBody>
      </p:sp>
      <p:sp>
        <p:nvSpPr>
          <p:cNvPr id="6246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CBFE7A6-7B00-4C2D-8CCA-AEAC217BBD1E}" type="slidenum">
              <a:rPr lang="zh-CN" altLang="en-US" smtClean="0"/>
              <a:pPr/>
              <a:t>56</a:t>
            </a:fld>
            <a:endParaRPr lang="en-US" altLang="zh-CN" smtClean="0"/>
          </a:p>
        </p:txBody>
      </p:sp>
      <p:sp>
        <p:nvSpPr>
          <p:cNvPr id="6246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E9E999F0-0B65-4D7C-87A8-5555FAF776D5}" type="datetime1">
              <a:rPr lang="zh-CN" altLang="en-US" sz="1800" smtClean="0"/>
              <a:pPr/>
              <a:t>2017/9/27</a:t>
            </a:fld>
            <a:endParaRPr lang="en-US" altLang="zh-CN" sz="100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0875" y="249238"/>
            <a:ext cx="8820150" cy="665162"/>
          </a:xfrm>
        </p:spPr>
        <p:txBody>
          <a:bodyPr/>
          <a:lstStyle/>
          <a:p>
            <a:pPr>
              <a:defRPr/>
            </a:pPr>
            <a:r>
              <a:rPr lang="en-US" altLang="zh-CN" dirty="0" smtClean="0">
                <a:ea typeface="宋体" pitchFamily="2" charset="-122"/>
              </a:rPr>
              <a:t>OO</a:t>
            </a:r>
            <a:r>
              <a:rPr lang="zh-CN" altLang="en-US" dirty="0" smtClean="0">
                <a:ea typeface="宋体" pitchFamily="2" charset="-122"/>
              </a:rPr>
              <a:t>模型的核心概念</a:t>
            </a:r>
            <a:endParaRPr lang="zh-CN" altLang="en-US" dirty="0" smtClean="0"/>
          </a:p>
        </p:txBody>
      </p:sp>
      <p:sp>
        <p:nvSpPr>
          <p:cNvPr id="63491" name="内容占位符 2"/>
          <p:cNvSpPr>
            <a:spLocks noGrp="1"/>
          </p:cNvSpPr>
          <p:nvPr>
            <p:ph idx="1"/>
          </p:nvPr>
        </p:nvSpPr>
        <p:spPr>
          <a:xfrm>
            <a:off x="650875" y="1143000"/>
            <a:ext cx="8820150" cy="5222875"/>
          </a:xfrm>
        </p:spPr>
        <p:txBody>
          <a:bodyPr/>
          <a:lstStyle/>
          <a:p>
            <a:pPr>
              <a:lnSpc>
                <a:spcPct val="130000"/>
              </a:lnSpc>
              <a:buFont typeface="Wingdings" pitchFamily="2" charset="2"/>
              <a:buNone/>
            </a:pPr>
            <a:r>
              <a:rPr lang="en-US" altLang="zh-CN" smtClean="0"/>
              <a:t>1.</a:t>
            </a:r>
            <a:r>
              <a:rPr lang="zh-CN" altLang="en-US" smtClean="0"/>
              <a:t>对象</a:t>
            </a:r>
          </a:p>
          <a:p>
            <a:pPr>
              <a:lnSpc>
                <a:spcPct val="130000"/>
              </a:lnSpc>
            </a:pPr>
            <a:r>
              <a:rPr lang="zh-CN" altLang="en-US" smtClean="0"/>
              <a:t>定义：对象是由一组数据结构和在这组数据结构上的操作的程序代码封装起来的基本单位。</a:t>
            </a:r>
          </a:p>
          <a:p>
            <a:pPr>
              <a:lnSpc>
                <a:spcPct val="130000"/>
              </a:lnSpc>
            </a:pPr>
            <a:r>
              <a:rPr lang="zh-CN" altLang="en-US" smtClean="0"/>
              <a:t>组成部分</a:t>
            </a:r>
          </a:p>
          <a:p>
            <a:pPr lvl="1">
              <a:lnSpc>
                <a:spcPct val="130000"/>
              </a:lnSpc>
            </a:pPr>
            <a:r>
              <a:rPr lang="zh-CN" altLang="en-US" smtClean="0"/>
              <a:t>属性</a:t>
            </a:r>
            <a:r>
              <a:rPr lang="en-US" altLang="zh-CN" smtClean="0"/>
              <a:t>(Attribute)</a:t>
            </a:r>
            <a:r>
              <a:rPr lang="zh-CN" altLang="en-US" smtClean="0"/>
              <a:t>集合</a:t>
            </a:r>
          </a:p>
          <a:p>
            <a:pPr lvl="2">
              <a:lnSpc>
                <a:spcPct val="130000"/>
              </a:lnSpc>
            </a:pPr>
            <a:r>
              <a:rPr lang="zh-CN" altLang="en-US" sz="2000" smtClean="0"/>
              <a:t>属性描述对象的状态、组成和特性</a:t>
            </a:r>
          </a:p>
          <a:p>
            <a:pPr lvl="1"/>
            <a:r>
              <a:rPr lang="zh-CN" altLang="en-US" smtClean="0"/>
              <a:t>方法</a:t>
            </a:r>
            <a:r>
              <a:rPr lang="en-US" altLang="zh-CN" smtClean="0"/>
              <a:t>(Method)</a:t>
            </a:r>
            <a:r>
              <a:rPr lang="zh-CN" altLang="en-US" smtClean="0"/>
              <a:t>集合</a:t>
            </a:r>
          </a:p>
          <a:p>
            <a:pPr lvl="2"/>
            <a:r>
              <a:rPr lang="zh-CN" altLang="en-US" sz="2000" smtClean="0"/>
              <a:t>描述了对象的行为特性</a:t>
            </a:r>
          </a:p>
          <a:p>
            <a:endParaRPr lang="zh-CN" altLang="en-US" smtClean="0"/>
          </a:p>
        </p:txBody>
      </p:sp>
      <p:sp>
        <p:nvSpPr>
          <p:cNvPr id="6349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35737355-BDD3-40F6-9508-0B675E2821DB}" type="slidenum">
              <a:rPr lang="zh-CN" altLang="en-US" smtClean="0"/>
              <a:pPr/>
              <a:t>57</a:t>
            </a:fld>
            <a:endParaRPr lang="en-US" altLang="zh-CN" smtClean="0"/>
          </a:p>
        </p:txBody>
      </p:sp>
      <p:sp>
        <p:nvSpPr>
          <p:cNvPr id="6349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65030C4E-FB12-4507-BA8B-8FC35A691064}" type="datetime1">
              <a:rPr lang="zh-CN" altLang="en-US" sz="1800" smtClean="0"/>
              <a:pPr/>
              <a:t>2017/9/27</a:t>
            </a:fld>
            <a:endParaRPr lang="en-US" altLang="zh-CN" sz="100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ea typeface="宋体" pitchFamily="2" charset="-122"/>
              </a:rPr>
              <a:t>OO</a:t>
            </a:r>
            <a:r>
              <a:rPr lang="zh-CN" altLang="en-US" dirty="0" smtClean="0">
                <a:ea typeface="宋体" pitchFamily="2" charset="-122"/>
              </a:rPr>
              <a:t>模型的核心概念</a:t>
            </a:r>
            <a:endParaRPr lang="zh-CN" altLang="en-US" dirty="0" smtClean="0"/>
          </a:p>
        </p:txBody>
      </p:sp>
      <p:sp>
        <p:nvSpPr>
          <p:cNvPr id="64515" name="内容占位符 2"/>
          <p:cNvSpPr>
            <a:spLocks noGrp="1"/>
          </p:cNvSpPr>
          <p:nvPr>
            <p:ph idx="1"/>
          </p:nvPr>
        </p:nvSpPr>
        <p:spPr>
          <a:xfrm>
            <a:off x="650875" y="1143000"/>
            <a:ext cx="8820150" cy="4114800"/>
          </a:xfrm>
        </p:spPr>
        <p:txBody>
          <a:bodyPr/>
          <a:lstStyle/>
          <a:p>
            <a:pPr>
              <a:buFont typeface="Wingdings" pitchFamily="2" charset="2"/>
              <a:buNone/>
            </a:pPr>
            <a:r>
              <a:rPr lang="en-US" altLang="zh-CN" smtClean="0"/>
              <a:t>2. </a:t>
            </a:r>
            <a:r>
              <a:rPr lang="zh-CN" altLang="en-US" smtClean="0"/>
              <a:t>对象标识</a:t>
            </a:r>
            <a:r>
              <a:rPr lang="en-US" altLang="zh-CN" smtClean="0"/>
              <a:t>OID(Object IDentifier)</a:t>
            </a:r>
          </a:p>
          <a:p>
            <a:pPr>
              <a:lnSpc>
                <a:spcPct val="120000"/>
              </a:lnSpc>
              <a:buClr>
                <a:schemeClr val="accent1"/>
              </a:buClr>
            </a:pPr>
            <a:r>
              <a:rPr lang="zh-CN" altLang="en-US" smtClean="0"/>
              <a:t>概念：面向对象数据库中的每个对象都有一个唯一的不变的标识称为对象标识</a:t>
            </a:r>
            <a:r>
              <a:rPr lang="en-US" altLang="zh-CN" smtClean="0"/>
              <a:t>(OID) </a:t>
            </a:r>
          </a:p>
          <a:p>
            <a:pPr>
              <a:lnSpc>
                <a:spcPct val="120000"/>
              </a:lnSpc>
              <a:buClr>
                <a:schemeClr val="accent1"/>
              </a:buClr>
            </a:pPr>
            <a:r>
              <a:rPr lang="zh-CN" altLang="en-US" smtClean="0"/>
              <a:t>特点：</a:t>
            </a:r>
          </a:p>
          <a:p>
            <a:pPr lvl="1">
              <a:lnSpc>
                <a:spcPct val="120000"/>
              </a:lnSpc>
            </a:pPr>
            <a:r>
              <a:rPr lang="zh-CN" altLang="en-US" smtClean="0"/>
              <a:t>永久持久性 </a:t>
            </a:r>
          </a:p>
          <a:p>
            <a:pPr lvl="1">
              <a:lnSpc>
                <a:spcPct val="120000"/>
              </a:lnSpc>
            </a:pPr>
            <a:r>
              <a:rPr lang="zh-CN" altLang="en-US" smtClean="0"/>
              <a:t>独立于值的、系统全局唯一的</a:t>
            </a:r>
          </a:p>
          <a:p>
            <a:endParaRPr lang="zh-CN" altLang="en-US" smtClean="0"/>
          </a:p>
        </p:txBody>
      </p:sp>
      <p:sp>
        <p:nvSpPr>
          <p:cNvPr id="6451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252F72D-C1FD-4D36-9AF8-FC2DF6C2550F}" type="slidenum">
              <a:rPr lang="zh-CN" altLang="en-US" smtClean="0"/>
              <a:pPr/>
              <a:t>58</a:t>
            </a:fld>
            <a:endParaRPr lang="en-US" altLang="zh-CN" smtClean="0"/>
          </a:p>
        </p:txBody>
      </p:sp>
      <p:sp>
        <p:nvSpPr>
          <p:cNvPr id="6451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FB437AC8-81C1-48BA-9E37-06DA2B9B5EF6}" type="datetime1">
              <a:rPr lang="zh-CN" altLang="en-US" sz="1800" smtClean="0"/>
              <a:pPr/>
              <a:t>2017/9/27</a:t>
            </a:fld>
            <a:endParaRPr lang="en-US" altLang="zh-CN" sz="100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ea typeface="宋体" pitchFamily="2" charset="-122"/>
              </a:rPr>
              <a:t>OO</a:t>
            </a:r>
            <a:r>
              <a:rPr lang="zh-CN" altLang="en-US" dirty="0" smtClean="0">
                <a:ea typeface="宋体" pitchFamily="2" charset="-122"/>
              </a:rPr>
              <a:t>模型的核心概念</a:t>
            </a:r>
            <a:endParaRPr lang="zh-CN" altLang="en-US" dirty="0" smtClean="0"/>
          </a:p>
        </p:txBody>
      </p:sp>
      <p:sp>
        <p:nvSpPr>
          <p:cNvPr id="65539" name="内容占位符 2"/>
          <p:cNvSpPr>
            <a:spLocks noGrp="1"/>
          </p:cNvSpPr>
          <p:nvPr>
            <p:ph idx="1"/>
          </p:nvPr>
        </p:nvSpPr>
        <p:spPr>
          <a:xfrm>
            <a:off x="650875" y="1143000"/>
            <a:ext cx="8820150" cy="4137025"/>
          </a:xfrm>
        </p:spPr>
        <p:txBody>
          <a:bodyPr/>
          <a:lstStyle/>
          <a:p>
            <a:pPr>
              <a:buFont typeface="Wingdings" pitchFamily="2" charset="2"/>
              <a:buNone/>
            </a:pPr>
            <a:r>
              <a:rPr lang="en-US" altLang="zh-CN" smtClean="0"/>
              <a:t>3. </a:t>
            </a:r>
            <a:r>
              <a:rPr lang="zh-CN" altLang="en-US" smtClean="0"/>
              <a:t>封装</a:t>
            </a:r>
            <a:r>
              <a:rPr lang="en-US" altLang="zh-CN" smtClean="0"/>
              <a:t>(Encapsulation)</a:t>
            </a:r>
          </a:p>
          <a:p>
            <a:pPr>
              <a:lnSpc>
                <a:spcPct val="160000"/>
              </a:lnSpc>
              <a:buClr>
                <a:schemeClr val="accent1"/>
              </a:buClr>
            </a:pPr>
            <a:r>
              <a:rPr lang="zh-CN" altLang="en-US" smtClean="0"/>
              <a:t>每一个对象是其</a:t>
            </a:r>
            <a:r>
              <a:rPr lang="zh-CN" altLang="en-US" smtClean="0">
                <a:solidFill>
                  <a:srgbClr val="FF00FF"/>
                </a:solidFill>
              </a:rPr>
              <a:t>状态与行为</a:t>
            </a:r>
            <a:r>
              <a:rPr lang="zh-CN" altLang="en-US" smtClean="0"/>
              <a:t>的封装 </a:t>
            </a:r>
          </a:p>
          <a:p>
            <a:pPr>
              <a:lnSpc>
                <a:spcPct val="160000"/>
              </a:lnSpc>
              <a:buClr>
                <a:schemeClr val="accent1"/>
              </a:buClr>
            </a:pPr>
            <a:r>
              <a:rPr lang="zh-CN" altLang="en-US" smtClean="0"/>
              <a:t>封装是对象的外部界面与内部实现之间实行清晰隔离的一种抽象，外部与对象的通信只能通过</a:t>
            </a:r>
            <a:r>
              <a:rPr lang="zh-CN" altLang="en-US" smtClean="0">
                <a:solidFill>
                  <a:srgbClr val="FF00FF"/>
                </a:solidFill>
              </a:rPr>
              <a:t>消息</a:t>
            </a:r>
            <a:r>
              <a:rPr lang="zh-CN" altLang="en-US" smtClean="0"/>
              <a:t> </a:t>
            </a:r>
          </a:p>
          <a:p>
            <a:pPr>
              <a:lnSpc>
                <a:spcPct val="160000"/>
              </a:lnSpc>
              <a:buClr>
                <a:schemeClr val="accent1"/>
              </a:buClr>
            </a:pPr>
            <a:r>
              <a:rPr lang="zh-CN" altLang="en-US" smtClean="0"/>
              <a:t>对象封装之后查询属性值必须通过</a:t>
            </a:r>
            <a:r>
              <a:rPr lang="zh-CN" altLang="en-US" smtClean="0">
                <a:solidFill>
                  <a:srgbClr val="FF00FF"/>
                </a:solidFill>
              </a:rPr>
              <a:t>调用方法</a:t>
            </a:r>
            <a:r>
              <a:rPr lang="zh-CN" altLang="en-US" smtClean="0"/>
              <a:t> </a:t>
            </a:r>
          </a:p>
          <a:p>
            <a:endParaRPr lang="zh-CN" altLang="en-US" smtClean="0"/>
          </a:p>
        </p:txBody>
      </p:sp>
      <p:sp>
        <p:nvSpPr>
          <p:cNvPr id="6554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C7B27566-4A0A-4690-9F42-B5CF4B809CA5}" type="slidenum">
              <a:rPr lang="zh-CN" altLang="en-US" smtClean="0"/>
              <a:pPr/>
              <a:t>59</a:t>
            </a:fld>
            <a:endParaRPr lang="en-US" altLang="zh-CN" smtClean="0"/>
          </a:p>
        </p:txBody>
      </p:sp>
      <p:sp>
        <p:nvSpPr>
          <p:cNvPr id="6554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37FE3442-9CEF-40AD-B78F-7DACA0EC3B30}" type="datetime1">
              <a:rPr lang="zh-CN" altLang="en-US" sz="1800" smtClean="0"/>
              <a:pPr/>
              <a:t>2017/9/27</a:t>
            </a:fld>
            <a:endParaRPr lang="en-US" altLang="zh-CN" sz="10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F3A01E8B-5131-4A7D-8A74-BA1379342F67}" type="slidenum">
              <a:rPr lang="zh-CN" altLang="en-US" smtClean="0"/>
              <a:pPr/>
              <a:t>6</a:t>
            </a:fld>
            <a:endParaRPr lang="en-US" altLang="zh-CN" smtClean="0"/>
          </a:p>
        </p:txBody>
      </p:sp>
      <p:sp>
        <p:nvSpPr>
          <p:cNvPr id="819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98C51A03-D80F-4723-BDB3-8C6030CE62BA}" type="datetime1">
              <a:rPr lang="zh-CN" altLang="en-US" sz="1800" smtClean="0"/>
              <a:pPr/>
              <a:t>2017/9/27</a:t>
            </a:fld>
            <a:endParaRPr lang="en-US" altLang="zh-CN" sz="1000" smtClean="0"/>
          </a:p>
        </p:txBody>
      </p:sp>
      <p:sp>
        <p:nvSpPr>
          <p:cNvPr id="957442" name="Rectangle 2"/>
          <p:cNvSpPr>
            <a:spLocks noGrp="1" noChangeArrowheads="1"/>
          </p:cNvSpPr>
          <p:nvPr>
            <p:ph type="title"/>
          </p:nvPr>
        </p:nvSpPr>
        <p:spPr/>
        <p:txBody>
          <a:bodyPr/>
          <a:lstStyle/>
          <a:p>
            <a:pPr>
              <a:defRPr/>
            </a:pPr>
            <a:r>
              <a:rPr lang="zh-CN" altLang="en-US" smtClean="0"/>
              <a:t>数据模型</a:t>
            </a:r>
            <a:r>
              <a:rPr lang="en-US" altLang="zh-CN" sz="3200" smtClean="0"/>
              <a:t>—</a:t>
            </a:r>
            <a:r>
              <a:rPr lang="zh-CN" altLang="en-US" sz="3200" smtClean="0"/>
              <a:t>回顾</a:t>
            </a:r>
          </a:p>
        </p:txBody>
      </p:sp>
      <p:sp>
        <p:nvSpPr>
          <p:cNvPr id="8197" name="Rectangle 3"/>
          <p:cNvSpPr>
            <a:spLocks noGrp="1" noChangeArrowheads="1"/>
          </p:cNvSpPr>
          <p:nvPr>
            <p:ph type="body" idx="1"/>
          </p:nvPr>
        </p:nvSpPr>
        <p:spPr>
          <a:xfrm>
            <a:off x="415925" y="1143000"/>
            <a:ext cx="9055100" cy="3670300"/>
          </a:xfrm>
        </p:spPr>
        <p:txBody>
          <a:bodyPr/>
          <a:lstStyle/>
          <a:p>
            <a:r>
              <a:rPr lang="zh-CN" altLang="en-US" smtClean="0"/>
              <a:t>三、数据的完整性约束条件</a:t>
            </a:r>
          </a:p>
          <a:p>
            <a:pPr lvl="1"/>
            <a:r>
              <a:rPr lang="zh-CN" altLang="en-US" smtClean="0"/>
              <a:t>数据的完整性约束条件是一组完整性规则的集合。</a:t>
            </a:r>
          </a:p>
          <a:p>
            <a:pPr lvl="1"/>
            <a:r>
              <a:rPr lang="zh-CN" altLang="en-US" smtClean="0"/>
              <a:t>完整性规则是给定的数据模型中数据及其联系所具有的制约和依存规则，用以限定符合数据模型的数据库状态以及状态的变化，</a:t>
            </a:r>
            <a:r>
              <a:rPr lang="zh-CN" altLang="en-US" smtClean="0">
                <a:solidFill>
                  <a:srgbClr val="0000FF"/>
                </a:solidFill>
              </a:rPr>
              <a:t>保证数据的正确、有效、相容</a:t>
            </a:r>
          </a:p>
          <a:p>
            <a:pPr lvl="2"/>
            <a:r>
              <a:rPr lang="zh-CN" altLang="en-US" smtClean="0"/>
              <a:t>例如在关系模型中任何关系必须满足实体完整性与参照完整性原则</a:t>
            </a:r>
          </a:p>
          <a:p>
            <a:pPr lvl="1"/>
            <a:r>
              <a:rPr lang="zh-CN" altLang="en-US" smtClean="0"/>
              <a:t>数据模型应提供定义完整性约束条件的机制</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ea typeface="宋体" pitchFamily="2" charset="-122"/>
              </a:rPr>
              <a:t>OO</a:t>
            </a:r>
            <a:r>
              <a:rPr lang="zh-CN" altLang="en-US" dirty="0" smtClean="0">
                <a:ea typeface="宋体" pitchFamily="2" charset="-122"/>
              </a:rPr>
              <a:t>模型的核心概念</a:t>
            </a:r>
            <a:endParaRPr lang="zh-CN" altLang="en-US" dirty="0" smtClean="0"/>
          </a:p>
        </p:txBody>
      </p:sp>
      <p:sp>
        <p:nvSpPr>
          <p:cNvPr id="66563" name="内容占位符 2"/>
          <p:cNvSpPr>
            <a:spLocks noGrp="1"/>
          </p:cNvSpPr>
          <p:nvPr>
            <p:ph idx="1"/>
          </p:nvPr>
        </p:nvSpPr>
        <p:spPr>
          <a:xfrm>
            <a:off x="650875" y="1143000"/>
            <a:ext cx="8820150" cy="3524250"/>
          </a:xfrm>
        </p:spPr>
        <p:txBody>
          <a:bodyPr/>
          <a:lstStyle/>
          <a:p>
            <a:pPr>
              <a:buFont typeface="Wingdings" pitchFamily="2" charset="2"/>
              <a:buNone/>
            </a:pPr>
            <a:r>
              <a:rPr lang="en-US" altLang="zh-CN" sz="3200" smtClean="0"/>
              <a:t>4. </a:t>
            </a:r>
            <a:r>
              <a:rPr lang="zh-CN" altLang="en-US" sz="3200" smtClean="0"/>
              <a:t>类</a:t>
            </a:r>
            <a:r>
              <a:rPr lang="en-US" altLang="zh-CN" sz="3200" smtClean="0"/>
              <a:t>(Class)</a:t>
            </a:r>
          </a:p>
          <a:p>
            <a:r>
              <a:rPr lang="zh-CN" altLang="en-US" smtClean="0"/>
              <a:t>对象类</a:t>
            </a:r>
            <a:r>
              <a:rPr lang="en-US" altLang="zh-CN" smtClean="0"/>
              <a:t>(</a:t>
            </a:r>
            <a:r>
              <a:rPr lang="zh-CN" altLang="en-US" smtClean="0"/>
              <a:t>简称类</a:t>
            </a:r>
            <a:r>
              <a:rPr lang="en-US" altLang="zh-CN" smtClean="0"/>
              <a:t>)</a:t>
            </a:r>
            <a:r>
              <a:rPr lang="zh-CN" altLang="en-US" smtClean="0"/>
              <a:t>：共享同样属性和方法集的所有对象构成了一个对象类</a:t>
            </a:r>
          </a:p>
          <a:p>
            <a:r>
              <a:rPr lang="zh-CN" altLang="en-US" smtClean="0"/>
              <a:t>实例：一个对象是某一类的一个实例</a:t>
            </a:r>
            <a:r>
              <a:rPr lang="en-US" altLang="zh-CN" smtClean="0"/>
              <a:t>(instance)</a:t>
            </a:r>
          </a:p>
          <a:p>
            <a:endParaRPr lang="en-US" altLang="zh-CN" smtClean="0"/>
          </a:p>
          <a:p>
            <a:r>
              <a:rPr lang="zh-CN" altLang="en-US" smtClean="0"/>
              <a:t>在</a:t>
            </a:r>
            <a:r>
              <a:rPr lang="en-US" altLang="zh-CN" smtClean="0"/>
              <a:t>OODB</a:t>
            </a:r>
            <a:r>
              <a:rPr lang="zh-CN" altLang="en-US" smtClean="0"/>
              <a:t>中，类是“型”，对象是某一类的一个“值”  </a:t>
            </a:r>
          </a:p>
          <a:p>
            <a:endParaRPr lang="zh-CN" altLang="en-US" smtClean="0"/>
          </a:p>
        </p:txBody>
      </p:sp>
      <p:sp>
        <p:nvSpPr>
          <p:cNvPr id="6656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7933416E-11A9-402E-A250-77A97D320456}" type="slidenum">
              <a:rPr lang="zh-CN" altLang="en-US" smtClean="0"/>
              <a:pPr/>
              <a:t>60</a:t>
            </a:fld>
            <a:endParaRPr lang="en-US" altLang="zh-CN" smtClean="0"/>
          </a:p>
        </p:txBody>
      </p:sp>
      <p:sp>
        <p:nvSpPr>
          <p:cNvPr id="6656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CA7E4568-0F12-4138-BDD4-4EF26B51D3E1}" type="datetime1">
              <a:rPr lang="zh-CN" altLang="en-US" sz="1800" smtClean="0"/>
              <a:pPr/>
              <a:t>2017/9/27</a:t>
            </a:fld>
            <a:endParaRPr lang="en-US" altLang="zh-CN" sz="100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0875" y="249238"/>
            <a:ext cx="8820150" cy="665162"/>
          </a:xfrm>
        </p:spPr>
        <p:txBody>
          <a:bodyPr/>
          <a:lstStyle/>
          <a:p>
            <a:pPr>
              <a:defRPr/>
            </a:pPr>
            <a:r>
              <a:rPr lang="zh-CN" altLang="en-US" dirty="0" smtClean="0">
                <a:ea typeface="宋体" pitchFamily="2" charset="-122"/>
              </a:rPr>
              <a:t>类层次</a:t>
            </a:r>
            <a:r>
              <a:rPr lang="en-US" altLang="zh-CN" dirty="0" smtClean="0">
                <a:ea typeface="宋体" pitchFamily="2" charset="-122"/>
              </a:rPr>
              <a:t>(</a:t>
            </a:r>
            <a:r>
              <a:rPr lang="zh-CN" altLang="en-US" dirty="0" smtClean="0">
                <a:ea typeface="宋体" pitchFamily="2" charset="-122"/>
              </a:rPr>
              <a:t>结构</a:t>
            </a:r>
            <a:r>
              <a:rPr lang="en-US" altLang="zh-CN" dirty="0" smtClean="0">
                <a:ea typeface="宋体" pitchFamily="2" charset="-122"/>
              </a:rPr>
              <a:t>)</a:t>
            </a:r>
            <a:endParaRPr lang="zh-CN" altLang="en-US" dirty="0" smtClean="0"/>
          </a:p>
        </p:txBody>
      </p:sp>
      <p:sp>
        <p:nvSpPr>
          <p:cNvPr id="67587" name="内容占位符 2"/>
          <p:cNvSpPr>
            <a:spLocks noGrp="1"/>
          </p:cNvSpPr>
          <p:nvPr>
            <p:ph idx="1"/>
          </p:nvPr>
        </p:nvSpPr>
        <p:spPr>
          <a:xfrm>
            <a:off x="488950" y="4076700"/>
            <a:ext cx="9072563" cy="1927225"/>
          </a:xfrm>
        </p:spPr>
        <p:txBody>
          <a:bodyPr/>
          <a:lstStyle/>
          <a:p>
            <a:r>
              <a:rPr lang="zh-CN" altLang="en-US" smtClean="0"/>
              <a:t>教员、行政人员、工人中只有本身的特殊属性和方法</a:t>
            </a:r>
          </a:p>
          <a:p>
            <a:r>
              <a:rPr lang="zh-CN" altLang="en-US" smtClean="0"/>
              <a:t>同时它们又继承教职员工类和人的所有属性和方法</a:t>
            </a:r>
          </a:p>
          <a:p>
            <a:r>
              <a:rPr lang="zh-CN" altLang="en-US" smtClean="0"/>
              <a:t>逻辑上它们具有人、教职员工和本身的所有属性和方法 </a:t>
            </a:r>
          </a:p>
          <a:p>
            <a:endParaRPr lang="zh-CN" altLang="en-US" sz="2400" smtClean="0"/>
          </a:p>
        </p:txBody>
      </p:sp>
      <p:sp>
        <p:nvSpPr>
          <p:cNvPr id="6758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EBAAFC8A-3149-484D-86C7-4E8146668AE4}" type="slidenum">
              <a:rPr lang="zh-CN" altLang="en-US" smtClean="0"/>
              <a:pPr/>
              <a:t>61</a:t>
            </a:fld>
            <a:endParaRPr lang="en-US" altLang="zh-CN" smtClean="0"/>
          </a:p>
        </p:txBody>
      </p:sp>
      <p:sp>
        <p:nvSpPr>
          <p:cNvPr id="6758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69BB0804-B820-42D1-BCB9-525D0F348DA2}" type="datetime1">
              <a:rPr lang="zh-CN" altLang="en-US" sz="1800" smtClean="0"/>
              <a:pPr/>
              <a:t>2017/9/27</a:t>
            </a:fld>
            <a:endParaRPr lang="en-US" altLang="zh-CN" sz="1000" smtClean="0"/>
          </a:p>
        </p:txBody>
      </p:sp>
      <p:graphicFrame>
        <p:nvGraphicFramePr>
          <p:cNvPr id="67590" name="对象 5"/>
          <p:cNvGraphicFramePr>
            <a:graphicFrameLocks noChangeAspect="1"/>
          </p:cNvGraphicFramePr>
          <p:nvPr/>
        </p:nvGraphicFramePr>
        <p:xfrm>
          <a:off x="1568450" y="1196975"/>
          <a:ext cx="6016625" cy="2255838"/>
        </p:xfrm>
        <a:graphic>
          <a:graphicData uri="http://schemas.openxmlformats.org/presentationml/2006/ole">
            <mc:AlternateContent xmlns:mc="http://schemas.openxmlformats.org/markup-compatibility/2006">
              <mc:Choice xmlns:v="urn:schemas-microsoft-com:vml" Requires="v">
                <p:oleObj spid="_x0000_s67595" name="Image" r:id="rId3" imgW="5079365" imgH="1904762" progId="Photoshop.Image.7">
                  <p:embed/>
                </p:oleObj>
              </mc:Choice>
              <mc:Fallback>
                <p:oleObj name="Image" r:id="rId3" imgW="5079365" imgH="1904762" progId="Photoshop.Image.7">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8450" y="1196975"/>
                        <a:ext cx="6016625" cy="225583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0875" y="249238"/>
            <a:ext cx="8820150" cy="665162"/>
          </a:xfrm>
        </p:spPr>
        <p:txBody>
          <a:bodyPr/>
          <a:lstStyle/>
          <a:p>
            <a:pPr>
              <a:defRPr/>
            </a:pPr>
            <a:r>
              <a:rPr lang="zh-CN" altLang="en-US" dirty="0" smtClean="0">
                <a:ea typeface="宋体" pitchFamily="2" charset="-122"/>
              </a:rPr>
              <a:t>关系模型与</a:t>
            </a:r>
            <a:r>
              <a:rPr lang="en-US" altLang="zh-CN" dirty="0" smtClean="0">
                <a:ea typeface="宋体" pitchFamily="2" charset="-122"/>
              </a:rPr>
              <a:t>OO</a:t>
            </a:r>
            <a:r>
              <a:rPr lang="zh-CN" altLang="en-US" dirty="0" smtClean="0">
                <a:ea typeface="宋体" pitchFamily="2" charset="-122"/>
              </a:rPr>
              <a:t>模型的比较</a:t>
            </a:r>
            <a:endParaRPr lang="zh-CN" altLang="en-US" dirty="0" smtClean="0"/>
          </a:p>
        </p:txBody>
      </p:sp>
      <p:sp>
        <p:nvSpPr>
          <p:cNvPr id="68611" name="内容占位符 2"/>
          <p:cNvSpPr>
            <a:spLocks noGrp="1"/>
          </p:cNvSpPr>
          <p:nvPr>
            <p:ph idx="1"/>
          </p:nvPr>
        </p:nvSpPr>
        <p:spPr/>
        <p:txBody>
          <a:bodyPr/>
          <a:lstStyle/>
          <a:p>
            <a:endParaRPr lang="zh-CN" altLang="en-US" smtClean="0"/>
          </a:p>
        </p:txBody>
      </p:sp>
      <p:sp>
        <p:nvSpPr>
          <p:cNvPr id="6861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ED8C2E5D-A3D9-4153-853D-F2987CDEF244}" type="slidenum">
              <a:rPr lang="zh-CN" altLang="en-US" smtClean="0"/>
              <a:pPr/>
              <a:t>62</a:t>
            </a:fld>
            <a:endParaRPr lang="en-US" altLang="zh-CN" smtClean="0"/>
          </a:p>
        </p:txBody>
      </p:sp>
      <p:sp>
        <p:nvSpPr>
          <p:cNvPr id="6861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CB5A3D3B-7F5A-4CCE-9F08-E2301BC826E5}" type="datetime1">
              <a:rPr lang="zh-CN" altLang="en-US" sz="1800" smtClean="0"/>
              <a:pPr/>
              <a:t>2017/9/27</a:t>
            </a:fld>
            <a:endParaRPr lang="en-US" altLang="zh-CN" sz="1000" smtClean="0"/>
          </a:p>
        </p:txBody>
      </p:sp>
      <p:graphicFrame>
        <p:nvGraphicFramePr>
          <p:cNvPr id="6" name="Group 269"/>
          <p:cNvGraphicFramePr>
            <a:graphicFrameLocks noGrp="1"/>
          </p:cNvGraphicFramePr>
          <p:nvPr/>
        </p:nvGraphicFramePr>
        <p:xfrm>
          <a:off x="415925" y="1196975"/>
          <a:ext cx="9217024" cy="4895847"/>
        </p:xfrm>
        <a:graphic>
          <a:graphicData uri="http://schemas.openxmlformats.org/drawingml/2006/table">
            <a:tbl>
              <a:tblPr/>
              <a:tblGrid>
                <a:gridCol w="3002062"/>
                <a:gridCol w="3429330"/>
                <a:gridCol w="2785632"/>
              </a:tblGrid>
              <a:tr h="5439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内容</a:t>
                      </a:r>
                    </a:p>
                  </a:txBody>
                  <a:tcPr marT="45714" marB="45714" horzOverflow="overflow">
                    <a:lnL w="12700" cap="flat" cmpd="sng" algn="ctr">
                      <a:solidFill>
                        <a:srgbClr val="FFFFFF"/>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关系数据模型</a:t>
                      </a:r>
                    </a:p>
                  </a:txBody>
                  <a:tcPr marT="45714" marB="45714"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面向对象数据模型</a:t>
                      </a:r>
                    </a:p>
                  </a:txBody>
                  <a:tcPr marT="45714" marB="45714" horzOverflow="overflow">
                    <a:lnL>
                      <a:noFill/>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39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基本数据结构</a:t>
                      </a:r>
                    </a:p>
                  </a:txBody>
                  <a:tcPr marT="45714" marB="45714" horzOverflow="overflow">
                    <a:lnL w="12700" cap="flat" cmpd="sng" algn="ctr">
                      <a:solidFill>
                        <a:srgbClr val="FFFFFF"/>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二维表</a:t>
                      </a:r>
                    </a:p>
                  </a:txBody>
                  <a:tcPr marT="45714" marB="45714"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类</a:t>
                      </a:r>
                    </a:p>
                  </a:txBody>
                  <a:tcPr marT="45714" marB="45714" horzOverflow="overflow">
                    <a:lnL>
                      <a:noFill/>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5439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数据标识符</a:t>
                      </a:r>
                    </a:p>
                  </a:txBody>
                  <a:tcPr marT="45714" marB="45714"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码</a:t>
                      </a:r>
                    </a:p>
                  </a:txBody>
                  <a:tcPr marT="45714" marB="4571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OID</a:t>
                      </a:r>
                    </a:p>
                  </a:txBody>
                  <a:tcPr marT="45714" marB="45714" horzOverflow="overflow">
                    <a:lnL>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r>
              <a:tr h="5439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静态性质</a:t>
                      </a:r>
                    </a:p>
                  </a:txBody>
                  <a:tcPr marT="45714" marB="45714"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属性</a:t>
                      </a:r>
                    </a:p>
                  </a:txBody>
                  <a:tcPr marT="45714" marB="4571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属性</a:t>
                      </a:r>
                    </a:p>
                  </a:txBody>
                  <a:tcPr marT="45714" marB="45714" horzOverflow="overflow">
                    <a:lnL>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r>
              <a:tr h="5439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动态行为</a:t>
                      </a:r>
                    </a:p>
                  </a:txBody>
                  <a:tcPr marT="45714" marB="45714"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关系操作</a:t>
                      </a:r>
                    </a:p>
                  </a:txBody>
                  <a:tcPr marT="45714" marB="4571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方法</a:t>
                      </a:r>
                    </a:p>
                  </a:txBody>
                  <a:tcPr marT="45714" marB="45714" horzOverflow="overflow">
                    <a:lnL>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r>
              <a:tr h="5439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抽象数据类型</a:t>
                      </a:r>
                    </a:p>
                  </a:txBody>
                  <a:tcPr marT="45714" marB="45714"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无</a:t>
                      </a:r>
                    </a:p>
                  </a:txBody>
                  <a:tcPr marT="45714" marB="4571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有</a:t>
                      </a:r>
                    </a:p>
                  </a:txBody>
                  <a:tcPr marT="45714" marB="45714" horzOverflow="overflow">
                    <a:lnL>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r>
              <a:tr h="5439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封装性</a:t>
                      </a:r>
                    </a:p>
                  </a:txBody>
                  <a:tcPr marT="45714" marB="45714"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无</a:t>
                      </a:r>
                    </a:p>
                  </a:txBody>
                  <a:tcPr marT="45714" marB="4571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有</a:t>
                      </a:r>
                    </a:p>
                  </a:txBody>
                  <a:tcPr marT="45714" marB="45714" horzOverflow="overflow">
                    <a:lnL>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r>
              <a:tr h="5439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数据间关系</a:t>
                      </a:r>
                    </a:p>
                  </a:txBody>
                  <a:tcPr marT="45714" marB="45714"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主外码联系，数据依赖</a:t>
                      </a:r>
                    </a:p>
                  </a:txBody>
                  <a:tcPr marT="45714" marB="4571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继承、组合</a:t>
                      </a:r>
                    </a:p>
                  </a:txBody>
                  <a:tcPr marT="45714" marB="45714" horzOverflow="overflow">
                    <a:lnL>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r>
              <a:tr h="5439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模式演化能力</a:t>
                      </a:r>
                    </a:p>
                  </a:txBody>
                  <a:tcPr marT="45714" marB="45714" horzOverflow="overflow">
                    <a:lnL w="12700" cap="flat" cmpd="sng" algn="ctr">
                      <a:solidFill>
                        <a:srgbClr val="FFFFFF"/>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弱</a:t>
                      </a:r>
                    </a:p>
                  </a:txBody>
                  <a:tcPr marT="45714" marB="45714"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强</a:t>
                      </a:r>
                    </a:p>
                  </a:txBody>
                  <a:tcPr marT="45714" marB="45714" horzOverflow="overflow">
                    <a:lnL>
                      <a:noFill/>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0875" y="304800"/>
            <a:ext cx="8820150" cy="609600"/>
          </a:xfrm>
        </p:spPr>
        <p:txBody>
          <a:bodyPr/>
          <a:lstStyle/>
          <a:p>
            <a:pPr>
              <a:defRPr/>
            </a:pPr>
            <a:r>
              <a:rPr lang="zh-CN" altLang="en-US" sz="4400" dirty="0" smtClean="0">
                <a:latin typeface="Times New Roman" pitchFamily="18" charset="0"/>
              </a:rPr>
              <a:t>面向对象数据库研究中存在的问题</a:t>
            </a:r>
            <a:r>
              <a:rPr lang="zh-CN" altLang="en-US" sz="4400" dirty="0" smtClean="0"/>
              <a:t> </a:t>
            </a:r>
          </a:p>
        </p:txBody>
      </p:sp>
      <p:sp>
        <p:nvSpPr>
          <p:cNvPr id="69635" name="内容占位符 2"/>
          <p:cNvSpPr>
            <a:spLocks noGrp="1"/>
          </p:cNvSpPr>
          <p:nvPr>
            <p:ph idx="1"/>
          </p:nvPr>
        </p:nvSpPr>
        <p:spPr>
          <a:xfrm>
            <a:off x="650875" y="1143000"/>
            <a:ext cx="8820150" cy="4373563"/>
          </a:xfrm>
        </p:spPr>
        <p:txBody>
          <a:bodyPr/>
          <a:lstStyle/>
          <a:p>
            <a:pPr>
              <a:lnSpc>
                <a:spcPct val="150000"/>
              </a:lnSpc>
            </a:pPr>
            <a:r>
              <a:rPr lang="zh-CN" altLang="en-US" smtClean="0"/>
              <a:t>缺乏通用数据模型；</a:t>
            </a:r>
          </a:p>
          <a:p>
            <a:pPr>
              <a:lnSpc>
                <a:spcPct val="150000"/>
              </a:lnSpc>
            </a:pPr>
            <a:r>
              <a:rPr lang="zh-CN" altLang="en-US" smtClean="0"/>
              <a:t>缺乏理论基础；</a:t>
            </a:r>
          </a:p>
          <a:p>
            <a:pPr>
              <a:lnSpc>
                <a:spcPct val="150000"/>
              </a:lnSpc>
            </a:pPr>
            <a:r>
              <a:rPr lang="zh-CN" altLang="en-US" smtClean="0"/>
              <a:t>缺乏友好的用户界面与工具环境；</a:t>
            </a:r>
          </a:p>
          <a:p>
            <a:pPr>
              <a:lnSpc>
                <a:spcPct val="150000"/>
              </a:lnSpc>
            </a:pPr>
            <a:r>
              <a:rPr lang="zh-CN" altLang="en-US" smtClean="0"/>
              <a:t>缺乏有力的查询优化。 </a:t>
            </a:r>
          </a:p>
          <a:p>
            <a:pPr>
              <a:lnSpc>
                <a:spcPct val="150000"/>
              </a:lnSpc>
            </a:pPr>
            <a:r>
              <a:rPr lang="zh-CN" altLang="en-US" smtClean="0"/>
              <a:t>商业上没有建立坚实的基础</a:t>
            </a:r>
          </a:p>
          <a:p>
            <a:endParaRPr lang="zh-CN" altLang="en-US" smtClean="0"/>
          </a:p>
        </p:txBody>
      </p:sp>
      <p:sp>
        <p:nvSpPr>
          <p:cNvPr id="6963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66FAC7D-1F8C-4BFB-94C7-13BC179BA43D}" type="slidenum">
              <a:rPr lang="zh-CN" altLang="en-US" smtClean="0"/>
              <a:pPr/>
              <a:t>63</a:t>
            </a:fld>
            <a:endParaRPr lang="en-US" altLang="zh-CN" smtClean="0"/>
          </a:p>
        </p:txBody>
      </p:sp>
      <p:sp>
        <p:nvSpPr>
          <p:cNvPr id="6963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91D88E9-D90E-46EB-856B-1CE80F77D005}" type="datetime1">
              <a:rPr lang="zh-CN" altLang="en-US" sz="1800" smtClean="0"/>
              <a:pPr/>
              <a:t>2017/9/27</a:t>
            </a:fld>
            <a:endParaRPr lang="en-US" altLang="zh-CN" sz="100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9021A02E-6FE5-4ED6-8F28-18B1FBFAD938}" type="slidenum">
              <a:rPr lang="zh-CN" altLang="en-US" smtClean="0"/>
              <a:pPr/>
              <a:t>64</a:t>
            </a:fld>
            <a:endParaRPr lang="en-US" altLang="zh-CN" smtClean="0"/>
          </a:p>
        </p:txBody>
      </p:sp>
      <p:sp>
        <p:nvSpPr>
          <p:cNvPr id="7065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280640E-102F-4140-B6AD-58C2EDBB20B7}" type="datetime1">
              <a:rPr lang="zh-CN" altLang="en-US" sz="1800" smtClean="0"/>
              <a:pPr/>
              <a:t>2017/9/27</a:t>
            </a:fld>
            <a:endParaRPr lang="en-US" altLang="zh-CN" sz="1000" smtClean="0"/>
          </a:p>
        </p:txBody>
      </p:sp>
      <p:sp>
        <p:nvSpPr>
          <p:cNvPr id="1065986" name="Rectangle 2"/>
          <p:cNvSpPr>
            <a:spLocks noGrp="1" noChangeArrowheads="1"/>
          </p:cNvSpPr>
          <p:nvPr>
            <p:ph type="title"/>
          </p:nvPr>
        </p:nvSpPr>
        <p:spPr/>
        <p:txBody>
          <a:bodyPr/>
          <a:lstStyle/>
          <a:p>
            <a:pPr defTabSz="914400">
              <a:defRPr/>
            </a:pPr>
            <a:r>
              <a:rPr lang="en-US" altLang="zh-CN" smtClean="0">
                <a:ea typeface="宋体" pitchFamily="2" charset="-122"/>
              </a:rPr>
              <a:t>2.6 </a:t>
            </a:r>
            <a:r>
              <a:rPr lang="zh-CN" altLang="en-US" smtClean="0">
                <a:ea typeface="宋体" pitchFamily="2" charset="-122"/>
              </a:rPr>
              <a:t>小结</a:t>
            </a:r>
          </a:p>
        </p:txBody>
      </p:sp>
      <p:sp>
        <p:nvSpPr>
          <p:cNvPr id="70661" name="Rectangle 3"/>
          <p:cNvSpPr>
            <a:spLocks noGrp="1" noChangeArrowheads="1"/>
          </p:cNvSpPr>
          <p:nvPr>
            <p:ph type="body" idx="1"/>
          </p:nvPr>
        </p:nvSpPr>
        <p:spPr>
          <a:xfrm>
            <a:off x="415925" y="1125538"/>
            <a:ext cx="9290050" cy="5184775"/>
          </a:xfrm>
        </p:spPr>
        <p:txBody>
          <a:bodyPr/>
          <a:lstStyle/>
          <a:p>
            <a:pPr marL="342900" indent="-342900" algn="just" defTabSz="914400"/>
            <a:r>
              <a:rPr lang="zh-CN" altLang="en-US" smtClean="0"/>
              <a:t>介绍了两类数据模型：</a:t>
            </a:r>
          </a:p>
          <a:p>
            <a:pPr marL="742950" lvl="1" indent="-285750" algn="just" defTabSz="914400"/>
            <a:r>
              <a:rPr lang="zh-CN" altLang="en-US" smtClean="0"/>
              <a:t>概念模型</a:t>
            </a:r>
          </a:p>
          <a:p>
            <a:pPr marL="1143000" lvl="2" indent="-228600" algn="just" defTabSz="914400"/>
            <a:r>
              <a:rPr lang="zh-CN" altLang="en-US" smtClean="0"/>
              <a:t>表示信息结构的模型</a:t>
            </a:r>
            <a:r>
              <a:rPr lang="en-US" altLang="zh-CN" smtClean="0"/>
              <a:t>,</a:t>
            </a:r>
            <a:r>
              <a:rPr lang="zh-CN" altLang="en-US" smtClean="0"/>
              <a:t>不涉及信息在计算机中的表示</a:t>
            </a:r>
          </a:p>
          <a:p>
            <a:pPr marL="1143000" lvl="2" indent="-228600" algn="just" defTabSz="914400"/>
            <a:r>
              <a:rPr lang="zh-CN" altLang="en-US" smtClean="0"/>
              <a:t>常用的概念模型有实体</a:t>
            </a:r>
            <a:r>
              <a:rPr lang="en-US" altLang="zh-CN" smtClean="0"/>
              <a:t>-</a:t>
            </a:r>
            <a:r>
              <a:rPr lang="zh-CN" altLang="en-US" smtClean="0"/>
              <a:t>联系模型，即</a:t>
            </a:r>
            <a:r>
              <a:rPr lang="en-US" altLang="zh-CN" smtClean="0"/>
              <a:t>E-R</a:t>
            </a:r>
            <a:r>
              <a:rPr lang="zh-CN" altLang="en-US" smtClean="0"/>
              <a:t>模型。</a:t>
            </a:r>
          </a:p>
          <a:p>
            <a:pPr marL="1143000" lvl="2" indent="-228600" algn="just" defTabSz="914400"/>
            <a:r>
              <a:rPr lang="en-US" altLang="zh-CN" smtClean="0"/>
              <a:t>E-R</a:t>
            </a:r>
            <a:r>
              <a:rPr lang="zh-CN" altLang="en-US" smtClean="0"/>
              <a:t>模型可用于数据库设计的概念建模 </a:t>
            </a:r>
          </a:p>
          <a:p>
            <a:pPr marL="742950" lvl="1" indent="-285750" algn="just" defTabSz="914400"/>
            <a:r>
              <a:rPr lang="zh-CN" altLang="en-US" smtClean="0"/>
              <a:t>数据库系统支持的数据模型 </a:t>
            </a:r>
          </a:p>
          <a:p>
            <a:pPr marL="1143000" lvl="2" indent="-228600" algn="just" defTabSz="914400"/>
            <a:r>
              <a:rPr lang="zh-CN" altLang="en-US" smtClean="0"/>
              <a:t>层次数据模型</a:t>
            </a:r>
          </a:p>
          <a:p>
            <a:pPr marL="1143000" lvl="2" indent="-228600" algn="just" defTabSz="914400"/>
            <a:r>
              <a:rPr lang="zh-CN" altLang="en-US" smtClean="0"/>
              <a:t>网状数据模型</a:t>
            </a:r>
          </a:p>
          <a:p>
            <a:pPr marL="1143000" lvl="2" indent="-228600" algn="just" defTabSz="914400"/>
            <a:r>
              <a:rPr lang="zh-CN" altLang="en-US" smtClean="0"/>
              <a:t>关系数据模型</a:t>
            </a:r>
          </a:p>
          <a:p>
            <a:pPr marL="1143000" lvl="2" indent="-228600" algn="just" defTabSz="914400"/>
            <a:r>
              <a:rPr lang="zh-CN" altLang="en-US" smtClean="0"/>
              <a:t>面向对象数据模型等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Rectangle 2"/>
          <p:cNvSpPr>
            <a:spLocks noChangeArrowheads="1"/>
          </p:cNvSpPr>
          <p:nvPr/>
        </p:nvSpPr>
        <p:spPr bwMode="auto">
          <a:xfrm>
            <a:off x="2557463" y="1708150"/>
            <a:ext cx="5040312" cy="3168650"/>
          </a:xfrm>
          <a:prstGeom prst="rect">
            <a:avLst/>
          </a:prstGeom>
          <a:gradFill rotWithShape="0">
            <a:gsLst>
              <a:gs pos="0">
                <a:srgbClr val="3333FF"/>
              </a:gs>
              <a:gs pos="100000">
                <a:srgbClr val="3333FF">
                  <a:gamma/>
                  <a:tint val="35294"/>
                  <a:invGamma/>
                </a:srgbClr>
              </a:gs>
            </a:gsLst>
            <a:lin ang="5400000" scaled="1"/>
          </a:gradFill>
          <a:ln w="22225">
            <a:solidFill>
              <a:srgbClr val="000000"/>
            </a:solidFill>
            <a:miter lim="800000"/>
            <a:headEnd/>
            <a:tailEnd/>
          </a:ln>
        </p:spPr>
        <p:txBody>
          <a:bodyPr anchor="ctr"/>
          <a:lstStyle/>
          <a:p>
            <a:pPr>
              <a:defRPr/>
            </a:pPr>
            <a:r>
              <a:rPr lang="zh-CN" altLang="en-US" sz="4800" dirty="0">
                <a:solidFill>
                  <a:schemeClr val="bg1"/>
                </a:solidFill>
                <a:effectLst>
                  <a:outerShdw blurRad="38100" dist="38100" dir="2700000" algn="tl">
                    <a:srgbClr val="000000"/>
                  </a:outerShdw>
                </a:effectLst>
                <a:latin typeface="Times New Roman" pitchFamily="18" charset="0"/>
                <a:ea typeface=""/>
              </a:rPr>
              <a:t>作     业</a:t>
            </a:r>
            <a:endParaRPr lang="zh-CN" altLang="en-US" sz="4800" b="0" dirty="0">
              <a:solidFill>
                <a:schemeClr val="bg1"/>
              </a:solidFill>
              <a:effectLst>
                <a:outerShdw blurRad="38100" dist="38100" dir="2700000" algn="tl">
                  <a:srgbClr val="000000"/>
                </a:outerShdw>
              </a:effectLst>
              <a:latin typeface="Times New Roman" pitchFamily="18" charset="0"/>
              <a:ea typeface=""/>
            </a:endParaRPr>
          </a:p>
          <a:p>
            <a:pPr>
              <a:defRPr/>
            </a:pPr>
            <a:r>
              <a:rPr lang="en-US" altLang="zh-CN" sz="4800" dirty="0">
                <a:solidFill>
                  <a:schemeClr val="bg1"/>
                </a:solidFill>
                <a:effectLst>
                  <a:outerShdw blurRad="38100" dist="38100" dir="2700000" algn="tl">
                    <a:srgbClr val="000000"/>
                  </a:outerShdw>
                </a:effectLst>
                <a:latin typeface="Arial" pitchFamily="34" charset="0"/>
              </a:rPr>
              <a:t>P34 </a:t>
            </a:r>
          </a:p>
          <a:p>
            <a:pPr>
              <a:defRPr/>
            </a:pPr>
            <a:r>
              <a:rPr lang="en-US" altLang="zh-CN" sz="4800" dirty="0" smtClean="0">
                <a:solidFill>
                  <a:schemeClr val="bg1"/>
                </a:solidFill>
                <a:effectLst>
                  <a:outerShdw blurRad="38100" dist="38100" dir="2700000" algn="tl">
                    <a:srgbClr val="000000"/>
                  </a:outerShdw>
                </a:effectLst>
                <a:latin typeface="Arial" pitchFamily="34" charset="0"/>
              </a:rPr>
              <a:t>2,3,4</a:t>
            </a:r>
            <a:endParaRPr lang="en-US" altLang="zh-CN" sz="4800" dirty="0">
              <a:solidFill>
                <a:schemeClr val="bg1"/>
              </a:solidFill>
              <a:effectLst>
                <a:outerShdw blurRad="38100" dist="38100" dir="2700000" algn="tl">
                  <a:srgbClr val="000000"/>
                </a:outerShdw>
              </a:effectLst>
              <a:latin typeface="Arial" pitchFamily="34" charset="0"/>
            </a:endParaRPr>
          </a:p>
        </p:txBody>
      </p:sp>
      <p:grpSp>
        <p:nvGrpSpPr>
          <p:cNvPr id="71683" name="Group 3"/>
          <p:cNvGrpSpPr>
            <a:grpSpLocks/>
          </p:cNvGrpSpPr>
          <p:nvPr/>
        </p:nvGrpSpPr>
        <p:grpSpPr bwMode="auto">
          <a:xfrm>
            <a:off x="992188" y="1628775"/>
            <a:ext cx="1700212" cy="2743200"/>
            <a:chOff x="202" y="926"/>
            <a:chExt cx="1939" cy="2770"/>
          </a:xfrm>
        </p:grpSpPr>
        <p:sp>
          <p:nvSpPr>
            <p:cNvPr id="71702" name="Freeform 4"/>
            <p:cNvSpPr>
              <a:spLocks/>
            </p:cNvSpPr>
            <p:nvPr/>
          </p:nvSpPr>
          <p:spPr bwMode="auto">
            <a:xfrm>
              <a:off x="202" y="926"/>
              <a:ext cx="1939" cy="2770"/>
            </a:xfrm>
            <a:custGeom>
              <a:avLst/>
              <a:gdLst>
                <a:gd name="T0" fmla="*/ 17 w 1939"/>
                <a:gd name="T1" fmla="*/ 506 h 2770"/>
                <a:gd name="T2" fmla="*/ 9 w 1939"/>
                <a:gd name="T3" fmla="*/ 736 h 2770"/>
                <a:gd name="T4" fmla="*/ 42 w 1939"/>
                <a:gd name="T5" fmla="*/ 956 h 2770"/>
                <a:gd name="T6" fmla="*/ 296 w 1939"/>
                <a:gd name="T7" fmla="*/ 1284 h 2770"/>
                <a:gd name="T8" fmla="*/ 495 w 1939"/>
                <a:gd name="T9" fmla="*/ 1555 h 2770"/>
                <a:gd name="T10" fmla="*/ 576 w 1939"/>
                <a:gd name="T11" fmla="*/ 1791 h 2770"/>
                <a:gd name="T12" fmla="*/ 661 w 1939"/>
                <a:gd name="T13" fmla="*/ 2220 h 2770"/>
                <a:gd name="T14" fmla="*/ 750 w 1939"/>
                <a:gd name="T15" fmla="*/ 2699 h 2770"/>
                <a:gd name="T16" fmla="*/ 775 w 1939"/>
                <a:gd name="T17" fmla="*/ 2744 h 2770"/>
                <a:gd name="T18" fmla="*/ 811 w 1939"/>
                <a:gd name="T19" fmla="*/ 2766 h 2770"/>
                <a:gd name="T20" fmla="*/ 863 w 1939"/>
                <a:gd name="T21" fmla="*/ 2770 h 2770"/>
                <a:gd name="T22" fmla="*/ 911 w 1939"/>
                <a:gd name="T23" fmla="*/ 2758 h 2770"/>
                <a:gd name="T24" fmla="*/ 944 w 1939"/>
                <a:gd name="T25" fmla="*/ 2721 h 2770"/>
                <a:gd name="T26" fmla="*/ 958 w 1939"/>
                <a:gd name="T27" fmla="*/ 2661 h 2770"/>
                <a:gd name="T28" fmla="*/ 958 w 1939"/>
                <a:gd name="T29" fmla="*/ 2572 h 2770"/>
                <a:gd name="T30" fmla="*/ 899 w 1939"/>
                <a:gd name="T31" fmla="*/ 2161 h 2770"/>
                <a:gd name="T32" fmla="*/ 933 w 1939"/>
                <a:gd name="T33" fmla="*/ 2105 h 2770"/>
                <a:gd name="T34" fmla="*/ 1208 w 1939"/>
                <a:gd name="T35" fmla="*/ 2501 h 2770"/>
                <a:gd name="T36" fmla="*/ 1419 w 1939"/>
                <a:gd name="T37" fmla="*/ 2741 h 2770"/>
                <a:gd name="T38" fmla="*/ 1473 w 1939"/>
                <a:gd name="T39" fmla="*/ 2731 h 2770"/>
                <a:gd name="T40" fmla="*/ 1512 w 1939"/>
                <a:gd name="T41" fmla="*/ 2693 h 2770"/>
                <a:gd name="T42" fmla="*/ 1529 w 1939"/>
                <a:gd name="T43" fmla="*/ 2649 h 2770"/>
                <a:gd name="T44" fmla="*/ 1537 w 1939"/>
                <a:gd name="T45" fmla="*/ 2608 h 2770"/>
                <a:gd name="T46" fmla="*/ 1537 w 1939"/>
                <a:gd name="T47" fmla="*/ 2566 h 2770"/>
                <a:gd name="T48" fmla="*/ 1524 w 1939"/>
                <a:gd name="T49" fmla="*/ 2503 h 2770"/>
                <a:gd name="T50" fmla="*/ 1476 w 1939"/>
                <a:gd name="T51" fmla="*/ 2412 h 2770"/>
                <a:gd name="T52" fmla="*/ 1340 w 1939"/>
                <a:gd name="T53" fmla="*/ 2250 h 2770"/>
                <a:gd name="T54" fmla="*/ 1537 w 1939"/>
                <a:gd name="T55" fmla="*/ 2200 h 2770"/>
                <a:gd name="T56" fmla="*/ 1775 w 1939"/>
                <a:gd name="T57" fmla="*/ 2293 h 2770"/>
                <a:gd name="T58" fmla="*/ 1841 w 1939"/>
                <a:gd name="T59" fmla="*/ 2303 h 2770"/>
                <a:gd name="T60" fmla="*/ 1882 w 1939"/>
                <a:gd name="T61" fmla="*/ 2279 h 2770"/>
                <a:gd name="T62" fmla="*/ 1911 w 1939"/>
                <a:gd name="T63" fmla="*/ 2232 h 2770"/>
                <a:gd name="T64" fmla="*/ 1924 w 1939"/>
                <a:gd name="T65" fmla="*/ 2169 h 2770"/>
                <a:gd name="T66" fmla="*/ 1916 w 1939"/>
                <a:gd name="T67" fmla="*/ 2119 h 2770"/>
                <a:gd name="T68" fmla="*/ 1894 w 1939"/>
                <a:gd name="T69" fmla="*/ 2082 h 2770"/>
                <a:gd name="T70" fmla="*/ 1851 w 1939"/>
                <a:gd name="T71" fmla="*/ 2048 h 2770"/>
                <a:gd name="T72" fmla="*/ 1625 w 1939"/>
                <a:gd name="T73" fmla="*/ 1903 h 2770"/>
                <a:gd name="T74" fmla="*/ 1476 w 1939"/>
                <a:gd name="T75" fmla="*/ 1799 h 2770"/>
                <a:gd name="T76" fmla="*/ 1434 w 1939"/>
                <a:gd name="T77" fmla="*/ 1706 h 2770"/>
                <a:gd name="T78" fmla="*/ 1409 w 1939"/>
                <a:gd name="T79" fmla="*/ 1555 h 2770"/>
                <a:gd name="T80" fmla="*/ 1350 w 1939"/>
                <a:gd name="T81" fmla="*/ 1363 h 2770"/>
                <a:gd name="T82" fmla="*/ 1303 w 1939"/>
                <a:gd name="T83" fmla="*/ 1191 h 2770"/>
                <a:gd name="T84" fmla="*/ 1247 w 1939"/>
                <a:gd name="T85" fmla="*/ 1039 h 2770"/>
                <a:gd name="T86" fmla="*/ 1199 w 1939"/>
                <a:gd name="T87" fmla="*/ 829 h 2770"/>
                <a:gd name="T88" fmla="*/ 1162 w 1939"/>
                <a:gd name="T89" fmla="*/ 655 h 2770"/>
                <a:gd name="T90" fmla="*/ 1199 w 1939"/>
                <a:gd name="T91" fmla="*/ 554 h 2770"/>
                <a:gd name="T92" fmla="*/ 1417 w 1939"/>
                <a:gd name="T93" fmla="*/ 477 h 2770"/>
                <a:gd name="T94" fmla="*/ 1596 w 1939"/>
                <a:gd name="T95" fmla="*/ 427 h 2770"/>
                <a:gd name="T96" fmla="*/ 1723 w 1939"/>
                <a:gd name="T97" fmla="*/ 376 h 2770"/>
                <a:gd name="T98" fmla="*/ 1830 w 1939"/>
                <a:gd name="T99" fmla="*/ 305 h 2770"/>
                <a:gd name="T100" fmla="*/ 1880 w 1939"/>
                <a:gd name="T101" fmla="*/ 251 h 2770"/>
                <a:gd name="T102" fmla="*/ 1914 w 1939"/>
                <a:gd name="T103" fmla="*/ 186 h 2770"/>
                <a:gd name="T104" fmla="*/ 1936 w 1939"/>
                <a:gd name="T105" fmla="*/ 115 h 2770"/>
                <a:gd name="T106" fmla="*/ 1938 w 1939"/>
                <a:gd name="T107" fmla="*/ 53 h 2770"/>
                <a:gd name="T108" fmla="*/ 1919 w 1939"/>
                <a:gd name="T109" fmla="*/ 16 h 2770"/>
                <a:gd name="T110" fmla="*/ 1894 w 1939"/>
                <a:gd name="T111" fmla="*/ 0 h 2770"/>
                <a:gd name="T112" fmla="*/ 1706 w 1939"/>
                <a:gd name="T113" fmla="*/ 99 h 2770"/>
                <a:gd name="T114" fmla="*/ 1546 w 1939"/>
                <a:gd name="T115" fmla="*/ 128 h 2770"/>
                <a:gd name="T116" fmla="*/ 1389 w 1939"/>
                <a:gd name="T117" fmla="*/ 166 h 2770"/>
                <a:gd name="T118" fmla="*/ 1154 w 1939"/>
                <a:gd name="T119" fmla="*/ 178 h 2770"/>
                <a:gd name="T120" fmla="*/ 703 w 1939"/>
                <a:gd name="T121" fmla="*/ 237 h 2770"/>
                <a:gd name="T122" fmla="*/ 424 w 1939"/>
                <a:gd name="T123" fmla="*/ 277 h 2770"/>
                <a:gd name="T124" fmla="*/ 110 w 1939"/>
                <a:gd name="T125" fmla="*/ 257 h 27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39" h="2770">
                  <a:moveTo>
                    <a:pt x="110" y="257"/>
                  </a:moveTo>
                  <a:lnTo>
                    <a:pt x="17" y="506"/>
                  </a:lnTo>
                  <a:lnTo>
                    <a:pt x="0" y="595"/>
                  </a:lnTo>
                  <a:lnTo>
                    <a:pt x="9" y="736"/>
                  </a:lnTo>
                  <a:lnTo>
                    <a:pt x="17" y="835"/>
                  </a:lnTo>
                  <a:lnTo>
                    <a:pt x="42" y="956"/>
                  </a:lnTo>
                  <a:lnTo>
                    <a:pt x="101" y="1094"/>
                  </a:lnTo>
                  <a:lnTo>
                    <a:pt x="296" y="1284"/>
                  </a:lnTo>
                  <a:lnTo>
                    <a:pt x="458" y="1482"/>
                  </a:lnTo>
                  <a:lnTo>
                    <a:pt x="495" y="1555"/>
                  </a:lnTo>
                  <a:lnTo>
                    <a:pt x="534" y="1630"/>
                  </a:lnTo>
                  <a:lnTo>
                    <a:pt x="576" y="1791"/>
                  </a:lnTo>
                  <a:lnTo>
                    <a:pt x="618" y="2068"/>
                  </a:lnTo>
                  <a:lnTo>
                    <a:pt x="661" y="2220"/>
                  </a:lnTo>
                  <a:lnTo>
                    <a:pt x="716" y="2444"/>
                  </a:lnTo>
                  <a:lnTo>
                    <a:pt x="750" y="2699"/>
                  </a:lnTo>
                  <a:lnTo>
                    <a:pt x="760" y="2727"/>
                  </a:lnTo>
                  <a:lnTo>
                    <a:pt x="775" y="2744"/>
                  </a:lnTo>
                  <a:lnTo>
                    <a:pt x="792" y="2758"/>
                  </a:lnTo>
                  <a:lnTo>
                    <a:pt x="811" y="2766"/>
                  </a:lnTo>
                  <a:lnTo>
                    <a:pt x="840" y="2770"/>
                  </a:lnTo>
                  <a:lnTo>
                    <a:pt x="863" y="2770"/>
                  </a:lnTo>
                  <a:lnTo>
                    <a:pt x="890" y="2766"/>
                  </a:lnTo>
                  <a:lnTo>
                    <a:pt x="911" y="2758"/>
                  </a:lnTo>
                  <a:lnTo>
                    <a:pt x="929" y="2742"/>
                  </a:lnTo>
                  <a:lnTo>
                    <a:pt x="944" y="2721"/>
                  </a:lnTo>
                  <a:lnTo>
                    <a:pt x="955" y="2691"/>
                  </a:lnTo>
                  <a:lnTo>
                    <a:pt x="958" y="2661"/>
                  </a:lnTo>
                  <a:lnTo>
                    <a:pt x="960" y="2610"/>
                  </a:lnTo>
                  <a:lnTo>
                    <a:pt x="958" y="2572"/>
                  </a:lnTo>
                  <a:lnTo>
                    <a:pt x="933" y="2388"/>
                  </a:lnTo>
                  <a:lnTo>
                    <a:pt x="899" y="2161"/>
                  </a:lnTo>
                  <a:lnTo>
                    <a:pt x="873" y="1969"/>
                  </a:lnTo>
                  <a:lnTo>
                    <a:pt x="933" y="2105"/>
                  </a:lnTo>
                  <a:lnTo>
                    <a:pt x="1085" y="2319"/>
                  </a:lnTo>
                  <a:lnTo>
                    <a:pt x="1208" y="2501"/>
                  </a:lnTo>
                  <a:lnTo>
                    <a:pt x="1392" y="2731"/>
                  </a:lnTo>
                  <a:lnTo>
                    <a:pt x="1419" y="2741"/>
                  </a:lnTo>
                  <a:lnTo>
                    <a:pt x="1448" y="2741"/>
                  </a:lnTo>
                  <a:lnTo>
                    <a:pt x="1473" y="2731"/>
                  </a:lnTo>
                  <a:lnTo>
                    <a:pt x="1495" y="2711"/>
                  </a:lnTo>
                  <a:lnTo>
                    <a:pt x="1512" y="2693"/>
                  </a:lnTo>
                  <a:lnTo>
                    <a:pt x="1524" y="2669"/>
                  </a:lnTo>
                  <a:lnTo>
                    <a:pt x="1529" y="2649"/>
                  </a:lnTo>
                  <a:lnTo>
                    <a:pt x="1536" y="2628"/>
                  </a:lnTo>
                  <a:lnTo>
                    <a:pt x="1537" y="2608"/>
                  </a:lnTo>
                  <a:lnTo>
                    <a:pt x="1537" y="2586"/>
                  </a:lnTo>
                  <a:lnTo>
                    <a:pt x="1537" y="2566"/>
                  </a:lnTo>
                  <a:lnTo>
                    <a:pt x="1532" y="2541"/>
                  </a:lnTo>
                  <a:lnTo>
                    <a:pt x="1524" y="2503"/>
                  </a:lnTo>
                  <a:lnTo>
                    <a:pt x="1512" y="2473"/>
                  </a:lnTo>
                  <a:lnTo>
                    <a:pt x="1476" y="2412"/>
                  </a:lnTo>
                  <a:lnTo>
                    <a:pt x="1434" y="2349"/>
                  </a:lnTo>
                  <a:lnTo>
                    <a:pt x="1340" y="2250"/>
                  </a:lnTo>
                  <a:lnTo>
                    <a:pt x="1233" y="2034"/>
                  </a:lnTo>
                  <a:lnTo>
                    <a:pt x="1537" y="2200"/>
                  </a:lnTo>
                  <a:lnTo>
                    <a:pt x="1740" y="2279"/>
                  </a:lnTo>
                  <a:lnTo>
                    <a:pt x="1775" y="2293"/>
                  </a:lnTo>
                  <a:lnTo>
                    <a:pt x="1809" y="2303"/>
                  </a:lnTo>
                  <a:lnTo>
                    <a:pt x="1841" y="2303"/>
                  </a:lnTo>
                  <a:lnTo>
                    <a:pt x="1863" y="2293"/>
                  </a:lnTo>
                  <a:lnTo>
                    <a:pt x="1882" y="2279"/>
                  </a:lnTo>
                  <a:lnTo>
                    <a:pt x="1897" y="2260"/>
                  </a:lnTo>
                  <a:lnTo>
                    <a:pt x="1911" y="2232"/>
                  </a:lnTo>
                  <a:lnTo>
                    <a:pt x="1919" y="2202"/>
                  </a:lnTo>
                  <a:lnTo>
                    <a:pt x="1924" y="2169"/>
                  </a:lnTo>
                  <a:lnTo>
                    <a:pt x="1922" y="2145"/>
                  </a:lnTo>
                  <a:lnTo>
                    <a:pt x="1916" y="2119"/>
                  </a:lnTo>
                  <a:lnTo>
                    <a:pt x="1906" y="2101"/>
                  </a:lnTo>
                  <a:lnTo>
                    <a:pt x="1894" y="2082"/>
                  </a:lnTo>
                  <a:lnTo>
                    <a:pt x="1872" y="2064"/>
                  </a:lnTo>
                  <a:lnTo>
                    <a:pt x="1851" y="2048"/>
                  </a:lnTo>
                  <a:lnTo>
                    <a:pt x="1740" y="1979"/>
                  </a:lnTo>
                  <a:lnTo>
                    <a:pt x="1625" y="1903"/>
                  </a:lnTo>
                  <a:lnTo>
                    <a:pt x="1532" y="1832"/>
                  </a:lnTo>
                  <a:lnTo>
                    <a:pt x="1476" y="1799"/>
                  </a:lnTo>
                  <a:lnTo>
                    <a:pt x="1434" y="1779"/>
                  </a:lnTo>
                  <a:lnTo>
                    <a:pt x="1434" y="1706"/>
                  </a:lnTo>
                  <a:lnTo>
                    <a:pt x="1431" y="1634"/>
                  </a:lnTo>
                  <a:lnTo>
                    <a:pt x="1409" y="1555"/>
                  </a:lnTo>
                  <a:lnTo>
                    <a:pt x="1367" y="1456"/>
                  </a:lnTo>
                  <a:lnTo>
                    <a:pt x="1350" y="1363"/>
                  </a:lnTo>
                  <a:lnTo>
                    <a:pt x="1328" y="1276"/>
                  </a:lnTo>
                  <a:lnTo>
                    <a:pt x="1303" y="1191"/>
                  </a:lnTo>
                  <a:lnTo>
                    <a:pt x="1275" y="1120"/>
                  </a:lnTo>
                  <a:lnTo>
                    <a:pt x="1247" y="1039"/>
                  </a:lnTo>
                  <a:lnTo>
                    <a:pt x="1225" y="948"/>
                  </a:lnTo>
                  <a:lnTo>
                    <a:pt x="1199" y="829"/>
                  </a:lnTo>
                  <a:lnTo>
                    <a:pt x="1183" y="762"/>
                  </a:lnTo>
                  <a:lnTo>
                    <a:pt x="1162" y="655"/>
                  </a:lnTo>
                  <a:lnTo>
                    <a:pt x="1179" y="593"/>
                  </a:lnTo>
                  <a:lnTo>
                    <a:pt x="1199" y="554"/>
                  </a:lnTo>
                  <a:lnTo>
                    <a:pt x="1247" y="510"/>
                  </a:lnTo>
                  <a:lnTo>
                    <a:pt x="1417" y="477"/>
                  </a:lnTo>
                  <a:lnTo>
                    <a:pt x="1495" y="455"/>
                  </a:lnTo>
                  <a:lnTo>
                    <a:pt x="1596" y="427"/>
                  </a:lnTo>
                  <a:lnTo>
                    <a:pt x="1659" y="406"/>
                  </a:lnTo>
                  <a:lnTo>
                    <a:pt x="1723" y="376"/>
                  </a:lnTo>
                  <a:lnTo>
                    <a:pt x="1799" y="324"/>
                  </a:lnTo>
                  <a:lnTo>
                    <a:pt x="1830" y="305"/>
                  </a:lnTo>
                  <a:lnTo>
                    <a:pt x="1860" y="277"/>
                  </a:lnTo>
                  <a:lnTo>
                    <a:pt x="1880" y="251"/>
                  </a:lnTo>
                  <a:lnTo>
                    <a:pt x="1902" y="216"/>
                  </a:lnTo>
                  <a:lnTo>
                    <a:pt x="1914" y="186"/>
                  </a:lnTo>
                  <a:lnTo>
                    <a:pt x="1928" y="148"/>
                  </a:lnTo>
                  <a:lnTo>
                    <a:pt x="1936" y="115"/>
                  </a:lnTo>
                  <a:lnTo>
                    <a:pt x="1939" y="87"/>
                  </a:lnTo>
                  <a:lnTo>
                    <a:pt x="1938" y="53"/>
                  </a:lnTo>
                  <a:lnTo>
                    <a:pt x="1928" y="30"/>
                  </a:lnTo>
                  <a:lnTo>
                    <a:pt x="1919" y="16"/>
                  </a:lnTo>
                  <a:lnTo>
                    <a:pt x="1909" y="8"/>
                  </a:lnTo>
                  <a:lnTo>
                    <a:pt x="1894" y="0"/>
                  </a:lnTo>
                  <a:lnTo>
                    <a:pt x="1841" y="30"/>
                  </a:lnTo>
                  <a:lnTo>
                    <a:pt x="1706" y="99"/>
                  </a:lnTo>
                  <a:lnTo>
                    <a:pt x="1605" y="138"/>
                  </a:lnTo>
                  <a:lnTo>
                    <a:pt x="1546" y="128"/>
                  </a:lnTo>
                  <a:lnTo>
                    <a:pt x="1460" y="158"/>
                  </a:lnTo>
                  <a:lnTo>
                    <a:pt x="1389" y="166"/>
                  </a:lnTo>
                  <a:lnTo>
                    <a:pt x="1306" y="168"/>
                  </a:lnTo>
                  <a:lnTo>
                    <a:pt x="1154" y="178"/>
                  </a:lnTo>
                  <a:lnTo>
                    <a:pt x="899" y="227"/>
                  </a:lnTo>
                  <a:lnTo>
                    <a:pt x="703" y="237"/>
                  </a:lnTo>
                  <a:lnTo>
                    <a:pt x="525" y="277"/>
                  </a:lnTo>
                  <a:lnTo>
                    <a:pt x="424" y="277"/>
                  </a:lnTo>
                  <a:lnTo>
                    <a:pt x="270" y="247"/>
                  </a:lnTo>
                  <a:lnTo>
                    <a:pt x="110" y="257"/>
                  </a:lnTo>
                  <a:close/>
                </a:path>
              </a:pathLst>
            </a:custGeom>
            <a:solidFill>
              <a:srgbClr val="FF9F9F"/>
            </a:solidFill>
            <a:ln w="22225">
              <a:solidFill>
                <a:srgbClr val="000000"/>
              </a:solidFill>
              <a:prstDash val="solid"/>
              <a:round/>
              <a:headEnd/>
              <a:tailEnd/>
            </a:ln>
          </p:spPr>
          <p:txBody>
            <a:bodyPr/>
            <a:lstStyle/>
            <a:p>
              <a:endParaRPr lang="zh-CN" altLang="en-US"/>
            </a:p>
          </p:txBody>
        </p:sp>
        <p:sp>
          <p:nvSpPr>
            <p:cNvPr id="71703" name="Freeform 5"/>
            <p:cNvSpPr>
              <a:spLocks/>
            </p:cNvSpPr>
            <p:nvPr/>
          </p:nvSpPr>
          <p:spPr bwMode="auto">
            <a:xfrm>
              <a:off x="1940" y="932"/>
              <a:ext cx="174" cy="97"/>
            </a:xfrm>
            <a:custGeom>
              <a:avLst/>
              <a:gdLst>
                <a:gd name="T0" fmla="*/ 0 w 174"/>
                <a:gd name="T1" fmla="*/ 77 h 97"/>
                <a:gd name="T2" fmla="*/ 14 w 174"/>
                <a:gd name="T3" fmla="*/ 89 h 97"/>
                <a:gd name="T4" fmla="*/ 27 w 174"/>
                <a:gd name="T5" fmla="*/ 95 h 97"/>
                <a:gd name="T6" fmla="*/ 46 w 174"/>
                <a:gd name="T7" fmla="*/ 97 h 97"/>
                <a:gd name="T8" fmla="*/ 58 w 174"/>
                <a:gd name="T9" fmla="*/ 97 h 97"/>
                <a:gd name="T10" fmla="*/ 76 w 174"/>
                <a:gd name="T11" fmla="*/ 95 h 97"/>
                <a:gd name="T12" fmla="*/ 107 w 174"/>
                <a:gd name="T13" fmla="*/ 85 h 97"/>
                <a:gd name="T14" fmla="*/ 127 w 174"/>
                <a:gd name="T15" fmla="*/ 75 h 97"/>
                <a:gd name="T16" fmla="*/ 149 w 174"/>
                <a:gd name="T17" fmla="*/ 61 h 97"/>
                <a:gd name="T18" fmla="*/ 169 w 174"/>
                <a:gd name="T19" fmla="*/ 49 h 97"/>
                <a:gd name="T20" fmla="*/ 174 w 174"/>
                <a:gd name="T21" fmla="*/ 37 h 97"/>
                <a:gd name="T22" fmla="*/ 173 w 174"/>
                <a:gd name="T23" fmla="*/ 24 h 97"/>
                <a:gd name="T24" fmla="*/ 159 w 174"/>
                <a:gd name="T25" fmla="*/ 10 h 97"/>
                <a:gd name="T26" fmla="*/ 146 w 174"/>
                <a:gd name="T27" fmla="*/ 0 h 97"/>
                <a:gd name="T28" fmla="*/ 100 w 174"/>
                <a:gd name="T29" fmla="*/ 24 h 97"/>
                <a:gd name="T30" fmla="*/ 0 w 174"/>
                <a:gd name="T31" fmla="*/ 77 h 9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4" h="97">
                  <a:moveTo>
                    <a:pt x="0" y="77"/>
                  </a:moveTo>
                  <a:lnTo>
                    <a:pt x="14" y="89"/>
                  </a:lnTo>
                  <a:lnTo>
                    <a:pt x="27" y="95"/>
                  </a:lnTo>
                  <a:lnTo>
                    <a:pt x="46" y="97"/>
                  </a:lnTo>
                  <a:lnTo>
                    <a:pt x="58" y="97"/>
                  </a:lnTo>
                  <a:lnTo>
                    <a:pt x="76" y="95"/>
                  </a:lnTo>
                  <a:lnTo>
                    <a:pt x="107" y="85"/>
                  </a:lnTo>
                  <a:lnTo>
                    <a:pt x="127" y="75"/>
                  </a:lnTo>
                  <a:lnTo>
                    <a:pt x="149" y="61"/>
                  </a:lnTo>
                  <a:lnTo>
                    <a:pt x="169" y="49"/>
                  </a:lnTo>
                  <a:lnTo>
                    <a:pt x="174" y="37"/>
                  </a:lnTo>
                  <a:lnTo>
                    <a:pt x="173" y="24"/>
                  </a:lnTo>
                  <a:lnTo>
                    <a:pt x="159" y="10"/>
                  </a:lnTo>
                  <a:lnTo>
                    <a:pt x="146" y="0"/>
                  </a:lnTo>
                  <a:lnTo>
                    <a:pt x="100" y="24"/>
                  </a:lnTo>
                  <a:lnTo>
                    <a:pt x="0" y="77"/>
                  </a:lnTo>
                  <a:close/>
                </a:path>
              </a:pathLst>
            </a:custGeom>
            <a:solidFill>
              <a:srgbClr val="FFBFBF"/>
            </a:solidFill>
            <a:ln w="22225">
              <a:solidFill>
                <a:srgbClr val="000000"/>
              </a:solidFill>
              <a:prstDash val="solid"/>
              <a:round/>
              <a:headEnd/>
              <a:tailEnd/>
            </a:ln>
          </p:spPr>
          <p:txBody>
            <a:bodyPr/>
            <a:lstStyle/>
            <a:p>
              <a:endParaRPr lang="zh-CN" altLang="en-US"/>
            </a:p>
          </p:txBody>
        </p:sp>
        <p:grpSp>
          <p:nvGrpSpPr>
            <p:cNvPr id="71704" name="Group 6"/>
            <p:cNvGrpSpPr>
              <a:grpSpLocks/>
            </p:cNvGrpSpPr>
            <p:nvPr/>
          </p:nvGrpSpPr>
          <p:grpSpPr bwMode="auto">
            <a:xfrm>
              <a:off x="532" y="1062"/>
              <a:ext cx="1572" cy="2612"/>
              <a:chOff x="532" y="1062"/>
              <a:chExt cx="1572" cy="2612"/>
            </a:xfrm>
          </p:grpSpPr>
          <p:sp>
            <p:nvSpPr>
              <p:cNvPr id="71705" name="Freeform 7"/>
              <p:cNvSpPr>
                <a:spLocks/>
              </p:cNvSpPr>
              <p:nvPr/>
            </p:nvSpPr>
            <p:spPr bwMode="auto">
              <a:xfrm>
                <a:off x="922" y="1717"/>
                <a:ext cx="714" cy="1089"/>
              </a:xfrm>
              <a:custGeom>
                <a:avLst/>
                <a:gdLst>
                  <a:gd name="T0" fmla="*/ 0 w 714"/>
                  <a:gd name="T1" fmla="*/ 0 h 1089"/>
                  <a:gd name="T2" fmla="*/ 61 w 714"/>
                  <a:gd name="T3" fmla="*/ 48 h 1089"/>
                  <a:gd name="T4" fmla="*/ 103 w 714"/>
                  <a:gd name="T5" fmla="*/ 129 h 1089"/>
                  <a:gd name="T6" fmla="*/ 196 w 714"/>
                  <a:gd name="T7" fmla="*/ 279 h 1089"/>
                  <a:gd name="T8" fmla="*/ 251 w 714"/>
                  <a:gd name="T9" fmla="*/ 378 h 1089"/>
                  <a:gd name="T10" fmla="*/ 294 w 714"/>
                  <a:gd name="T11" fmla="*/ 503 h 1089"/>
                  <a:gd name="T12" fmla="*/ 311 w 714"/>
                  <a:gd name="T13" fmla="*/ 574 h 1089"/>
                  <a:gd name="T14" fmla="*/ 378 w 714"/>
                  <a:gd name="T15" fmla="*/ 701 h 1089"/>
                  <a:gd name="T16" fmla="*/ 468 w 714"/>
                  <a:gd name="T17" fmla="*/ 875 h 1089"/>
                  <a:gd name="T18" fmla="*/ 527 w 714"/>
                  <a:gd name="T19" fmla="*/ 1000 h 1089"/>
                  <a:gd name="T20" fmla="*/ 569 w 714"/>
                  <a:gd name="T21" fmla="*/ 1079 h 1089"/>
                  <a:gd name="T22" fmla="*/ 586 w 714"/>
                  <a:gd name="T23" fmla="*/ 1085 h 1089"/>
                  <a:gd name="T24" fmla="*/ 606 w 714"/>
                  <a:gd name="T25" fmla="*/ 1089 h 1089"/>
                  <a:gd name="T26" fmla="*/ 637 w 714"/>
                  <a:gd name="T27" fmla="*/ 1085 h 1089"/>
                  <a:gd name="T28" fmla="*/ 667 w 714"/>
                  <a:gd name="T29" fmla="*/ 1073 h 1089"/>
                  <a:gd name="T30" fmla="*/ 687 w 714"/>
                  <a:gd name="T31" fmla="*/ 1051 h 1089"/>
                  <a:gd name="T32" fmla="*/ 704 w 714"/>
                  <a:gd name="T33" fmla="*/ 1017 h 1089"/>
                  <a:gd name="T34" fmla="*/ 714 w 714"/>
                  <a:gd name="T35" fmla="*/ 972 h 1089"/>
                  <a:gd name="T36" fmla="*/ 714 w 714"/>
                  <a:gd name="T37" fmla="*/ 909 h 10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14" h="1089">
                    <a:moveTo>
                      <a:pt x="0" y="0"/>
                    </a:moveTo>
                    <a:lnTo>
                      <a:pt x="61" y="48"/>
                    </a:lnTo>
                    <a:lnTo>
                      <a:pt x="103" y="129"/>
                    </a:lnTo>
                    <a:lnTo>
                      <a:pt x="196" y="279"/>
                    </a:lnTo>
                    <a:lnTo>
                      <a:pt x="251" y="378"/>
                    </a:lnTo>
                    <a:lnTo>
                      <a:pt x="294" y="503"/>
                    </a:lnTo>
                    <a:lnTo>
                      <a:pt x="311" y="574"/>
                    </a:lnTo>
                    <a:lnTo>
                      <a:pt x="378" y="701"/>
                    </a:lnTo>
                    <a:lnTo>
                      <a:pt x="468" y="875"/>
                    </a:lnTo>
                    <a:lnTo>
                      <a:pt x="527" y="1000"/>
                    </a:lnTo>
                    <a:lnTo>
                      <a:pt x="569" y="1079"/>
                    </a:lnTo>
                    <a:lnTo>
                      <a:pt x="586" y="1085"/>
                    </a:lnTo>
                    <a:lnTo>
                      <a:pt x="606" y="1089"/>
                    </a:lnTo>
                    <a:lnTo>
                      <a:pt x="637" y="1085"/>
                    </a:lnTo>
                    <a:lnTo>
                      <a:pt x="667" y="1073"/>
                    </a:lnTo>
                    <a:lnTo>
                      <a:pt x="687" y="1051"/>
                    </a:lnTo>
                    <a:lnTo>
                      <a:pt x="704" y="1017"/>
                    </a:lnTo>
                    <a:lnTo>
                      <a:pt x="714" y="972"/>
                    </a:lnTo>
                    <a:lnTo>
                      <a:pt x="714" y="90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6" name="Freeform 8"/>
              <p:cNvSpPr>
                <a:spLocks/>
              </p:cNvSpPr>
              <p:nvPr/>
            </p:nvSpPr>
            <p:spPr bwMode="auto">
              <a:xfrm>
                <a:off x="787" y="2099"/>
                <a:ext cx="670" cy="875"/>
              </a:xfrm>
              <a:custGeom>
                <a:avLst/>
                <a:gdLst>
                  <a:gd name="T0" fmla="*/ 0 w 670"/>
                  <a:gd name="T1" fmla="*/ 0 h 875"/>
                  <a:gd name="T2" fmla="*/ 67 w 670"/>
                  <a:gd name="T3" fmla="*/ 121 h 875"/>
                  <a:gd name="T4" fmla="*/ 187 w 670"/>
                  <a:gd name="T5" fmla="*/ 230 h 875"/>
                  <a:gd name="T6" fmla="*/ 266 w 670"/>
                  <a:gd name="T7" fmla="*/ 329 h 875"/>
                  <a:gd name="T8" fmla="*/ 344 w 670"/>
                  <a:gd name="T9" fmla="*/ 453 h 875"/>
                  <a:gd name="T10" fmla="*/ 429 w 670"/>
                  <a:gd name="T11" fmla="*/ 582 h 875"/>
                  <a:gd name="T12" fmla="*/ 516 w 670"/>
                  <a:gd name="T13" fmla="*/ 752 h 875"/>
                  <a:gd name="T14" fmla="*/ 577 w 670"/>
                  <a:gd name="T15" fmla="*/ 802 h 875"/>
                  <a:gd name="T16" fmla="*/ 670 w 670"/>
                  <a:gd name="T17" fmla="*/ 875 h 8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70" h="875">
                    <a:moveTo>
                      <a:pt x="0" y="0"/>
                    </a:moveTo>
                    <a:lnTo>
                      <a:pt x="67" y="121"/>
                    </a:lnTo>
                    <a:lnTo>
                      <a:pt x="187" y="230"/>
                    </a:lnTo>
                    <a:lnTo>
                      <a:pt x="266" y="329"/>
                    </a:lnTo>
                    <a:lnTo>
                      <a:pt x="344" y="453"/>
                    </a:lnTo>
                    <a:lnTo>
                      <a:pt x="429" y="582"/>
                    </a:lnTo>
                    <a:lnTo>
                      <a:pt x="516" y="752"/>
                    </a:lnTo>
                    <a:lnTo>
                      <a:pt x="577" y="802"/>
                    </a:lnTo>
                    <a:lnTo>
                      <a:pt x="670" y="87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7" name="Freeform 9"/>
              <p:cNvSpPr>
                <a:spLocks/>
              </p:cNvSpPr>
              <p:nvPr/>
            </p:nvSpPr>
            <p:spPr bwMode="auto">
              <a:xfrm>
                <a:off x="744" y="2309"/>
                <a:ext cx="331" cy="588"/>
              </a:xfrm>
              <a:custGeom>
                <a:avLst/>
                <a:gdLst>
                  <a:gd name="T0" fmla="*/ 0 w 331"/>
                  <a:gd name="T1" fmla="*/ 0 h 588"/>
                  <a:gd name="T2" fmla="*/ 110 w 331"/>
                  <a:gd name="T3" fmla="*/ 168 h 588"/>
                  <a:gd name="T4" fmla="*/ 195 w 331"/>
                  <a:gd name="T5" fmla="*/ 317 h 588"/>
                  <a:gd name="T6" fmla="*/ 272 w 331"/>
                  <a:gd name="T7" fmla="*/ 467 h 588"/>
                  <a:gd name="T8" fmla="*/ 331 w 331"/>
                  <a:gd name="T9" fmla="*/ 588 h 5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588">
                    <a:moveTo>
                      <a:pt x="0" y="0"/>
                    </a:moveTo>
                    <a:lnTo>
                      <a:pt x="110" y="168"/>
                    </a:lnTo>
                    <a:lnTo>
                      <a:pt x="195" y="317"/>
                    </a:lnTo>
                    <a:lnTo>
                      <a:pt x="272" y="467"/>
                    </a:lnTo>
                    <a:lnTo>
                      <a:pt x="331" y="58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8" name="Freeform 10"/>
              <p:cNvSpPr>
                <a:spLocks/>
              </p:cNvSpPr>
              <p:nvPr/>
            </p:nvSpPr>
            <p:spPr bwMode="auto">
              <a:xfrm>
                <a:off x="1751" y="1062"/>
                <a:ext cx="14" cy="95"/>
              </a:xfrm>
              <a:custGeom>
                <a:avLst/>
                <a:gdLst>
                  <a:gd name="T0" fmla="*/ 0 w 14"/>
                  <a:gd name="T1" fmla="*/ 0 h 95"/>
                  <a:gd name="T2" fmla="*/ 14 w 14"/>
                  <a:gd name="T3" fmla="*/ 36 h 95"/>
                  <a:gd name="T4" fmla="*/ 14 w 14"/>
                  <a:gd name="T5" fmla="*/ 70 h 95"/>
                  <a:gd name="T6" fmla="*/ 9 w 14"/>
                  <a:gd name="T7" fmla="*/ 95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95">
                    <a:moveTo>
                      <a:pt x="0" y="0"/>
                    </a:moveTo>
                    <a:lnTo>
                      <a:pt x="14" y="36"/>
                    </a:lnTo>
                    <a:lnTo>
                      <a:pt x="14" y="70"/>
                    </a:lnTo>
                    <a:lnTo>
                      <a:pt x="9" y="9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9" name="Freeform 11"/>
              <p:cNvSpPr>
                <a:spLocks/>
              </p:cNvSpPr>
              <p:nvPr/>
            </p:nvSpPr>
            <p:spPr bwMode="auto">
              <a:xfrm>
                <a:off x="1734" y="1062"/>
                <a:ext cx="14" cy="95"/>
              </a:xfrm>
              <a:custGeom>
                <a:avLst/>
                <a:gdLst>
                  <a:gd name="T0" fmla="*/ 0 w 14"/>
                  <a:gd name="T1" fmla="*/ 0 h 95"/>
                  <a:gd name="T2" fmla="*/ 14 w 14"/>
                  <a:gd name="T3" fmla="*/ 36 h 95"/>
                  <a:gd name="T4" fmla="*/ 14 w 14"/>
                  <a:gd name="T5" fmla="*/ 70 h 95"/>
                  <a:gd name="T6" fmla="*/ 9 w 14"/>
                  <a:gd name="T7" fmla="*/ 95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95">
                    <a:moveTo>
                      <a:pt x="0" y="0"/>
                    </a:moveTo>
                    <a:lnTo>
                      <a:pt x="14" y="36"/>
                    </a:lnTo>
                    <a:lnTo>
                      <a:pt x="14" y="70"/>
                    </a:lnTo>
                    <a:lnTo>
                      <a:pt x="9" y="9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0" name="Freeform 12"/>
              <p:cNvSpPr>
                <a:spLocks/>
              </p:cNvSpPr>
              <p:nvPr/>
            </p:nvSpPr>
            <p:spPr bwMode="auto">
              <a:xfrm>
                <a:off x="1401" y="1355"/>
                <a:ext cx="141" cy="115"/>
              </a:xfrm>
              <a:custGeom>
                <a:avLst/>
                <a:gdLst>
                  <a:gd name="T0" fmla="*/ 141 w 141"/>
                  <a:gd name="T1" fmla="*/ 0 h 115"/>
                  <a:gd name="T2" fmla="*/ 68 w 141"/>
                  <a:gd name="T3" fmla="*/ 36 h 115"/>
                  <a:gd name="T4" fmla="*/ 39 w 141"/>
                  <a:gd name="T5" fmla="*/ 66 h 115"/>
                  <a:gd name="T6" fmla="*/ 0 w 141"/>
                  <a:gd name="T7" fmla="*/ 115 h 1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 h="115">
                    <a:moveTo>
                      <a:pt x="141" y="0"/>
                    </a:moveTo>
                    <a:lnTo>
                      <a:pt x="68" y="36"/>
                    </a:lnTo>
                    <a:lnTo>
                      <a:pt x="39" y="66"/>
                    </a:lnTo>
                    <a:lnTo>
                      <a:pt x="0" y="11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1" name="Freeform 13"/>
              <p:cNvSpPr>
                <a:spLocks/>
              </p:cNvSpPr>
              <p:nvPr/>
            </p:nvSpPr>
            <p:spPr bwMode="auto">
              <a:xfrm>
                <a:off x="532" y="1201"/>
                <a:ext cx="204" cy="20"/>
              </a:xfrm>
              <a:custGeom>
                <a:avLst/>
                <a:gdLst>
                  <a:gd name="T0" fmla="*/ 0 w 204"/>
                  <a:gd name="T1" fmla="*/ 20 h 20"/>
                  <a:gd name="T2" fmla="*/ 119 w 204"/>
                  <a:gd name="T3" fmla="*/ 16 h 20"/>
                  <a:gd name="T4" fmla="*/ 204 w 204"/>
                  <a:gd name="T5" fmla="*/ 0 h 20"/>
                  <a:gd name="T6" fmla="*/ 0 60000 65536"/>
                  <a:gd name="T7" fmla="*/ 0 60000 65536"/>
                  <a:gd name="T8" fmla="*/ 0 60000 65536"/>
                </a:gdLst>
                <a:ahLst/>
                <a:cxnLst>
                  <a:cxn ang="T6">
                    <a:pos x="T0" y="T1"/>
                  </a:cxn>
                  <a:cxn ang="T7">
                    <a:pos x="T2" y="T3"/>
                  </a:cxn>
                  <a:cxn ang="T8">
                    <a:pos x="T4" y="T5"/>
                  </a:cxn>
                </a:cxnLst>
                <a:rect l="0" t="0" r="r" b="b"/>
                <a:pathLst>
                  <a:path w="204" h="20">
                    <a:moveTo>
                      <a:pt x="0" y="20"/>
                    </a:moveTo>
                    <a:lnTo>
                      <a:pt x="119" y="16"/>
                    </a:lnTo>
                    <a:lnTo>
                      <a:pt x="20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2" name="Freeform 14"/>
              <p:cNvSpPr>
                <a:spLocks/>
              </p:cNvSpPr>
              <p:nvPr/>
            </p:nvSpPr>
            <p:spPr bwMode="auto">
              <a:xfrm>
                <a:off x="1513" y="2331"/>
                <a:ext cx="61" cy="71"/>
              </a:xfrm>
              <a:custGeom>
                <a:avLst/>
                <a:gdLst>
                  <a:gd name="T0" fmla="*/ 0 w 61"/>
                  <a:gd name="T1" fmla="*/ 0 h 71"/>
                  <a:gd name="T2" fmla="*/ 39 w 61"/>
                  <a:gd name="T3" fmla="*/ 41 h 71"/>
                  <a:gd name="T4" fmla="*/ 61 w 61"/>
                  <a:gd name="T5" fmla="*/ 71 h 71"/>
                  <a:gd name="T6" fmla="*/ 0 60000 65536"/>
                  <a:gd name="T7" fmla="*/ 0 60000 65536"/>
                  <a:gd name="T8" fmla="*/ 0 60000 65536"/>
                </a:gdLst>
                <a:ahLst/>
                <a:cxnLst>
                  <a:cxn ang="T6">
                    <a:pos x="T0" y="T1"/>
                  </a:cxn>
                  <a:cxn ang="T7">
                    <a:pos x="T2" y="T3"/>
                  </a:cxn>
                  <a:cxn ang="T8">
                    <a:pos x="T4" y="T5"/>
                  </a:cxn>
                </a:cxnLst>
                <a:rect l="0" t="0" r="r" b="b"/>
                <a:pathLst>
                  <a:path w="61" h="71">
                    <a:moveTo>
                      <a:pt x="0" y="0"/>
                    </a:moveTo>
                    <a:lnTo>
                      <a:pt x="39" y="41"/>
                    </a:lnTo>
                    <a:lnTo>
                      <a:pt x="61" y="71"/>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3" name="Freeform 15"/>
              <p:cNvSpPr>
                <a:spLocks/>
              </p:cNvSpPr>
              <p:nvPr/>
            </p:nvSpPr>
            <p:spPr bwMode="auto">
              <a:xfrm>
                <a:off x="1401" y="1913"/>
                <a:ext cx="51" cy="72"/>
              </a:xfrm>
              <a:custGeom>
                <a:avLst/>
                <a:gdLst>
                  <a:gd name="T0" fmla="*/ 0 w 51"/>
                  <a:gd name="T1" fmla="*/ 0 h 72"/>
                  <a:gd name="T2" fmla="*/ 31 w 51"/>
                  <a:gd name="T3" fmla="*/ 42 h 72"/>
                  <a:gd name="T4" fmla="*/ 51 w 51"/>
                  <a:gd name="T5" fmla="*/ 72 h 72"/>
                  <a:gd name="T6" fmla="*/ 0 60000 65536"/>
                  <a:gd name="T7" fmla="*/ 0 60000 65536"/>
                  <a:gd name="T8" fmla="*/ 0 60000 65536"/>
                </a:gdLst>
                <a:ahLst/>
                <a:cxnLst>
                  <a:cxn ang="T6">
                    <a:pos x="T0" y="T1"/>
                  </a:cxn>
                  <a:cxn ang="T7">
                    <a:pos x="T2" y="T3"/>
                  </a:cxn>
                  <a:cxn ang="T8">
                    <a:pos x="T4" y="T5"/>
                  </a:cxn>
                </a:cxnLst>
                <a:rect l="0" t="0" r="r" b="b"/>
                <a:pathLst>
                  <a:path w="51" h="72">
                    <a:moveTo>
                      <a:pt x="0" y="0"/>
                    </a:moveTo>
                    <a:lnTo>
                      <a:pt x="31" y="42"/>
                    </a:lnTo>
                    <a:lnTo>
                      <a:pt x="51" y="7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4" name="Freeform 16"/>
              <p:cNvSpPr>
                <a:spLocks/>
              </p:cNvSpPr>
              <p:nvPr/>
            </p:nvSpPr>
            <p:spPr bwMode="auto">
              <a:xfrm>
                <a:off x="575" y="1990"/>
                <a:ext cx="144" cy="299"/>
              </a:xfrm>
              <a:custGeom>
                <a:avLst/>
                <a:gdLst>
                  <a:gd name="T0" fmla="*/ 0 w 144"/>
                  <a:gd name="T1" fmla="*/ 0 h 299"/>
                  <a:gd name="T2" fmla="*/ 51 w 144"/>
                  <a:gd name="T3" fmla="*/ 50 h 299"/>
                  <a:gd name="T4" fmla="*/ 144 w 144"/>
                  <a:gd name="T5" fmla="*/ 299 h 299"/>
                  <a:gd name="T6" fmla="*/ 0 60000 65536"/>
                  <a:gd name="T7" fmla="*/ 0 60000 65536"/>
                  <a:gd name="T8" fmla="*/ 0 60000 65536"/>
                </a:gdLst>
                <a:ahLst/>
                <a:cxnLst>
                  <a:cxn ang="T6">
                    <a:pos x="T0" y="T1"/>
                  </a:cxn>
                  <a:cxn ang="T7">
                    <a:pos x="T2" y="T3"/>
                  </a:cxn>
                  <a:cxn ang="T8">
                    <a:pos x="T4" y="T5"/>
                  </a:cxn>
                </a:cxnLst>
                <a:rect l="0" t="0" r="r" b="b"/>
                <a:pathLst>
                  <a:path w="144" h="299">
                    <a:moveTo>
                      <a:pt x="0" y="0"/>
                    </a:moveTo>
                    <a:lnTo>
                      <a:pt x="51" y="50"/>
                    </a:lnTo>
                    <a:lnTo>
                      <a:pt x="144" y="29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5" name="Freeform 17"/>
              <p:cNvSpPr>
                <a:spLocks/>
              </p:cNvSpPr>
              <p:nvPr/>
            </p:nvSpPr>
            <p:spPr bwMode="auto">
              <a:xfrm>
                <a:off x="842" y="3025"/>
                <a:ext cx="88" cy="30"/>
              </a:xfrm>
              <a:custGeom>
                <a:avLst/>
                <a:gdLst>
                  <a:gd name="T0" fmla="*/ 0 w 88"/>
                  <a:gd name="T1" fmla="*/ 30 h 30"/>
                  <a:gd name="T2" fmla="*/ 19 w 88"/>
                  <a:gd name="T3" fmla="*/ 18 h 30"/>
                  <a:gd name="T4" fmla="*/ 34 w 88"/>
                  <a:gd name="T5" fmla="*/ 10 h 30"/>
                  <a:gd name="T6" fmla="*/ 59 w 88"/>
                  <a:gd name="T7" fmla="*/ 2 h 30"/>
                  <a:gd name="T8" fmla="*/ 88 w 88"/>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30">
                    <a:moveTo>
                      <a:pt x="0" y="30"/>
                    </a:moveTo>
                    <a:lnTo>
                      <a:pt x="19" y="18"/>
                    </a:lnTo>
                    <a:lnTo>
                      <a:pt x="34" y="10"/>
                    </a:lnTo>
                    <a:lnTo>
                      <a:pt x="59" y="2"/>
                    </a:lnTo>
                    <a:lnTo>
                      <a:pt x="88"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6" name="Freeform 18"/>
              <p:cNvSpPr>
                <a:spLocks/>
              </p:cNvSpPr>
              <p:nvPr/>
            </p:nvSpPr>
            <p:spPr bwMode="auto">
              <a:xfrm>
                <a:off x="935" y="3467"/>
                <a:ext cx="108" cy="207"/>
              </a:xfrm>
              <a:custGeom>
                <a:avLst/>
                <a:gdLst>
                  <a:gd name="T0" fmla="*/ 0 w 108"/>
                  <a:gd name="T1" fmla="*/ 0 h 207"/>
                  <a:gd name="T2" fmla="*/ 27 w 108"/>
                  <a:gd name="T3" fmla="*/ 0 h 207"/>
                  <a:gd name="T4" fmla="*/ 48 w 108"/>
                  <a:gd name="T5" fmla="*/ 2 h 207"/>
                  <a:gd name="T6" fmla="*/ 59 w 108"/>
                  <a:gd name="T7" fmla="*/ 6 h 207"/>
                  <a:gd name="T8" fmla="*/ 73 w 108"/>
                  <a:gd name="T9" fmla="*/ 15 h 207"/>
                  <a:gd name="T10" fmla="*/ 81 w 108"/>
                  <a:gd name="T11" fmla="*/ 27 h 207"/>
                  <a:gd name="T12" fmla="*/ 86 w 108"/>
                  <a:gd name="T13" fmla="*/ 45 h 207"/>
                  <a:gd name="T14" fmla="*/ 108 w 108"/>
                  <a:gd name="T15" fmla="*/ 201 h 207"/>
                  <a:gd name="T16" fmla="*/ 83 w 108"/>
                  <a:gd name="T17" fmla="*/ 207 h 207"/>
                  <a:gd name="T18" fmla="*/ 61 w 108"/>
                  <a:gd name="T19" fmla="*/ 205 h 207"/>
                  <a:gd name="T20" fmla="*/ 46 w 108"/>
                  <a:gd name="T21" fmla="*/ 200 h 207"/>
                  <a:gd name="T22" fmla="*/ 37 w 108"/>
                  <a:gd name="T23" fmla="*/ 196 h 207"/>
                  <a:gd name="T24" fmla="*/ 26 w 108"/>
                  <a:gd name="T25" fmla="*/ 180 h 207"/>
                  <a:gd name="T26" fmla="*/ 19 w 108"/>
                  <a:gd name="T27" fmla="*/ 162 h 207"/>
                  <a:gd name="T28" fmla="*/ 0 w 108"/>
                  <a:gd name="T29" fmla="*/ 0 h 2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8" h="207">
                    <a:moveTo>
                      <a:pt x="0" y="0"/>
                    </a:moveTo>
                    <a:lnTo>
                      <a:pt x="27" y="0"/>
                    </a:lnTo>
                    <a:lnTo>
                      <a:pt x="48" y="2"/>
                    </a:lnTo>
                    <a:lnTo>
                      <a:pt x="59" y="6"/>
                    </a:lnTo>
                    <a:lnTo>
                      <a:pt x="73" y="15"/>
                    </a:lnTo>
                    <a:lnTo>
                      <a:pt x="81" y="27"/>
                    </a:lnTo>
                    <a:lnTo>
                      <a:pt x="86" y="45"/>
                    </a:lnTo>
                    <a:lnTo>
                      <a:pt x="108" y="201"/>
                    </a:lnTo>
                    <a:lnTo>
                      <a:pt x="83" y="207"/>
                    </a:lnTo>
                    <a:lnTo>
                      <a:pt x="61" y="205"/>
                    </a:lnTo>
                    <a:lnTo>
                      <a:pt x="46" y="200"/>
                    </a:lnTo>
                    <a:lnTo>
                      <a:pt x="37" y="196"/>
                    </a:lnTo>
                    <a:lnTo>
                      <a:pt x="26" y="180"/>
                    </a:lnTo>
                    <a:lnTo>
                      <a:pt x="19" y="162"/>
                    </a:lnTo>
                    <a:lnTo>
                      <a:pt x="0" y="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1717" name="Freeform 19"/>
              <p:cNvSpPr>
                <a:spLocks/>
              </p:cNvSpPr>
              <p:nvPr/>
            </p:nvSpPr>
            <p:spPr bwMode="auto">
              <a:xfrm>
                <a:off x="1494" y="3486"/>
                <a:ext cx="184" cy="169"/>
              </a:xfrm>
              <a:custGeom>
                <a:avLst/>
                <a:gdLst>
                  <a:gd name="T0" fmla="*/ 0 w 184"/>
                  <a:gd name="T1" fmla="*/ 40 h 169"/>
                  <a:gd name="T2" fmla="*/ 16 w 184"/>
                  <a:gd name="T3" fmla="*/ 28 h 169"/>
                  <a:gd name="T4" fmla="*/ 27 w 184"/>
                  <a:gd name="T5" fmla="*/ 18 h 169"/>
                  <a:gd name="T6" fmla="*/ 44 w 184"/>
                  <a:gd name="T7" fmla="*/ 8 h 169"/>
                  <a:gd name="T8" fmla="*/ 65 w 184"/>
                  <a:gd name="T9" fmla="*/ 2 h 169"/>
                  <a:gd name="T10" fmla="*/ 81 w 184"/>
                  <a:gd name="T11" fmla="*/ 0 h 169"/>
                  <a:gd name="T12" fmla="*/ 98 w 184"/>
                  <a:gd name="T13" fmla="*/ 2 h 169"/>
                  <a:gd name="T14" fmla="*/ 115 w 184"/>
                  <a:gd name="T15" fmla="*/ 6 h 169"/>
                  <a:gd name="T16" fmla="*/ 129 w 184"/>
                  <a:gd name="T17" fmla="*/ 16 h 169"/>
                  <a:gd name="T18" fmla="*/ 168 w 184"/>
                  <a:gd name="T19" fmla="*/ 58 h 169"/>
                  <a:gd name="T20" fmla="*/ 181 w 184"/>
                  <a:gd name="T21" fmla="*/ 80 h 169"/>
                  <a:gd name="T22" fmla="*/ 184 w 184"/>
                  <a:gd name="T23" fmla="*/ 97 h 169"/>
                  <a:gd name="T24" fmla="*/ 183 w 184"/>
                  <a:gd name="T25" fmla="*/ 111 h 169"/>
                  <a:gd name="T26" fmla="*/ 176 w 184"/>
                  <a:gd name="T27" fmla="*/ 125 h 169"/>
                  <a:gd name="T28" fmla="*/ 168 w 184"/>
                  <a:gd name="T29" fmla="*/ 139 h 169"/>
                  <a:gd name="T30" fmla="*/ 154 w 184"/>
                  <a:gd name="T31" fmla="*/ 153 h 169"/>
                  <a:gd name="T32" fmla="*/ 142 w 184"/>
                  <a:gd name="T33" fmla="*/ 161 h 169"/>
                  <a:gd name="T34" fmla="*/ 127 w 184"/>
                  <a:gd name="T35" fmla="*/ 167 h 169"/>
                  <a:gd name="T36" fmla="*/ 112 w 184"/>
                  <a:gd name="T37" fmla="*/ 169 h 169"/>
                  <a:gd name="T38" fmla="*/ 105 w 184"/>
                  <a:gd name="T39" fmla="*/ 169 h 169"/>
                  <a:gd name="T40" fmla="*/ 0 w 184"/>
                  <a:gd name="T41" fmla="*/ 40 h 1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4" h="169">
                    <a:moveTo>
                      <a:pt x="0" y="40"/>
                    </a:moveTo>
                    <a:lnTo>
                      <a:pt x="16" y="28"/>
                    </a:lnTo>
                    <a:lnTo>
                      <a:pt x="27" y="18"/>
                    </a:lnTo>
                    <a:lnTo>
                      <a:pt x="44" y="8"/>
                    </a:lnTo>
                    <a:lnTo>
                      <a:pt x="65" y="2"/>
                    </a:lnTo>
                    <a:lnTo>
                      <a:pt x="81" y="0"/>
                    </a:lnTo>
                    <a:lnTo>
                      <a:pt x="98" y="2"/>
                    </a:lnTo>
                    <a:lnTo>
                      <a:pt x="115" y="6"/>
                    </a:lnTo>
                    <a:lnTo>
                      <a:pt x="129" y="16"/>
                    </a:lnTo>
                    <a:lnTo>
                      <a:pt x="168" y="58"/>
                    </a:lnTo>
                    <a:lnTo>
                      <a:pt x="181" y="80"/>
                    </a:lnTo>
                    <a:lnTo>
                      <a:pt x="184" y="97"/>
                    </a:lnTo>
                    <a:lnTo>
                      <a:pt x="183" y="111"/>
                    </a:lnTo>
                    <a:lnTo>
                      <a:pt x="176" y="125"/>
                    </a:lnTo>
                    <a:lnTo>
                      <a:pt x="168" y="139"/>
                    </a:lnTo>
                    <a:lnTo>
                      <a:pt x="154" y="153"/>
                    </a:lnTo>
                    <a:lnTo>
                      <a:pt x="142" y="161"/>
                    </a:lnTo>
                    <a:lnTo>
                      <a:pt x="127" y="167"/>
                    </a:lnTo>
                    <a:lnTo>
                      <a:pt x="112" y="169"/>
                    </a:lnTo>
                    <a:lnTo>
                      <a:pt x="105" y="169"/>
                    </a:lnTo>
                    <a:lnTo>
                      <a:pt x="0" y="4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1718" name="Freeform 20"/>
              <p:cNvSpPr>
                <a:spLocks/>
              </p:cNvSpPr>
              <p:nvPr/>
            </p:nvSpPr>
            <p:spPr bwMode="auto">
              <a:xfrm>
                <a:off x="1118" y="2913"/>
                <a:ext cx="104" cy="75"/>
              </a:xfrm>
              <a:custGeom>
                <a:avLst/>
                <a:gdLst>
                  <a:gd name="T0" fmla="*/ 0 w 104"/>
                  <a:gd name="T1" fmla="*/ 75 h 75"/>
                  <a:gd name="T2" fmla="*/ 22 w 104"/>
                  <a:gd name="T3" fmla="*/ 49 h 75"/>
                  <a:gd name="T4" fmla="*/ 47 w 104"/>
                  <a:gd name="T5" fmla="*/ 29 h 75"/>
                  <a:gd name="T6" fmla="*/ 69 w 104"/>
                  <a:gd name="T7" fmla="*/ 13 h 75"/>
                  <a:gd name="T8" fmla="*/ 104 w 104"/>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75">
                    <a:moveTo>
                      <a:pt x="0" y="75"/>
                    </a:moveTo>
                    <a:lnTo>
                      <a:pt x="22" y="49"/>
                    </a:lnTo>
                    <a:lnTo>
                      <a:pt x="47" y="29"/>
                    </a:lnTo>
                    <a:lnTo>
                      <a:pt x="69" y="13"/>
                    </a:lnTo>
                    <a:lnTo>
                      <a:pt x="10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9" name="Freeform 21"/>
              <p:cNvSpPr>
                <a:spLocks/>
              </p:cNvSpPr>
              <p:nvPr/>
            </p:nvSpPr>
            <p:spPr bwMode="auto">
              <a:xfrm>
                <a:off x="1880" y="3083"/>
                <a:ext cx="224" cy="150"/>
              </a:xfrm>
              <a:custGeom>
                <a:avLst/>
                <a:gdLst>
                  <a:gd name="T0" fmla="*/ 0 w 224"/>
                  <a:gd name="T1" fmla="*/ 95 h 150"/>
                  <a:gd name="T2" fmla="*/ 0 w 224"/>
                  <a:gd name="T3" fmla="*/ 63 h 150"/>
                  <a:gd name="T4" fmla="*/ 8 w 224"/>
                  <a:gd name="T5" fmla="*/ 37 h 150"/>
                  <a:gd name="T6" fmla="*/ 16 w 224"/>
                  <a:gd name="T7" fmla="*/ 22 h 150"/>
                  <a:gd name="T8" fmla="*/ 37 w 224"/>
                  <a:gd name="T9" fmla="*/ 4 h 150"/>
                  <a:gd name="T10" fmla="*/ 59 w 224"/>
                  <a:gd name="T11" fmla="*/ 0 h 150"/>
                  <a:gd name="T12" fmla="*/ 86 w 224"/>
                  <a:gd name="T13" fmla="*/ 0 h 150"/>
                  <a:gd name="T14" fmla="*/ 126 w 224"/>
                  <a:gd name="T15" fmla="*/ 10 h 150"/>
                  <a:gd name="T16" fmla="*/ 157 w 224"/>
                  <a:gd name="T17" fmla="*/ 24 h 150"/>
                  <a:gd name="T18" fmla="*/ 204 w 224"/>
                  <a:gd name="T19" fmla="*/ 47 h 150"/>
                  <a:gd name="T20" fmla="*/ 217 w 224"/>
                  <a:gd name="T21" fmla="*/ 57 h 150"/>
                  <a:gd name="T22" fmla="*/ 224 w 224"/>
                  <a:gd name="T23" fmla="*/ 67 h 150"/>
                  <a:gd name="T24" fmla="*/ 216 w 224"/>
                  <a:gd name="T25" fmla="*/ 91 h 150"/>
                  <a:gd name="T26" fmla="*/ 206 w 224"/>
                  <a:gd name="T27" fmla="*/ 113 h 150"/>
                  <a:gd name="T28" fmla="*/ 190 w 224"/>
                  <a:gd name="T29" fmla="*/ 132 h 150"/>
                  <a:gd name="T30" fmla="*/ 165 w 224"/>
                  <a:gd name="T31" fmla="*/ 150 h 150"/>
                  <a:gd name="T32" fmla="*/ 146 w 224"/>
                  <a:gd name="T33" fmla="*/ 150 h 150"/>
                  <a:gd name="T34" fmla="*/ 0 w 224"/>
                  <a:gd name="T35" fmla="*/ 95 h 1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4" h="150">
                    <a:moveTo>
                      <a:pt x="0" y="95"/>
                    </a:moveTo>
                    <a:lnTo>
                      <a:pt x="0" y="63"/>
                    </a:lnTo>
                    <a:lnTo>
                      <a:pt x="8" y="37"/>
                    </a:lnTo>
                    <a:lnTo>
                      <a:pt x="16" y="22"/>
                    </a:lnTo>
                    <a:lnTo>
                      <a:pt x="37" y="4"/>
                    </a:lnTo>
                    <a:lnTo>
                      <a:pt x="59" y="0"/>
                    </a:lnTo>
                    <a:lnTo>
                      <a:pt x="86" y="0"/>
                    </a:lnTo>
                    <a:lnTo>
                      <a:pt x="126" y="10"/>
                    </a:lnTo>
                    <a:lnTo>
                      <a:pt x="157" y="24"/>
                    </a:lnTo>
                    <a:lnTo>
                      <a:pt x="204" y="47"/>
                    </a:lnTo>
                    <a:lnTo>
                      <a:pt x="217" y="57"/>
                    </a:lnTo>
                    <a:lnTo>
                      <a:pt x="224" y="67"/>
                    </a:lnTo>
                    <a:lnTo>
                      <a:pt x="216" y="91"/>
                    </a:lnTo>
                    <a:lnTo>
                      <a:pt x="206" y="113"/>
                    </a:lnTo>
                    <a:lnTo>
                      <a:pt x="190" y="132"/>
                    </a:lnTo>
                    <a:lnTo>
                      <a:pt x="165" y="150"/>
                    </a:lnTo>
                    <a:lnTo>
                      <a:pt x="146" y="150"/>
                    </a:lnTo>
                    <a:lnTo>
                      <a:pt x="0" y="95"/>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1720" name="Freeform 22"/>
              <p:cNvSpPr>
                <a:spLocks/>
              </p:cNvSpPr>
              <p:nvPr/>
            </p:nvSpPr>
            <p:spPr bwMode="auto">
              <a:xfrm>
                <a:off x="1418" y="2596"/>
                <a:ext cx="130" cy="194"/>
              </a:xfrm>
              <a:custGeom>
                <a:avLst/>
                <a:gdLst>
                  <a:gd name="T0" fmla="*/ 0 w 130"/>
                  <a:gd name="T1" fmla="*/ 47 h 194"/>
                  <a:gd name="T2" fmla="*/ 21 w 130"/>
                  <a:gd name="T3" fmla="*/ 22 h 194"/>
                  <a:gd name="T4" fmla="*/ 41 w 130"/>
                  <a:gd name="T5" fmla="*/ 10 h 194"/>
                  <a:gd name="T6" fmla="*/ 65 w 130"/>
                  <a:gd name="T7" fmla="*/ 0 h 194"/>
                  <a:gd name="T8" fmla="*/ 87 w 130"/>
                  <a:gd name="T9" fmla="*/ 2 h 194"/>
                  <a:gd name="T10" fmla="*/ 103 w 130"/>
                  <a:gd name="T11" fmla="*/ 12 h 194"/>
                  <a:gd name="T12" fmla="*/ 115 w 130"/>
                  <a:gd name="T13" fmla="*/ 36 h 194"/>
                  <a:gd name="T14" fmla="*/ 125 w 130"/>
                  <a:gd name="T15" fmla="*/ 71 h 194"/>
                  <a:gd name="T16" fmla="*/ 130 w 130"/>
                  <a:gd name="T17" fmla="*/ 101 h 194"/>
                  <a:gd name="T18" fmla="*/ 130 w 130"/>
                  <a:gd name="T19" fmla="*/ 131 h 194"/>
                  <a:gd name="T20" fmla="*/ 125 w 130"/>
                  <a:gd name="T21" fmla="*/ 152 h 194"/>
                  <a:gd name="T22" fmla="*/ 112 w 130"/>
                  <a:gd name="T23" fmla="*/ 174 h 194"/>
                  <a:gd name="T24" fmla="*/ 100 w 130"/>
                  <a:gd name="T25" fmla="*/ 184 h 194"/>
                  <a:gd name="T26" fmla="*/ 73 w 130"/>
                  <a:gd name="T27" fmla="*/ 194 h 194"/>
                  <a:gd name="T28" fmla="*/ 31 w 130"/>
                  <a:gd name="T29" fmla="*/ 109 h 194"/>
                  <a:gd name="T30" fmla="*/ 0 w 130"/>
                  <a:gd name="T31" fmla="*/ 47 h 1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0" h="194">
                    <a:moveTo>
                      <a:pt x="0" y="47"/>
                    </a:moveTo>
                    <a:lnTo>
                      <a:pt x="21" y="22"/>
                    </a:lnTo>
                    <a:lnTo>
                      <a:pt x="41" y="10"/>
                    </a:lnTo>
                    <a:lnTo>
                      <a:pt x="65" y="0"/>
                    </a:lnTo>
                    <a:lnTo>
                      <a:pt x="87" y="2"/>
                    </a:lnTo>
                    <a:lnTo>
                      <a:pt x="103" y="12"/>
                    </a:lnTo>
                    <a:lnTo>
                      <a:pt x="115" y="36"/>
                    </a:lnTo>
                    <a:lnTo>
                      <a:pt x="125" y="71"/>
                    </a:lnTo>
                    <a:lnTo>
                      <a:pt x="130" y="101"/>
                    </a:lnTo>
                    <a:lnTo>
                      <a:pt x="130" y="131"/>
                    </a:lnTo>
                    <a:lnTo>
                      <a:pt x="125" y="152"/>
                    </a:lnTo>
                    <a:lnTo>
                      <a:pt x="112" y="174"/>
                    </a:lnTo>
                    <a:lnTo>
                      <a:pt x="100" y="184"/>
                    </a:lnTo>
                    <a:lnTo>
                      <a:pt x="73" y="194"/>
                    </a:lnTo>
                    <a:lnTo>
                      <a:pt x="31" y="109"/>
                    </a:lnTo>
                    <a:lnTo>
                      <a:pt x="0" y="47"/>
                    </a:lnTo>
                    <a:close/>
                  </a:path>
                </a:pathLst>
              </a:custGeom>
              <a:solidFill>
                <a:srgbClr val="FFBFBF"/>
              </a:solidFill>
              <a:ln w="22225">
                <a:solidFill>
                  <a:srgbClr val="000000"/>
                </a:solidFill>
                <a:prstDash val="solid"/>
                <a:round/>
                <a:headEnd/>
                <a:tailEnd/>
              </a:ln>
            </p:spPr>
            <p:txBody>
              <a:bodyPr/>
              <a:lstStyle/>
              <a:p>
                <a:endParaRPr lang="zh-CN" altLang="en-US"/>
              </a:p>
            </p:txBody>
          </p:sp>
        </p:grpSp>
      </p:grpSp>
      <p:grpSp>
        <p:nvGrpSpPr>
          <p:cNvPr id="71684" name="Group 23"/>
          <p:cNvGrpSpPr>
            <a:grpSpLocks/>
          </p:cNvGrpSpPr>
          <p:nvPr/>
        </p:nvGrpSpPr>
        <p:grpSpPr bwMode="auto">
          <a:xfrm>
            <a:off x="7510463" y="1781175"/>
            <a:ext cx="1816100" cy="2514600"/>
            <a:chOff x="3594" y="1043"/>
            <a:chExt cx="2012" cy="2574"/>
          </a:xfrm>
        </p:grpSpPr>
        <p:sp>
          <p:nvSpPr>
            <p:cNvPr id="71685" name="Freeform 24"/>
            <p:cNvSpPr>
              <a:spLocks/>
            </p:cNvSpPr>
            <p:nvPr/>
          </p:nvSpPr>
          <p:spPr bwMode="auto">
            <a:xfrm>
              <a:off x="3594" y="1043"/>
              <a:ext cx="2012" cy="2574"/>
            </a:xfrm>
            <a:custGeom>
              <a:avLst/>
              <a:gdLst>
                <a:gd name="T0" fmla="*/ 1520 w 2012"/>
                <a:gd name="T1" fmla="*/ 122 h 2574"/>
                <a:gd name="T2" fmla="*/ 1248 w 2012"/>
                <a:gd name="T3" fmla="*/ 112 h 2574"/>
                <a:gd name="T4" fmla="*/ 867 w 2012"/>
                <a:gd name="T5" fmla="*/ 33 h 2574"/>
                <a:gd name="T6" fmla="*/ 578 w 2012"/>
                <a:gd name="T7" fmla="*/ 33 h 2574"/>
                <a:gd name="T8" fmla="*/ 385 w 2012"/>
                <a:gd name="T9" fmla="*/ 4 h 2574"/>
                <a:gd name="T10" fmla="*/ 25 w 2012"/>
                <a:gd name="T11" fmla="*/ 33 h 2574"/>
                <a:gd name="T12" fmla="*/ 7 w 2012"/>
                <a:gd name="T13" fmla="*/ 65 h 2574"/>
                <a:gd name="T14" fmla="*/ 0 w 2012"/>
                <a:gd name="T15" fmla="*/ 126 h 2574"/>
                <a:gd name="T16" fmla="*/ 24 w 2012"/>
                <a:gd name="T17" fmla="*/ 188 h 2574"/>
                <a:gd name="T18" fmla="*/ 61 w 2012"/>
                <a:gd name="T19" fmla="*/ 227 h 2574"/>
                <a:gd name="T20" fmla="*/ 106 w 2012"/>
                <a:gd name="T21" fmla="*/ 253 h 2574"/>
                <a:gd name="T22" fmla="*/ 188 w 2012"/>
                <a:gd name="T23" fmla="*/ 279 h 2574"/>
                <a:gd name="T24" fmla="*/ 309 w 2012"/>
                <a:gd name="T25" fmla="*/ 300 h 2574"/>
                <a:gd name="T26" fmla="*/ 492 w 2012"/>
                <a:gd name="T27" fmla="*/ 290 h 2574"/>
                <a:gd name="T28" fmla="*/ 676 w 2012"/>
                <a:gd name="T29" fmla="*/ 342 h 2574"/>
                <a:gd name="T30" fmla="*/ 799 w 2012"/>
                <a:gd name="T31" fmla="*/ 490 h 2574"/>
                <a:gd name="T32" fmla="*/ 872 w 2012"/>
                <a:gd name="T33" fmla="*/ 651 h 2574"/>
                <a:gd name="T34" fmla="*/ 883 w 2012"/>
                <a:gd name="T35" fmla="*/ 841 h 2574"/>
                <a:gd name="T36" fmla="*/ 875 w 2012"/>
                <a:gd name="T37" fmla="*/ 1098 h 2574"/>
                <a:gd name="T38" fmla="*/ 750 w 2012"/>
                <a:gd name="T39" fmla="*/ 1371 h 2574"/>
                <a:gd name="T40" fmla="*/ 676 w 2012"/>
                <a:gd name="T41" fmla="*/ 1472 h 2574"/>
                <a:gd name="T42" fmla="*/ 590 w 2012"/>
                <a:gd name="T43" fmla="*/ 1583 h 2574"/>
                <a:gd name="T44" fmla="*/ 473 w 2012"/>
                <a:gd name="T45" fmla="*/ 1654 h 2574"/>
                <a:gd name="T46" fmla="*/ 378 w 2012"/>
                <a:gd name="T47" fmla="*/ 1739 h 2574"/>
                <a:gd name="T48" fmla="*/ 220 w 2012"/>
                <a:gd name="T49" fmla="*/ 1824 h 2574"/>
                <a:gd name="T50" fmla="*/ 159 w 2012"/>
                <a:gd name="T51" fmla="*/ 1870 h 2574"/>
                <a:gd name="T52" fmla="*/ 110 w 2012"/>
                <a:gd name="T53" fmla="*/ 1919 h 2574"/>
                <a:gd name="T54" fmla="*/ 81 w 2012"/>
                <a:gd name="T55" fmla="*/ 1972 h 2574"/>
                <a:gd name="T56" fmla="*/ 69 w 2012"/>
                <a:gd name="T57" fmla="*/ 2036 h 2574"/>
                <a:gd name="T58" fmla="*/ 84 w 2012"/>
                <a:gd name="T59" fmla="*/ 2095 h 2574"/>
                <a:gd name="T60" fmla="*/ 123 w 2012"/>
                <a:gd name="T61" fmla="*/ 2131 h 2574"/>
                <a:gd name="T62" fmla="*/ 171 w 2012"/>
                <a:gd name="T63" fmla="*/ 2141 h 2574"/>
                <a:gd name="T64" fmla="*/ 272 w 2012"/>
                <a:gd name="T65" fmla="*/ 2109 h 2574"/>
                <a:gd name="T66" fmla="*/ 492 w 2012"/>
                <a:gd name="T67" fmla="*/ 2034 h 2574"/>
                <a:gd name="T68" fmla="*/ 855 w 2012"/>
                <a:gd name="T69" fmla="*/ 1759 h 2574"/>
                <a:gd name="T70" fmla="*/ 544 w 2012"/>
                <a:gd name="T71" fmla="*/ 2164 h 2574"/>
                <a:gd name="T72" fmla="*/ 431 w 2012"/>
                <a:gd name="T73" fmla="*/ 2267 h 2574"/>
                <a:gd name="T74" fmla="*/ 397 w 2012"/>
                <a:gd name="T75" fmla="*/ 2317 h 2574"/>
                <a:gd name="T76" fmla="*/ 385 w 2012"/>
                <a:gd name="T77" fmla="*/ 2364 h 2574"/>
                <a:gd name="T78" fmla="*/ 389 w 2012"/>
                <a:gd name="T79" fmla="*/ 2418 h 2574"/>
                <a:gd name="T80" fmla="*/ 417 w 2012"/>
                <a:gd name="T81" fmla="*/ 2461 h 2574"/>
                <a:gd name="T82" fmla="*/ 459 w 2012"/>
                <a:gd name="T83" fmla="*/ 2491 h 2574"/>
                <a:gd name="T84" fmla="*/ 596 w 2012"/>
                <a:gd name="T85" fmla="*/ 2406 h 2574"/>
                <a:gd name="T86" fmla="*/ 1088 w 2012"/>
                <a:gd name="T87" fmla="*/ 1923 h 2574"/>
                <a:gd name="T88" fmla="*/ 961 w 2012"/>
                <a:gd name="T89" fmla="*/ 2263 h 2574"/>
                <a:gd name="T90" fmla="*/ 919 w 2012"/>
                <a:gd name="T91" fmla="*/ 2368 h 2574"/>
                <a:gd name="T92" fmla="*/ 900 w 2012"/>
                <a:gd name="T93" fmla="*/ 2439 h 2574"/>
                <a:gd name="T94" fmla="*/ 899 w 2012"/>
                <a:gd name="T95" fmla="*/ 2491 h 2574"/>
                <a:gd name="T96" fmla="*/ 919 w 2012"/>
                <a:gd name="T97" fmla="*/ 2542 h 2574"/>
                <a:gd name="T98" fmla="*/ 953 w 2012"/>
                <a:gd name="T99" fmla="*/ 2568 h 2574"/>
                <a:gd name="T100" fmla="*/ 1003 w 2012"/>
                <a:gd name="T101" fmla="*/ 2572 h 2574"/>
                <a:gd name="T102" fmla="*/ 1274 w 2012"/>
                <a:gd name="T103" fmla="*/ 2125 h 2574"/>
                <a:gd name="T104" fmla="*/ 1453 w 2012"/>
                <a:gd name="T105" fmla="*/ 1505 h 2574"/>
                <a:gd name="T106" fmla="*/ 1593 w 2012"/>
                <a:gd name="T107" fmla="*/ 1244 h 2574"/>
                <a:gd name="T108" fmla="*/ 1725 w 2012"/>
                <a:gd name="T109" fmla="*/ 1048 h 2574"/>
                <a:gd name="T110" fmla="*/ 1927 w 2012"/>
                <a:gd name="T111" fmla="*/ 841 h 2574"/>
                <a:gd name="T112" fmla="*/ 2012 w 2012"/>
                <a:gd name="T113" fmla="*/ 461 h 2574"/>
                <a:gd name="T114" fmla="*/ 1801 w 2012"/>
                <a:gd name="T115" fmla="*/ 23 h 25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12" h="2574">
                  <a:moveTo>
                    <a:pt x="1708" y="13"/>
                  </a:moveTo>
                  <a:lnTo>
                    <a:pt x="1520" y="122"/>
                  </a:lnTo>
                  <a:lnTo>
                    <a:pt x="1394" y="122"/>
                  </a:lnTo>
                  <a:lnTo>
                    <a:pt x="1248" y="112"/>
                  </a:lnTo>
                  <a:lnTo>
                    <a:pt x="1139" y="112"/>
                  </a:lnTo>
                  <a:lnTo>
                    <a:pt x="867" y="33"/>
                  </a:lnTo>
                  <a:lnTo>
                    <a:pt x="715" y="33"/>
                  </a:lnTo>
                  <a:lnTo>
                    <a:pt x="578" y="33"/>
                  </a:lnTo>
                  <a:lnTo>
                    <a:pt x="443" y="0"/>
                  </a:lnTo>
                  <a:lnTo>
                    <a:pt x="385" y="4"/>
                  </a:lnTo>
                  <a:lnTo>
                    <a:pt x="289" y="33"/>
                  </a:lnTo>
                  <a:lnTo>
                    <a:pt x="25" y="33"/>
                  </a:lnTo>
                  <a:lnTo>
                    <a:pt x="14" y="47"/>
                  </a:lnTo>
                  <a:lnTo>
                    <a:pt x="7" y="65"/>
                  </a:lnTo>
                  <a:lnTo>
                    <a:pt x="2" y="97"/>
                  </a:lnTo>
                  <a:lnTo>
                    <a:pt x="0" y="126"/>
                  </a:lnTo>
                  <a:lnTo>
                    <a:pt x="8" y="158"/>
                  </a:lnTo>
                  <a:lnTo>
                    <a:pt x="24" y="188"/>
                  </a:lnTo>
                  <a:lnTo>
                    <a:pt x="41" y="207"/>
                  </a:lnTo>
                  <a:lnTo>
                    <a:pt x="61" y="227"/>
                  </a:lnTo>
                  <a:lnTo>
                    <a:pt x="79" y="239"/>
                  </a:lnTo>
                  <a:lnTo>
                    <a:pt x="106" y="253"/>
                  </a:lnTo>
                  <a:lnTo>
                    <a:pt x="137" y="263"/>
                  </a:lnTo>
                  <a:lnTo>
                    <a:pt x="188" y="279"/>
                  </a:lnTo>
                  <a:lnTo>
                    <a:pt x="240" y="289"/>
                  </a:lnTo>
                  <a:lnTo>
                    <a:pt x="309" y="300"/>
                  </a:lnTo>
                  <a:lnTo>
                    <a:pt x="382" y="310"/>
                  </a:lnTo>
                  <a:lnTo>
                    <a:pt x="492" y="290"/>
                  </a:lnTo>
                  <a:lnTo>
                    <a:pt x="588" y="312"/>
                  </a:lnTo>
                  <a:lnTo>
                    <a:pt x="676" y="342"/>
                  </a:lnTo>
                  <a:lnTo>
                    <a:pt x="752" y="411"/>
                  </a:lnTo>
                  <a:lnTo>
                    <a:pt x="799" y="490"/>
                  </a:lnTo>
                  <a:lnTo>
                    <a:pt x="848" y="577"/>
                  </a:lnTo>
                  <a:lnTo>
                    <a:pt x="872" y="651"/>
                  </a:lnTo>
                  <a:lnTo>
                    <a:pt x="885" y="740"/>
                  </a:lnTo>
                  <a:lnTo>
                    <a:pt x="883" y="841"/>
                  </a:lnTo>
                  <a:lnTo>
                    <a:pt x="883" y="969"/>
                  </a:lnTo>
                  <a:lnTo>
                    <a:pt x="875" y="1098"/>
                  </a:lnTo>
                  <a:lnTo>
                    <a:pt x="821" y="1272"/>
                  </a:lnTo>
                  <a:lnTo>
                    <a:pt x="750" y="1371"/>
                  </a:lnTo>
                  <a:lnTo>
                    <a:pt x="709" y="1418"/>
                  </a:lnTo>
                  <a:lnTo>
                    <a:pt x="676" y="1472"/>
                  </a:lnTo>
                  <a:lnTo>
                    <a:pt x="628" y="1535"/>
                  </a:lnTo>
                  <a:lnTo>
                    <a:pt x="590" y="1583"/>
                  </a:lnTo>
                  <a:lnTo>
                    <a:pt x="525" y="1614"/>
                  </a:lnTo>
                  <a:lnTo>
                    <a:pt x="473" y="1654"/>
                  </a:lnTo>
                  <a:lnTo>
                    <a:pt x="424" y="1697"/>
                  </a:lnTo>
                  <a:lnTo>
                    <a:pt x="378" y="1739"/>
                  </a:lnTo>
                  <a:lnTo>
                    <a:pt x="248" y="1806"/>
                  </a:lnTo>
                  <a:lnTo>
                    <a:pt x="220" y="1824"/>
                  </a:lnTo>
                  <a:lnTo>
                    <a:pt x="188" y="1848"/>
                  </a:lnTo>
                  <a:lnTo>
                    <a:pt x="159" y="1870"/>
                  </a:lnTo>
                  <a:lnTo>
                    <a:pt x="132" y="1893"/>
                  </a:lnTo>
                  <a:lnTo>
                    <a:pt x="110" y="1919"/>
                  </a:lnTo>
                  <a:lnTo>
                    <a:pt x="93" y="1943"/>
                  </a:lnTo>
                  <a:lnTo>
                    <a:pt x="81" y="1972"/>
                  </a:lnTo>
                  <a:lnTo>
                    <a:pt x="73" y="2004"/>
                  </a:lnTo>
                  <a:lnTo>
                    <a:pt x="69" y="2036"/>
                  </a:lnTo>
                  <a:lnTo>
                    <a:pt x="73" y="2064"/>
                  </a:lnTo>
                  <a:lnTo>
                    <a:pt x="84" y="2095"/>
                  </a:lnTo>
                  <a:lnTo>
                    <a:pt x="101" y="2115"/>
                  </a:lnTo>
                  <a:lnTo>
                    <a:pt x="123" y="2131"/>
                  </a:lnTo>
                  <a:lnTo>
                    <a:pt x="152" y="2145"/>
                  </a:lnTo>
                  <a:lnTo>
                    <a:pt x="171" y="2141"/>
                  </a:lnTo>
                  <a:lnTo>
                    <a:pt x="233" y="2119"/>
                  </a:lnTo>
                  <a:lnTo>
                    <a:pt x="272" y="2109"/>
                  </a:lnTo>
                  <a:lnTo>
                    <a:pt x="382" y="2069"/>
                  </a:lnTo>
                  <a:lnTo>
                    <a:pt x="492" y="2034"/>
                  </a:lnTo>
                  <a:lnTo>
                    <a:pt x="637" y="1909"/>
                  </a:lnTo>
                  <a:lnTo>
                    <a:pt x="855" y="1759"/>
                  </a:lnTo>
                  <a:lnTo>
                    <a:pt x="662" y="2064"/>
                  </a:lnTo>
                  <a:lnTo>
                    <a:pt x="544" y="2164"/>
                  </a:lnTo>
                  <a:lnTo>
                    <a:pt x="453" y="2244"/>
                  </a:lnTo>
                  <a:lnTo>
                    <a:pt x="431" y="2267"/>
                  </a:lnTo>
                  <a:lnTo>
                    <a:pt x="411" y="2291"/>
                  </a:lnTo>
                  <a:lnTo>
                    <a:pt x="397" y="2317"/>
                  </a:lnTo>
                  <a:lnTo>
                    <a:pt x="389" y="2341"/>
                  </a:lnTo>
                  <a:lnTo>
                    <a:pt x="385" y="2364"/>
                  </a:lnTo>
                  <a:lnTo>
                    <a:pt x="383" y="2390"/>
                  </a:lnTo>
                  <a:lnTo>
                    <a:pt x="389" y="2418"/>
                  </a:lnTo>
                  <a:lnTo>
                    <a:pt x="400" y="2439"/>
                  </a:lnTo>
                  <a:lnTo>
                    <a:pt x="417" y="2461"/>
                  </a:lnTo>
                  <a:lnTo>
                    <a:pt x="436" y="2479"/>
                  </a:lnTo>
                  <a:lnTo>
                    <a:pt x="459" y="2491"/>
                  </a:lnTo>
                  <a:lnTo>
                    <a:pt x="505" y="2467"/>
                  </a:lnTo>
                  <a:lnTo>
                    <a:pt x="596" y="2406"/>
                  </a:lnTo>
                  <a:lnTo>
                    <a:pt x="799" y="2273"/>
                  </a:lnTo>
                  <a:lnTo>
                    <a:pt x="1088" y="1923"/>
                  </a:lnTo>
                  <a:lnTo>
                    <a:pt x="1020" y="2135"/>
                  </a:lnTo>
                  <a:lnTo>
                    <a:pt x="961" y="2263"/>
                  </a:lnTo>
                  <a:lnTo>
                    <a:pt x="936" y="2323"/>
                  </a:lnTo>
                  <a:lnTo>
                    <a:pt x="919" y="2368"/>
                  </a:lnTo>
                  <a:lnTo>
                    <a:pt x="907" y="2406"/>
                  </a:lnTo>
                  <a:lnTo>
                    <a:pt x="900" y="2439"/>
                  </a:lnTo>
                  <a:lnTo>
                    <a:pt x="897" y="2463"/>
                  </a:lnTo>
                  <a:lnTo>
                    <a:pt x="899" y="2491"/>
                  </a:lnTo>
                  <a:lnTo>
                    <a:pt x="904" y="2517"/>
                  </a:lnTo>
                  <a:lnTo>
                    <a:pt x="919" y="2542"/>
                  </a:lnTo>
                  <a:lnTo>
                    <a:pt x="932" y="2554"/>
                  </a:lnTo>
                  <a:lnTo>
                    <a:pt x="953" y="2568"/>
                  </a:lnTo>
                  <a:lnTo>
                    <a:pt x="978" y="2574"/>
                  </a:lnTo>
                  <a:lnTo>
                    <a:pt x="1003" y="2572"/>
                  </a:lnTo>
                  <a:lnTo>
                    <a:pt x="1130" y="2333"/>
                  </a:lnTo>
                  <a:lnTo>
                    <a:pt x="1274" y="2125"/>
                  </a:lnTo>
                  <a:lnTo>
                    <a:pt x="1360" y="1854"/>
                  </a:lnTo>
                  <a:lnTo>
                    <a:pt x="1453" y="1505"/>
                  </a:lnTo>
                  <a:lnTo>
                    <a:pt x="1537" y="1347"/>
                  </a:lnTo>
                  <a:lnTo>
                    <a:pt x="1593" y="1244"/>
                  </a:lnTo>
                  <a:lnTo>
                    <a:pt x="1661" y="1135"/>
                  </a:lnTo>
                  <a:lnTo>
                    <a:pt x="1725" y="1048"/>
                  </a:lnTo>
                  <a:lnTo>
                    <a:pt x="1813" y="936"/>
                  </a:lnTo>
                  <a:lnTo>
                    <a:pt x="1927" y="841"/>
                  </a:lnTo>
                  <a:lnTo>
                    <a:pt x="2003" y="759"/>
                  </a:lnTo>
                  <a:lnTo>
                    <a:pt x="2012" y="461"/>
                  </a:lnTo>
                  <a:lnTo>
                    <a:pt x="1970" y="122"/>
                  </a:lnTo>
                  <a:lnTo>
                    <a:pt x="1801" y="23"/>
                  </a:lnTo>
                  <a:lnTo>
                    <a:pt x="1708" y="13"/>
                  </a:lnTo>
                  <a:close/>
                </a:path>
              </a:pathLst>
            </a:custGeom>
            <a:solidFill>
              <a:srgbClr val="FF9F9F"/>
            </a:solidFill>
            <a:ln w="22225">
              <a:solidFill>
                <a:srgbClr val="000000"/>
              </a:solidFill>
              <a:prstDash val="solid"/>
              <a:round/>
              <a:headEnd/>
              <a:tailEnd/>
            </a:ln>
          </p:spPr>
          <p:txBody>
            <a:bodyPr/>
            <a:lstStyle/>
            <a:p>
              <a:endParaRPr lang="zh-CN" altLang="en-US"/>
            </a:p>
          </p:txBody>
        </p:sp>
        <p:sp>
          <p:nvSpPr>
            <p:cNvPr id="71686" name="Freeform 25"/>
            <p:cNvSpPr>
              <a:spLocks/>
            </p:cNvSpPr>
            <p:nvPr/>
          </p:nvSpPr>
          <p:spPr bwMode="auto">
            <a:xfrm>
              <a:off x="4287" y="1773"/>
              <a:ext cx="667" cy="1076"/>
            </a:xfrm>
            <a:custGeom>
              <a:avLst/>
              <a:gdLst>
                <a:gd name="T0" fmla="*/ 140 w 667"/>
                <a:gd name="T1" fmla="*/ 518 h 1076"/>
                <a:gd name="T2" fmla="*/ 54 w 667"/>
                <a:gd name="T3" fmla="*/ 706 h 1076"/>
                <a:gd name="T4" fmla="*/ 30 w 667"/>
                <a:gd name="T5" fmla="*/ 762 h 1076"/>
                <a:gd name="T6" fmla="*/ 10 w 667"/>
                <a:gd name="T7" fmla="*/ 827 h 1076"/>
                <a:gd name="T8" fmla="*/ 1 w 667"/>
                <a:gd name="T9" fmla="*/ 880 h 1076"/>
                <a:gd name="T10" fmla="*/ 0 w 667"/>
                <a:gd name="T11" fmla="*/ 932 h 1076"/>
                <a:gd name="T12" fmla="*/ 1 w 667"/>
                <a:gd name="T13" fmla="*/ 985 h 1076"/>
                <a:gd name="T14" fmla="*/ 8 w 667"/>
                <a:gd name="T15" fmla="*/ 1027 h 1076"/>
                <a:gd name="T16" fmla="*/ 22 w 667"/>
                <a:gd name="T17" fmla="*/ 1058 h 1076"/>
                <a:gd name="T18" fmla="*/ 45 w 667"/>
                <a:gd name="T19" fmla="*/ 1076 h 1076"/>
                <a:gd name="T20" fmla="*/ 82 w 667"/>
                <a:gd name="T21" fmla="*/ 1074 h 1076"/>
                <a:gd name="T22" fmla="*/ 121 w 667"/>
                <a:gd name="T23" fmla="*/ 1029 h 1076"/>
                <a:gd name="T24" fmla="*/ 260 w 667"/>
                <a:gd name="T25" fmla="*/ 825 h 1076"/>
                <a:gd name="T26" fmla="*/ 403 w 667"/>
                <a:gd name="T27" fmla="*/ 617 h 1076"/>
                <a:gd name="T28" fmla="*/ 446 w 667"/>
                <a:gd name="T29" fmla="*/ 398 h 1076"/>
                <a:gd name="T30" fmla="*/ 572 w 667"/>
                <a:gd name="T31" fmla="*/ 210 h 1076"/>
                <a:gd name="T32" fmla="*/ 650 w 667"/>
                <a:gd name="T33" fmla="*/ 101 h 1076"/>
                <a:gd name="T34" fmla="*/ 667 w 667"/>
                <a:gd name="T35" fmla="*/ 0 h 10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67" h="1076">
                  <a:moveTo>
                    <a:pt x="140" y="518"/>
                  </a:moveTo>
                  <a:lnTo>
                    <a:pt x="54" y="706"/>
                  </a:lnTo>
                  <a:lnTo>
                    <a:pt x="30" y="762"/>
                  </a:lnTo>
                  <a:lnTo>
                    <a:pt x="10" y="827"/>
                  </a:lnTo>
                  <a:lnTo>
                    <a:pt x="1" y="880"/>
                  </a:lnTo>
                  <a:lnTo>
                    <a:pt x="0" y="932"/>
                  </a:lnTo>
                  <a:lnTo>
                    <a:pt x="1" y="985"/>
                  </a:lnTo>
                  <a:lnTo>
                    <a:pt x="8" y="1027"/>
                  </a:lnTo>
                  <a:lnTo>
                    <a:pt x="22" y="1058"/>
                  </a:lnTo>
                  <a:lnTo>
                    <a:pt x="45" y="1076"/>
                  </a:lnTo>
                  <a:lnTo>
                    <a:pt x="82" y="1074"/>
                  </a:lnTo>
                  <a:lnTo>
                    <a:pt x="121" y="1029"/>
                  </a:lnTo>
                  <a:lnTo>
                    <a:pt x="260" y="825"/>
                  </a:lnTo>
                  <a:lnTo>
                    <a:pt x="403" y="617"/>
                  </a:lnTo>
                  <a:lnTo>
                    <a:pt x="446" y="398"/>
                  </a:lnTo>
                  <a:lnTo>
                    <a:pt x="572" y="210"/>
                  </a:lnTo>
                  <a:lnTo>
                    <a:pt x="650" y="101"/>
                  </a:lnTo>
                  <a:lnTo>
                    <a:pt x="667"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87" name="Freeform 26"/>
            <p:cNvSpPr>
              <a:spLocks/>
            </p:cNvSpPr>
            <p:nvPr/>
          </p:nvSpPr>
          <p:spPr bwMode="auto">
            <a:xfrm>
              <a:off x="4447" y="2072"/>
              <a:ext cx="569" cy="732"/>
            </a:xfrm>
            <a:custGeom>
              <a:avLst/>
              <a:gdLst>
                <a:gd name="T0" fmla="*/ 569 w 569"/>
                <a:gd name="T1" fmla="*/ 0 h 732"/>
                <a:gd name="T2" fmla="*/ 539 w 569"/>
                <a:gd name="T3" fmla="*/ 45 h 732"/>
                <a:gd name="T4" fmla="*/ 514 w 569"/>
                <a:gd name="T5" fmla="*/ 91 h 732"/>
                <a:gd name="T6" fmla="*/ 493 w 569"/>
                <a:gd name="T7" fmla="*/ 142 h 732"/>
                <a:gd name="T8" fmla="*/ 473 w 569"/>
                <a:gd name="T9" fmla="*/ 219 h 732"/>
                <a:gd name="T10" fmla="*/ 282 w 569"/>
                <a:gd name="T11" fmla="*/ 423 h 732"/>
                <a:gd name="T12" fmla="*/ 203 w 569"/>
                <a:gd name="T13" fmla="*/ 506 h 732"/>
                <a:gd name="T14" fmla="*/ 0 w 569"/>
                <a:gd name="T15" fmla="*/ 732 h 7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9" h="732">
                  <a:moveTo>
                    <a:pt x="569" y="0"/>
                  </a:moveTo>
                  <a:lnTo>
                    <a:pt x="539" y="45"/>
                  </a:lnTo>
                  <a:lnTo>
                    <a:pt x="514" y="91"/>
                  </a:lnTo>
                  <a:lnTo>
                    <a:pt x="493" y="142"/>
                  </a:lnTo>
                  <a:lnTo>
                    <a:pt x="473" y="219"/>
                  </a:lnTo>
                  <a:lnTo>
                    <a:pt x="282" y="423"/>
                  </a:lnTo>
                  <a:lnTo>
                    <a:pt x="203" y="506"/>
                  </a:lnTo>
                  <a:lnTo>
                    <a:pt x="0" y="73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88" name="Freeform 27"/>
            <p:cNvSpPr>
              <a:spLocks/>
            </p:cNvSpPr>
            <p:nvPr/>
          </p:nvSpPr>
          <p:spPr bwMode="auto">
            <a:xfrm>
              <a:off x="4685" y="2198"/>
              <a:ext cx="365" cy="764"/>
            </a:xfrm>
            <a:custGeom>
              <a:avLst/>
              <a:gdLst>
                <a:gd name="T0" fmla="*/ 0 w 365"/>
                <a:gd name="T1" fmla="*/ 764 h 764"/>
                <a:gd name="T2" fmla="*/ 102 w 365"/>
                <a:gd name="T3" fmla="*/ 566 h 764"/>
                <a:gd name="T4" fmla="*/ 179 w 365"/>
                <a:gd name="T5" fmla="*/ 398 h 764"/>
                <a:gd name="T6" fmla="*/ 247 w 365"/>
                <a:gd name="T7" fmla="*/ 257 h 764"/>
                <a:gd name="T8" fmla="*/ 314 w 365"/>
                <a:gd name="T9" fmla="*/ 178 h 764"/>
                <a:gd name="T10" fmla="*/ 331 w 365"/>
                <a:gd name="T11" fmla="*/ 107 h 764"/>
                <a:gd name="T12" fmla="*/ 345 w 365"/>
                <a:gd name="T13" fmla="*/ 60 h 764"/>
                <a:gd name="T14" fmla="*/ 365 w 365"/>
                <a:gd name="T15" fmla="*/ 0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65" h="764">
                  <a:moveTo>
                    <a:pt x="0" y="764"/>
                  </a:moveTo>
                  <a:lnTo>
                    <a:pt x="102" y="566"/>
                  </a:lnTo>
                  <a:lnTo>
                    <a:pt x="179" y="398"/>
                  </a:lnTo>
                  <a:lnTo>
                    <a:pt x="247" y="257"/>
                  </a:lnTo>
                  <a:lnTo>
                    <a:pt x="314" y="178"/>
                  </a:lnTo>
                  <a:lnTo>
                    <a:pt x="331" y="107"/>
                  </a:lnTo>
                  <a:lnTo>
                    <a:pt x="345" y="60"/>
                  </a:lnTo>
                  <a:lnTo>
                    <a:pt x="365"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89" name="Freeform 28"/>
            <p:cNvSpPr>
              <a:spLocks/>
            </p:cNvSpPr>
            <p:nvPr/>
          </p:nvSpPr>
          <p:spPr bwMode="auto">
            <a:xfrm>
              <a:off x="3633" y="1078"/>
              <a:ext cx="177" cy="62"/>
            </a:xfrm>
            <a:custGeom>
              <a:avLst/>
              <a:gdLst>
                <a:gd name="T0" fmla="*/ 0 w 177"/>
                <a:gd name="T1" fmla="*/ 0 h 62"/>
                <a:gd name="T2" fmla="*/ 3 w 177"/>
                <a:gd name="T3" fmla="*/ 20 h 62"/>
                <a:gd name="T4" fmla="*/ 8 w 177"/>
                <a:gd name="T5" fmla="*/ 30 h 62"/>
                <a:gd name="T6" fmla="*/ 17 w 177"/>
                <a:gd name="T7" fmla="*/ 44 h 62"/>
                <a:gd name="T8" fmla="*/ 25 w 177"/>
                <a:gd name="T9" fmla="*/ 50 h 62"/>
                <a:gd name="T10" fmla="*/ 40 w 177"/>
                <a:gd name="T11" fmla="*/ 58 h 62"/>
                <a:gd name="T12" fmla="*/ 61 w 177"/>
                <a:gd name="T13" fmla="*/ 62 h 62"/>
                <a:gd name="T14" fmla="*/ 88 w 177"/>
                <a:gd name="T15" fmla="*/ 62 h 62"/>
                <a:gd name="T16" fmla="*/ 138 w 177"/>
                <a:gd name="T17" fmla="*/ 62 h 62"/>
                <a:gd name="T18" fmla="*/ 149 w 177"/>
                <a:gd name="T19" fmla="*/ 60 h 62"/>
                <a:gd name="T20" fmla="*/ 164 w 177"/>
                <a:gd name="T21" fmla="*/ 54 h 62"/>
                <a:gd name="T22" fmla="*/ 176 w 177"/>
                <a:gd name="T23" fmla="*/ 48 h 62"/>
                <a:gd name="T24" fmla="*/ 177 w 177"/>
                <a:gd name="T25" fmla="*/ 0 h 62"/>
                <a:gd name="T26" fmla="*/ 0 w 177"/>
                <a:gd name="T27" fmla="*/ 0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7" h="62">
                  <a:moveTo>
                    <a:pt x="0" y="0"/>
                  </a:moveTo>
                  <a:lnTo>
                    <a:pt x="3" y="20"/>
                  </a:lnTo>
                  <a:lnTo>
                    <a:pt x="8" y="30"/>
                  </a:lnTo>
                  <a:lnTo>
                    <a:pt x="17" y="44"/>
                  </a:lnTo>
                  <a:lnTo>
                    <a:pt x="25" y="50"/>
                  </a:lnTo>
                  <a:lnTo>
                    <a:pt x="40" y="58"/>
                  </a:lnTo>
                  <a:lnTo>
                    <a:pt x="61" y="62"/>
                  </a:lnTo>
                  <a:lnTo>
                    <a:pt x="88" y="62"/>
                  </a:lnTo>
                  <a:lnTo>
                    <a:pt x="138" y="62"/>
                  </a:lnTo>
                  <a:lnTo>
                    <a:pt x="149" y="60"/>
                  </a:lnTo>
                  <a:lnTo>
                    <a:pt x="164" y="54"/>
                  </a:lnTo>
                  <a:lnTo>
                    <a:pt x="176" y="48"/>
                  </a:lnTo>
                  <a:lnTo>
                    <a:pt x="177" y="0"/>
                  </a:lnTo>
                  <a:lnTo>
                    <a:pt x="0" y="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1690" name="Freeform 29"/>
            <p:cNvSpPr>
              <a:spLocks/>
            </p:cNvSpPr>
            <p:nvPr/>
          </p:nvSpPr>
          <p:spPr bwMode="auto">
            <a:xfrm>
              <a:off x="4059" y="2980"/>
              <a:ext cx="18" cy="97"/>
            </a:xfrm>
            <a:custGeom>
              <a:avLst/>
              <a:gdLst>
                <a:gd name="T0" fmla="*/ 18 w 18"/>
                <a:gd name="T1" fmla="*/ 97 h 97"/>
                <a:gd name="T2" fmla="*/ 18 w 18"/>
                <a:gd name="T3" fmla="*/ 63 h 97"/>
                <a:gd name="T4" fmla="*/ 13 w 18"/>
                <a:gd name="T5" fmla="*/ 32 h 97"/>
                <a:gd name="T6" fmla="*/ 0 w 1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97">
                  <a:moveTo>
                    <a:pt x="18" y="97"/>
                  </a:moveTo>
                  <a:lnTo>
                    <a:pt x="18" y="63"/>
                  </a:lnTo>
                  <a:lnTo>
                    <a:pt x="13" y="32"/>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1" name="Freeform 30"/>
            <p:cNvSpPr>
              <a:spLocks/>
            </p:cNvSpPr>
            <p:nvPr/>
          </p:nvSpPr>
          <p:spPr bwMode="auto">
            <a:xfrm>
              <a:off x="3714" y="3043"/>
              <a:ext cx="187" cy="147"/>
            </a:xfrm>
            <a:custGeom>
              <a:avLst/>
              <a:gdLst>
                <a:gd name="T0" fmla="*/ 35 w 187"/>
                <a:gd name="T1" fmla="*/ 139 h 147"/>
                <a:gd name="T2" fmla="*/ 19 w 187"/>
                <a:gd name="T3" fmla="*/ 119 h 147"/>
                <a:gd name="T4" fmla="*/ 7 w 187"/>
                <a:gd name="T5" fmla="*/ 97 h 147"/>
                <a:gd name="T6" fmla="*/ 2 w 187"/>
                <a:gd name="T7" fmla="*/ 73 h 147"/>
                <a:gd name="T8" fmla="*/ 0 w 187"/>
                <a:gd name="T9" fmla="*/ 64 h 147"/>
                <a:gd name="T10" fmla="*/ 15 w 187"/>
                <a:gd name="T11" fmla="*/ 44 h 147"/>
                <a:gd name="T12" fmla="*/ 32 w 187"/>
                <a:gd name="T13" fmla="*/ 30 h 147"/>
                <a:gd name="T14" fmla="*/ 52 w 187"/>
                <a:gd name="T15" fmla="*/ 16 h 147"/>
                <a:gd name="T16" fmla="*/ 78 w 187"/>
                <a:gd name="T17" fmla="*/ 4 h 147"/>
                <a:gd name="T18" fmla="*/ 108 w 187"/>
                <a:gd name="T19" fmla="*/ 0 h 147"/>
                <a:gd name="T20" fmla="*/ 123 w 187"/>
                <a:gd name="T21" fmla="*/ 0 h 147"/>
                <a:gd name="T22" fmla="*/ 140 w 187"/>
                <a:gd name="T23" fmla="*/ 4 h 147"/>
                <a:gd name="T24" fmla="*/ 166 w 187"/>
                <a:gd name="T25" fmla="*/ 28 h 147"/>
                <a:gd name="T26" fmla="*/ 176 w 187"/>
                <a:gd name="T27" fmla="*/ 50 h 147"/>
                <a:gd name="T28" fmla="*/ 182 w 187"/>
                <a:gd name="T29" fmla="*/ 77 h 147"/>
                <a:gd name="T30" fmla="*/ 187 w 187"/>
                <a:gd name="T31" fmla="*/ 99 h 147"/>
                <a:gd name="T32" fmla="*/ 123 w 187"/>
                <a:gd name="T33" fmla="*/ 123 h 147"/>
                <a:gd name="T34" fmla="*/ 47 w 187"/>
                <a:gd name="T35" fmla="*/ 147 h 147"/>
                <a:gd name="T36" fmla="*/ 35 w 187"/>
                <a:gd name="T37" fmla="*/ 139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7" h="147">
                  <a:moveTo>
                    <a:pt x="35" y="139"/>
                  </a:moveTo>
                  <a:lnTo>
                    <a:pt x="19" y="119"/>
                  </a:lnTo>
                  <a:lnTo>
                    <a:pt x="7" y="97"/>
                  </a:lnTo>
                  <a:lnTo>
                    <a:pt x="2" y="73"/>
                  </a:lnTo>
                  <a:lnTo>
                    <a:pt x="0" y="64"/>
                  </a:lnTo>
                  <a:lnTo>
                    <a:pt x="15" y="44"/>
                  </a:lnTo>
                  <a:lnTo>
                    <a:pt x="32" y="30"/>
                  </a:lnTo>
                  <a:lnTo>
                    <a:pt x="52" y="16"/>
                  </a:lnTo>
                  <a:lnTo>
                    <a:pt x="78" y="4"/>
                  </a:lnTo>
                  <a:lnTo>
                    <a:pt x="108" y="0"/>
                  </a:lnTo>
                  <a:lnTo>
                    <a:pt x="123" y="0"/>
                  </a:lnTo>
                  <a:lnTo>
                    <a:pt x="140" y="4"/>
                  </a:lnTo>
                  <a:lnTo>
                    <a:pt x="166" y="28"/>
                  </a:lnTo>
                  <a:lnTo>
                    <a:pt x="176" y="50"/>
                  </a:lnTo>
                  <a:lnTo>
                    <a:pt x="182" y="77"/>
                  </a:lnTo>
                  <a:lnTo>
                    <a:pt x="187" y="99"/>
                  </a:lnTo>
                  <a:lnTo>
                    <a:pt x="123" y="123"/>
                  </a:lnTo>
                  <a:lnTo>
                    <a:pt x="47" y="147"/>
                  </a:lnTo>
                  <a:lnTo>
                    <a:pt x="35" y="139"/>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1692" name="Freeform 31"/>
            <p:cNvSpPr>
              <a:spLocks/>
            </p:cNvSpPr>
            <p:nvPr/>
          </p:nvSpPr>
          <p:spPr bwMode="auto">
            <a:xfrm>
              <a:off x="4042" y="3372"/>
              <a:ext cx="150" cy="154"/>
            </a:xfrm>
            <a:custGeom>
              <a:avLst/>
              <a:gdLst>
                <a:gd name="T0" fmla="*/ 15 w 150"/>
                <a:gd name="T1" fmla="*/ 154 h 154"/>
                <a:gd name="T2" fmla="*/ 3 w 150"/>
                <a:gd name="T3" fmla="*/ 134 h 154"/>
                <a:gd name="T4" fmla="*/ 0 w 150"/>
                <a:gd name="T5" fmla="*/ 114 h 154"/>
                <a:gd name="T6" fmla="*/ 0 w 150"/>
                <a:gd name="T7" fmla="*/ 101 h 154"/>
                <a:gd name="T8" fmla="*/ 3 w 150"/>
                <a:gd name="T9" fmla="*/ 89 h 154"/>
                <a:gd name="T10" fmla="*/ 15 w 150"/>
                <a:gd name="T11" fmla="*/ 69 h 154"/>
                <a:gd name="T12" fmla="*/ 40 w 150"/>
                <a:gd name="T13" fmla="*/ 39 h 154"/>
                <a:gd name="T14" fmla="*/ 69 w 150"/>
                <a:gd name="T15" fmla="*/ 19 h 154"/>
                <a:gd name="T16" fmla="*/ 88 w 150"/>
                <a:gd name="T17" fmla="*/ 10 h 154"/>
                <a:gd name="T18" fmla="*/ 101 w 150"/>
                <a:gd name="T19" fmla="*/ 0 h 154"/>
                <a:gd name="T20" fmla="*/ 116 w 150"/>
                <a:gd name="T21" fmla="*/ 10 h 154"/>
                <a:gd name="T22" fmla="*/ 130 w 150"/>
                <a:gd name="T23" fmla="*/ 29 h 154"/>
                <a:gd name="T24" fmla="*/ 142 w 150"/>
                <a:gd name="T25" fmla="*/ 49 h 154"/>
                <a:gd name="T26" fmla="*/ 150 w 150"/>
                <a:gd name="T27" fmla="*/ 75 h 154"/>
                <a:gd name="T28" fmla="*/ 82 w 150"/>
                <a:gd name="T29" fmla="*/ 120 h 154"/>
                <a:gd name="T30" fmla="*/ 15 w 150"/>
                <a:gd name="T31" fmla="*/ 154 h 1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0" h="154">
                  <a:moveTo>
                    <a:pt x="15" y="154"/>
                  </a:moveTo>
                  <a:lnTo>
                    <a:pt x="3" y="134"/>
                  </a:lnTo>
                  <a:lnTo>
                    <a:pt x="0" y="114"/>
                  </a:lnTo>
                  <a:lnTo>
                    <a:pt x="0" y="101"/>
                  </a:lnTo>
                  <a:lnTo>
                    <a:pt x="3" y="89"/>
                  </a:lnTo>
                  <a:lnTo>
                    <a:pt x="15" y="69"/>
                  </a:lnTo>
                  <a:lnTo>
                    <a:pt x="40" y="39"/>
                  </a:lnTo>
                  <a:lnTo>
                    <a:pt x="69" y="19"/>
                  </a:lnTo>
                  <a:lnTo>
                    <a:pt x="88" y="10"/>
                  </a:lnTo>
                  <a:lnTo>
                    <a:pt x="101" y="0"/>
                  </a:lnTo>
                  <a:lnTo>
                    <a:pt x="116" y="10"/>
                  </a:lnTo>
                  <a:lnTo>
                    <a:pt x="130" y="29"/>
                  </a:lnTo>
                  <a:lnTo>
                    <a:pt x="142" y="49"/>
                  </a:lnTo>
                  <a:lnTo>
                    <a:pt x="150" y="75"/>
                  </a:lnTo>
                  <a:lnTo>
                    <a:pt x="82" y="120"/>
                  </a:lnTo>
                  <a:lnTo>
                    <a:pt x="15" y="154"/>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1693" name="Freeform 32"/>
            <p:cNvSpPr>
              <a:spLocks/>
            </p:cNvSpPr>
            <p:nvPr/>
          </p:nvSpPr>
          <p:spPr bwMode="auto">
            <a:xfrm>
              <a:off x="4555" y="3463"/>
              <a:ext cx="108" cy="142"/>
            </a:xfrm>
            <a:custGeom>
              <a:avLst/>
              <a:gdLst>
                <a:gd name="T0" fmla="*/ 108 w 108"/>
                <a:gd name="T1" fmla="*/ 29 h 142"/>
                <a:gd name="T2" fmla="*/ 93 w 108"/>
                <a:gd name="T3" fmla="*/ 14 h 142"/>
                <a:gd name="T4" fmla="*/ 73 w 108"/>
                <a:gd name="T5" fmla="*/ 2 h 142"/>
                <a:gd name="T6" fmla="*/ 47 w 108"/>
                <a:gd name="T7" fmla="*/ 0 h 142"/>
                <a:gd name="T8" fmla="*/ 22 w 108"/>
                <a:gd name="T9" fmla="*/ 41 h 142"/>
                <a:gd name="T10" fmla="*/ 9 w 108"/>
                <a:gd name="T11" fmla="*/ 71 h 142"/>
                <a:gd name="T12" fmla="*/ 0 w 108"/>
                <a:gd name="T13" fmla="*/ 97 h 142"/>
                <a:gd name="T14" fmla="*/ 0 w 108"/>
                <a:gd name="T15" fmla="*/ 112 h 142"/>
                <a:gd name="T16" fmla="*/ 12 w 108"/>
                <a:gd name="T17" fmla="*/ 126 h 142"/>
                <a:gd name="T18" fmla="*/ 22 w 108"/>
                <a:gd name="T19" fmla="*/ 136 h 142"/>
                <a:gd name="T20" fmla="*/ 44 w 108"/>
                <a:gd name="T21" fmla="*/ 142 h 142"/>
                <a:gd name="T22" fmla="*/ 108 w 108"/>
                <a:gd name="T23" fmla="*/ 29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 h="142">
                  <a:moveTo>
                    <a:pt x="108" y="29"/>
                  </a:moveTo>
                  <a:lnTo>
                    <a:pt x="93" y="14"/>
                  </a:lnTo>
                  <a:lnTo>
                    <a:pt x="73" y="2"/>
                  </a:lnTo>
                  <a:lnTo>
                    <a:pt x="47" y="0"/>
                  </a:lnTo>
                  <a:lnTo>
                    <a:pt x="22" y="41"/>
                  </a:lnTo>
                  <a:lnTo>
                    <a:pt x="9" y="71"/>
                  </a:lnTo>
                  <a:lnTo>
                    <a:pt x="0" y="97"/>
                  </a:lnTo>
                  <a:lnTo>
                    <a:pt x="0" y="112"/>
                  </a:lnTo>
                  <a:lnTo>
                    <a:pt x="12" y="126"/>
                  </a:lnTo>
                  <a:lnTo>
                    <a:pt x="22" y="136"/>
                  </a:lnTo>
                  <a:lnTo>
                    <a:pt x="44" y="142"/>
                  </a:lnTo>
                  <a:lnTo>
                    <a:pt x="108" y="29"/>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1694" name="Freeform 33"/>
            <p:cNvSpPr>
              <a:spLocks/>
            </p:cNvSpPr>
            <p:nvPr/>
          </p:nvSpPr>
          <p:spPr bwMode="auto">
            <a:xfrm>
              <a:off x="4327" y="2661"/>
              <a:ext cx="135" cy="180"/>
            </a:xfrm>
            <a:custGeom>
              <a:avLst/>
              <a:gdLst>
                <a:gd name="T0" fmla="*/ 25 w 135"/>
                <a:gd name="T1" fmla="*/ 12 h 180"/>
                <a:gd name="T2" fmla="*/ 12 w 135"/>
                <a:gd name="T3" fmla="*/ 52 h 180"/>
                <a:gd name="T4" fmla="*/ 4 w 135"/>
                <a:gd name="T5" fmla="*/ 89 h 180"/>
                <a:gd name="T6" fmla="*/ 0 w 135"/>
                <a:gd name="T7" fmla="*/ 129 h 180"/>
                <a:gd name="T8" fmla="*/ 4 w 135"/>
                <a:gd name="T9" fmla="*/ 147 h 180"/>
                <a:gd name="T10" fmla="*/ 20 w 135"/>
                <a:gd name="T11" fmla="*/ 166 h 180"/>
                <a:gd name="T12" fmla="*/ 37 w 135"/>
                <a:gd name="T13" fmla="*/ 178 h 180"/>
                <a:gd name="T14" fmla="*/ 46 w 135"/>
                <a:gd name="T15" fmla="*/ 180 h 180"/>
                <a:gd name="T16" fmla="*/ 90 w 135"/>
                <a:gd name="T17" fmla="*/ 135 h 180"/>
                <a:gd name="T18" fmla="*/ 135 w 135"/>
                <a:gd name="T19" fmla="*/ 66 h 180"/>
                <a:gd name="T20" fmla="*/ 122 w 135"/>
                <a:gd name="T21" fmla="*/ 36 h 180"/>
                <a:gd name="T22" fmla="*/ 108 w 135"/>
                <a:gd name="T23" fmla="*/ 26 h 180"/>
                <a:gd name="T24" fmla="*/ 90 w 135"/>
                <a:gd name="T25" fmla="*/ 12 h 180"/>
                <a:gd name="T26" fmla="*/ 66 w 135"/>
                <a:gd name="T27" fmla="*/ 2 h 180"/>
                <a:gd name="T28" fmla="*/ 46 w 135"/>
                <a:gd name="T29" fmla="*/ 0 h 180"/>
                <a:gd name="T30" fmla="*/ 25 w 135"/>
                <a:gd name="T31" fmla="*/ 12 h 1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5" h="180">
                  <a:moveTo>
                    <a:pt x="25" y="12"/>
                  </a:moveTo>
                  <a:lnTo>
                    <a:pt x="12" y="52"/>
                  </a:lnTo>
                  <a:lnTo>
                    <a:pt x="4" y="89"/>
                  </a:lnTo>
                  <a:lnTo>
                    <a:pt x="0" y="129"/>
                  </a:lnTo>
                  <a:lnTo>
                    <a:pt x="4" y="147"/>
                  </a:lnTo>
                  <a:lnTo>
                    <a:pt x="20" y="166"/>
                  </a:lnTo>
                  <a:lnTo>
                    <a:pt x="37" y="178"/>
                  </a:lnTo>
                  <a:lnTo>
                    <a:pt x="46" y="180"/>
                  </a:lnTo>
                  <a:lnTo>
                    <a:pt x="90" y="135"/>
                  </a:lnTo>
                  <a:lnTo>
                    <a:pt x="135" y="66"/>
                  </a:lnTo>
                  <a:lnTo>
                    <a:pt x="122" y="36"/>
                  </a:lnTo>
                  <a:lnTo>
                    <a:pt x="108" y="26"/>
                  </a:lnTo>
                  <a:lnTo>
                    <a:pt x="90" y="12"/>
                  </a:lnTo>
                  <a:lnTo>
                    <a:pt x="66" y="2"/>
                  </a:lnTo>
                  <a:lnTo>
                    <a:pt x="46" y="0"/>
                  </a:lnTo>
                  <a:lnTo>
                    <a:pt x="25" y="12"/>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1695" name="Freeform 34"/>
            <p:cNvSpPr>
              <a:spLocks/>
            </p:cNvSpPr>
            <p:nvPr/>
          </p:nvSpPr>
          <p:spPr bwMode="auto">
            <a:xfrm>
              <a:off x="4491" y="2487"/>
              <a:ext cx="81" cy="63"/>
            </a:xfrm>
            <a:custGeom>
              <a:avLst/>
              <a:gdLst>
                <a:gd name="T0" fmla="*/ 81 w 81"/>
                <a:gd name="T1" fmla="*/ 63 h 63"/>
                <a:gd name="T2" fmla="*/ 64 w 81"/>
                <a:gd name="T3" fmla="*/ 40 h 63"/>
                <a:gd name="T4" fmla="*/ 42 w 81"/>
                <a:gd name="T5" fmla="*/ 20 h 63"/>
                <a:gd name="T6" fmla="*/ 22 w 81"/>
                <a:gd name="T7" fmla="*/ 6 h 63"/>
                <a:gd name="T8" fmla="*/ 0 w 81"/>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63">
                  <a:moveTo>
                    <a:pt x="81" y="63"/>
                  </a:moveTo>
                  <a:lnTo>
                    <a:pt x="64" y="40"/>
                  </a:lnTo>
                  <a:lnTo>
                    <a:pt x="42" y="20"/>
                  </a:lnTo>
                  <a:lnTo>
                    <a:pt x="22" y="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6" name="Freeform 35"/>
            <p:cNvSpPr>
              <a:spLocks/>
            </p:cNvSpPr>
            <p:nvPr/>
          </p:nvSpPr>
          <p:spPr bwMode="auto">
            <a:xfrm>
              <a:off x="4611" y="2303"/>
              <a:ext cx="79" cy="63"/>
            </a:xfrm>
            <a:custGeom>
              <a:avLst/>
              <a:gdLst>
                <a:gd name="T0" fmla="*/ 79 w 79"/>
                <a:gd name="T1" fmla="*/ 63 h 63"/>
                <a:gd name="T2" fmla="*/ 59 w 79"/>
                <a:gd name="T3" fmla="*/ 38 h 63"/>
                <a:gd name="T4" fmla="*/ 39 w 79"/>
                <a:gd name="T5" fmla="*/ 18 h 63"/>
                <a:gd name="T6" fmla="*/ 12 w 79"/>
                <a:gd name="T7" fmla="*/ 6 h 63"/>
                <a:gd name="T8" fmla="*/ 0 w 79"/>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63">
                  <a:moveTo>
                    <a:pt x="79" y="63"/>
                  </a:moveTo>
                  <a:lnTo>
                    <a:pt x="59" y="38"/>
                  </a:lnTo>
                  <a:lnTo>
                    <a:pt x="39" y="18"/>
                  </a:lnTo>
                  <a:lnTo>
                    <a:pt x="12" y="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7" name="Freeform 36"/>
            <p:cNvSpPr>
              <a:spLocks/>
            </p:cNvSpPr>
            <p:nvPr/>
          </p:nvSpPr>
          <p:spPr bwMode="auto">
            <a:xfrm>
              <a:off x="4651" y="2281"/>
              <a:ext cx="44" cy="72"/>
            </a:xfrm>
            <a:custGeom>
              <a:avLst/>
              <a:gdLst>
                <a:gd name="T0" fmla="*/ 44 w 44"/>
                <a:gd name="T1" fmla="*/ 72 h 72"/>
                <a:gd name="T2" fmla="*/ 27 w 44"/>
                <a:gd name="T3" fmla="*/ 38 h 72"/>
                <a:gd name="T4" fmla="*/ 14 w 44"/>
                <a:gd name="T5" fmla="*/ 16 h 72"/>
                <a:gd name="T6" fmla="*/ 0 w 44"/>
                <a:gd name="T7" fmla="*/ 0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72">
                  <a:moveTo>
                    <a:pt x="44" y="72"/>
                  </a:moveTo>
                  <a:lnTo>
                    <a:pt x="27" y="38"/>
                  </a:lnTo>
                  <a:lnTo>
                    <a:pt x="14" y="1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8" name="Freeform 37"/>
            <p:cNvSpPr>
              <a:spLocks/>
            </p:cNvSpPr>
            <p:nvPr/>
          </p:nvSpPr>
          <p:spPr bwMode="auto">
            <a:xfrm>
              <a:off x="5241" y="1555"/>
              <a:ext cx="152" cy="141"/>
            </a:xfrm>
            <a:custGeom>
              <a:avLst/>
              <a:gdLst>
                <a:gd name="T0" fmla="*/ 0 w 152"/>
                <a:gd name="T1" fmla="*/ 141 h 141"/>
                <a:gd name="T2" fmla="*/ 76 w 152"/>
                <a:gd name="T3" fmla="*/ 40 h 141"/>
                <a:gd name="T4" fmla="*/ 152 w 152"/>
                <a:gd name="T5" fmla="*/ 0 h 141"/>
                <a:gd name="T6" fmla="*/ 0 60000 65536"/>
                <a:gd name="T7" fmla="*/ 0 60000 65536"/>
                <a:gd name="T8" fmla="*/ 0 60000 65536"/>
              </a:gdLst>
              <a:ahLst/>
              <a:cxnLst>
                <a:cxn ang="T6">
                  <a:pos x="T0" y="T1"/>
                </a:cxn>
                <a:cxn ang="T7">
                  <a:pos x="T2" y="T3"/>
                </a:cxn>
                <a:cxn ang="T8">
                  <a:pos x="T4" y="T5"/>
                </a:cxn>
              </a:cxnLst>
              <a:rect l="0" t="0" r="r" b="b"/>
              <a:pathLst>
                <a:path w="152" h="141">
                  <a:moveTo>
                    <a:pt x="0" y="141"/>
                  </a:moveTo>
                  <a:lnTo>
                    <a:pt x="76" y="40"/>
                  </a:lnTo>
                  <a:lnTo>
                    <a:pt x="152"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9" name="Freeform 38"/>
            <p:cNvSpPr>
              <a:spLocks/>
            </p:cNvSpPr>
            <p:nvPr/>
          </p:nvSpPr>
          <p:spPr bwMode="auto">
            <a:xfrm>
              <a:off x="4689" y="3296"/>
              <a:ext cx="47" cy="44"/>
            </a:xfrm>
            <a:custGeom>
              <a:avLst/>
              <a:gdLst>
                <a:gd name="T0" fmla="*/ 47 w 47"/>
                <a:gd name="T1" fmla="*/ 44 h 44"/>
                <a:gd name="T2" fmla="*/ 25 w 47"/>
                <a:gd name="T3" fmla="*/ 14 h 44"/>
                <a:gd name="T4" fmla="*/ 0 w 47"/>
                <a:gd name="T5" fmla="*/ 0 h 44"/>
                <a:gd name="T6" fmla="*/ 0 60000 65536"/>
                <a:gd name="T7" fmla="*/ 0 60000 65536"/>
                <a:gd name="T8" fmla="*/ 0 60000 65536"/>
              </a:gdLst>
              <a:ahLst/>
              <a:cxnLst>
                <a:cxn ang="T6">
                  <a:pos x="T0" y="T1"/>
                </a:cxn>
                <a:cxn ang="T7">
                  <a:pos x="T2" y="T3"/>
                </a:cxn>
                <a:cxn ang="T8">
                  <a:pos x="T4" y="T5"/>
                </a:cxn>
              </a:cxnLst>
              <a:rect l="0" t="0" r="r" b="b"/>
              <a:pathLst>
                <a:path w="47" h="44">
                  <a:moveTo>
                    <a:pt x="47" y="44"/>
                  </a:moveTo>
                  <a:lnTo>
                    <a:pt x="25" y="14"/>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0" name="Freeform 39"/>
            <p:cNvSpPr>
              <a:spLocks/>
            </p:cNvSpPr>
            <p:nvPr/>
          </p:nvSpPr>
          <p:spPr bwMode="auto">
            <a:xfrm>
              <a:off x="4616" y="2881"/>
              <a:ext cx="64" cy="71"/>
            </a:xfrm>
            <a:custGeom>
              <a:avLst/>
              <a:gdLst>
                <a:gd name="T0" fmla="*/ 64 w 64"/>
                <a:gd name="T1" fmla="*/ 71 h 71"/>
                <a:gd name="T2" fmla="*/ 44 w 64"/>
                <a:gd name="T3" fmla="*/ 41 h 71"/>
                <a:gd name="T4" fmla="*/ 19 w 64"/>
                <a:gd name="T5" fmla="*/ 16 h 71"/>
                <a:gd name="T6" fmla="*/ 0 w 64"/>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71">
                  <a:moveTo>
                    <a:pt x="64" y="71"/>
                  </a:moveTo>
                  <a:lnTo>
                    <a:pt x="44" y="41"/>
                  </a:lnTo>
                  <a:lnTo>
                    <a:pt x="19" y="1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1" name="Freeform 40"/>
            <p:cNvSpPr>
              <a:spLocks/>
            </p:cNvSpPr>
            <p:nvPr/>
          </p:nvSpPr>
          <p:spPr bwMode="auto">
            <a:xfrm>
              <a:off x="4332" y="3251"/>
              <a:ext cx="48" cy="65"/>
            </a:xfrm>
            <a:custGeom>
              <a:avLst/>
              <a:gdLst>
                <a:gd name="T0" fmla="*/ 48 w 48"/>
                <a:gd name="T1" fmla="*/ 65 h 65"/>
                <a:gd name="T2" fmla="*/ 26 w 48"/>
                <a:gd name="T3" fmla="*/ 30 h 65"/>
                <a:gd name="T4" fmla="*/ 0 w 48"/>
                <a:gd name="T5" fmla="*/ 0 h 65"/>
                <a:gd name="T6" fmla="*/ 0 60000 65536"/>
                <a:gd name="T7" fmla="*/ 0 60000 65536"/>
                <a:gd name="T8" fmla="*/ 0 60000 65536"/>
              </a:gdLst>
              <a:ahLst/>
              <a:cxnLst>
                <a:cxn ang="T6">
                  <a:pos x="T0" y="T1"/>
                </a:cxn>
                <a:cxn ang="T7">
                  <a:pos x="T2" y="T3"/>
                </a:cxn>
                <a:cxn ang="T8">
                  <a:pos x="T4" y="T5"/>
                </a:cxn>
              </a:cxnLst>
              <a:rect l="0" t="0" r="r" b="b"/>
              <a:pathLst>
                <a:path w="48" h="65">
                  <a:moveTo>
                    <a:pt x="48" y="65"/>
                  </a:moveTo>
                  <a:lnTo>
                    <a:pt x="26" y="3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fade thruBlk="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3BEBA8B8-8C36-4957-80AA-530A873A1166}" type="slidenum">
              <a:rPr lang="zh-CN" altLang="en-US" smtClean="0"/>
              <a:pPr/>
              <a:t>66</a:t>
            </a:fld>
            <a:endParaRPr lang="en-US" altLang="zh-CN" smtClean="0"/>
          </a:p>
        </p:txBody>
      </p:sp>
      <p:sp>
        <p:nvSpPr>
          <p:cNvPr id="7270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5A399DCF-CAC6-400F-9130-F37C7D6C3F42}" type="datetime1">
              <a:rPr lang="zh-CN" altLang="en-US" sz="1800" smtClean="0"/>
              <a:pPr/>
              <a:t>2017/9/27</a:t>
            </a:fld>
            <a:endParaRPr lang="en-US" altLang="zh-CN" sz="1000" smtClean="0"/>
          </a:p>
        </p:txBody>
      </p:sp>
      <p:sp>
        <p:nvSpPr>
          <p:cNvPr id="1158146" name="Rectangle 2"/>
          <p:cNvSpPr>
            <a:spLocks noGrp="1" noChangeArrowheads="1"/>
          </p:cNvSpPr>
          <p:nvPr>
            <p:ph type="title"/>
          </p:nvPr>
        </p:nvSpPr>
        <p:spPr/>
        <p:txBody>
          <a:bodyPr/>
          <a:lstStyle/>
          <a:p>
            <a:pPr>
              <a:defRPr/>
            </a:pPr>
            <a:r>
              <a:rPr lang="zh-CN" altLang="en-US" smtClean="0"/>
              <a:t>作业</a:t>
            </a:r>
            <a:r>
              <a:rPr lang="en-US" altLang="zh-CN" smtClean="0"/>
              <a:t>P34</a:t>
            </a:r>
          </a:p>
        </p:txBody>
      </p:sp>
      <p:sp>
        <p:nvSpPr>
          <p:cNvPr id="72709" name="Rectangle 3"/>
          <p:cNvSpPr>
            <a:spLocks noGrp="1" noChangeArrowheads="1"/>
          </p:cNvSpPr>
          <p:nvPr>
            <p:ph type="body" idx="1"/>
          </p:nvPr>
        </p:nvSpPr>
        <p:spPr>
          <a:xfrm>
            <a:off x="650875" y="1143000"/>
            <a:ext cx="8820150" cy="4165243"/>
          </a:xfrm>
        </p:spPr>
        <p:txBody>
          <a:bodyPr/>
          <a:lstStyle/>
          <a:p>
            <a:pPr>
              <a:lnSpc>
                <a:spcPct val="100000"/>
              </a:lnSpc>
              <a:spcBef>
                <a:spcPts val="200"/>
              </a:spcBef>
            </a:pPr>
            <a:r>
              <a:rPr lang="en-US" altLang="zh-CN" sz="2400" dirty="0" smtClean="0"/>
              <a:t>2</a:t>
            </a:r>
            <a:r>
              <a:rPr lang="zh-CN" altLang="en-US" sz="2400" dirty="0" smtClean="0"/>
              <a:t>．试分别举出事物间具有一对一、一对多、多对多联系的三个例子。</a:t>
            </a:r>
          </a:p>
          <a:p>
            <a:pPr>
              <a:lnSpc>
                <a:spcPct val="100000"/>
              </a:lnSpc>
              <a:spcBef>
                <a:spcPts val="200"/>
              </a:spcBef>
            </a:pPr>
            <a:r>
              <a:rPr lang="en-US" altLang="zh-CN" sz="2400" dirty="0" smtClean="0"/>
              <a:t>3</a:t>
            </a:r>
            <a:r>
              <a:rPr lang="zh-CN" altLang="en-US" sz="2400" dirty="0" smtClean="0"/>
              <a:t>．试给出一个描述实际事物及事物间联系的</a:t>
            </a:r>
            <a:r>
              <a:rPr lang="en-US" altLang="zh-CN" sz="2400" dirty="0" smtClean="0"/>
              <a:t>E-R</a:t>
            </a:r>
            <a:r>
              <a:rPr lang="zh-CN" altLang="en-US" sz="2400" dirty="0" smtClean="0"/>
              <a:t>模型。要求模型中至少有五个实体，实体间有</a:t>
            </a:r>
            <a:r>
              <a:rPr lang="en-US" altLang="zh-CN" sz="2400" dirty="0" smtClean="0"/>
              <a:t>1:1</a:t>
            </a:r>
            <a:r>
              <a:rPr lang="zh-CN" altLang="en-US" sz="2400" dirty="0" smtClean="0"/>
              <a:t>、</a:t>
            </a:r>
            <a:r>
              <a:rPr lang="en-US" altLang="zh-CN" sz="2400" dirty="0" smtClean="0"/>
              <a:t>1:n</a:t>
            </a:r>
            <a:r>
              <a:rPr lang="zh-CN" altLang="en-US" sz="2400" dirty="0" smtClean="0"/>
              <a:t>和</a:t>
            </a:r>
            <a:r>
              <a:rPr lang="en-US" altLang="zh-CN" sz="2400" dirty="0" smtClean="0"/>
              <a:t>m:n</a:t>
            </a:r>
            <a:r>
              <a:rPr lang="zh-CN" altLang="en-US" sz="2400" dirty="0" smtClean="0"/>
              <a:t>的联系，其中一个联系涉及三个实体。</a:t>
            </a:r>
          </a:p>
          <a:p>
            <a:pPr>
              <a:lnSpc>
                <a:spcPct val="100000"/>
              </a:lnSpc>
              <a:spcBef>
                <a:spcPts val="200"/>
              </a:spcBef>
            </a:pPr>
            <a:r>
              <a:rPr lang="en-US" altLang="zh-CN" sz="2400" dirty="0" smtClean="0"/>
              <a:t>4</a:t>
            </a:r>
            <a:r>
              <a:rPr lang="zh-CN" altLang="en-US" sz="2400" dirty="0" smtClean="0"/>
              <a:t>．某商场对商品信息管理有如下数据。</a:t>
            </a:r>
          </a:p>
          <a:p>
            <a:pPr lvl="1">
              <a:lnSpc>
                <a:spcPct val="100000"/>
              </a:lnSpc>
              <a:spcBef>
                <a:spcPts val="200"/>
              </a:spcBef>
            </a:pPr>
            <a:r>
              <a:rPr lang="zh-CN" altLang="en-US" sz="2400" dirty="0" smtClean="0"/>
              <a:t>商品出售按照商品类分为食品、日用品、服装、鞋帽等，每个销售组出售一类商品；一个组有一个组长，有若干售货员</a:t>
            </a:r>
            <a:r>
              <a:rPr lang="en-US" altLang="zh-CN" sz="2400" dirty="0" smtClean="0"/>
              <a:t>;</a:t>
            </a:r>
            <a:r>
              <a:rPr lang="zh-CN" altLang="en-US" sz="2400" dirty="0" smtClean="0"/>
              <a:t>商品按分类存放在不同仓库中；一种商品有多个供应商，一个供应商可供应多种商品。 </a:t>
            </a:r>
          </a:p>
          <a:p>
            <a:pPr lvl="1">
              <a:lnSpc>
                <a:spcPct val="100000"/>
              </a:lnSpc>
              <a:spcBef>
                <a:spcPts val="200"/>
              </a:spcBef>
            </a:pPr>
            <a:r>
              <a:rPr lang="zh-CN" altLang="en-US" sz="2400" dirty="0" smtClean="0"/>
              <a:t>试用</a:t>
            </a:r>
            <a:r>
              <a:rPr lang="en-US" altLang="zh-CN" sz="2400" dirty="0" smtClean="0"/>
              <a:t>E-R</a:t>
            </a:r>
            <a:r>
              <a:rPr lang="zh-CN" altLang="en-US" sz="2400" dirty="0" smtClean="0"/>
              <a:t>图给出概念模型</a:t>
            </a:r>
            <a:r>
              <a:rPr lang="zh-CN" altLang="en-US" sz="2400" dirty="0" smtClean="0"/>
              <a:t>。</a:t>
            </a:r>
            <a:endParaRPr lang="zh-CN" altLang="en-US"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2068FE2-53DC-404F-A458-BD98AEAAD0DD}" type="slidenum">
              <a:rPr lang="zh-CN" altLang="en-US" smtClean="0"/>
              <a:pPr/>
              <a:t>7</a:t>
            </a:fld>
            <a:endParaRPr lang="en-US" altLang="zh-CN" smtClean="0"/>
          </a:p>
        </p:txBody>
      </p:sp>
      <p:sp>
        <p:nvSpPr>
          <p:cNvPr id="921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7AE449A-8131-4386-91C2-F90A1DB14581}" type="datetime1">
              <a:rPr lang="zh-CN" altLang="en-US" sz="1800" smtClean="0"/>
              <a:pPr/>
              <a:t>2017/9/27</a:t>
            </a:fld>
            <a:endParaRPr lang="en-US" altLang="zh-CN" sz="1000" smtClean="0"/>
          </a:p>
        </p:txBody>
      </p:sp>
      <p:sp>
        <p:nvSpPr>
          <p:cNvPr id="1148930" name="Rectangle 2"/>
          <p:cNvSpPr>
            <a:spLocks noGrp="1" noChangeArrowheads="1"/>
          </p:cNvSpPr>
          <p:nvPr>
            <p:ph type="title"/>
          </p:nvPr>
        </p:nvSpPr>
        <p:spPr/>
        <p:txBody>
          <a:bodyPr/>
          <a:lstStyle/>
          <a:p>
            <a:pPr>
              <a:defRPr/>
            </a:pPr>
            <a:r>
              <a:rPr lang="zh-CN" altLang="en-US" smtClean="0"/>
              <a:t>第</a:t>
            </a:r>
            <a:r>
              <a:rPr lang="en-US" altLang="zh-CN" smtClean="0"/>
              <a:t>2</a:t>
            </a:r>
            <a:r>
              <a:rPr lang="zh-CN" altLang="en-US" smtClean="0"/>
              <a:t>章  数据模型</a:t>
            </a:r>
          </a:p>
        </p:txBody>
      </p:sp>
      <p:sp>
        <p:nvSpPr>
          <p:cNvPr id="9221" name="Rectangle 3"/>
          <p:cNvSpPr>
            <a:spLocks noGrp="1" noChangeArrowheads="1"/>
          </p:cNvSpPr>
          <p:nvPr>
            <p:ph type="body" idx="1"/>
          </p:nvPr>
        </p:nvSpPr>
        <p:spPr>
          <a:xfrm>
            <a:off x="650875" y="1143000"/>
            <a:ext cx="8820150" cy="3333750"/>
          </a:xfrm>
        </p:spPr>
        <p:txBody>
          <a:bodyPr/>
          <a:lstStyle/>
          <a:p>
            <a:pPr>
              <a:lnSpc>
                <a:spcPct val="130000"/>
              </a:lnSpc>
              <a:spcBef>
                <a:spcPct val="0"/>
              </a:spcBef>
            </a:pPr>
            <a:r>
              <a:rPr lang="en-US" altLang="zh-CN" smtClean="0">
                <a:solidFill>
                  <a:srgbClr val="0000FF"/>
                </a:solidFill>
              </a:rPr>
              <a:t>2.1	E-R概念模型</a:t>
            </a:r>
          </a:p>
          <a:p>
            <a:pPr>
              <a:lnSpc>
                <a:spcPct val="130000"/>
              </a:lnSpc>
              <a:spcBef>
                <a:spcPct val="0"/>
              </a:spcBef>
            </a:pPr>
            <a:r>
              <a:rPr lang="en-US" altLang="zh-CN" smtClean="0"/>
              <a:t>2.2	层次数据模型</a:t>
            </a:r>
          </a:p>
          <a:p>
            <a:pPr>
              <a:lnSpc>
                <a:spcPct val="130000"/>
              </a:lnSpc>
              <a:spcBef>
                <a:spcPct val="0"/>
              </a:spcBef>
            </a:pPr>
            <a:r>
              <a:rPr lang="en-US" altLang="zh-CN" smtClean="0"/>
              <a:t>2.3	网状数据模型</a:t>
            </a:r>
          </a:p>
          <a:p>
            <a:pPr>
              <a:lnSpc>
                <a:spcPct val="130000"/>
              </a:lnSpc>
              <a:spcBef>
                <a:spcPct val="0"/>
              </a:spcBef>
            </a:pPr>
            <a:r>
              <a:rPr lang="en-US" altLang="zh-CN" smtClean="0"/>
              <a:t>2.4	关系数据模型</a:t>
            </a:r>
          </a:p>
          <a:p>
            <a:pPr>
              <a:lnSpc>
                <a:spcPct val="130000"/>
              </a:lnSpc>
              <a:spcBef>
                <a:spcPct val="0"/>
              </a:spcBef>
            </a:pPr>
            <a:r>
              <a:rPr lang="en-US" altLang="zh-CN" smtClean="0"/>
              <a:t>2.5	面向对象数据模型</a:t>
            </a:r>
            <a:endParaRPr lang="zh-CN" altLang="en-US" smtClean="0"/>
          </a:p>
          <a:p>
            <a:pPr>
              <a:lnSpc>
                <a:spcPct val="130000"/>
              </a:lnSpc>
              <a:spcBef>
                <a:spcPct val="0"/>
              </a:spcBef>
            </a:pPr>
            <a:r>
              <a:rPr lang="en-US" altLang="zh-CN" smtClean="0"/>
              <a:t>2.6 </a:t>
            </a:r>
            <a:r>
              <a:rPr lang="zh-CN" altLang="en-US" smtClean="0"/>
              <a:t>小结</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DA6D21D-5857-4874-8C2E-C603880CFB87}" type="slidenum">
              <a:rPr lang="zh-CN" altLang="en-US" smtClean="0"/>
              <a:pPr/>
              <a:t>8</a:t>
            </a:fld>
            <a:endParaRPr lang="en-US" altLang="zh-CN" smtClean="0"/>
          </a:p>
        </p:txBody>
      </p:sp>
      <p:sp>
        <p:nvSpPr>
          <p:cNvPr id="1024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6657DE44-6712-42E3-BE92-5ED059385471}" type="datetime1">
              <a:rPr lang="zh-CN" altLang="en-US" sz="1800" smtClean="0"/>
              <a:pPr/>
              <a:t>2017/9/27</a:t>
            </a:fld>
            <a:endParaRPr lang="en-US" altLang="zh-CN" sz="1000" smtClean="0"/>
          </a:p>
        </p:txBody>
      </p:sp>
      <p:sp>
        <p:nvSpPr>
          <p:cNvPr id="1085442" name="Rectangle 2"/>
          <p:cNvSpPr>
            <a:spLocks noGrp="1" noChangeArrowheads="1"/>
          </p:cNvSpPr>
          <p:nvPr>
            <p:ph type="title"/>
          </p:nvPr>
        </p:nvSpPr>
        <p:spPr/>
        <p:txBody>
          <a:bodyPr/>
          <a:lstStyle/>
          <a:p>
            <a:pPr>
              <a:defRPr/>
            </a:pPr>
            <a:r>
              <a:rPr lang="en-US" altLang="zh-CN" smtClean="0"/>
              <a:t>2.1 E-R概念模型</a:t>
            </a:r>
            <a:endParaRPr lang="zh-CN" altLang="en-US" smtClean="0"/>
          </a:p>
        </p:txBody>
      </p:sp>
      <p:sp>
        <p:nvSpPr>
          <p:cNvPr id="10245" name="Rectangle 3"/>
          <p:cNvSpPr>
            <a:spLocks noGrp="1" noChangeArrowheads="1"/>
          </p:cNvSpPr>
          <p:nvPr>
            <p:ph type="body" idx="1"/>
          </p:nvPr>
        </p:nvSpPr>
        <p:spPr>
          <a:xfrm>
            <a:off x="650875" y="1143000"/>
            <a:ext cx="8820150" cy="4116388"/>
          </a:xfrm>
        </p:spPr>
        <p:txBody>
          <a:bodyPr/>
          <a:lstStyle/>
          <a:p>
            <a:pPr algn="just">
              <a:lnSpc>
                <a:spcPct val="80000"/>
              </a:lnSpc>
            </a:pPr>
            <a:r>
              <a:rPr lang="zh-CN" altLang="en-US" smtClean="0"/>
              <a:t>概念模型的用途</a:t>
            </a:r>
          </a:p>
          <a:p>
            <a:pPr lvl="1" algn="just">
              <a:lnSpc>
                <a:spcPct val="80000"/>
              </a:lnSpc>
            </a:pPr>
            <a:r>
              <a:rPr lang="zh-CN" altLang="en-US" smtClean="0"/>
              <a:t>用于信息世界的建模</a:t>
            </a:r>
          </a:p>
          <a:p>
            <a:pPr lvl="1">
              <a:lnSpc>
                <a:spcPct val="80000"/>
              </a:lnSpc>
            </a:pPr>
            <a:r>
              <a:rPr lang="zh-CN" altLang="en-US" smtClean="0"/>
              <a:t>是现实世界到机器世界的一个中间层次</a:t>
            </a:r>
          </a:p>
          <a:p>
            <a:pPr lvl="1" algn="just">
              <a:lnSpc>
                <a:spcPct val="80000"/>
              </a:lnSpc>
            </a:pPr>
            <a:r>
              <a:rPr lang="zh-CN" altLang="en-US" smtClean="0"/>
              <a:t>是数据库设计的有力工具</a:t>
            </a:r>
          </a:p>
          <a:p>
            <a:pPr lvl="1" algn="just">
              <a:lnSpc>
                <a:spcPct val="80000"/>
              </a:lnSpc>
            </a:pPr>
            <a:r>
              <a:rPr lang="zh-CN" altLang="en-US" smtClean="0"/>
              <a:t>数据库设计人员和用户之间进行交流的语言</a:t>
            </a:r>
          </a:p>
          <a:p>
            <a:pPr algn="just">
              <a:lnSpc>
                <a:spcPct val="80000"/>
              </a:lnSpc>
            </a:pPr>
            <a:r>
              <a:rPr lang="zh-CN" altLang="en-US" smtClean="0"/>
              <a:t>对概念模型的基本要求</a:t>
            </a:r>
          </a:p>
          <a:p>
            <a:pPr lvl="1" algn="just">
              <a:lnSpc>
                <a:spcPct val="80000"/>
              </a:lnSpc>
            </a:pPr>
            <a:r>
              <a:rPr lang="zh-CN" altLang="en-US" smtClean="0"/>
              <a:t>较强的语义表达能力，能够方便、直接地表达应用中的各种语义知识</a:t>
            </a:r>
          </a:p>
          <a:p>
            <a:pPr lvl="1" algn="just">
              <a:lnSpc>
                <a:spcPct val="80000"/>
              </a:lnSpc>
            </a:pPr>
            <a:r>
              <a:rPr lang="zh-CN" altLang="en-US" smtClean="0"/>
              <a:t>简单、清晰、易于用户理解。</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DAF5DC8-D4F9-4925-B065-1CB2936E0C3F}" type="slidenum">
              <a:rPr lang="zh-CN" altLang="en-US" smtClean="0"/>
              <a:pPr/>
              <a:t>9</a:t>
            </a:fld>
            <a:endParaRPr lang="en-US" altLang="zh-CN" smtClean="0"/>
          </a:p>
        </p:txBody>
      </p:sp>
      <p:sp>
        <p:nvSpPr>
          <p:cNvPr id="1126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02AECB9-10CE-4168-BBAB-5CB5A3E752C0}" type="datetime1">
              <a:rPr lang="zh-CN" altLang="en-US" sz="1800" smtClean="0"/>
              <a:pPr/>
              <a:t>2017/9/27</a:t>
            </a:fld>
            <a:endParaRPr lang="en-US" altLang="zh-CN" sz="1000" smtClean="0"/>
          </a:p>
        </p:txBody>
      </p:sp>
      <p:sp>
        <p:nvSpPr>
          <p:cNvPr id="958466" name="Rectangle 2"/>
          <p:cNvSpPr>
            <a:spLocks noGrp="1" noChangeArrowheads="1"/>
          </p:cNvSpPr>
          <p:nvPr>
            <p:ph type="title"/>
          </p:nvPr>
        </p:nvSpPr>
        <p:spPr/>
        <p:txBody>
          <a:bodyPr/>
          <a:lstStyle/>
          <a:p>
            <a:pPr>
              <a:defRPr/>
            </a:pPr>
            <a:r>
              <a:rPr lang="en-US" altLang="zh-CN" smtClean="0"/>
              <a:t>2.1.1	E-R</a:t>
            </a:r>
            <a:r>
              <a:rPr lang="zh-CN" altLang="en-US" smtClean="0"/>
              <a:t>数据模型中的基本概念</a:t>
            </a:r>
          </a:p>
        </p:txBody>
      </p:sp>
      <p:sp>
        <p:nvSpPr>
          <p:cNvPr id="11269" name="Rectangle 3"/>
          <p:cNvSpPr>
            <a:spLocks noGrp="1" noChangeArrowheads="1"/>
          </p:cNvSpPr>
          <p:nvPr>
            <p:ph type="body" idx="1"/>
          </p:nvPr>
        </p:nvSpPr>
        <p:spPr>
          <a:xfrm>
            <a:off x="650875" y="1143000"/>
            <a:ext cx="8820150" cy="5233988"/>
          </a:xfrm>
        </p:spPr>
        <p:txBody>
          <a:bodyPr/>
          <a:lstStyle/>
          <a:p>
            <a:pPr>
              <a:lnSpc>
                <a:spcPct val="85000"/>
              </a:lnSpc>
              <a:spcBef>
                <a:spcPct val="15000"/>
              </a:spcBef>
            </a:pPr>
            <a:r>
              <a:rPr lang="en-US" altLang="zh-CN" smtClean="0"/>
              <a:t>1. </a:t>
            </a:r>
            <a:r>
              <a:rPr lang="zh-CN" altLang="en-US" smtClean="0"/>
              <a:t>实体（</a:t>
            </a:r>
            <a:r>
              <a:rPr lang="en-US" altLang="zh-CN" smtClean="0"/>
              <a:t>Entity</a:t>
            </a:r>
            <a:r>
              <a:rPr lang="zh-CN" altLang="en-US" smtClean="0"/>
              <a:t>）</a:t>
            </a:r>
          </a:p>
          <a:p>
            <a:pPr lvl="1">
              <a:lnSpc>
                <a:spcPct val="85000"/>
              </a:lnSpc>
              <a:spcBef>
                <a:spcPct val="15000"/>
              </a:spcBef>
            </a:pPr>
            <a:r>
              <a:rPr lang="zh-CN" altLang="en-US" smtClean="0"/>
              <a:t>客观存在并可相互区别的事物称为实体。</a:t>
            </a:r>
          </a:p>
          <a:p>
            <a:pPr lvl="1">
              <a:lnSpc>
                <a:spcPct val="85000"/>
              </a:lnSpc>
              <a:spcBef>
                <a:spcPct val="15000"/>
              </a:spcBef>
            </a:pPr>
            <a:r>
              <a:rPr lang="zh-CN" altLang="en-US" smtClean="0"/>
              <a:t>可以是具体的对象，如一个学生</a:t>
            </a:r>
            <a:r>
              <a:rPr lang="en-US" altLang="zh-CN" smtClean="0"/>
              <a:t>,</a:t>
            </a:r>
            <a:r>
              <a:rPr lang="zh-CN" altLang="en-US" smtClean="0"/>
              <a:t>一本书</a:t>
            </a:r>
            <a:r>
              <a:rPr lang="en-US" altLang="zh-CN" smtClean="0"/>
              <a:t>,</a:t>
            </a:r>
            <a:r>
              <a:rPr lang="zh-CN" altLang="en-US" smtClean="0"/>
              <a:t>一辆汽车；也可以是抽象的概念或联系，如一堂课</a:t>
            </a:r>
            <a:r>
              <a:rPr lang="en-US" altLang="zh-CN" smtClean="0"/>
              <a:t>,</a:t>
            </a:r>
            <a:r>
              <a:rPr lang="zh-CN" altLang="en-US" smtClean="0"/>
              <a:t>一次比赛等</a:t>
            </a:r>
          </a:p>
          <a:p>
            <a:pPr>
              <a:lnSpc>
                <a:spcPct val="85000"/>
              </a:lnSpc>
              <a:spcBef>
                <a:spcPct val="15000"/>
              </a:spcBef>
            </a:pPr>
            <a:r>
              <a:rPr lang="en-US" altLang="zh-CN" smtClean="0">
                <a:latin typeface="宋体" pitchFamily="2" charset="-122"/>
              </a:rPr>
              <a:t>2. </a:t>
            </a:r>
            <a:r>
              <a:rPr lang="zh-CN" altLang="en-US" smtClean="0">
                <a:latin typeface="宋体" pitchFamily="2" charset="-122"/>
              </a:rPr>
              <a:t>属性（</a:t>
            </a:r>
            <a:r>
              <a:rPr lang="en-US" altLang="zh-CN" smtClean="0">
                <a:latin typeface="宋体" pitchFamily="2" charset="-122"/>
              </a:rPr>
              <a:t>Attribute</a:t>
            </a:r>
            <a:r>
              <a:rPr lang="zh-CN" altLang="en-US" smtClean="0">
                <a:latin typeface="宋体" pitchFamily="2" charset="-122"/>
              </a:rPr>
              <a:t>）</a:t>
            </a:r>
          </a:p>
          <a:p>
            <a:pPr lvl="1">
              <a:lnSpc>
                <a:spcPct val="85000"/>
              </a:lnSpc>
              <a:spcBef>
                <a:spcPct val="15000"/>
              </a:spcBef>
            </a:pPr>
            <a:r>
              <a:rPr lang="zh-CN" altLang="en-US" smtClean="0">
                <a:latin typeface="宋体" pitchFamily="2" charset="-122"/>
              </a:rPr>
              <a:t>实体所具有的某一特征称为属性。</a:t>
            </a:r>
          </a:p>
          <a:p>
            <a:pPr lvl="1">
              <a:lnSpc>
                <a:spcPct val="85000"/>
              </a:lnSpc>
              <a:spcBef>
                <a:spcPct val="15000"/>
              </a:spcBef>
            </a:pPr>
            <a:r>
              <a:rPr lang="zh-CN" altLang="en-US" smtClean="0"/>
              <a:t>一个实体可以由若干个属性来刻画，如学生实体有学号、姓名、年龄、性别、系等方面的属性</a:t>
            </a:r>
          </a:p>
          <a:p>
            <a:pPr lvl="1">
              <a:lnSpc>
                <a:spcPct val="85000"/>
              </a:lnSpc>
              <a:spcBef>
                <a:spcPct val="15000"/>
              </a:spcBef>
            </a:pPr>
            <a:r>
              <a:rPr lang="zh-CN" altLang="en-US" smtClean="0"/>
              <a:t>属性有</a:t>
            </a:r>
            <a:r>
              <a:rPr lang="en-US" altLang="zh-CN" smtClean="0"/>
              <a:t>“</a:t>
            </a:r>
            <a:r>
              <a:rPr lang="zh-CN" altLang="en-US" smtClean="0"/>
              <a:t>类型</a:t>
            </a:r>
            <a:r>
              <a:rPr lang="en-US" altLang="zh-CN" smtClean="0"/>
              <a:t>”</a:t>
            </a:r>
            <a:r>
              <a:rPr lang="zh-CN" altLang="en-US" smtClean="0"/>
              <a:t>和“值”之分，</a:t>
            </a:r>
          </a:p>
          <a:p>
            <a:pPr lvl="2">
              <a:lnSpc>
                <a:spcPct val="85000"/>
              </a:lnSpc>
              <a:spcBef>
                <a:spcPct val="15000"/>
              </a:spcBef>
            </a:pPr>
            <a:r>
              <a:rPr lang="en-US" altLang="zh-CN" smtClean="0"/>
              <a:t>“</a:t>
            </a:r>
            <a:r>
              <a:rPr lang="zh-CN" altLang="en-US" smtClean="0"/>
              <a:t>类型</a:t>
            </a:r>
            <a:r>
              <a:rPr lang="en-US" altLang="zh-CN" smtClean="0"/>
              <a:t>”</a:t>
            </a:r>
            <a:r>
              <a:rPr lang="zh-CN" altLang="en-US" smtClean="0"/>
              <a:t>即为属性名，如姓名、年龄、性别是属性的型；“值”即为属性的具体内容，</a:t>
            </a:r>
          </a:p>
          <a:p>
            <a:pPr lvl="2">
              <a:lnSpc>
                <a:spcPct val="85000"/>
              </a:lnSpc>
              <a:spcBef>
                <a:spcPct val="15000"/>
              </a:spcBef>
            </a:pPr>
            <a:r>
              <a:rPr lang="zh-CN" altLang="en-US" smtClean="0"/>
              <a:t>如</a:t>
            </a:r>
            <a:r>
              <a:rPr lang="en-US" altLang="zh-CN" smtClean="0"/>
              <a:t>(990001,</a:t>
            </a:r>
            <a:r>
              <a:rPr lang="zh-CN" altLang="en-US" smtClean="0"/>
              <a:t>张立，</a:t>
            </a:r>
            <a:r>
              <a:rPr lang="en-US" altLang="zh-CN" smtClean="0"/>
              <a:t>20</a:t>
            </a:r>
            <a:r>
              <a:rPr lang="zh-CN" altLang="en-US" smtClean="0"/>
              <a:t>，男，计算机</a:t>
            </a:r>
            <a:r>
              <a:rPr lang="en-US" altLang="zh-CN" smtClean="0"/>
              <a:t>)</a:t>
            </a:r>
            <a:r>
              <a:rPr lang="zh-CN" altLang="en-US" smtClean="0"/>
              <a:t>这些属性值的集合表示了一个学生实体。</a:t>
            </a:r>
            <a:endParaRPr lang="en-US" altLang="zh-CN"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orland">
  <a:themeElements>
    <a:clrScheme name="">
      <a:dk1>
        <a:srgbClr val="000000"/>
      </a:dk1>
      <a:lt1>
        <a:srgbClr val="FFFFFF"/>
      </a:lt1>
      <a:dk2>
        <a:srgbClr val="000000"/>
      </a:dk2>
      <a:lt2>
        <a:srgbClr val="000000"/>
      </a:lt2>
      <a:accent1>
        <a:srgbClr val="7283CA"/>
      </a:accent1>
      <a:accent2>
        <a:srgbClr val="F3E685"/>
      </a:accent2>
      <a:accent3>
        <a:srgbClr val="FFFFFF"/>
      </a:accent3>
      <a:accent4>
        <a:srgbClr val="000000"/>
      </a:accent4>
      <a:accent5>
        <a:srgbClr val="BCC1E1"/>
      </a:accent5>
      <a:accent6>
        <a:srgbClr val="DCD078"/>
      </a:accent6>
      <a:hlink>
        <a:srgbClr val="499FBD"/>
      </a:hlink>
      <a:folHlink>
        <a:srgbClr val="B9555A"/>
      </a:folHlink>
    </a:clrScheme>
    <a:fontScheme name="Borland">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Borlan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orlan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orlan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orlan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orlan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orlan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orlan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Office\Templates\Borland.pot</Template>
  <TotalTime>2598526</TotalTime>
  <Pages>26</Pages>
  <Words>4975</Words>
  <Application>Microsoft Office PowerPoint</Application>
  <PresentationFormat>A4 纸张(210x297 毫米)</PresentationFormat>
  <Paragraphs>914</Paragraphs>
  <Slides>66</Slides>
  <Notes>10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66</vt:i4>
      </vt:variant>
    </vt:vector>
  </HeadingPairs>
  <TitlesOfParts>
    <vt:vector size="70" baseType="lpstr">
      <vt:lpstr>Borland</vt:lpstr>
      <vt:lpstr>Image</vt:lpstr>
      <vt:lpstr>位图图像</vt:lpstr>
      <vt:lpstr>文档</vt:lpstr>
      <vt:lpstr>第二章 数据模型</vt:lpstr>
      <vt:lpstr>数据模型—回顾</vt:lpstr>
      <vt:lpstr>数据模型—回顾</vt:lpstr>
      <vt:lpstr>数据模型—回顾</vt:lpstr>
      <vt:lpstr>数据模型—回顾</vt:lpstr>
      <vt:lpstr>数据模型—回顾</vt:lpstr>
      <vt:lpstr>第2章  数据模型</vt:lpstr>
      <vt:lpstr>2.1 E-R概念模型</vt:lpstr>
      <vt:lpstr>2.1.1 E-R数据模型中的基本概念</vt:lpstr>
      <vt:lpstr>2.1.1 E-R数据模型中的基本概念</vt:lpstr>
      <vt:lpstr>3. 联系</vt:lpstr>
      <vt:lpstr>两个实体集之间的联系</vt:lpstr>
      <vt:lpstr>两个实体集之间的联系</vt:lpstr>
      <vt:lpstr>两个实体集之间的联系</vt:lpstr>
      <vt:lpstr>两个以上的实体集之间的联系</vt:lpstr>
      <vt:lpstr>两个以上的实体集之间的联系</vt:lpstr>
      <vt:lpstr>两个以上的实体集之间的联系</vt:lpstr>
      <vt:lpstr>实体集内部不同实体间的联系</vt:lpstr>
      <vt:lpstr>2.1.2 E-R数据模型 </vt:lpstr>
      <vt:lpstr>2.1.2 E-R数据模型</vt:lpstr>
      <vt:lpstr>例：学生选修课程</vt:lpstr>
      <vt:lpstr>（3）联系</vt:lpstr>
      <vt:lpstr>（3）联系</vt:lpstr>
      <vt:lpstr>2.1.2 E-R数据模型</vt:lpstr>
      <vt:lpstr>2.1.2 E-R数据模型</vt:lpstr>
      <vt:lpstr>PowerPoint 演示文稿</vt:lpstr>
      <vt:lpstr>PowerPoint 演示文稿</vt:lpstr>
      <vt:lpstr>PowerPoint 演示文稿</vt:lpstr>
      <vt:lpstr>PowerPoint 演示文稿</vt:lpstr>
      <vt:lpstr>2.1 E-R概念模型</vt:lpstr>
      <vt:lpstr>第2章  数据模型</vt:lpstr>
      <vt:lpstr>2.2  层次模型</vt:lpstr>
      <vt:lpstr>一、层次数据模型的数据结构 </vt:lpstr>
      <vt:lpstr>层次模型的优点</vt:lpstr>
      <vt:lpstr>层次模型的优缺点</vt:lpstr>
      <vt:lpstr>第2章  数据模型</vt:lpstr>
      <vt:lpstr>2.3 网状模型</vt:lpstr>
      <vt:lpstr>网状模型的优缺点</vt:lpstr>
      <vt:lpstr>网状数据模型的数据结构</vt:lpstr>
      <vt:lpstr>第2章  数据模型</vt:lpstr>
      <vt:lpstr>2.4  关系模型</vt:lpstr>
      <vt:lpstr>2.4  关系模型</vt:lpstr>
      <vt:lpstr>2.4.1 关系模型的基本概念和结构 </vt:lpstr>
      <vt:lpstr>1. 关系</vt:lpstr>
      <vt:lpstr>1. 关系</vt:lpstr>
      <vt:lpstr>1. 关系</vt:lpstr>
      <vt:lpstr>2.4.1 关系模型的基本概念和结构</vt:lpstr>
      <vt:lpstr>ER模式向关系数据模式的映射</vt:lpstr>
      <vt:lpstr>ER模式向关系数据模式的映射</vt:lpstr>
      <vt:lpstr>PowerPoint 演示文稿</vt:lpstr>
      <vt:lpstr>2.4.1 关系模型的基本概念和结构</vt:lpstr>
      <vt:lpstr>2.4.1 关系模型的基本概念和结构</vt:lpstr>
      <vt:lpstr>2.4 关系数据模型</vt:lpstr>
      <vt:lpstr>概念模式与逻辑模式的对应</vt:lpstr>
      <vt:lpstr>2.4.4 关系模型优点</vt:lpstr>
      <vt:lpstr>2.5 面向对象数据模型</vt:lpstr>
      <vt:lpstr>OO模型的核心概念</vt:lpstr>
      <vt:lpstr>OO模型的核心概念</vt:lpstr>
      <vt:lpstr>OO模型的核心概念</vt:lpstr>
      <vt:lpstr>OO模型的核心概念</vt:lpstr>
      <vt:lpstr>类层次(结构)</vt:lpstr>
      <vt:lpstr>关系模型与OO模型的比较</vt:lpstr>
      <vt:lpstr>面向对象数据库研究中存在的问题 </vt:lpstr>
      <vt:lpstr>2.6 小结</vt:lpstr>
      <vt:lpstr>PowerPoint 演示文稿</vt:lpstr>
      <vt:lpstr>作业P34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subject>第1章</dc:subject>
  <dc:creator>sunxin</dc:creator>
  <cp:lastModifiedBy>Sun</cp:lastModifiedBy>
  <cp:revision>2295</cp:revision>
  <cp:lastPrinted>1998-03-12T04:44:47Z</cp:lastPrinted>
  <dcterms:created xsi:type="dcterms:W3CDTF">2001-07-02T15:09:48Z</dcterms:created>
  <dcterms:modified xsi:type="dcterms:W3CDTF">2017-09-27T00:29:54Z</dcterms:modified>
</cp:coreProperties>
</file>