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10"/>
  </p:notesMasterIdLst>
  <p:handoutMasterIdLst>
    <p:handoutMasterId r:id="rId211"/>
  </p:handoutMasterIdLst>
  <p:sldIdLst>
    <p:sldId id="849" r:id="rId2"/>
    <p:sldId id="928" r:id="rId3"/>
    <p:sldId id="925" r:id="rId4"/>
    <p:sldId id="926" r:id="rId5"/>
    <p:sldId id="850" r:id="rId6"/>
    <p:sldId id="927" r:id="rId7"/>
    <p:sldId id="929" r:id="rId8"/>
    <p:sldId id="1232" r:id="rId9"/>
    <p:sldId id="1064" r:id="rId10"/>
    <p:sldId id="1310" r:id="rId11"/>
    <p:sldId id="1311" r:id="rId12"/>
    <p:sldId id="1312" r:id="rId13"/>
    <p:sldId id="1065" r:id="rId14"/>
    <p:sldId id="1066" r:id="rId15"/>
    <p:sldId id="853" r:id="rId16"/>
    <p:sldId id="1233" r:id="rId17"/>
    <p:sldId id="1235" r:id="rId18"/>
    <p:sldId id="854" r:id="rId19"/>
    <p:sldId id="1067" r:id="rId20"/>
    <p:sldId id="1234" r:id="rId21"/>
    <p:sldId id="860" r:id="rId22"/>
    <p:sldId id="861" r:id="rId23"/>
    <p:sldId id="858" r:id="rId24"/>
    <p:sldId id="1231" r:id="rId25"/>
    <p:sldId id="865" r:id="rId26"/>
    <p:sldId id="1044" r:id="rId27"/>
    <p:sldId id="866" r:id="rId28"/>
    <p:sldId id="1071" r:id="rId29"/>
    <p:sldId id="1074" r:id="rId30"/>
    <p:sldId id="869" r:id="rId31"/>
    <p:sldId id="1073" r:id="rId32"/>
    <p:sldId id="871" r:id="rId33"/>
    <p:sldId id="1045" r:id="rId34"/>
    <p:sldId id="1046" r:id="rId35"/>
    <p:sldId id="872" r:id="rId36"/>
    <p:sldId id="873" r:id="rId37"/>
    <p:sldId id="1040" r:id="rId38"/>
    <p:sldId id="877" r:id="rId39"/>
    <p:sldId id="930" r:id="rId40"/>
    <p:sldId id="881" r:id="rId41"/>
    <p:sldId id="885" r:id="rId42"/>
    <p:sldId id="888" r:id="rId43"/>
    <p:sldId id="889" r:id="rId44"/>
    <p:sldId id="890" r:id="rId45"/>
    <p:sldId id="891" r:id="rId46"/>
    <p:sldId id="893" r:id="rId47"/>
    <p:sldId id="895" r:id="rId48"/>
    <p:sldId id="931" r:id="rId49"/>
    <p:sldId id="899" r:id="rId50"/>
    <p:sldId id="933" r:id="rId51"/>
    <p:sldId id="905" r:id="rId52"/>
    <p:sldId id="1039" r:id="rId53"/>
    <p:sldId id="907" r:id="rId54"/>
    <p:sldId id="911" r:id="rId55"/>
    <p:sldId id="912" r:id="rId56"/>
    <p:sldId id="915" r:id="rId57"/>
    <p:sldId id="917" r:id="rId58"/>
    <p:sldId id="919" r:id="rId59"/>
    <p:sldId id="1042" r:id="rId60"/>
    <p:sldId id="921" r:id="rId61"/>
    <p:sldId id="1047" r:id="rId62"/>
    <p:sldId id="924" r:id="rId63"/>
    <p:sldId id="936" r:id="rId64"/>
    <p:sldId id="938" r:id="rId65"/>
    <p:sldId id="945" r:id="rId66"/>
    <p:sldId id="946" r:id="rId67"/>
    <p:sldId id="947" r:id="rId68"/>
    <p:sldId id="1313" r:id="rId69"/>
    <p:sldId id="1055" r:id="rId70"/>
    <p:sldId id="1056" r:id="rId71"/>
    <p:sldId id="952" r:id="rId72"/>
    <p:sldId id="954" r:id="rId73"/>
    <p:sldId id="1314" r:id="rId74"/>
    <p:sldId id="1051" r:id="rId75"/>
    <p:sldId id="958" r:id="rId76"/>
    <p:sldId id="959" r:id="rId77"/>
    <p:sldId id="1053" r:id="rId78"/>
    <p:sldId id="963" r:id="rId79"/>
    <p:sldId id="964" r:id="rId80"/>
    <p:sldId id="1054" r:id="rId81"/>
    <p:sldId id="1236" r:id="rId82"/>
    <p:sldId id="968" r:id="rId83"/>
    <p:sldId id="970" r:id="rId84"/>
    <p:sldId id="972" r:id="rId85"/>
    <p:sldId id="973" r:id="rId86"/>
    <p:sldId id="975" r:id="rId87"/>
    <p:sldId id="977" r:id="rId88"/>
    <p:sldId id="978" r:id="rId89"/>
    <p:sldId id="982" r:id="rId90"/>
    <p:sldId id="983" r:id="rId91"/>
    <p:sldId id="1058" r:id="rId92"/>
    <p:sldId id="1059" r:id="rId93"/>
    <p:sldId id="1060" r:id="rId94"/>
    <p:sldId id="984" r:id="rId95"/>
    <p:sldId id="986" r:id="rId96"/>
    <p:sldId id="988" r:id="rId97"/>
    <p:sldId id="990" r:id="rId98"/>
    <p:sldId id="991" r:id="rId99"/>
    <p:sldId id="993" r:id="rId100"/>
    <p:sldId id="994" r:id="rId101"/>
    <p:sldId id="995" r:id="rId102"/>
    <p:sldId id="998" r:id="rId103"/>
    <p:sldId id="999" r:id="rId104"/>
    <p:sldId id="1001" r:id="rId105"/>
    <p:sldId id="1002" r:id="rId106"/>
    <p:sldId id="1003" r:id="rId107"/>
    <p:sldId id="1004" r:id="rId108"/>
    <p:sldId id="1006" r:id="rId109"/>
    <p:sldId id="1237" r:id="rId110"/>
    <p:sldId id="1008" r:id="rId111"/>
    <p:sldId id="1009" r:id="rId112"/>
    <p:sldId id="1010" r:id="rId113"/>
    <p:sldId id="1012" r:id="rId114"/>
    <p:sldId id="1016" r:id="rId115"/>
    <p:sldId id="1017" r:id="rId116"/>
    <p:sldId id="1057" r:id="rId117"/>
    <p:sldId id="1020" r:id="rId118"/>
    <p:sldId id="1035" r:id="rId119"/>
    <p:sldId id="1062" r:id="rId120"/>
    <p:sldId id="1025" r:id="rId121"/>
    <p:sldId id="1238" r:id="rId122"/>
    <p:sldId id="1076" r:id="rId123"/>
    <p:sldId id="1077" r:id="rId124"/>
    <p:sldId id="1078" r:id="rId125"/>
    <p:sldId id="1079" r:id="rId126"/>
    <p:sldId id="1080" r:id="rId127"/>
    <p:sldId id="1081" r:id="rId128"/>
    <p:sldId id="1083" r:id="rId129"/>
    <p:sldId id="1084" r:id="rId130"/>
    <p:sldId id="1085" r:id="rId131"/>
    <p:sldId id="1086" r:id="rId132"/>
    <p:sldId id="1088" r:id="rId133"/>
    <p:sldId id="1089" r:id="rId134"/>
    <p:sldId id="1090" r:id="rId135"/>
    <p:sldId id="1317" r:id="rId136"/>
    <p:sldId id="1316" r:id="rId137"/>
    <p:sldId id="1239" r:id="rId138"/>
    <p:sldId id="1097" r:id="rId139"/>
    <p:sldId id="1099" r:id="rId140"/>
    <p:sldId id="1100" r:id="rId141"/>
    <p:sldId id="1101" r:id="rId142"/>
    <p:sldId id="1240" r:id="rId143"/>
    <p:sldId id="1108" r:id="rId144"/>
    <p:sldId id="1106" r:id="rId145"/>
    <p:sldId id="1107" r:id="rId146"/>
    <p:sldId id="1110" r:id="rId147"/>
    <p:sldId id="1112" r:id="rId148"/>
    <p:sldId id="1114" r:id="rId149"/>
    <p:sldId id="1115" r:id="rId150"/>
    <p:sldId id="1116" r:id="rId151"/>
    <p:sldId id="1117" r:id="rId152"/>
    <p:sldId id="1120" r:id="rId153"/>
    <p:sldId id="1121" r:id="rId154"/>
    <p:sldId id="1242" r:id="rId155"/>
    <p:sldId id="1315" r:id="rId156"/>
    <p:sldId id="1124" r:id="rId157"/>
    <p:sldId id="1241" r:id="rId158"/>
    <p:sldId id="1125" r:id="rId159"/>
    <p:sldId id="1243" r:id="rId160"/>
    <p:sldId id="1130" r:id="rId161"/>
    <p:sldId id="1129" r:id="rId162"/>
    <p:sldId id="1131" r:id="rId163"/>
    <p:sldId id="1244" r:id="rId164"/>
    <p:sldId id="1245" r:id="rId165"/>
    <p:sldId id="1246" r:id="rId166"/>
    <p:sldId id="1247" r:id="rId167"/>
    <p:sldId id="1248" r:id="rId168"/>
    <p:sldId id="1249" r:id="rId169"/>
    <p:sldId id="1302" r:id="rId170"/>
    <p:sldId id="1251" r:id="rId171"/>
    <p:sldId id="1254" r:id="rId172"/>
    <p:sldId id="1303" r:id="rId173"/>
    <p:sldId id="1255" r:id="rId174"/>
    <p:sldId id="1305" r:id="rId175"/>
    <p:sldId id="1257" r:id="rId176"/>
    <p:sldId id="1258" r:id="rId177"/>
    <p:sldId id="1304" r:id="rId178"/>
    <p:sldId id="1262" r:id="rId179"/>
    <p:sldId id="1306" r:id="rId180"/>
    <p:sldId id="1271" r:id="rId181"/>
    <p:sldId id="1272" r:id="rId182"/>
    <p:sldId id="1273" r:id="rId183"/>
    <p:sldId id="1274" r:id="rId184"/>
    <p:sldId id="1276" r:id="rId185"/>
    <p:sldId id="1307" r:id="rId186"/>
    <p:sldId id="1277" r:id="rId187"/>
    <p:sldId id="1279" r:id="rId188"/>
    <p:sldId id="1308" r:id="rId189"/>
    <p:sldId id="1283" r:id="rId190"/>
    <p:sldId id="1284" r:id="rId191"/>
    <p:sldId id="1286" r:id="rId192"/>
    <p:sldId id="1287" r:id="rId193"/>
    <p:sldId id="1288" r:id="rId194"/>
    <p:sldId id="1291" r:id="rId195"/>
    <p:sldId id="1292" r:id="rId196"/>
    <p:sldId id="1293" r:id="rId197"/>
    <p:sldId id="1294" r:id="rId198"/>
    <p:sldId id="1295" r:id="rId199"/>
    <p:sldId id="1296" r:id="rId200"/>
    <p:sldId id="1297" r:id="rId201"/>
    <p:sldId id="1301" r:id="rId202"/>
    <p:sldId id="1225" r:id="rId203"/>
    <p:sldId id="1226" r:id="rId204"/>
    <p:sldId id="1227" r:id="rId205"/>
    <p:sldId id="1228" r:id="rId206"/>
    <p:sldId id="1229" r:id="rId207"/>
    <p:sldId id="1230" r:id="rId208"/>
    <p:sldId id="1309" r:id="rId209"/>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1pPr>
    <a:lvl2pPr marL="4572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2pPr>
    <a:lvl3pPr marL="9144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3pPr>
    <a:lvl4pPr marL="13716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4pPr>
    <a:lvl5pPr marL="18288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5pPr>
    <a:lvl6pPr marL="2286000" algn="l" defTabSz="914400" rtl="0" eaLnBrk="1" latinLnBrk="0" hangingPunct="1">
      <a:defRPr sz="2400" b="1" kern="1200">
        <a:solidFill>
          <a:schemeClr val="tx1"/>
        </a:solidFill>
        <a:latin typeface="Arial" pitchFamily="34" charset="0"/>
        <a:ea typeface="宋体" pitchFamily="2" charset="-122"/>
        <a:cs typeface="+mn-cs"/>
      </a:defRPr>
    </a:lvl6pPr>
    <a:lvl7pPr marL="2743200" algn="l" defTabSz="914400" rtl="0" eaLnBrk="1" latinLnBrk="0" hangingPunct="1">
      <a:defRPr sz="2400" b="1" kern="1200">
        <a:solidFill>
          <a:schemeClr val="tx1"/>
        </a:solidFill>
        <a:latin typeface="Arial" pitchFamily="34" charset="0"/>
        <a:ea typeface="宋体" pitchFamily="2" charset="-122"/>
        <a:cs typeface="+mn-cs"/>
      </a:defRPr>
    </a:lvl7pPr>
    <a:lvl8pPr marL="3200400" algn="l" defTabSz="914400" rtl="0" eaLnBrk="1" latinLnBrk="0" hangingPunct="1">
      <a:defRPr sz="2400" b="1" kern="1200">
        <a:solidFill>
          <a:schemeClr val="tx1"/>
        </a:solidFill>
        <a:latin typeface="Arial" pitchFamily="34" charset="0"/>
        <a:ea typeface="宋体" pitchFamily="2" charset="-122"/>
        <a:cs typeface="+mn-cs"/>
      </a:defRPr>
    </a:lvl8pPr>
    <a:lvl9pPr marL="3657600" algn="l" defTabSz="914400" rtl="0" eaLnBrk="1" latinLnBrk="0" hangingPunct="1">
      <a:defRPr sz="2400"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2C376C"/>
    <a:srgbClr val="CDD2ED"/>
    <a:srgbClr val="D3D8EF"/>
    <a:srgbClr val="FF0000"/>
    <a:srgbClr val="99CCFF"/>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4" autoAdjust="0"/>
    <p:restoredTop sz="91158" autoAdjust="0"/>
  </p:normalViewPr>
  <p:slideViewPr>
    <p:cSldViewPr>
      <p:cViewPr>
        <p:scale>
          <a:sx n="40" d="100"/>
          <a:sy n="40" d="100"/>
        </p:scale>
        <p:origin x="-1445" y="-494"/>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9704"/>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_rels/viewProps.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slide" Target="slides/slide70.xml"/><Relationship Id="rId1"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en-US" altLang="en-US" sz="1200" b="0"/>
              <a:t>Borland</a:t>
            </a:r>
          </a:p>
        </p:txBody>
      </p:sp>
      <p:sp>
        <p:nvSpPr>
          <p:cNvPr id="3075"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p>
            <a:pPr algn="r"/>
            <a:fld id="{FAF87CFD-B12D-4B4E-8863-8B303CE63F24}" type="slidenum">
              <a:rPr lang="zh-CN" altLang="en-US" sz="1200" b="0"/>
              <a:pPr algn="r"/>
              <a:t>‹#›</a:t>
            </a:fld>
            <a:endParaRPr lang="en-US" altLang="zh-CN" sz="1200" b="0"/>
          </a:p>
        </p:txBody>
      </p:sp>
      <p:sp>
        <p:nvSpPr>
          <p:cNvPr id="3076"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p>
            <a:pPr algn="l"/>
            <a:r>
              <a:rPr lang="zh-CN" altLang="en-US" sz="1200" b="0"/>
              <a:t>9/8/98</a:t>
            </a:r>
          </a:p>
        </p:txBody>
      </p:sp>
    </p:spTree>
    <p:extLst>
      <p:ext uri="{BB962C8B-B14F-4D97-AF65-F5344CB8AC3E}">
        <p14:creationId xmlns:p14="http://schemas.microsoft.com/office/powerpoint/2010/main" val="634032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8"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038F94E-919C-4137-96B5-6FDCC2868B42}" type="slidenum">
              <a:rPr lang="zh-CN" altLang="en-US"/>
              <a:pPr/>
              <a:t>‹#›</a:t>
            </a:fld>
            <a:endParaRPr lang="en-US" altLang="zh-CN"/>
          </a:p>
        </p:txBody>
      </p:sp>
    </p:spTree>
    <p:extLst>
      <p:ext uri="{BB962C8B-B14F-4D97-AF65-F5344CB8AC3E}">
        <p14:creationId xmlns:p14="http://schemas.microsoft.com/office/powerpoint/2010/main" val="503115562"/>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A113329B-2481-4DBE-AE24-94BF3BA6F239}" type="slidenum">
              <a:rPr lang="zh-CN" altLang="en-US"/>
              <a:pPr/>
              <a:t>9</a:t>
            </a:fld>
            <a:endParaRPr lang="en-US" altLang="zh-CN"/>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pPr lvl="1">
              <a:lnSpc>
                <a:spcPct val="70000"/>
              </a:lnSpc>
            </a:pPr>
            <a:endParaRPr lang="zh-CN" altLang="en-US" sz="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14F6925-A4F4-4A7E-A0BD-E30B843F8204}" type="slidenum">
              <a:rPr lang="zh-CN" altLang="en-US"/>
              <a:pPr/>
              <a:t>123</a:t>
            </a:fld>
            <a:endParaRPr lang="en-US" altLang="zh-CN"/>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3" name="Rectangle 1031"/>
          <p:cNvSpPr>
            <a:spLocks noGrp="1" noChangeArrowheads="1"/>
          </p:cNvSpPr>
          <p:nvPr>
            <p:ph type="sldNum" sz="quarter" idx="5"/>
          </p:nvPr>
        </p:nvSpPr>
        <p:spPr>
          <a:ln/>
        </p:spPr>
        <p:txBody>
          <a:bodyPr/>
          <a:lstStyle/>
          <a:p>
            <a:fld id="{4F0EAF24-BEDE-4425-8567-C67231FA736D}" type="slidenum">
              <a:rPr lang="zh-CN" altLang="en-US"/>
              <a:pPr/>
              <a:t>124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62E11665-893E-48CA-A0AA-8556F808FFF1}" type="slidenum">
              <a:rPr lang="zh-CN" altLang="en-US"/>
              <a:pPr/>
              <a:t>135</a:t>
            </a:fld>
            <a:endParaRPr lang="en-US" altLang="zh-CN"/>
          </a:p>
        </p:txBody>
      </p:sp>
      <p:sp>
        <p:nvSpPr>
          <p:cNvPr id="1816578" name="Rectangle 2"/>
          <p:cNvSpPr>
            <a:spLocks noGrp="1" noRot="1" noChangeAspect="1" noChangeArrowheads="1" noTextEdit="1"/>
          </p:cNvSpPr>
          <p:nvPr>
            <p:ph type="sldImg"/>
          </p:nvPr>
        </p:nvSpPr>
        <p:spPr>
          <a:ln/>
        </p:spPr>
      </p:sp>
      <p:sp>
        <p:nvSpPr>
          <p:cNvPr id="1816579" name="Rectangle 3"/>
          <p:cNvSpPr>
            <a:spLocks noGrp="1" noChangeArrowheads="1"/>
          </p:cNvSpPr>
          <p:nvPr>
            <p:ph type="body" idx="1"/>
          </p:nvPr>
        </p:nvSpPr>
        <p:spPr/>
        <p:txBody>
          <a:bodyPr/>
          <a:lstStyle/>
          <a:p>
            <a:r>
              <a:rPr lang="zh-CN" altLang="en-US"/>
              <a:t>对于</a:t>
            </a:r>
            <a:r>
              <a:rPr lang="en-US" altLang="zh-CN"/>
              <a:t>10</a:t>
            </a:r>
            <a:r>
              <a:rPr lang="zh-CN" altLang="en-US"/>
              <a:t>万条记录的表，相同环境下 </a:t>
            </a:r>
            <a:r>
              <a:rPr lang="en-US" altLang="zh-CN"/>
              <a:t>delete</a:t>
            </a:r>
            <a:r>
              <a:rPr lang="zh-CN" altLang="en-US"/>
              <a:t>用时</a:t>
            </a:r>
            <a:r>
              <a:rPr lang="en-US" altLang="zh-CN"/>
              <a:t>20.09</a:t>
            </a:r>
            <a:r>
              <a:rPr lang="zh-CN" altLang="en-US"/>
              <a:t>秒，</a:t>
            </a:r>
            <a:r>
              <a:rPr lang="en-US" altLang="zh-CN"/>
              <a:t>truncate</a:t>
            </a:r>
            <a:r>
              <a:rPr lang="zh-CN" altLang="en-US"/>
              <a:t>用</a:t>
            </a:r>
            <a:r>
              <a:rPr lang="en-US" altLang="zh-CN"/>
              <a:t>0.2</a:t>
            </a:r>
            <a:r>
              <a:rPr lang="zh-CN" altLang="en-US"/>
              <a:t>秒</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3C62CB5F-ECEC-4E92-99EC-5F94345F2FFD}" type="slidenum">
              <a:rPr lang="zh-CN" altLang="en-US"/>
              <a:pPr/>
              <a:t>144</a:t>
            </a:fld>
            <a:endParaRPr lang="en-US" altLang="zh-CN"/>
          </a:p>
        </p:txBody>
      </p:sp>
      <p:sp>
        <p:nvSpPr>
          <p:cNvPr id="1581058" name="Rectangle 2"/>
          <p:cNvSpPr>
            <a:spLocks noGrp="1" noRot="1" noChangeAspect="1" noChangeArrowheads="1" noTextEdit="1"/>
          </p:cNvSpPr>
          <p:nvPr>
            <p:ph type="sldImg"/>
          </p:nvPr>
        </p:nvSpPr>
        <p:spPr>
          <a:ln/>
        </p:spPr>
      </p:sp>
      <p:sp>
        <p:nvSpPr>
          <p:cNvPr id="1581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0D90599-A5BF-4FB5-9B17-AEEBE56DCA21}" type="slidenum">
              <a:rPr lang="zh-CN" altLang="en-US"/>
              <a:pPr/>
              <a:t>156</a:t>
            </a:fld>
            <a:endParaRPr lang="en-US" altLang="zh-CN"/>
          </a:p>
        </p:txBody>
      </p:sp>
      <p:sp>
        <p:nvSpPr>
          <p:cNvPr id="1718274" name="Rectangle 2"/>
          <p:cNvSpPr>
            <a:spLocks noGrp="1" noRot="1" noChangeAspect="1" noChangeArrowheads="1" noTextEdit="1"/>
          </p:cNvSpPr>
          <p:nvPr>
            <p:ph type="sldImg"/>
          </p:nvPr>
        </p:nvSpPr>
        <p:spPr>
          <a:ln/>
        </p:spPr>
      </p:sp>
      <p:sp>
        <p:nvSpPr>
          <p:cNvPr id="1718275"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D81439AC-B9FF-4737-B86A-820AC529CEE4}" type="slidenum">
              <a:rPr lang="zh-CN" altLang="en-US"/>
              <a:pPr/>
              <a:t>162</a:t>
            </a:fld>
            <a:endParaRPr lang="en-US" altLang="zh-CN"/>
          </a:p>
        </p:txBody>
      </p:sp>
      <p:sp>
        <p:nvSpPr>
          <p:cNvPr id="1607682" name="Rectangle 2"/>
          <p:cNvSpPr>
            <a:spLocks noGrp="1" noRot="1" noChangeAspect="1" noChangeArrowheads="1" noTextEdit="1"/>
          </p:cNvSpPr>
          <p:nvPr>
            <p:ph type="sldImg"/>
          </p:nvPr>
        </p:nvSpPr>
        <p:spPr>
          <a:ln/>
        </p:spPr>
      </p:sp>
      <p:sp>
        <p:nvSpPr>
          <p:cNvPr id="1607683" name="Rectangle 3"/>
          <p:cNvSpPr>
            <a:spLocks noGrp="1" noChangeArrowheads="1"/>
          </p:cNvSpPr>
          <p:nvPr>
            <p:ph type="body" idx="1"/>
          </p:nvPr>
        </p:nvSpPr>
        <p:spPr/>
        <p:txBody>
          <a:bodyPr/>
          <a:lstStyle/>
          <a:p>
            <a:r>
              <a:rPr lang="zh-CN" altLang="en-US"/>
              <a:t>视图的缺点</a:t>
            </a:r>
          </a:p>
          <a:p>
            <a:pPr lvl="1"/>
            <a:r>
              <a:rPr lang="zh-CN" altLang="en-US"/>
              <a:t>可能会降低速度</a:t>
            </a:r>
          </a:p>
          <a:p>
            <a:r>
              <a:rPr lang="zh-CN" altLang="en-US"/>
              <a:t>视图的本质</a:t>
            </a:r>
          </a:p>
          <a:p>
            <a:pPr lvl="1"/>
            <a:r>
              <a:rPr lang="zh-CN" altLang="en-US"/>
              <a:t>范式的降低</a:t>
            </a: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5C9F3DD9-3DB8-447F-A3E9-333210C75082}" type="slidenum">
              <a:rPr lang="zh-CN" altLang="en-US"/>
              <a:pPr/>
              <a:t>170</a:t>
            </a:fld>
            <a:endParaRPr lang="en-US" altLang="zh-CN"/>
          </a:p>
        </p:txBody>
      </p:sp>
      <p:sp>
        <p:nvSpPr>
          <p:cNvPr id="1741826" name="Rectangle 2"/>
          <p:cNvSpPr>
            <a:spLocks noGrp="1" noRot="1" noChangeAspect="1" noChangeArrowheads="1" noTextEdit="1"/>
          </p:cNvSpPr>
          <p:nvPr>
            <p:ph type="sldImg"/>
          </p:nvPr>
        </p:nvSpPr>
        <p:spPr>
          <a:ln/>
        </p:spPr>
      </p:sp>
      <p:sp>
        <p:nvSpPr>
          <p:cNvPr id="1741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57C67FDC-DAB2-4ED0-80C7-7BAC43867613}" type="slidenum">
              <a:rPr lang="zh-CN" altLang="en-US"/>
              <a:pPr/>
              <a:t>171</a:t>
            </a:fld>
            <a:endParaRPr lang="en-US" altLang="zh-CN"/>
          </a:p>
        </p:txBody>
      </p:sp>
      <p:sp>
        <p:nvSpPr>
          <p:cNvPr id="1747970" name="Rectangle 2"/>
          <p:cNvSpPr>
            <a:spLocks noGrp="1" noRot="1" noChangeAspect="1" noChangeArrowheads="1" noTextEdit="1"/>
          </p:cNvSpPr>
          <p:nvPr>
            <p:ph type="sldImg"/>
          </p:nvPr>
        </p:nvSpPr>
        <p:spPr>
          <a:ln/>
        </p:spPr>
      </p:sp>
      <p:sp>
        <p:nvSpPr>
          <p:cNvPr id="1747971" name="Rectangle 3"/>
          <p:cNvSpPr>
            <a:spLocks noGrp="1" noChangeArrowheads="1"/>
          </p:cNvSpPr>
          <p:nvPr>
            <p:ph type="body" idx="1"/>
          </p:nvPr>
        </p:nvSpPr>
        <p:spPr/>
        <p:txBody>
          <a:bodyPr/>
          <a:lstStyle/>
          <a:p>
            <a:r>
              <a:rPr lang="zh-CN" altLang="en-US"/>
              <a:t>以</a:t>
            </a:r>
            <a:r>
              <a:rPr lang="en-US" altLang="zh-CN"/>
              <a:t>COBOL</a:t>
            </a:r>
            <a:r>
              <a:rPr lang="zh-CN" altLang="en-US"/>
              <a:t>作为主语言的嵌入式</a:t>
            </a:r>
            <a:r>
              <a:rPr lang="en-US" altLang="zh-CN"/>
              <a:t>SQL</a:t>
            </a:r>
            <a:r>
              <a:rPr lang="zh-CN" altLang="en-US"/>
              <a:t>语句的一般形式</a:t>
            </a:r>
          </a:p>
          <a:p>
            <a:pPr lvl="1">
              <a:buFontTx/>
              <a:buNone/>
            </a:pPr>
            <a:r>
              <a:rPr lang="zh-CN" altLang="en-US"/>
              <a:t>        </a:t>
            </a:r>
            <a:r>
              <a:rPr lang="en-US" altLang="zh-CN"/>
              <a:t>EXEC SQL &lt;SQL</a:t>
            </a:r>
            <a:r>
              <a:rPr lang="zh-CN" altLang="en-US"/>
              <a:t>语句</a:t>
            </a:r>
            <a:r>
              <a:rPr lang="en-US" altLang="zh-CN"/>
              <a:t>&gt; </a:t>
            </a:r>
            <a:r>
              <a:rPr lang="en-US" altLang="zh-CN">
                <a:solidFill>
                  <a:srgbClr val="E02920"/>
                </a:solidFill>
              </a:rPr>
              <a:t>END-EXEC</a:t>
            </a:r>
            <a:endParaRPr lang="en-US" altLang="zh-CN"/>
          </a:p>
          <a:p>
            <a:pPr lvl="1">
              <a:buFontTx/>
              <a:buNone/>
            </a:pPr>
            <a:r>
              <a:rPr lang="zh-CN" altLang="en-US"/>
              <a:t>例： </a:t>
            </a:r>
            <a:r>
              <a:rPr lang="en-US" altLang="zh-CN"/>
              <a:t>EXEC SQL DROP TABLE Student END-EXEC</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8A1600AE-B714-4A6C-AC80-E3ED492349FE}" type="slidenum">
              <a:rPr lang="zh-CN" altLang="en-US"/>
              <a:pPr/>
              <a:t>195</a:t>
            </a:fld>
            <a:endParaRPr lang="en-US" altLang="zh-CN"/>
          </a:p>
        </p:txBody>
      </p:sp>
      <p:sp>
        <p:nvSpPr>
          <p:cNvPr id="1788930" name="Rectangle 2"/>
          <p:cNvSpPr>
            <a:spLocks noGrp="1" noRot="1" noChangeAspect="1" noChangeArrowheads="1" noTextEdit="1"/>
          </p:cNvSpPr>
          <p:nvPr>
            <p:ph type="sldImg"/>
          </p:nvPr>
        </p:nvSpPr>
        <p:spPr>
          <a:ln/>
        </p:spPr>
      </p:sp>
      <p:sp>
        <p:nvSpPr>
          <p:cNvPr id="1788931" name="Rectangle 3"/>
          <p:cNvSpPr>
            <a:spLocks noGrp="1" noChangeArrowheads="1"/>
          </p:cNvSpPr>
          <p:nvPr>
            <p:ph type="body" idx="1"/>
          </p:nvPr>
        </p:nvSpPr>
        <p:spPr/>
        <p:txBody>
          <a:bodyPr/>
          <a:lstStyle/>
          <a:p>
            <a:pPr>
              <a:lnSpc>
                <a:spcPct val="70000"/>
              </a:lnSpc>
            </a:pPr>
            <a:r>
              <a:rPr lang="zh-CN" altLang="en-US" sz="700"/>
              <a:t>一、 查询结果为多条记录的</a:t>
            </a:r>
            <a:r>
              <a:rPr lang="en-US" altLang="zh-CN" sz="700"/>
              <a:t>SELECT</a:t>
            </a:r>
            <a:r>
              <a:rPr lang="zh-CN" altLang="en-US" sz="700"/>
              <a:t>语句</a:t>
            </a:r>
          </a:p>
          <a:p>
            <a:pPr>
              <a:lnSpc>
                <a:spcPct val="70000"/>
              </a:lnSpc>
            </a:pPr>
            <a:r>
              <a:rPr lang="zh-CN" altLang="en-US" sz="900"/>
              <a:t>例</a:t>
            </a:r>
            <a:r>
              <a:rPr lang="en-US" altLang="zh-CN" sz="900"/>
              <a:t>1 </a:t>
            </a:r>
            <a:r>
              <a:rPr lang="zh-CN" altLang="en-US" sz="900"/>
              <a:t>查询某个系全体学生的信息（学号、姓名、性别和年龄）。要查询的系名由用户在程序运行过程中指定，放在主变量</a:t>
            </a:r>
            <a:r>
              <a:rPr lang="en-US" altLang="zh-CN" sz="900"/>
              <a:t>deptname</a:t>
            </a:r>
            <a:r>
              <a:rPr lang="zh-CN" altLang="en-US" sz="900"/>
              <a:t>中</a:t>
            </a:r>
          </a:p>
          <a:p>
            <a:pPr>
              <a:lnSpc>
                <a:spcPct val="50000"/>
              </a:lnSpc>
              <a:buFontTx/>
              <a:buNone/>
            </a:pPr>
            <a:r>
              <a:rPr lang="en-US" altLang="zh-CN" sz="800"/>
              <a:t>     ...... </a:t>
            </a:r>
          </a:p>
          <a:p>
            <a:pPr>
              <a:lnSpc>
                <a:spcPct val="50000"/>
              </a:lnSpc>
              <a:buFontTx/>
              <a:buNone/>
            </a:pPr>
            <a:r>
              <a:rPr lang="en-US" altLang="zh-CN" sz="800"/>
              <a:t>    EXEC SQL INCLUDE SQLCA;</a:t>
            </a:r>
          </a:p>
          <a:p>
            <a:pPr>
              <a:lnSpc>
                <a:spcPct val="50000"/>
              </a:lnSpc>
              <a:buFontTx/>
              <a:buNone/>
            </a:pPr>
            <a:r>
              <a:rPr lang="en-US" altLang="zh-CN" sz="800"/>
              <a:t>    EXEC SQL BEGIN DECLARE SECTION;</a:t>
            </a:r>
          </a:p>
          <a:p>
            <a:pPr>
              <a:lnSpc>
                <a:spcPct val="50000"/>
              </a:lnSpc>
              <a:buFontTx/>
              <a:buNone/>
            </a:pPr>
            <a:r>
              <a:rPr lang="en-US" altLang="zh-CN" sz="800"/>
              <a:t>    ......     /* </a:t>
            </a:r>
            <a:r>
              <a:rPr lang="zh-CN" altLang="en-US" sz="800"/>
              <a:t>说明主变量 </a:t>
            </a:r>
            <a:r>
              <a:rPr lang="en-US" altLang="zh-CN" sz="800"/>
              <a:t>deptname,HSno,HSname,HSsex,HSage</a:t>
            </a:r>
            <a:r>
              <a:rPr lang="zh-CN" altLang="en-US" sz="800"/>
              <a:t>等*</a:t>
            </a:r>
            <a:r>
              <a:rPr lang="en-US" altLang="zh-CN" sz="800"/>
              <a:t>/</a:t>
            </a:r>
          </a:p>
          <a:p>
            <a:pPr>
              <a:lnSpc>
                <a:spcPct val="50000"/>
              </a:lnSpc>
              <a:buFontTx/>
              <a:buNone/>
            </a:pPr>
            <a:r>
              <a:rPr lang="en-US" altLang="zh-CN" sz="800"/>
              <a:t>    ......</a:t>
            </a:r>
          </a:p>
          <a:p>
            <a:pPr>
              <a:lnSpc>
                <a:spcPct val="50000"/>
              </a:lnSpc>
              <a:buFontTx/>
              <a:buNone/>
            </a:pPr>
            <a:r>
              <a:rPr lang="en-US" altLang="zh-CN" sz="800"/>
              <a:t>    EXEC SQL END DECLARE SECTION;</a:t>
            </a:r>
          </a:p>
          <a:p>
            <a:pPr>
              <a:lnSpc>
                <a:spcPct val="50000"/>
              </a:lnSpc>
              <a:buFontTx/>
              <a:buNone/>
            </a:pPr>
            <a:r>
              <a:rPr lang="en-US" altLang="zh-CN" sz="800"/>
              <a:t>    ......</a:t>
            </a:r>
          </a:p>
          <a:p>
            <a:pPr>
              <a:lnSpc>
                <a:spcPct val="50000"/>
              </a:lnSpc>
              <a:buFontTx/>
              <a:buNone/>
            </a:pPr>
            <a:r>
              <a:rPr lang="en-US" altLang="zh-CN" sz="800"/>
              <a:t>    gets(deptname);            /* </a:t>
            </a:r>
            <a:r>
              <a:rPr lang="zh-CN" altLang="en-US" sz="800"/>
              <a:t>为主变量</a:t>
            </a:r>
            <a:r>
              <a:rPr lang="en-US" altLang="zh-CN" sz="800"/>
              <a:t>deptname</a:t>
            </a:r>
            <a:r>
              <a:rPr lang="zh-CN" altLang="en-US" sz="800"/>
              <a:t>赋值 *</a:t>
            </a:r>
            <a:r>
              <a:rPr lang="en-US" altLang="zh-CN" sz="800"/>
              <a:t>/</a:t>
            </a:r>
          </a:p>
          <a:p>
            <a:pPr>
              <a:lnSpc>
                <a:spcPct val="50000"/>
              </a:lnSpc>
              <a:buFontTx/>
              <a:buNone/>
            </a:pPr>
            <a:r>
              <a:rPr lang="en-US" altLang="zh-CN" sz="800"/>
              <a:t>    ......</a:t>
            </a:r>
          </a:p>
          <a:p>
            <a:pPr>
              <a:lnSpc>
                <a:spcPct val="50000"/>
              </a:lnSpc>
              <a:buFontTx/>
              <a:buNone/>
            </a:pPr>
            <a:r>
              <a:rPr lang="zh-CN" altLang="en-US" sz="800"/>
              <a:t>   </a:t>
            </a:r>
            <a:r>
              <a:rPr lang="en-US" altLang="zh-CN" sz="800"/>
              <a:t>EXEC SQL DECLARE SX CURSOR FOR</a:t>
            </a:r>
          </a:p>
          <a:p>
            <a:pPr>
              <a:lnSpc>
                <a:spcPct val="50000"/>
              </a:lnSpc>
              <a:buFontTx/>
              <a:buNone/>
            </a:pPr>
            <a:r>
              <a:rPr lang="en-US" altLang="zh-CN" sz="800"/>
              <a:t>             SELECT Sno, Sname, Ssex, Sage</a:t>
            </a:r>
          </a:p>
          <a:p>
            <a:pPr>
              <a:lnSpc>
                <a:spcPct val="50000"/>
              </a:lnSpc>
              <a:buFontTx/>
              <a:buNone/>
            </a:pPr>
            <a:r>
              <a:rPr lang="en-US" altLang="zh-CN" sz="800"/>
              <a:t>             FROM Student</a:t>
            </a:r>
          </a:p>
          <a:p>
            <a:pPr>
              <a:lnSpc>
                <a:spcPct val="50000"/>
              </a:lnSpc>
              <a:buFontTx/>
              <a:buNone/>
            </a:pPr>
            <a:r>
              <a:rPr lang="en-US" altLang="zh-CN" sz="800"/>
              <a:t>             WHERE SDept=:deptname;     /* </a:t>
            </a:r>
            <a:r>
              <a:rPr lang="zh-CN" altLang="en-US" sz="800"/>
              <a:t>说明游标 *</a:t>
            </a:r>
            <a:r>
              <a:rPr lang="en-US" altLang="zh-CN" sz="800"/>
              <a:t>/</a:t>
            </a:r>
          </a:p>
          <a:p>
            <a:pPr>
              <a:lnSpc>
                <a:spcPct val="70000"/>
              </a:lnSpc>
              <a:buFontTx/>
              <a:buNone/>
            </a:pPr>
            <a:r>
              <a:rPr lang="en-US" altLang="zh-CN" sz="800"/>
              <a:t>EXEC SQL OPEN SX                    /* </a:t>
            </a:r>
            <a:r>
              <a:rPr lang="zh-CN" altLang="en-US" sz="800"/>
              <a:t>打开游标 *</a:t>
            </a:r>
            <a:r>
              <a:rPr lang="en-US" altLang="zh-CN" sz="800"/>
              <a:t>/</a:t>
            </a:r>
          </a:p>
          <a:p>
            <a:pPr>
              <a:lnSpc>
                <a:spcPct val="70000"/>
              </a:lnSpc>
              <a:buFontTx/>
              <a:buNone/>
            </a:pPr>
            <a:r>
              <a:rPr lang="en-US" altLang="zh-CN" sz="800"/>
              <a:t>WHILE(1)      /* </a:t>
            </a:r>
            <a:r>
              <a:rPr lang="zh-CN" altLang="en-US" sz="800"/>
              <a:t>用循环结构逐条处理结果集中的记录 *</a:t>
            </a:r>
            <a:r>
              <a:rPr lang="en-US" altLang="zh-CN" sz="800"/>
              <a:t>/</a:t>
            </a:r>
          </a:p>
          <a:p>
            <a:pPr>
              <a:lnSpc>
                <a:spcPct val="70000"/>
              </a:lnSpc>
              <a:buFontTx/>
              <a:buNone/>
            </a:pPr>
            <a:r>
              <a:rPr lang="en-US" altLang="zh-CN" sz="800"/>
              <a:t>{       </a:t>
            </a:r>
          </a:p>
          <a:p>
            <a:pPr>
              <a:lnSpc>
                <a:spcPct val="70000"/>
              </a:lnSpc>
              <a:buFontTx/>
              <a:buNone/>
            </a:pPr>
            <a:r>
              <a:rPr lang="en-US" altLang="zh-CN" sz="800"/>
              <a:t>      EXEC SQL FETCH SX INTO :HSno, :HSname, :HSsex, :HSage;</a:t>
            </a:r>
          </a:p>
          <a:p>
            <a:pPr>
              <a:lnSpc>
                <a:spcPct val="70000"/>
              </a:lnSpc>
              <a:buFontTx/>
              <a:buNone/>
            </a:pPr>
            <a:r>
              <a:rPr lang="en-US" altLang="zh-CN" sz="800"/>
              <a:t> /* </a:t>
            </a:r>
            <a:r>
              <a:rPr lang="zh-CN" altLang="en-US" sz="800"/>
              <a:t>将游标指针向前推进一行，然后从结 果集中取当前行，送相应主变量*</a:t>
            </a:r>
            <a:r>
              <a:rPr lang="en-US" altLang="zh-CN" sz="800"/>
              <a:t>/</a:t>
            </a:r>
          </a:p>
          <a:p>
            <a:pPr>
              <a:lnSpc>
                <a:spcPct val="70000"/>
              </a:lnSpc>
              <a:buFontTx/>
              <a:buNone/>
            </a:pPr>
            <a:r>
              <a:rPr lang="en-US" altLang="zh-CN" sz="800"/>
              <a:t>      if (sqlca.sqlcode &lt;&gt; SUCCESS) /* </a:t>
            </a:r>
            <a:r>
              <a:rPr lang="zh-CN" altLang="en-US" sz="800"/>
              <a:t>若所有查询结果均已处理完</a:t>
            </a:r>
            <a:endParaRPr lang="en-US" altLang="zh-CN" sz="800"/>
          </a:p>
          <a:p>
            <a:pPr>
              <a:lnSpc>
                <a:spcPct val="70000"/>
              </a:lnSpc>
              <a:buFontTx/>
              <a:buNone/>
            </a:pPr>
            <a:r>
              <a:rPr lang="en-US" altLang="zh-CN" sz="800"/>
              <a:t>             break;                           </a:t>
            </a:r>
            <a:r>
              <a:rPr lang="zh-CN" altLang="en-US" sz="800"/>
              <a:t>或出现</a:t>
            </a:r>
            <a:r>
              <a:rPr lang="en-US" altLang="zh-CN" sz="800"/>
              <a:t>SQL</a:t>
            </a:r>
            <a:r>
              <a:rPr lang="zh-CN" altLang="en-US" sz="800"/>
              <a:t>语句错误，则退出循环 *</a:t>
            </a:r>
            <a:r>
              <a:rPr lang="en-US" altLang="zh-CN" sz="800"/>
              <a:t>/ </a:t>
            </a:r>
          </a:p>
          <a:p>
            <a:pPr>
              <a:lnSpc>
                <a:spcPct val="70000"/>
              </a:lnSpc>
              <a:buFontTx/>
              <a:buNone/>
            </a:pPr>
            <a:r>
              <a:rPr lang="en-US" altLang="zh-CN" sz="800"/>
              <a:t>              ......                          /* </a:t>
            </a:r>
            <a:r>
              <a:rPr lang="zh-CN" altLang="en-US" sz="800"/>
              <a:t>由主语言语句进行进一步处理 *</a:t>
            </a:r>
            <a:r>
              <a:rPr lang="en-US" altLang="zh-CN" sz="800"/>
              <a:t>/</a:t>
            </a:r>
          </a:p>
          <a:p>
            <a:pPr>
              <a:lnSpc>
                <a:spcPct val="70000"/>
              </a:lnSpc>
              <a:buFontTx/>
              <a:buNone/>
            </a:pPr>
            <a:r>
              <a:rPr lang="en-US" altLang="zh-CN" sz="800"/>
              <a:t>}; </a:t>
            </a:r>
          </a:p>
          <a:p>
            <a:pPr>
              <a:lnSpc>
                <a:spcPct val="70000"/>
              </a:lnSpc>
              <a:buFontTx/>
              <a:buNone/>
            </a:pPr>
            <a:r>
              <a:rPr lang="zh-CN" altLang="en-US" sz="800"/>
              <a:t> </a:t>
            </a:r>
            <a:r>
              <a:rPr lang="en-US" altLang="zh-CN" sz="800"/>
              <a:t>EXEC SQL CLOSE SX;             /* </a:t>
            </a:r>
            <a:r>
              <a:rPr lang="zh-CN" altLang="en-US" sz="800"/>
              <a:t>关闭游标 *</a:t>
            </a:r>
            <a:r>
              <a:rPr lang="en-US" altLang="zh-CN" sz="800"/>
              <a:t>/</a:t>
            </a:r>
          </a:p>
          <a:p>
            <a:pPr>
              <a:lnSpc>
                <a:spcPct val="70000"/>
              </a:lnSpc>
              <a:buFontTx/>
              <a:buNone/>
            </a:pPr>
            <a:r>
              <a:rPr lang="en-US" altLang="zh-CN" sz="800"/>
              <a:t>    ......</a:t>
            </a:r>
          </a:p>
          <a:p>
            <a:pPr>
              <a:lnSpc>
                <a:spcPct val="70000"/>
              </a:lnSpc>
            </a:pPr>
            <a:r>
              <a:rPr lang="zh-CN" altLang="en-US" sz="900"/>
              <a:t>例</a:t>
            </a:r>
            <a:r>
              <a:rPr lang="en-US" altLang="zh-CN" sz="900"/>
              <a:t>2 </a:t>
            </a:r>
            <a:r>
              <a:rPr lang="zh-CN" altLang="en-US" sz="900"/>
              <a:t>查询某些系全体学生的信息。</a:t>
            </a:r>
          </a:p>
          <a:p>
            <a:pPr>
              <a:lnSpc>
                <a:spcPct val="70000"/>
              </a:lnSpc>
              <a:buFontTx/>
              <a:buNone/>
            </a:pPr>
            <a:r>
              <a:rPr lang="en-US" altLang="zh-CN" sz="800"/>
              <a:t>     ......</a:t>
            </a:r>
          </a:p>
          <a:p>
            <a:pPr>
              <a:lnSpc>
                <a:spcPct val="70000"/>
              </a:lnSpc>
              <a:buFontTx/>
              <a:buNone/>
            </a:pPr>
            <a:r>
              <a:rPr lang="en-US" altLang="zh-CN" sz="800"/>
              <a:t>    EXEC SQL INCLUDE SQLCA;</a:t>
            </a:r>
          </a:p>
          <a:p>
            <a:pPr>
              <a:lnSpc>
                <a:spcPct val="70000"/>
              </a:lnSpc>
              <a:buFontTx/>
              <a:buNone/>
            </a:pPr>
            <a:r>
              <a:rPr lang="en-US" altLang="zh-CN" sz="800"/>
              <a:t>    EXEC SQL BEGIN DECLARE SECTION; </a:t>
            </a:r>
          </a:p>
          <a:p>
            <a:pPr>
              <a:lnSpc>
                <a:spcPct val="70000"/>
              </a:lnSpc>
              <a:buFontTx/>
              <a:buNone/>
            </a:pPr>
            <a:r>
              <a:rPr lang="en-US" altLang="zh-CN" sz="800"/>
              <a:t>          ......         </a:t>
            </a:r>
          </a:p>
          <a:p>
            <a:pPr>
              <a:lnSpc>
                <a:spcPct val="70000"/>
              </a:lnSpc>
              <a:buFontTx/>
              <a:buNone/>
            </a:pPr>
            <a:r>
              <a:rPr lang="en-US" altLang="zh-CN" sz="800"/>
              <a:t>          /* </a:t>
            </a:r>
            <a:r>
              <a:rPr lang="zh-CN" altLang="en-US" sz="800"/>
              <a:t>说明主变量 </a:t>
            </a:r>
            <a:r>
              <a:rPr lang="en-US" altLang="zh-CN" sz="800"/>
              <a:t>deptname,HSno,HSname,HSsex,HSage</a:t>
            </a:r>
            <a:r>
              <a:rPr lang="zh-CN" altLang="en-US" sz="800"/>
              <a:t>等*</a:t>
            </a:r>
            <a:r>
              <a:rPr lang="en-US" altLang="zh-CN" sz="800"/>
              <a:t>/</a:t>
            </a:r>
          </a:p>
          <a:p>
            <a:pPr>
              <a:lnSpc>
                <a:spcPct val="70000"/>
              </a:lnSpc>
              <a:buFontTx/>
              <a:buNone/>
            </a:pPr>
            <a:r>
              <a:rPr lang="en-US" altLang="zh-CN" sz="800"/>
              <a:t>          ......</a:t>
            </a:r>
          </a:p>
          <a:p>
            <a:pPr>
              <a:lnSpc>
                <a:spcPct val="70000"/>
              </a:lnSpc>
              <a:buFontTx/>
              <a:buNone/>
            </a:pPr>
            <a:r>
              <a:rPr lang="zh-CN" altLang="en-US" sz="800"/>
              <a:t>    </a:t>
            </a:r>
            <a:r>
              <a:rPr lang="en-US" altLang="zh-CN" sz="800"/>
              <a:t>EXEC SQL END DECLARE SECTION;</a:t>
            </a:r>
          </a:p>
          <a:p>
            <a:pPr>
              <a:lnSpc>
                <a:spcPct val="70000"/>
              </a:lnSpc>
              <a:buFontTx/>
              <a:buNone/>
            </a:pPr>
            <a:r>
              <a:rPr lang="en-US" altLang="zh-CN" sz="800"/>
              <a:t>    ......</a:t>
            </a:r>
          </a:p>
          <a:p>
            <a:pPr>
              <a:lnSpc>
                <a:spcPct val="70000"/>
              </a:lnSpc>
              <a:buFontTx/>
              <a:buNone/>
            </a:pPr>
            <a:r>
              <a:rPr lang="en-US" altLang="zh-CN" sz="800"/>
              <a:t>    EXEC SQL DECLARE SX CURSOR FOR</a:t>
            </a:r>
          </a:p>
          <a:p>
            <a:pPr>
              <a:lnSpc>
                <a:spcPct val="70000"/>
              </a:lnSpc>
              <a:buFontTx/>
              <a:buNone/>
            </a:pPr>
            <a:r>
              <a:rPr lang="en-US" altLang="zh-CN" sz="800"/>
              <a:t>             SELECT Sno, Sname, Ssex, Sage</a:t>
            </a:r>
          </a:p>
          <a:p>
            <a:pPr>
              <a:lnSpc>
                <a:spcPct val="70000"/>
              </a:lnSpc>
              <a:buFontTx/>
              <a:buNone/>
            </a:pPr>
            <a:r>
              <a:rPr lang="en-US" altLang="zh-CN" sz="800"/>
              <a:t>             FROM Student</a:t>
            </a:r>
          </a:p>
          <a:p>
            <a:pPr>
              <a:lnSpc>
                <a:spcPct val="70000"/>
              </a:lnSpc>
              <a:buFontTx/>
              <a:buNone/>
            </a:pPr>
            <a:r>
              <a:rPr lang="en-US" altLang="zh-CN" sz="800"/>
              <a:t>             WHERE SDept=:deptname;       /* </a:t>
            </a:r>
            <a:r>
              <a:rPr lang="zh-CN" altLang="en-US" sz="800"/>
              <a:t>说明游标 *</a:t>
            </a:r>
            <a:r>
              <a:rPr lang="en-US" altLang="zh-CN" sz="800"/>
              <a:t>/</a:t>
            </a:r>
          </a:p>
          <a:p>
            <a:pPr>
              <a:lnSpc>
                <a:spcPct val="100000"/>
              </a:lnSpc>
              <a:buFontTx/>
              <a:buNone/>
            </a:pPr>
            <a:r>
              <a:rPr lang="en-US" altLang="zh-CN" sz="800"/>
              <a:t>WHILE (gets(deptname)!=NULL) /* </a:t>
            </a:r>
            <a:r>
              <a:rPr lang="zh-CN" altLang="en-US" sz="800"/>
              <a:t>接收主变量</a:t>
            </a:r>
            <a:r>
              <a:rPr lang="en-US" altLang="zh-CN" sz="800"/>
              <a:t>deptname</a:t>
            </a:r>
            <a:r>
              <a:rPr lang="zh-CN" altLang="en-US" sz="800"/>
              <a:t>的值 *</a:t>
            </a:r>
            <a:r>
              <a:rPr lang="en-US" altLang="zh-CN" sz="800"/>
              <a:t>/</a:t>
            </a:r>
          </a:p>
          <a:p>
            <a:pPr>
              <a:lnSpc>
                <a:spcPct val="100000"/>
              </a:lnSpc>
              <a:buFontTx/>
              <a:buNone/>
            </a:pPr>
            <a:r>
              <a:rPr lang="en-US" altLang="zh-CN" sz="800"/>
              <a:t>{/* </a:t>
            </a:r>
            <a:r>
              <a:rPr lang="zh-CN" altLang="en-US" sz="800"/>
              <a:t>下面开始处理</a:t>
            </a:r>
            <a:r>
              <a:rPr lang="en-US" altLang="zh-CN" sz="800"/>
              <a:t>deptname</a:t>
            </a:r>
            <a:r>
              <a:rPr lang="zh-CN" altLang="en-US" sz="800"/>
              <a:t>指定系的学生信息</a:t>
            </a:r>
            <a:r>
              <a:rPr lang="en-US" altLang="zh-CN" sz="800"/>
              <a:t>, </a:t>
            </a:r>
            <a:r>
              <a:rPr lang="zh-CN" altLang="en-US" sz="800"/>
              <a:t>每次循环中</a:t>
            </a:r>
            <a:r>
              <a:rPr lang="en-US" altLang="zh-CN" sz="800"/>
              <a:t>deptname </a:t>
            </a:r>
            <a:r>
              <a:rPr lang="zh-CN" altLang="en-US" sz="800"/>
              <a:t>可具有不同的值 *</a:t>
            </a:r>
            <a:r>
              <a:rPr lang="en-US" altLang="zh-CN" sz="800"/>
              <a:t>/</a:t>
            </a:r>
          </a:p>
          <a:p>
            <a:pPr>
              <a:lnSpc>
                <a:spcPct val="100000"/>
              </a:lnSpc>
              <a:buFontTx/>
              <a:buNone/>
            </a:pPr>
            <a:r>
              <a:rPr lang="en-US" altLang="zh-CN" sz="800"/>
              <a:t>        EXEC SQL OPEN SX                /* </a:t>
            </a:r>
            <a:r>
              <a:rPr lang="zh-CN" altLang="en-US" sz="800"/>
              <a:t>打开游标 *</a:t>
            </a:r>
            <a:r>
              <a:rPr lang="en-US" altLang="zh-CN" sz="800"/>
              <a:t>/</a:t>
            </a:r>
          </a:p>
          <a:p>
            <a:pPr>
              <a:lnSpc>
                <a:spcPct val="100000"/>
              </a:lnSpc>
              <a:buFontTx/>
              <a:buNone/>
            </a:pPr>
            <a:r>
              <a:rPr lang="zh-CN" altLang="en-US" sz="800"/>
              <a:t>        </a:t>
            </a:r>
            <a:r>
              <a:rPr lang="en-US" altLang="zh-CN" sz="800"/>
              <a:t>WHILE (1) {      /* </a:t>
            </a:r>
            <a:r>
              <a:rPr lang="zh-CN" altLang="en-US" sz="800"/>
              <a:t>用循环结构逐条处理结果集中的记录 *</a:t>
            </a:r>
            <a:r>
              <a:rPr lang="en-US" altLang="zh-CN" sz="800"/>
              <a:t>/</a:t>
            </a:r>
          </a:p>
          <a:p>
            <a:pPr>
              <a:lnSpc>
                <a:spcPct val="100000"/>
              </a:lnSpc>
              <a:buFontTx/>
              <a:buNone/>
            </a:pPr>
            <a:r>
              <a:rPr lang="en-US" altLang="zh-CN" sz="800"/>
              <a:t>               EXEC SQL FETCH SX  INTO :HSno, :HSname, :HSsex, :HSage;      /* </a:t>
            </a:r>
            <a:r>
              <a:rPr lang="zh-CN" altLang="en-US" sz="800"/>
              <a:t>将游标指针向前推进一行，然后从结果集中取当前行，送相应主变量*</a:t>
            </a:r>
            <a:r>
              <a:rPr lang="en-US" altLang="zh-CN" sz="800"/>
              <a:t>/</a:t>
            </a:r>
          </a:p>
          <a:p>
            <a:pPr>
              <a:lnSpc>
                <a:spcPct val="100000"/>
              </a:lnSpc>
              <a:buFontTx/>
              <a:buNone/>
            </a:pPr>
            <a:r>
              <a:rPr lang="zh-CN" altLang="en-US" sz="800"/>
              <a:t> 		   </a:t>
            </a:r>
            <a:r>
              <a:rPr lang="en-US" altLang="zh-CN" sz="800"/>
              <a:t>if (sqlca.sqlcode &lt;&gt; SUCCESS) /* </a:t>
            </a:r>
            <a:r>
              <a:rPr lang="zh-CN" altLang="en-US" sz="800"/>
              <a:t>若所有查询结果均已</a:t>
            </a:r>
            <a:endParaRPr lang="en-US" altLang="zh-CN" sz="800"/>
          </a:p>
          <a:p>
            <a:pPr>
              <a:lnSpc>
                <a:spcPct val="100000"/>
              </a:lnSpc>
              <a:buFontTx/>
              <a:buNone/>
            </a:pPr>
            <a:r>
              <a:rPr lang="en-US" altLang="zh-CN" sz="800"/>
              <a:t>                    break;      </a:t>
            </a:r>
            <a:r>
              <a:rPr lang="zh-CN" altLang="en-US" sz="800"/>
              <a:t>处理完或出现</a:t>
            </a:r>
            <a:r>
              <a:rPr lang="en-US" altLang="zh-CN" sz="800"/>
              <a:t>SQL</a:t>
            </a:r>
            <a:r>
              <a:rPr lang="zh-CN" altLang="en-US" sz="800"/>
              <a:t>语句错误，则退出循环 *</a:t>
            </a:r>
            <a:r>
              <a:rPr lang="en-US" altLang="zh-CN" sz="800"/>
              <a:t>/ </a:t>
            </a:r>
          </a:p>
          <a:p>
            <a:pPr>
              <a:lnSpc>
                <a:spcPct val="100000"/>
              </a:lnSpc>
              <a:buFontTx/>
              <a:buNone/>
            </a:pPr>
            <a:r>
              <a:rPr lang="en-US" altLang="zh-CN" sz="800"/>
              <a:t>               ...... /* </a:t>
            </a:r>
            <a:r>
              <a:rPr lang="zh-CN" altLang="en-US" sz="800"/>
              <a:t>由主语言语句进行进一步处理 *</a:t>
            </a:r>
            <a:r>
              <a:rPr lang="en-US" altLang="zh-CN" sz="800"/>
              <a:t>/</a:t>
            </a:r>
          </a:p>
          <a:p>
            <a:pPr>
              <a:lnSpc>
                <a:spcPct val="100000"/>
              </a:lnSpc>
              <a:buFontTx/>
              <a:buNone/>
            </a:pPr>
            <a:r>
              <a:rPr lang="en-US" altLang="zh-CN" sz="800"/>
              <a:t>         };    /* </a:t>
            </a:r>
            <a:r>
              <a:rPr lang="zh-CN" altLang="en-US" sz="800"/>
              <a:t>内循环结束 *</a:t>
            </a:r>
            <a:r>
              <a:rPr lang="en-US" altLang="zh-CN" sz="800"/>
              <a:t>/</a:t>
            </a:r>
          </a:p>
          <a:p>
            <a:pPr>
              <a:lnSpc>
                <a:spcPct val="100000"/>
              </a:lnSpc>
              <a:buFontTx/>
              <a:buNone/>
            </a:pPr>
            <a:r>
              <a:rPr lang="zh-CN" altLang="en-US" sz="800"/>
              <a:t> 	    </a:t>
            </a:r>
            <a:r>
              <a:rPr lang="en-US" altLang="zh-CN" sz="800"/>
              <a:t>EXEC SQL CLOSE SX;             /* </a:t>
            </a:r>
            <a:r>
              <a:rPr lang="zh-CN" altLang="en-US" sz="800"/>
              <a:t>关闭游标 *</a:t>
            </a:r>
            <a:r>
              <a:rPr lang="en-US" altLang="zh-CN" sz="800"/>
              <a:t>/</a:t>
            </a:r>
          </a:p>
          <a:p>
            <a:pPr>
              <a:lnSpc>
                <a:spcPct val="100000"/>
              </a:lnSpc>
              <a:buFontTx/>
              <a:buNone/>
            </a:pPr>
            <a:r>
              <a:rPr lang="en-US" altLang="zh-CN" sz="800"/>
              <a:t>    };    /* </a:t>
            </a:r>
            <a:r>
              <a:rPr lang="zh-CN" altLang="en-US" sz="800"/>
              <a:t>外循环结束 *</a:t>
            </a:r>
            <a:r>
              <a:rPr lang="en-US" altLang="zh-CN" sz="800"/>
              <a:t>/    ......</a:t>
            </a:r>
            <a:endParaRPr lang="zh-CN" altLang="en-US" sz="800"/>
          </a:p>
          <a:p>
            <a:pPr>
              <a:lnSpc>
                <a:spcPct val="70000"/>
              </a:lnSpc>
            </a:pPr>
            <a:endParaRPr lang="zh-CN" altLang="en-US" sz="7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685BF19D-BB24-42DC-9B1E-BDE68E41E746}" type="slidenum">
              <a:rPr lang="zh-CN" altLang="en-US"/>
              <a:pPr/>
              <a:t>208</a:t>
            </a:fld>
            <a:endParaRPr lang="en-US" altLang="zh-CN"/>
          </a:p>
        </p:txBody>
      </p:sp>
      <p:sp>
        <p:nvSpPr>
          <p:cNvPr id="1807362" name="Rectangle 2"/>
          <p:cNvSpPr>
            <a:spLocks noGrp="1" noRot="1" noChangeAspect="1" noChangeArrowheads="1" noTextEdit="1"/>
          </p:cNvSpPr>
          <p:nvPr>
            <p:ph type="sldImg"/>
          </p:nvPr>
        </p:nvSpPr>
        <p:spPr>
          <a:xfrm>
            <a:off x="3103563" y="514350"/>
            <a:ext cx="3714750" cy="2571750"/>
          </a:xfrm>
          <a:ln/>
        </p:spPr>
      </p:sp>
      <p:sp>
        <p:nvSpPr>
          <p:cNvPr id="1807363" name="Rectangle 3"/>
          <p:cNvSpPr>
            <a:spLocks noGrp="1" noChangeArrowheads="1"/>
          </p:cNvSpPr>
          <p:nvPr>
            <p:ph type="body" idx="1"/>
          </p:nvPr>
        </p:nvSpPr>
        <p:spPr>
          <a:xfrm>
            <a:off x="1322388" y="3255963"/>
            <a:ext cx="7278687" cy="3086100"/>
          </a:xfrm>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D2D8F370-EE0C-42C8-88FF-17CF3587D056}" type="slidenum">
              <a:rPr lang="zh-CN" altLang="en-US"/>
              <a:pPr/>
              <a:t>18</a:t>
            </a:fld>
            <a:endParaRPr lang="en-US" altLang="zh-CN"/>
          </a:p>
        </p:txBody>
      </p:sp>
      <p:sp>
        <p:nvSpPr>
          <p:cNvPr id="1534978" name="Rectangle 2"/>
          <p:cNvSpPr>
            <a:spLocks noGrp="1" noRot="1" noChangeAspect="1" noChangeArrowheads="1" noTextEdit="1"/>
          </p:cNvSpPr>
          <p:nvPr>
            <p:ph type="sldImg"/>
          </p:nvPr>
        </p:nvSpPr>
        <p:spPr>
          <a:ln/>
        </p:spPr>
      </p:sp>
      <p:sp>
        <p:nvSpPr>
          <p:cNvPr id="1534979" name="Rectangle 3"/>
          <p:cNvSpPr>
            <a:spLocks noGrp="1" noChangeArrowheads="1"/>
          </p:cNvSpPr>
          <p:nvPr>
            <p:ph type="body" idx="1"/>
          </p:nvPr>
        </p:nvSpPr>
        <p:spPr/>
        <p:txBody>
          <a:bodyPr/>
          <a:lstStyle/>
          <a:p>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1A8E57CD-C609-40F4-93C2-0B052099A515}" type="slidenum">
              <a:rPr lang="zh-CN" altLang="en-US"/>
              <a:pPr/>
              <a:t>51</a:t>
            </a:fld>
            <a:endParaRPr lang="en-US" altLang="zh-CN"/>
          </a:p>
        </p:txBody>
      </p:sp>
      <p:sp>
        <p:nvSpPr>
          <p:cNvPr id="1491970" name="Rectangle 2"/>
          <p:cNvSpPr>
            <a:spLocks noGrp="1" noRot="1" noChangeAspect="1" noChangeArrowheads="1" noTextEdit="1"/>
          </p:cNvSpPr>
          <p:nvPr>
            <p:ph type="sldImg"/>
          </p:nvPr>
        </p:nvSpPr>
        <p:spPr>
          <a:ln/>
        </p:spPr>
      </p:sp>
      <p:sp>
        <p:nvSpPr>
          <p:cNvPr id="149197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348D0F3-581C-4854-B060-2D18107064FA}" type="slidenum">
              <a:rPr lang="zh-CN" altLang="en-US"/>
              <a:pPr/>
              <a:t>52</a:t>
            </a:fld>
            <a:endParaRPr lang="en-US" altLang="zh-CN"/>
          </a:p>
        </p:txBody>
      </p:sp>
      <p:sp>
        <p:nvSpPr>
          <p:cNvPr id="1494018" name="Rectangle 2"/>
          <p:cNvSpPr>
            <a:spLocks noGrp="1" noRot="1" noChangeAspect="1" noChangeArrowheads="1" noTextEdit="1"/>
          </p:cNvSpPr>
          <p:nvPr>
            <p:ph type="sldImg"/>
          </p:nvPr>
        </p:nvSpPr>
        <p:spPr>
          <a:ln/>
        </p:spPr>
      </p:sp>
      <p:sp>
        <p:nvSpPr>
          <p:cNvPr id="1494019" name="Rectangle 3"/>
          <p:cNvSpPr>
            <a:spLocks noGrp="1" noChangeArrowheads="1"/>
          </p:cNvSpPr>
          <p:nvPr>
            <p:ph type="body" idx="1"/>
          </p:nvPr>
        </p:nvSpPr>
        <p:spPr/>
        <p:txBody>
          <a:bodyPr/>
          <a:lstStyle/>
          <a:p>
            <a:endParaRPr lang="zh-CN" altLang="en-US"/>
          </a:p>
          <a:p>
            <a:r>
              <a:rPr lang="en-US" altLang="zh-CN"/>
              <a:t>Null </a:t>
            </a:r>
            <a:r>
              <a:rPr lang="zh-CN" altLang="en-US"/>
              <a:t>与空串 </a:t>
            </a:r>
            <a:r>
              <a:rPr lang="en-US" altLang="zh-CN"/>
              <a:t>(</a:t>
            </a:r>
            <a:r>
              <a:rPr lang="en-US" altLang="zh-CN">
                <a:latin typeface="Arial"/>
              </a:rPr>
              <a:t>“”</a:t>
            </a:r>
            <a:r>
              <a:rPr lang="en-US" altLang="zh-CN"/>
              <a:t>) </a:t>
            </a:r>
            <a:r>
              <a:rPr lang="zh-CN" altLang="en-US"/>
              <a:t>也不同，</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AB1AE802-09BB-44B4-8DB6-F06B59559AED}" type="slidenum">
              <a:rPr lang="zh-CN" altLang="en-US"/>
              <a:pPr/>
              <a:t>62</a:t>
            </a:fld>
            <a:endParaRPr lang="en-US" altLang="zh-CN"/>
          </a:p>
        </p:txBody>
      </p:sp>
      <p:sp>
        <p:nvSpPr>
          <p:cNvPr id="1504258" name="Rectangle 2"/>
          <p:cNvSpPr>
            <a:spLocks noGrp="1" noRot="1" noChangeAspect="1" noChangeArrowheads="1" noTextEdit="1"/>
          </p:cNvSpPr>
          <p:nvPr>
            <p:ph type="sldImg"/>
          </p:nvPr>
        </p:nvSpPr>
        <p:spPr>
          <a:ln/>
        </p:spPr>
      </p:sp>
      <p:sp>
        <p:nvSpPr>
          <p:cNvPr id="1504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EAE62614-0CCE-49BD-A389-1A72CE005909}" type="slidenum">
              <a:rPr lang="zh-CN" altLang="en-US"/>
              <a:pPr/>
              <a:t>69</a:t>
            </a:fld>
            <a:endParaRPr lang="en-US" altLang="zh-CN"/>
          </a:p>
        </p:txBody>
      </p:sp>
      <p:sp>
        <p:nvSpPr>
          <p:cNvPr id="1519618" name="Rectangle 2"/>
          <p:cNvSpPr>
            <a:spLocks noGrp="1" noRot="1" noChangeAspect="1" noChangeArrowheads="1" noTextEdit="1"/>
          </p:cNvSpPr>
          <p:nvPr>
            <p:ph type="sldImg"/>
          </p:nvPr>
        </p:nvSpPr>
        <p:spPr>
          <a:xfrm>
            <a:off x="3103563" y="514350"/>
            <a:ext cx="3714750" cy="2571750"/>
          </a:xfrm>
          <a:ln/>
        </p:spPr>
      </p:sp>
      <p:sp>
        <p:nvSpPr>
          <p:cNvPr id="1519619" name="Rectangle 3"/>
          <p:cNvSpPr>
            <a:spLocks noGrp="1" noChangeArrowheads="1"/>
          </p:cNvSpPr>
          <p:nvPr>
            <p:ph type="body" idx="1"/>
          </p:nvPr>
        </p:nvSpPr>
        <p:spPr>
          <a:xfrm>
            <a:off x="992188" y="3257550"/>
            <a:ext cx="7939087" cy="3084513"/>
          </a:xfrm>
        </p:spPr>
        <p:txBody>
          <a:bodyPr/>
          <a:lstStyle/>
          <a:p>
            <a:pPr marL="0" indent="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B773C07A-E12D-4905-91A3-E80B04F38669}" type="slidenum">
              <a:rPr lang="zh-CN" altLang="en-US"/>
              <a:pPr/>
              <a:t>70</a:t>
            </a:fld>
            <a:endParaRPr lang="en-US" altLang="zh-CN"/>
          </a:p>
        </p:txBody>
      </p:sp>
      <p:sp>
        <p:nvSpPr>
          <p:cNvPr id="1521666" name="Rectangle 2"/>
          <p:cNvSpPr>
            <a:spLocks noGrp="1" noRot="1" noChangeAspect="1" noChangeArrowheads="1" noTextEdit="1"/>
          </p:cNvSpPr>
          <p:nvPr>
            <p:ph type="sldImg"/>
          </p:nvPr>
        </p:nvSpPr>
        <p:spPr>
          <a:xfrm>
            <a:off x="3103563" y="514350"/>
            <a:ext cx="3714750" cy="2571750"/>
          </a:xfrm>
          <a:ln/>
        </p:spPr>
      </p:sp>
      <p:sp>
        <p:nvSpPr>
          <p:cNvPr id="1521667" name="Rectangle 3"/>
          <p:cNvSpPr>
            <a:spLocks noGrp="1" noChangeArrowheads="1"/>
          </p:cNvSpPr>
          <p:nvPr>
            <p:ph type="body" idx="1"/>
          </p:nvPr>
        </p:nvSpPr>
        <p:spPr>
          <a:xfrm>
            <a:off x="992188" y="3257550"/>
            <a:ext cx="7939087" cy="3084513"/>
          </a:xfrm>
        </p:spPr>
        <p:txBody>
          <a:bodyPr/>
          <a:lstStyle/>
          <a:p>
            <a:pPr marL="0" indent="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653C229D-C877-4C3E-8BF8-D2D95A87D5BC}" type="slidenum">
              <a:rPr lang="zh-CN" altLang="en-US"/>
              <a:pPr/>
              <a:t>77</a:t>
            </a:fld>
            <a:endParaRPr lang="en-US" altLang="zh-CN"/>
          </a:p>
        </p:txBody>
      </p:sp>
      <p:sp>
        <p:nvSpPr>
          <p:cNvPr id="1512450" name="Rectangle 2"/>
          <p:cNvSpPr>
            <a:spLocks noGrp="1" noRot="1" noChangeAspect="1" noChangeArrowheads="1" noTextEdit="1"/>
          </p:cNvSpPr>
          <p:nvPr>
            <p:ph type="sldImg"/>
          </p:nvPr>
        </p:nvSpPr>
        <p:spPr>
          <a:xfrm>
            <a:off x="3103563" y="514350"/>
            <a:ext cx="3714750" cy="2571750"/>
          </a:xfrm>
          <a:ln/>
        </p:spPr>
      </p:sp>
      <p:sp>
        <p:nvSpPr>
          <p:cNvPr id="1512451" name="Rectangle 3"/>
          <p:cNvSpPr>
            <a:spLocks noGrp="1" noChangeArrowheads="1"/>
          </p:cNvSpPr>
          <p:nvPr>
            <p:ph type="body" idx="1"/>
          </p:nvPr>
        </p:nvSpPr>
        <p:spPr>
          <a:xfrm>
            <a:off x="992188" y="3257550"/>
            <a:ext cx="7939087" cy="3084513"/>
          </a:xfrm>
        </p:spPr>
        <p:txBody>
          <a:bodyPr/>
          <a:lstStyle/>
          <a:p>
            <a:pPr marL="0" indent="0"/>
            <a:r>
              <a:rPr lang="zh-CN" altLang="en-US"/>
              <a:t>解释：这是</a:t>
            </a:r>
            <a:r>
              <a:rPr lang="en-US" altLang="zh-CN"/>
              <a:t>SQL Server 2000 </a:t>
            </a:r>
            <a:r>
              <a:rPr lang="zh-CN" altLang="en-US"/>
              <a:t>的语法格式，</a:t>
            </a:r>
            <a:r>
              <a:rPr lang="en-US" altLang="zh-CN"/>
              <a:t>OUTER </a:t>
            </a:r>
            <a:r>
              <a:rPr lang="zh-CN" altLang="en-US"/>
              <a:t>可以省略；</a:t>
            </a:r>
          </a:p>
          <a:p>
            <a:pPr marL="0" indent="0"/>
            <a:r>
              <a:rPr lang="zh-CN" altLang="en-US"/>
              <a:t>         连接中属性列需要增加前缀的原因；</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B69D994C-97A1-40AD-8899-2BE2EA4A6218}" type="slidenum">
              <a:rPr lang="zh-CN" altLang="en-US"/>
              <a:pPr/>
              <a:t>122</a:t>
            </a:fld>
            <a:endParaRPr lang="en-US" altLang="zh-CN"/>
          </a:p>
        </p:txBody>
      </p:sp>
      <p:sp>
        <p:nvSpPr>
          <p:cNvPr id="1548290" name="Rectangle 2"/>
          <p:cNvSpPr>
            <a:spLocks noGrp="1" noRot="1" noChangeAspect="1" noChangeArrowheads="1" noTextEdit="1"/>
          </p:cNvSpPr>
          <p:nvPr>
            <p:ph type="sldImg"/>
          </p:nvPr>
        </p:nvSpPr>
        <p:spPr>
          <a:ln/>
        </p:spPr>
      </p:sp>
      <p:sp>
        <p:nvSpPr>
          <p:cNvPr id="1548291"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smtClean="0"/>
              <a:t>Speaker’s Name,</a:t>
            </a:r>
          </a:p>
          <a:p>
            <a:pPr lvl="0"/>
            <a:r>
              <a:rPr lang="en-US" altLang="en-US" noProof="0" smtClean="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BC73708-DCF7-4D40-9041-BB07139958F3}"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29476451-C7EC-44DA-A4AA-BC5DE959EDB9}" type="datetime1">
              <a:rPr lang="zh-CN" altLang="en-US"/>
              <a:pPr/>
              <a:t>2017/4/15</a:t>
            </a:fld>
            <a:endParaRPr lang="en-US" altLang="zh-CN" sz="1000"/>
          </a:p>
        </p:txBody>
      </p:sp>
    </p:spTree>
    <p:extLst>
      <p:ext uri="{BB962C8B-B14F-4D97-AF65-F5344CB8AC3E}">
        <p14:creationId xmlns:p14="http://schemas.microsoft.com/office/powerpoint/2010/main" val="328217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4D36240-C859-4B29-A2DA-7981C4994927}"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D35F0782-B8AF-4A58-B797-06603A5A818A}" type="datetime1">
              <a:rPr lang="zh-CN" altLang="en-US"/>
              <a:pPr/>
              <a:t>2017/4/15</a:t>
            </a:fld>
            <a:endParaRPr lang="en-US" altLang="zh-CN" sz="1000"/>
          </a:p>
        </p:txBody>
      </p:sp>
    </p:spTree>
    <p:extLst>
      <p:ext uri="{BB962C8B-B14F-4D97-AF65-F5344CB8AC3E}">
        <p14:creationId xmlns:p14="http://schemas.microsoft.com/office/powerpoint/2010/main" val="180709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AFA1835-BAF6-47A8-87D5-03028C5200DB}"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13C30842-CCA3-4EC2-B595-2A5C31CFEAEF}" type="datetime1">
              <a:rPr lang="zh-CN" altLang="en-US"/>
              <a:pPr/>
              <a:t>2017/4/15</a:t>
            </a:fld>
            <a:endParaRPr lang="en-US" altLang="zh-CN" sz="1000"/>
          </a:p>
        </p:txBody>
      </p:sp>
    </p:spTree>
    <p:extLst>
      <p:ext uri="{BB962C8B-B14F-4D97-AF65-F5344CB8AC3E}">
        <p14:creationId xmlns:p14="http://schemas.microsoft.com/office/powerpoint/2010/main" val="413956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C7A45C9B-4022-470E-916F-5ABA07373FF9}"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5D2C8FB9-611B-4F16-907A-A693795D7EFC}" type="datetime1">
              <a:rPr lang="zh-CN" altLang="en-US"/>
              <a:pPr/>
              <a:t>2017/4/15</a:t>
            </a:fld>
            <a:endParaRPr lang="en-US" altLang="zh-CN" sz="1000"/>
          </a:p>
        </p:txBody>
      </p:sp>
    </p:spTree>
    <p:extLst>
      <p:ext uri="{BB962C8B-B14F-4D97-AF65-F5344CB8AC3E}">
        <p14:creationId xmlns:p14="http://schemas.microsoft.com/office/powerpoint/2010/main" val="4430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866D0D2-B4A2-45BE-8E64-A78D6BCB1FD2}"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fld id="{6B5C6825-72DD-4919-98E4-BA69F1FEE3E3}" type="datetime1">
              <a:rPr lang="zh-CN" altLang="en-US"/>
              <a:pPr/>
              <a:t>2017/4/15</a:t>
            </a:fld>
            <a:endParaRPr lang="en-US" altLang="zh-CN" sz="1000"/>
          </a:p>
        </p:txBody>
      </p:sp>
    </p:spTree>
    <p:extLst>
      <p:ext uri="{BB962C8B-B14F-4D97-AF65-F5344CB8AC3E}">
        <p14:creationId xmlns:p14="http://schemas.microsoft.com/office/powerpoint/2010/main" val="401491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417B0604-D69E-40EA-9119-85EC538AC353}" type="slidenum">
              <a:rPr lang="zh-CN" altLang="en-US"/>
              <a:pPr/>
              <a:t>‹#›</a:t>
            </a:fld>
            <a:endParaRPr lang="en-US" altLang="zh-CN"/>
          </a:p>
        </p:txBody>
      </p:sp>
      <p:sp>
        <p:nvSpPr>
          <p:cNvPr id="8" name="日期占位符 7"/>
          <p:cNvSpPr>
            <a:spLocks noGrp="1"/>
          </p:cNvSpPr>
          <p:nvPr>
            <p:ph type="dt" sz="half" idx="11"/>
          </p:nvPr>
        </p:nvSpPr>
        <p:spPr/>
        <p:txBody>
          <a:bodyPr/>
          <a:lstStyle>
            <a:lvl1pPr>
              <a:defRPr/>
            </a:lvl1pPr>
          </a:lstStyle>
          <a:p>
            <a:fld id="{57AA42FC-754A-46C9-87EB-AABB639547A8}" type="datetime1">
              <a:rPr lang="zh-CN" altLang="en-US"/>
              <a:pPr/>
              <a:t>2017/4/15</a:t>
            </a:fld>
            <a:endParaRPr lang="en-US" altLang="zh-CN" sz="1000"/>
          </a:p>
        </p:txBody>
      </p:sp>
    </p:spTree>
    <p:extLst>
      <p:ext uri="{BB962C8B-B14F-4D97-AF65-F5344CB8AC3E}">
        <p14:creationId xmlns:p14="http://schemas.microsoft.com/office/powerpoint/2010/main" val="48226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B8E12149-4AF1-44FA-BC60-E8111D493C22}" type="slidenum">
              <a:rPr lang="zh-CN" altLang="en-US"/>
              <a:pPr/>
              <a:t>‹#›</a:t>
            </a:fld>
            <a:endParaRPr lang="en-US" altLang="zh-CN"/>
          </a:p>
        </p:txBody>
      </p:sp>
      <p:sp>
        <p:nvSpPr>
          <p:cNvPr id="4" name="日期占位符 3"/>
          <p:cNvSpPr>
            <a:spLocks noGrp="1"/>
          </p:cNvSpPr>
          <p:nvPr>
            <p:ph type="dt" sz="half" idx="11"/>
          </p:nvPr>
        </p:nvSpPr>
        <p:spPr/>
        <p:txBody>
          <a:bodyPr/>
          <a:lstStyle>
            <a:lvl1pPr>
              <a:defRPr/>
            </a:lvl1pPr>
          </a:lstStyle>
          <a:p>
            <a:fld id="{E9C3673E-2966-484D-8256-DEDAF00DD382}" type="datetime1">
              <a:rPr lang="zh-CN" altLang="en-US"/>
              <a:pPr/>
              <a:t>2017/4/15</a:t>
            </a:fld>
            <a:endParaRPr lang="en-US" altLang="zh-CN" sz="1000"/>
          </a:p>
        </p:txBody>
      </p:sp>
    </p:spTree>
    <p:extLst>
      <p:ext uri="{BB962C8B-B14F-4D97-AF65-F5344CB8AC3E}">
        <p14:creationId xmlns:p14="http://schemas.microsoft.com/office/powerpoint/2010/main" val="194460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5A2E808A-31CB-4ECF-8869-46FB2BFAF5C4}" type="slidenum">
              <a:rPr lang="zh-CN" altLang="en-US"/>
              <a:pPr/>
              <a:t>‹#›</a:t>
            </a:fld>
            <a:endParaRPr lang="en-US" altLang="zh-CN"/>
          </a:p>
        </p:txBody>
      </p:sp>
      <p:sp>
        <p:nvSpPr>
          <p:cNvPr id="3" name="日期占位符 2"/>
          <p:cNvSpPr>
            <a:spLocks noGrp="1"/>
          </p:cNvSpPr>
          <p:nvPr>
            <p:ph type="dt" sz="half" idx="11"/>
          </p:nvPr>
        </p:nvSpPr>
        <p:spPr/>
        <p:txBody>
          <a:bodyPr/>
          <a:lstStyle>
            <a:lvl1pPr>
              <a:defRPr/>
            </a:lvl1pPr>
          </a:lstStyle>
          <a:p>
            <a:fld id="{6401DCA4-0DF2-49EF-A048-15772F571581}" type="datetime1">
              <a:rPr lang="zh-CN" altLang="en-US"/>
              <a:pPr/>
              <a:t>2017/4/15</a:t>
            </a:fld>
            <a:endParaRPr lang="en-US" altLang="zh-CN" sz="1000"/>
          </a:p>
        </p:txBody>
      </p:sp>
    </p:spTree>
    <p:extLst>
      <p:ext uri="{BB962C8B-B14F-4D97-AF65-F5344CB8AC3E}">
        <p14:creationId xmlns:p14="http://schemas.microsoft.com/office/powerpoint/2010/main" val="132729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87A84F3-259C-4772-9D8A-DEA57A1524E0}"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fld id="{B4157FA9-98C5-4824-A79C-F256F48EBD31}" type="datetime1">
              <a:rPr lang="zh-CN" altLang="en-US"/>
              <a:pPr/>
              <a:t>2017/4/15</a:t>
            </a:fld>
            <a:endParaRPr lang="en-US" altLang="zh-CN" sz="1000"/>
          </a:p>
        </p:txBody>
      </p:sp>
    </p:spTree>
    <p:extLst>
      <p:ext uri="{BB962C8B-B14F-4D97-AF65-F5344CB8AC3E}">
        <p14:creationId xmlns:p14="http://schemas.microsoft.com/office/powerpoint/2010/main" val="24406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1CD8880B-226C-4DA1-A058-ABB2F34D4514}"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fld id="{B0268221-82E8-43E6-BF0F-0A4BB2C7DCBA}" type="datetime1">
              <a:rPr lang="zh-CN" altLang="en-US"/>
              <a:pPr/>
              <a:t>2017/4/15</a:t>
            </a:fld>
            <a:endParaRPr lang="en-US" altLang="zh-CN" sz="1000"/>
          </a:p>
        </p:txBody>
      </p:sp>
    </p:spTree>
    <p:extLst>
      <p:ext uri="{BB962C8B-B14F-4D97-AF65-F5344CB8AC3E}">
        <p14:creationId xmlns:p14="http://schemas.microsoft.com/office/powerpoint/2010/main" val="390583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Body Text</a:t>
            </a:r>
          </a:p>
          <a:p>
            <a:pPr lvl="1"/>
            <a:r>
              <a:rPr lang="en-US" altLang="en-US" smtClean="0"/>
              <a:t> 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51"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smtClean="0"/>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sz="2000"/>
            </a:lvl1pPr>
          </a:lstStyle>
          <a:p>
            <a:fld id="{A1A2B608-CBD8-43DB-A4CC-2CCC076806EB}" type="slidenum">
              <a:rPr lang="zh-CN" altLang="en-US"/>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a:lvl1pPr>
          </a:lstStyle>
          <a:p>
            <a:fld id="{01EC4C6F-6FBD-4418-BA53-ADD411142C7A}" type="datetime1">
              <a:rPr lang="zh-CN" altLang="en-US"/>
              <a:pPr/>
              <a:t>2017/4/15</a:t>
            </a:fld>
            <a:endParaRPr lang="en-US" altLang="zh-CN" sz="100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oleObject" Target="../embeddings/oleObject8.bin"/><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image" Target="../media/image6.png"/></Relationships>
</file>

<file path=ppt/slides/_rels/slide9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Rectangle 4"/>
          <p:cNvSpPr>
            <a:spLocks noGrp="1" noChangeArrowheads="1"/>
          </p:cNvSpPr>
          <p:nvPr>
            <p:ph type="ctrTitle"/>
          </p:nvPr>
        </p:nvSpPr>
        <p:spPr/>
        <p:txBody>
          <a:bodyPr/>
          <a:lstStyle/>
          <a:p>
            <a:r>
              <a:rPr lang="zh-CN" altLang="en-US"/>
              <a:t>第</a:t>
            </a:r>
            <a:r>
              <a:rPr lang="en-US" altLang="zh-CN"/>
              <a:t>4</a:t>
            </a:r>
            <a:r>
              <a:rPr lang="zh-CN" altLang="en-US"/>
              <a:t>章  关系数据库标准语言</a:t>
            </a:r>
            <a:r>
              <a:rPr lang="en-US" altLang="zh-CN"/>
              <a:t>SQL</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FFDB08D-5578-4F54-A86F-2455384E0E94}" type="slidenum">
              <a:rPr lang="zh-CN" altLang="en-US"/>
              <a:pPr/>
              <a:t>10</a:t>
            </a:fld>
            <a:endParaRPr lang="en-US" altLang="zh-CN"/>
          </a:p>
        </p:txBody>
      </p:sp>
      <p:sp>
        <p:nvSpPr>
          <p:cNvPr id="5" name="日期占位符 4"/>
          <p:cNvSpPr>
            <a:spLocks noGrp="1"/>
          </p:cNvSpPr>
          <p:nvPr>
            <p:ph type="dt" sz="half" idx="11"/>
          </p:nvPr>
        </p:nvSpPr>
        <p:spPr/>
        <p:txBody>
          <a:bodyPr/>
          <a:lstStyle/>
          <a:p>
            <a:fld id="{14170BA5-842D-46C5-8960-92877247AF3B}" type="datetime1">
              <a:rPr lang="zh-CN" altLang="en-US"/>
              <a:pPr/>
              <a:t>2017/4/15</a:t>
            </a:fld>
            <a:endParaRPr lang="en-US" altLang="zh-CN" sz="1000"/>
          </a:p>
        </p:txBody>
      </p:sp>
      <p:sp>
        <p:nvSpPr>
          <p:cNvPr id="1808386" name="Rectangle 2"/>
          <p:cNvSpPr>
            <a:spLocks noGrp="1" noChangeArrowheads="1"/>
          </p:cNvSpPr>
          <p:nvPr>
            <p:ph type="title"/>
          </p:nvPr>
        </p:nvSpPr>
        <p:spPr/>
        <p:txBody>
          <a:bodyPr/>
          <a:lstStyle/>
          <a:p>
            <a:r>
              <a:rPr lang="zh-CN" altLang="en-US"/>
              <a:t>关于模式</a:t>
            </a:r>
          </a:p>
        </p:txBody>
      </p:sp>
      <p:sp>
        <p:nvSpPr>
          <p:cNvPr id="1808387" name="Rectangle 3"/>
          <p:cNvSpPr>
            <a:spLocks noGrp="1" noChangeArrowheads="1"/>
          </p:cNvSpPr>
          <p:nvPr>
            <p:ph type="body" idx="1"/>
          </p:nvPr>
        </p:nvSpPr>
        <p:spPr>
          <a:xfrm>
            <a:off x="609600" y="1143000"/>
            <a:ext cx="8820150" cy="5558445"/>
          </a:xfrm>
        </p:spPr>
        <p:txBody>
          <a:bodyPr/>
          <a:lstStyle/>
          <a:p>
            <a:pPr>
              <a:lnSpc>
                <a:spcPct val="100000"/>
              </a:lnSpc>
              <a:spcBef>
                <a:spcPct val="15000"/>
              </a:spcBef>
            </a:pPr>
            <a:r>
              <a:rPr lang="en-US" altLang="zh-CN" dirty="0"/>
              <a:t>Oracle</a:t>
            </a:r>
            <a:r>
              <a:rPr lang="zh-CN" altLang="en-US" dirty="0"/>
              <a:t>中：用户帐号拥有的对象集称为用户的模式</a:t>
            </a:r>
          </a:p>
          <a:p>
            <a:pPr>
              <a:lnSpc>
                <a:spcPct val="100000"/>
              </a:lnSpc>
              <a:spcBef>
                <a:spcPct val="15000"/>
              </a:spcBef>
            </a:pPr>
            <a:r>
              <a:rPr lang="en-US" altLang="zh-CN" dirty="0" smtClean="0"/>
              <a:t>SQL </a:t>
            </a:r>
            <a:r>
              <a:rPr lang="en-US" altLang="zh-CN" dirty="0"/>
              <a:t>Server</a:t>
            </a:r>
            <a:r>
              <a:rPr lang="zh-CN" altLang="en-US" dirty="0"/>
              <a:t>中，</a:t>
            </a:r>
          </a:p>
          <a:p>
            <a:pPr lvl="1">
              <a:lnSpc>
                <a:spcPct val="100000"/>
              </a:lnSpc>
              <a:spcBef>
                <a:spcPct val="15000"/>
              </a:spcBef>
            </a:pPr>
            <a:r>
              <a:rPr lang="zh-CN" altLang="en-US" dirty="0" smtClean="0"/>
              <a:t>在</a:t>
            </a:r>
            <a:r>
              <a:rPr lang="en-US" altLang="zh-CN" dirty="0"/>
              <a:t>SQL </a:t>
            </a:r>
            <a:r>
              <a:rPr lang="en-US" altLang="zh-CN" dirty="0" smtClean="0"/>
              <a:t>Server2000</a:t>
            </a:r>
            <a:r>
              <a:rPr lang="zh-CN" altLang="en-US" dirty="0" smtClean="0"/>
              <a:t>中</a:t>
            </a:r>
            <a:r>
              <a:rPr lang="zh-CN" altLang="en-US" dirty="0"/>
              <a:t>，在某一个数据库中创建了用户</a:t>
            </a:r>
            <a:r>
              <a:rPr lang="en-US" altLang="zh-CN" dirty="0"/>
              <a:t>Bosco</a:t>
            </a:r>
            <a:r>
              <a:rPr lang="zh-CN" altLang="en-US" dirty="0"/>
              <a:t>，后台默认地创建了</a:t>
            </a:r>
            <a:r>
              <a:rPr lang="en-US" altLang="zh-CN" dirty="0"/>
              <a:t>Schema 【Bosco</a:t>
            </a:r>
            <a:r>
              <a:rPr lang="en-US" altLang="zh-CN" dirty="0" smtClean="0"/>
              <a:t>】</a:t>
            </a:r>
            <a:endParaRPr lang="zh-CN" altLang="en-US" dirty="0"/>
          </a:p>
          <a:p>
            <a:pPr marL="400050" lvl="1" indent="0">
              <a:lnSpc>
                <a:spcPct val="100000"/>
              </a:lnSpc>
              <a:spcBef>
                <a:spcPct val="15000"/>
              </a:spcBef>
              <a:buNone/>
            </a:pPr>
            <a:r>
              <a:rPr lang="zh-CN" altLang="en-US" dirty="0" smtClean="0"/>
              <a:t>表</a:t>
            </a:r>
            <a:r>
              <a:rPr lang="zh-CN" altLang="en-US" dirty="0"/>
              <a:t>的名称体现数据库、用户和表名三方面的信息： </a:t>
            </a:r>
          </a:p>
          <a:p>
            <a:pPr marL="1555750" lvl="4" indent="0">
              <a:lnSpc>
                <a:spcPct val="100000"/>
              </a:lnSpc>
              <a:spcBef>
                <a:spcPct val="15000"/>
              </a:spcBef>
              <a:buNone/>
            </a:pPr>
            <a:r>
              <a:rPr lang="en-US" altLang="zh-CN" dirty="0" err="1">
                <a:solidFill>
                  <a:srgbClr val="0000FF"/>
                </a:solidFill>
              </a:rPr>
              <a:t>database_name</a:t>
            </a:r>
            <a:r>
              <a:rPr lang="en-US" altLang="zh-CN" dirty="0">
                <a:solidFill>
                  <a:srgbClr val="0000FF"/>
                </a:solidFill>
              </a:rPr>
              <a:t>. owner. </a:t>
            </a:r>
            <a:r>
              <a:rPr lang="en-US" altLang="zh-CN" dirty="0" err="1">
                <a:solidFill>
                  <a:srgbClr val="0000FF"/>
                </a:solidFill>
              </a:rPr>
              <a:t>table_name</a:t>
            </a:r>
            <a:endParaRPr lang="en-US" altLang="zh-CN" dirty="0">
              <a:solidFill>
                <a:srgbClr val="0000FF"/>
              </a:solidFill>
            </a:endParaRPr>
          </a:p>
          <a:p>
            <a:pPr lvl="1">
              <a:lnSpc>
                <a:spcPct val="100000"/>
              </a:lnSpc>
              <a:spcBef>
                <a:spcPct val="15000"/>
              </a:spcBef>
            </a:pPr>
            <a:r>
              <a:rPr lang="zh-CN" altLang="en-US" dirty="0"/>
              <a:t>在</a:t>
            </a:r>
            <a:r>
              <a:rPr lang="en-US" altLang="zh-CN" dirty="0"/>
              <a:t>SQL Server2005</a:t>
            </a:r>
            <a:r>
              <a:rPr lang="zh-CN" altLang="en-US" dirty="0"/>
              <a:t>中，用</a:t>
            </a:r>
            <a:r>
              <a:rPr lang="en-US" altLang="zh-CN" dirty="0"/>
              <a:t>Create User</a:t>
            </a:r>
            <a:r>
              <a:rPr lang="zh-CN" altLang="en-US" dirty="0"/>
              <a:t>创建数据库用户时，可以为该用户指定一个已经存在的</a:t>
            </a:r>
            <a:r>
              <a:rPr lang="en-US" altLang="zh-CN" dirty="0"/>
              <a:t>Schema</a:t>
            </a:r>
            <a:r>
              <a:rPr lang="zh-CN" altLang="en-US" dirty="0"/>
              <a:t>作为默认</a:t>
            </a:r>
            <a:r>
              <a:rPr lang="en-US" altLang="zh-CN" dirty="0"/>
              <a:t>Schema</a:t>
            </a:r>
            <a:r>
              <a:rPr lang="zh-CN" altLang="en-US" dirty="0"/>
              <a:t>，如果不指定，则该用户所默认的</a:t>
            </a:r>
            <a:r>
              <a:rPr lang="en-US" altLang="zh-CN" dirty="0"/>
              <a:t>Schema</a:t>
            </a:r>
            <a:r>
              <a:rPr lang="zh-CN" altLang="en-US" dirty="0"/>
              <a:t>即为</a:t>
            </a:r>
            <a:r>
              <a:rPr lang="en-US" altLang="zh-CN" dirty="0" err="1"/>
              <a:t>dbo</a:t>
            </a:r>
            <a:r>
              <a:rPr lang="en-US" altLang="zh-CN" dirty="0"/>
              <a:t> Schema</a:t>
            </a:r>
            <a:r>
              <a:rPr lang="zh-CN" altLang="en-US" dirty="0"/>
              <a:t>，</a:t>
            </a:r>
            <a:r>
              <a:rPr lang="en-US" altLang="zh-CN" dirty="0" err="1"/>
              <a:t>dbo</a:t>
            </a:r>
            <a:r>
              <a:rPr lang="en-US" altLang="zh-CN" dirty="0"/>
              <a:t> Schema</a:t>
            </a:r>
            <a:r>
              <a:rPr lang="zh-CN" altLang="en-US" dirty="0"/>
              <a:t>好比一个大的公共房间</a:t>
            </a:r>
          </a:p>
          <a:p>
            <a:pPr lvl="1">
              <a:lnSpc>
                <a:spcPct val="100000"/>
              </a:lnSpc>
              <a:spcBef>
                <a:spcPct val="1500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8387">
                                            <p:txEl>
                                              <p:pRg st="0" end="0"/>
                                            </p:txEl>
                                          </p:spTgt>
                                        </p:tgtEl>
                                        <p:attrNameLst>
                                          <p:attrName>style.visibility</p:attrName>
                                        </p:attrNameLst>
                                      </p:cBhvr>
                                      <p:to>
                                        <p:strVal val="visible"/>
                                      </p:to>
                                    </p:set>
                                    <p:animEffect transition="in" filter="wipe(up)">
                                      <p:cBhvr>
                                        <p:cTn id="7" dur="500"/>
                                        <p:tgtEl>
                                          <p:spTgt spid="1808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8387">
                                            <p:txEl>
                                              <p:pRg st="1" end="1"/>
                                            </p:txEl>
                                          </p:spTgt>
                                        </p:tgtEl>
                                        <p:attrNameLst>
                                          <p:attrName>style.visibility</p:attrName>
                                        </p:attrNameLst>
                                      </p:cBhvr>
                                      <p:to>
                                        <p:strVal val="visible"/>
                                      </p:to>
                                    </p:set>
                                    <p:animEffect transition="in" filter="wipe(up)">
                                      <p:cBhvr>
                                        <p:cTn id="12" dur="500"/>
                                        <p:tgtEl>
                                          <p:spTgt spid="1808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8387">
                                            <p:txEl>
                                              <p:pRg st="2" end="2"/>
                                            </p:txEl>
                                          </p:spTgt>
                                        </p:tgtEl>
                                        <p:attrNameLst>
                                          <p:attrName>style.visibility</p:attrName>
                                        </p:attrNameLst>
                                      </p:cBhvr>
                                      <p:to>
                                        <p:strVal val="visible"/>
                                      </p:to>
                                    </p:set>
                                    <p:animEffect transition="in" filter="wipe(up)">
                                      <p:cBhvr>
                                        <p:cTn id="17" dur="500"/>
                                        <p:tgtEl>
                                          <p:spTgt spid="1808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8387">
                                            <p:txEl>
                                              <p:pRg st="3" end="3"/>
                                            </p:txEl>
                                          </p:spTgt>
                                        </p:tgtEl>
                                        <p:attrNameLst>
                                          <p:attrName>style.visibility</p:attrName>
                                        </p:attrNameLst>
                                      </p:cBhvr>
                                      <p:to>
                                        <p:strVal val="visible"/>
                                      </p:to>
                                    </p:set>
                                    <p:animEffect transition="in" filter="wipe(up)">
                                      <p:cBhvr>
                                        <p:cTn id="22" dur="500"/>
                                        <p:tgtEl>
                                          <p:spTgt spid="1808387">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08387">
                                            <p:txEl>
                                              <p:pRg st="4" end="4"/>
                                            </p:txEl>
                                          </p:spTgt>
                                        </p:tgtEl>
                                        <p:attrNameLst>
                                          <p:attrName>style.visibility</p:attrName>
                                        </p:attrNameLst>
                                      </p:cBhvr>
                                      <p:to>
                                        <p:strVal val="visible"/>
                                      </p:to>
                                    </p:set>
                                    <p:animEffect transition="in" filter="wipe(up)">
                                      <p:cBhvr>
                                        <p:cTn id="25" dur="500"/>
                                        <p:tgtEl>
                                          <p:spTgt spid="180838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808387">
                                            <p:txEl>
                                              <p:pRg st="5" end="5"/>
                                            </p:txEl>
                                          </p:spTgt>
                                        </p:tgtEl>
                                        <p:attrNameLst>
                                          <p:attrName>style.visibility</p:attrName>
                                        </p:attrNameLst>
                                      </p:cBhvr>
                                      <p:to>
                                        <p:strVal val="visible"/>
                                      </p:to>
                                    </p:set>
                                    <p:animEffect transition="in" filter="wipe(up)">
                                      <p:cBhvr>
                                        <p:cTn id="30" dur="500"/>
                                        <p:tgtEl>
                                          <p:spTgt spid="1808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87"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2FFF91A-9714-4CA8-92D1-84A203B97C61}" type="slidenum">
              <a:rPr lang="zh-CN" altLang="en-US"/>
              <a:pPr/>
              <a:t>100</a:t>
            </a:fld>
            <a:endParaRPr lang="en-US" altLang="zh-CN"/>
          </a:p>
        </p:txBody>
      </p:sp>
      <p:sp>
        <p:nvSpPr>
          <p:cNvPr id="5" name="日期占位符 4"/>
          <p:cNvSpPr>
            <a:spLocks noGrp="1"/>
          </p:cNvSpPr>
          <p:nvPr>
            <p:ph type="dt" sz="half" idx="11"/>
          </p:nvPr>
        </p:nvSpPr>
        <p:spPr/>
        <p:txBody>
          <a:bodyPr/>
          <a:lstStyle/>
          <a:p>
            <a:fld id="{FD45DABB-3E55-4666-97B2-CC83F0025F88}" type="datetime1">
              <a:rPr lang="zh-CN" altLang="en-US"/>
              <a:pPr/>
              <a:t>2017/4/15</a:t>
            </a:fld>
            <a:endParaRPr lang="en-US" altLang="zh-CN" sz="1000"/>
          </a:p>
        </p:txBody>
      </p:sp>
      <p:sp>
        <p:nvSpPr>
          <p:cNvPr id="1428482"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8483" name="Rectangle 3"/>
          <p:cNvSpPr>
            <a:spLocks noGrp="1" noChangeArrowheads="1"/>
          </p:cNvSpPr>
          <p:nvPr>
            <p:ph type="body" idx="1"/>
          </p:nvPr>
        </p:nvSpPr>
        <p:spPr>
          <a:xfrm>
            <a:off x="650875" y="1143000"/>
            <a:ext cx="8820150" cy="4203700"/>
          </a:xfrm>
        </p:spPr>
        <p:txBody>
          <a:bodyPr/>
          <a:lstStyle/>
          <a:p>
            <a:pPr marL="342900" indent="-342900" defTabSz="914400"/>
            <a:r>
              <a:rPr lang="en-US" altLang="zh-CN">
                <a:latin typeface="宋体" pitchFamily="2" charset="-122"/>
              </a:rPr>
              <a:t>1. EXISTS</a:t>
            </a:r>
            <a:r>
              <a:rPr lang="zh-CN" altLang="en-US">
                <a:latin typeface="宋体" pitchFamily="2" charset="-122"/>
              </a:rPr>
              <a:t>谓词   (存在量词</a:t>
            </a:r>
            <a:r>
              <a:rPr lang="zh-CN" altLang="en-US">
                <a:sym typeface="Symbol" pitchFamily="18" charset="2"/>
              </a:rPr>
              <a:t></a:t>
            </a:r>
            <a:r>
              <a:rPr lang="zh-CN" altLang="en-US">
                <a:latin typeface="宋体" pitchFamily="2" charset="-122"/>
              </a:rPr>
              <a:t> )</a:t>
            </a:r>
          </a:p>
          <a:p>
            <a:pPr marL="742950" lvl="1" indent="-285750" defTabSz="914400"/>
            <a:r>
              <a:rPr lang="zh-CN" altLang="en-US">
                <a:latin typeface="宋体" pitchFamily="2" charset="-122"/>
              </a:rPr>
              <a:t>带有</a:t>
            </a:r>
            <a:r>
              <a:rPr lang="en-US" altLang="zh-CN">
                <a:latin typeface="宋体" pitchFamily="2" charset="-122"/>
              </a:rPr>
              <a:t>EXISTS</a:t>
            </a:r>
            <a:r>
              <a:rPr lang="zh-CN" altLang="en-US">
                <a:latin typeface="宋体" pitchFamily="2" charset="-122"/>
              </a:rPr>
              <a:t>谓词的子查询不返回任何数据，只产生逻辑真值</a:t>
            </a:r>
            <a:r>
              <a:rPr lang="zh-CN" altLang="en-US">
                <a:latin typeface="Times New Roman"/>
              </a:rPr>
              <a:t>“</a:t>
            </a:r>
            <a:r>
              <a:rPr lang="en-US" altLang="zh-CN">
                <a:latin typeface="宋体" pitchFamily="2" charset="-122"/>
              </a:rPr>
              <a:t>true</a:t>
            </a:r>
            <a:r>
              <a:rPr lang="en-US" altLang="zh-CN">
                <a:latin typeface="Times New Roman"/>
              </a:rPr>
              <a:t>”</a:t>
            </a:r>
            <a:r>
              <a:rPr lang="zh-CN" altLang="en-US">
                <a:latin typeface="宋体" pitchFamily="2" charset="-122"/>
              </a:rPr>
              <a:t>或逻辑假值</a:t>
            </a:r>
            <a:r>
              <a:rPr lang="zh-CN" altLang="en-US">
                <a:latin typeface="Times New Roman"/>
              </a:rPr>
              <a:t>“</a:t>
            </a:r>
            <a:r>
              <a:rPr lang="en-US" altLang="zh-CN">
                <a:latin typeface="宋体" pitchFamily="2" charset="-122"/>
              </a:rPr>
              <a:t>false</a:t>
            </a:r>
            <a:r>
              <a:rPr lang="en-US" altLang="zh-CN">
                <a:latin typeface="Times New Roman"/>
              </a:rPr>
              <a:t>”</a:t>
            </a:r>
            <a:r>
              <a:rPr lang="zh-CN" altLang="en-US">
                <a:latin typeface="宋体" pitchFamily="2" charset="-122"/>
              </a:rPr>
              <a:t>。</a:t>
            </a:r>
          </a:p>
          <a:p>
            <a:pPr marL="1143000" lvl="2" indent="-228600" defTabSz="914400">
              <a:buSzPct val="80000"/>
            </a:pPr>
            <a:r>
              <a:rPr lang="zh-CN" altLang="en-US">
                <a:latin typeface="宋体" pitchFamily="2" charset="-122"/>
              </a:rPr>
              <a:t>若内层查询结果非空，则返回真值</a:t>
            </a:r>
          </a:p>
          <a:p>
            <a:pPr marL="1143000" lvl="2" indent="-228600" defTabSz="914400">
              <a:buSzPct val="80000"/>
            </a:pPr>
            <a:r>
              <a:rPr lang="zh-CN" altLang="en-US">
                <a:latin typeface="宋体" pitchFamily="2" charset="-122"/>
              </a:rPr>
              <a:t>若内层查询结果为空，则返回假值</a:t>
            </a:r>
          </a:p>
          <a:p>
            <a:pPr marL="742950" lvl="1" indent="-285750" defTabSz="914400"/>
            <a:r>
              <a:rPr lang="zh-CN" altLang="en-US">
                <a:latin typeface="宋体" pitchFamily="2" charset="-122"/>
              </a:rPr>
              <a:t>由</a:t>
            </a:r>
            <a:r>
              <a:rPr lang="en-US" altLang="zh-CN">
                <a:latin typeface="宋体" pitchFamily="2" charset="-122"/>
              </a:rPr>
              <a:t>EXISTS</a:t>
            </a:r>
            <a:r>
              <a:rPr lang="zh-CN" altLang="en-US">
                <a:latin typeface="宋体" pitchFamily="2" charset="-122"/>
              </a:rPr>
              <a:t>引出的子查询，其目标列表达式通常用* ,因为带</a:t>
            </a:r>
            <a:r>
              <a:rPr lang="en-US" altLang="zh-CN">
                <a:latin typeface="宋体" pitchFamily="2" charset="-122"/>
              </a:rPr>
              <a:t>EXISTS</a:t>
            </a:r>
            <a:r>
              <a:rPr lang="zh-CN" altLang="en-US">
                <a:latin typeface="宋体" pitchFamily="2" charset="-122"/>
              </a:rPr>
              <a:t>的子查询只返回真值或假值，给出列名无实际意义</a:t>
            </a:r>
          </a:p>
          <a:p>
            <a:pPr marL="342900" indent="-342900" defTabSz="914400"/>
            <a:r>
              <a:rPr lang="en-US" altLang="zh-CN">
                <a:latin typeface="宋体" pitchFamily="2" charset="-122"/>
              </a:rPr>
              <a:t>2. NOT EXISTS</a:t>
            </a:r>
            <a:r>
              <a:rPr lang="zh-CN" altLang="en-US">
                <a:latin typeface="宋体" pitchFamily="2" charset="-122"/>
              </a:rPr>
              <a:t>谓词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C9312422-940E-4D80-AE12-408C34BACFD6}" type="slidenum">
              <a:rPr lang="zh-CN" altLang="en-US"/>
              <a:pPr/>
              <a:t>101</a:t>
            </a:fld>
            <a:endParaRPr lang="en-US" altLang="zh-CN"/>
          </a:p>
        </p:txBody>
      </p:sp>
      <p:sp>
        <p:nvSpPr>
          <p:cNvPr id="7" name="日期占位符 4"/>
          <p:cNvSpPr>
            <a:spLocks noGrp="1"/>
          </p:cNvSpPr>
          <p:nvPr>
            <p:ph type="dt" sz="half" idx="11"/>
          </p:nvPr>
        </p:nvSpPr>
        <p:spPr/>
        <p:txBody>
          <a:bodyPr/>
          <a:lstStyle/>
          <a:p>
            <a:fld id="{C426C2A7-9A70-4A44-8891-78252FCD4473}" type="datetime1">
              <a:rPr lang="zh-CN" altLang="en-US"/>
              <a:pPr/>
              <a:t>2017/4/15</a:t>
            </a:fld>
            <a:endParaRPr lang="en-US" altLang="zh-CN" sz="1000"/>
          </a:p>
        </p:txBody>
      </p:sp>
      <p:sp>
        <p:nvSpPr>
          <p:cNvPr id="1429506"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9507" name="Rectangle 3"/>
          <p:cNvSpPr>
            <a:spLocks noGrp="1" noChangeArrowheads="1"/>
          </p:cNvSpPr>
          <p:nvPr>
            <p:ph type="body" idx="1"/>
          </p:nvPr>
        </p:nvSpPr>
        <p:spPr>
          <a:xfrm>
            <a:off x="344488" y="1196975"/>
            <a:ext cx="9274175" cy="2520690"/>
          </a:xfrm>
        </p:spPr>
        <p:txBody>
          <a:bodyPr/>
          <a:lstStyle/>
          <a:p>
            <a:pPr marL="342900" indent="-342900" defTabSz="914400">
              <a:lnSpc>
                <a:spcPct val="80000"/>
              </a:lnSpc>
            </a:pPr>
            <a:r>
              <a:rPr lang="en-US" altLang="zh-CN" dirty="0">
                <a:latin typeface="宋体" pitchFamily="2" charset="-122"/>
              </a:rPr>
              <a:t>[</a:t>
            </a:r>
            <a:r>
              <a:rPr lang="zh-CN" altLang="en-US" dirty="0">
                <a:latin typeface="宋体" pitchFamily="2" charset="-122"/>
              </a:rPr>
              <a:t>例</a:t>
            </a:r>
            <a:r>
              <a:rPr lang="en-US" altLang="zh-CN" dirty="0">
                <a:latin typeface="宋体" pitchFamily="2" charset="-122"/>
              </a:rPr>
              <a:t>]  </a:t>
            </a:r>
            <a:r>
              <a:rPr lang="zh-CN" altLang="en-US" dirty="0">
                <a:latin typeface="宋体" pitchFamily="2" charset="-122"/>
              </a:rPr>
              <a:t>查询所有选修了</a:t>
            </a:r>
            <a:r>
              <a:rPr lang="en-US" altLang="zh-CN" dirty="0">
                <a:latin typeface="宋体" pitchFamily="2" charset="-122"/>
              </a:rPr>
              <a:t>1</a:t>
            </a:r>
            <a:r>
              <a:rPr lang="zh-CN" altLang="en-US" dirty="0">
                <a:latin typeface="宋体" pitchFamily="2" charset="-122"/>
              </a:rPr>
              <a:t>号课程的学生姓名。</a:t>
            </a:r>
          </a:p>
          <a:p>
            <a:pPr marL="342900" indent="-342900" defTabSz="914400">
              <a:lnSpc>
                <a:spcPct val="80000"/>
              </a:lnSpc>
            </a:pPr>
            <a:r>
              <a:rPr lang="zh-CN" altLang="en-US" dirty="0">
                <a:latin typeface="宋体" pitchFamily="2" charset="-122"/>
              </a:rPr>
              <a:t>思路分析：本查询涉及</a:t>
            </a:r>
            <a:r>
              <a:rPr lang="en-US" altLang="zh-CN" dirty="0">
                <a:latin typeface="宋体" pitchFamily="2" charset="-122"/>
              </a:rPr>
              <a:t>Student</a:t>
            </a:r>
            <a:r>
              <a:rPr lang="zh-CN" altLang="en-US" dirty="0">
                <a:latin typeface="宋体" pitchFamily="2" charset="-122"/>
              </a:rPr>
              <a:t>和</a:t>
            </a:r>
            <a:r>
              <a:rPr lang="en-US" altLang="zh-CN" dirty="0">
                <a:latin typeface="宋体" pitchFamily="2" charset="-122"/>
              </a:rPr>
              <a:t>SC</a:t>
            </a:r>
            <a:r>
              <a:rPr lang="zh-CN" altLang="en-US" dirty="0">
                <a:latin typeface="宋体" pitchFamily="2" charset="-122"/>
              </a:rPr>
              <a:t>关系</a:t>
            </a:r>
          </a:p>
          <a:p>
            <a:pPr marL="742950" lvl="1" indent="-285750" defTabSz="914400">
              <a:lnSpc>
                <a:spcPct val="80000"/>
              </a:lnSpc>
            </a:pPr>
            <a:r>
              <a:rPr lang="zh-CN" altLang="en-US" dirty="0">
                <a:latin typeface="宋体" pitchFamily="2" charset="-122"/>
              </a:rPr>
              <a:t>在</a:t>
            </a:r>
            <a:r>
              <a:rPr lang="en-US" altLang="zh-CN" dirty="0">
                <a:latin typeface="宋体" pitchFamily="2" charset="-122"/>
              </a:rPr>
              <a:t>Student</a:t>
            </a:r>
            <a:r>
              <a:rPr lang="zh-CN" altLang="en-US" dirty="0">
                <a:latin typeface="宋体" pitchFamily="2" charset="-122"/>
              </a:rPr>
              <a:t>中依次取每个元组的</a:t>
            </a:r>
            <a:r>
              <a:rPr lang="en-US" altLang="zh-CN" dirty="0" err="1">
                <a:latin typeface="宋体" pitchFamily="2" charset="-122"/>
              </a:rPr>
              <a:t>Sno</a:t>
            </a:r>
            <a:r>
              <a:rPr lang="zh-CN" altLang="en-US" dirty="0">
                <a:latin typeface="宋体" pitchFamily="2" charset="-122"/>
              </a:rPr>
              <a:t>值，用此值去检查</a:t>
            </a:r>
            <a:r>
              <a:rPr lang="en-US" altLang="zh-CN" dirty="0">
                <a:latin typeface="宋体" pitchFamily="2" charset="-122"/>
              </a:rPr>
              <a:t>SC</a:t>
            </a:r>
            <a:r>
              <a:rPr lang="zh-CN" altLang="en-US" dirty="0">
                <a:latin typeface="宋体" pitchFamily="2" charset="-122"/>
              </a:rPr>
              <a:t>关系</a:t>
            </a:r>
          </a:p>
          <a:p>
            <a:pPr marL="742950" lvl="1" indent="-285750" defTabSz="914400">
              <a:lnSpc>
                <a:spcPct val="80000"/>
              </a:lnSpc>
            </a:pPr>
            <a:r>
              <a:rPr lang="zh-CN" altLang="en-US" dirty="0">
                <a:latin typeface="宋体" pitchFamily="2" charset="-122"/>
              </a:rPr>
              <a:t>若</a:t>
            </a:r>
            <a:r>
              <a:rPr lang="en-US" altLang="zh-CN" dirty="0">
                <a:latin typeface="宋体" pitchFamily="2" charset="-122"/>
              </a:rPr>
              <a:t>SC</a:t>
            </a:r>
            <a:r>
              <a:rPr lang="zh-CN" altLang="en-US" dirty="0">
                <a:latin typeface="宋体" pitchFamily="2" charset="-122"/>
              </a:rPr>
              <a:t>中存在这样的元组，其</a:t>
            </a:r>
            <a:r>
              <a:rPr lang="en-US" altLang="zh-CN" dirty="0" err="1">
                <a:latin typeface="宋体" pitchFamily="2" charset="-122"/>
              </a:rPr>
              <a:t>Sno</a:t>
            </a:r>
            <a:r>
              <a:rPr lang="zh-CN" altLang="en-US" dirty="0">
                <a:latin typeface="宋体" pitchFamily="2" charset="-122"/>
              </a:rPr>
              <a:t>值等于此</a:t>
            </a:r>
            <a:r>
              <a:rPr lang="en-US" altLang="zh-CN" dirty="0" err="1">
                <a:latin typeface="宋体" pitchFamily="2" charset="-122"/>
              </a:rPr>
              <a:t>Student.Sno</a:t>
            </a:r>
            <a:r>
              <a:rPr lang="en-US" altLang="zh-CN" dirty="0">
                <a:latin typeface="宋体" pitchFamily="2" charset="-122"/>
              </a:rPr>
              <a:t> </a:t>
            </a:r>
            <a:r>
              <a:rPr lang="zh-CN" altLang="en-US" dirty="0">
                <a:latin typeface="宋体" pitchFamily="2" charset="-122"/>
              </a:rPr>
              <a:t>值</a:t>
            </a:r>
            <a:r>
              <a:rPr lang="en-US" altLang="zh-CN" dirty="0">
                <a:latin typeface="宋体" pitchFamily="2" charset="-122"/>
              </a:rPr>
              <a:t>,</a:t>
            </a:r>
            <a:r>
              <a:rPr lang="zh-CN" altLang="en-US" dirty="0">
                <a:latin typeface="宋体" pitchFamily="2" charset="-122"/>
              </a:rPr>
              <a:t>且其</a:t>
            </a:r>
            <a:r>
              <a:rPr lang="en-US" altLang="zh-CN" dirty="0" err="1">
                <a:latin typeface="宋体" pitchFamily="2" charset="-122"/>
              </a:rPr>
              <a:t>Cno</a:t>
            </a:r>
            <a:r>
              <a:rPr lang="en-US" altLang="zh-CN" dirty="0">
                <a:latin typeface="宋体" pitchFamily="2" charset="-122"/>
              </a:rPr>
              <a:t>= </a:t>
            </a:r>
            <a:r>
              <a:rPr lang="en-US" altLang="zh-CN" dirty="0" smtClean="0"/>
              <a:t>'</a:t>
            </a:r>
            <a:r>
              <a:rPr lang="en-US" altLang="zh-CN" dirty="0" smtClean="0">
                <a:latin typeface="宋体" pitchFamily="2" charset="-122"/>
              </a:rPr>
              <a:t>1</a:t>
            </a:r>
            <a:r>
              <a:rPr lang="en-US" altLang="zh-CN" dirty="0"/>
              <a:t>'</a:t>
            </a:r>
            <a:r>
              <a:rPr lang="en-US" altLang="zh-CN" dirty="0" smtClean="0">
                <a:latin typeface="宋体" pitchFamily="2" charset="-122"/>
              </a:rPr>
              <a:t>,</a:t>
            </a:r>
            <a:r>
              <a:rPr lang="zh-CN" altLang="en-US" dirty="0">
                <a:latin typeface="宋体" pitchFamily="2" charset="-122"/>
              </a:rPr>
              <a:t>则取此</a:t>
            </a:r>
            <a:r>
              <a:rPr lang="en-US" altLang="zh-CN" dirty="0" err="1">
                <a:latin typeface="宋体" pitchFamily="2" charset="-122"/>
              </a:rPr>
              <a:t>Student.Sname</a:t>
            </a:r>
            <a:r>
              <a:rPr lang="en-US" altLang="zh-CN" dirty="0">
                <a:latin typeface="宋体" pitchFamily="2" charset="-122"/>
              </a:rPr>
              <a:t> </a:t>
            </a:r>
            <a:r>
              <a:rPr lang="zh-CN" altLang="en-US" dirty="0">
                <a:latin typeface="宋体" pitchFamily="2" charset="-122"/>
              </a:rPr>
              <a:t>送入结果关系</a:t>
            </a:r>
          </a:p>
        </p:txBody>
      </p:sp>
      <p:sp>
        <p:nvSpPr>
          <p:cNvPr id="1429508" name="Rectangle 4"/>
          <p:cNvSpPr>
            <a:spLocks noChangeArrowheads="1"/>
          </p:cNvSpPr>
          <p:nvPr/>
        </p:nvSpPr>
        <p:spPr bwMode="auto">
          <a:xfrm>
            <a:off x="631825" y="3787775"/>
            <a:ext cx="4953000" cy="302577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zh-CN" altLang="en-US"/>
              <a:t>用嵌套查询</a:t>
            </a:r>
          </a:p>
          <a:p>
            <a:pPr algn="l"/>
            <a:r>
              <a:rPr lang="en-US" altLang="zh-CN"/>
              <a:t>SELECT Sname</a:t>
            </a:r>
          </a:p>
          <a:p>
            <a:pPr algn="l"/>
            <a:r>
              <a:rPr lang="en-US" altLang="zh-CN"/>
              <a:t>FROM Student</a:t>
            </a:r>
          </a:p>
          <a:p>
            <a:pPr algn="l"/>
            <a:r>
              <a:rPr lang="en-US" altLang="zh-CN"/>
              <a:t>WHERE EXISTS</a:t>
            </a:r>
          </a:p>
          <a:p>
            <a:pPr algn="l"/>
            <a:r>
              <a:rPr lang="en-US" altLang="zh-CN"/>
              <a:t>(SELECT *</a:t>
            </a:r>
          </a:p>
          <a:p>
            <a:pPr algn="l"/>
            <a:r>
              <a:rPr lang="en-US" altLang="zh-CN"/>
              <a:t>FROM SC    /*</a:t>
            </a:r>
            <a:r>
              <a:rPr lang="zh-CN" altLang="en-US"/>
              <a:t>相关子查询*</a:t>
            </a:r>
            <a:r>
              <a:rPr lang="en-US" altLang="zh-CN"/>
              <a:t>/</a:t>
            </a:r>
          </a:p>
          <a:p>
            <a:pPr algn="l"/>
            <a:r>
              <a:rPr lang="en-US" altLang="zh-CN"/>
              <a:t>WHERE Sno=Student.Sno </a:t>
            </a:r>
          </a:p>
          <a:p>
            <a:pPr algn="l"/>
            <a:r>
              <a:rPr lang="en-US" altLang="zh-CN"/>
              <a:t>      AND Cno= ' 1 ')</a:t>
            </a:r>
            <a:r>
              <a:rPr lang="zh-CN" altLang="en-US"/>
              <a:t>；</a:t>
            </a:r>
          </a:p>
        </p:txBody>
      </p:sp>
      <p:sp>
        <p:nvSpPr>
          <p:cNvPr id="1429509" name="Rectangle 5"/>
          <p:cNvSpPr>
            <a:spLocks noChangeArrowheads="1"/>
          </p:cNvSpPr>
          <p:nvPr/>
        </p:nvSpPr>
        <p:spPr bwMode="auto">
          <a:xfrm>
            <a:off x="5240338" y="3787775"/>
            <a:ext cx="4446587" cy="301148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742950" lvl="1" indent="-285750" algn="l">
              <a:lnSpc>
                <a:spcPct val="90000"/>
              </a:lnSpc>
              <a:spcBef>
                <a:spcPct val="35000"/>
              </a:spcBef>
              <a:buClr>
                <a:srgbClr val="27305F"/>
              </a:buClr>
              <a:buFontTx/>
              <a:buChar char="–"/>
            </a:pPr>
            <a:r>
              <a:rPr lang="zh-CN" altLang="en-US" sz="2800">
                <a:latin typeface="宋体" pitchFamily="2" charset="-122"/>
              </a:rPr>
              <a:t>用连接运算</a:t>
            </a:r>
          </a:p>
          <a:p>
            <a:pPr marL="742950" lvl="1" indent="-285750" algn="l">
              <a:lnSpc>
                <a:spcPct val="90000"/>
              </a:lnSpc>
              <a:spcBef>
                <a:spcPct val="35000"/>
              </a:spcBef>
              <a:buClr>
                <a:srgbClr val="27305F"/>
              </a:buClr>
            </a:pPr>
            <a:r>
              <a:rPr lang="en-US" altLang="zh-CN">
                <a:latin typeface="宋体" pitchFamily="2" charset="-122"/>
              </a:rPr>
              <a:t>SELECT Sname</a:t>
            </a:r>
          </a:p>
          <a:p>
            <a:pPr marL="742950" lvl="1" indent="-285750" algn="l">
              <a:lnSpc>
                <a:spcPct val="90000"/>
              </a:lnSpc>
              <a:spcBef>
                <a:spcPct val="35000"/>
              </a:spcBef>
              <a:buClr>
                <a:srgbClr val="27305F"/>
              </a:buClr>
            </a:pPr>
            <a:r>
              <a:rPr lang="en-US" altLang="zh-CN">
                <a:latin typeface="宋体" pitchFamily="2" charset="-122"/>
              </a:rPr>
              <a:t>FROM Student, SC</a:t>
            </a:r>
          </a:p>
          <a:p>
            <a:pPr marL="742950" lvl="1" indent="-285750" algn="l">
              <a:lnSpc>
                <a:spcPct val="90000"/>
              </a:lnSpc>
              <a:spcBef>
                <a:spcPct val="35000"/>
              </a:spcBef>
              <a:buClr>
                <a:srgbClr val="27305F"/>
              </a:buClr>
            </a:pPr>
            <a:r>
              <a:rPr lang="en-US" altLang="zh-CN">
                <a:latin typeface="宋体" pitchFamily="2" charset="-122"/>
              </a:rPr>
              <a:t>WHERE Student.Sno=SC.Sno   AND SC.Cno= '1';</a:t>
            </a:r>
          </a:p>
          <a:p>
            <a:pPr marL="742950" lvl="1" indent="-285750" algn="l">
              <a:lnSpc>
                <a:spcPct val="90000"/>
              </a:lnSpc>
              <a:spcBef>
                <a:spcPct val="35000"/>
              </a:spcBef>
              <a:buClr>
                <a:srgbClr val="27305F"/>
              </a:buClr>
            </a:pPr>
            <a:endParaRPr lang="en-US" altLang="zh-CN">
              <a:latin typeface="宋体" pitchFamily="2" charset="-122"/>
            </a:endParaRPr>
          </a:p>
          <a:p>
            <a:pPr marL="342900" indent="-342900" algn="l">
              <a:lnSpc>
                <a:spcPct val="90000"/>
              </a:lnSpc>
              <a:spcBef>
                <a:spcPct val="35000"/>
              </a:spcBef>
              <a:buClr>
                <a:srgbClr val="27305F"/>
              </a:buClr>
              <a:buSzPct val="60000"/>
              <a:buFont typeface="Wingdings" pitchFamily="2" charset="2"/>
              <a:buNone/>
            </a:pPr>
            <a:endParaRPr lang="zh-CN" altLang="en-US">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9507">
                                            <p:txEl>
                                              <p:pRg st="0" end="0"/>
                                            </p:txEl>
                                          </p:spTgt>
                                        </p:tgtEl>
                                        <p:attrNameLst>
                                          <p:attrName>style.visibility</p:attrName>
                                        </p:attrNameLst>
                                      </p:cBhvr>
                                      <p:to>
                                        <p:strVal val="visible"/>
                                      </p:to>
                                    </p:set>
                                    <p:animEffect transition="in" filter="wipe(up)">
                                      <p:cBhvr>
                                        <p:cTn id="7" dur="500"/>
                                        <p:tgtEl>
                                          <p:spTgt spid="142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9507">
                                            <p:txEl>
                                              <p:pRg st="1" end="1"/>
                                            </p:txEl>
                                          </p:spTgt>
                                        </p:tgtEl>
                                        <p:attrNameLst>
                                          <p:attrName>style.visibility</p:attrName>
                                        </p:attrNameLst>
                                      </p:cBhvr>
                                      <p:to>
                                        <p:strVal val="visible"/>
                                      </p:to>
                                    </p:set>
                                    <p:animEffect transition="in" filter="wipe(up)">
                                      <p:cBhvr>
                                        <p:cTn id="12" dur="500"/>
                                        <p:tgtEl>
                                          <p:spTgt spid="142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29507">
                                            <p:txEl>
                                              <p:pRg st="2" end="2"/>
                                            </p:txEl>
                                          </p:spTgt>
                                        </p:tgtEl>
                                        <p:attrNameLst>
                                          <p:attrName>style.visibility</p:attrName>
                                        </p:attrNameLst>
                                      </p:cBhvr>
                                      <p:to>
                                        <p:strVal val="visible"/>
                                      </p:to>
                                    </p:set>
                                    <p:animEffect transition="in" filter="wipe(up)">
                                      <p:cBhvr>
                                        <p:cTn id="17" dur="500"/>
                                        <p:tgtEl>
                                          <p:spTgt spid="142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29507">
                                            <p:txEl>
                                              <p:pRg st="3" end="3"/>
                                            </p:txEl>
                                          </p:spTgt>
                                        </p:tgtEl>
                                        <p:attrNameLst>
                                          <p:attrName>style.visibility</p:attrName>
                                        </p:attrNameLst>
                                      </p:cBhvr>
                                      <p:to>
                                        <p:strVal val="visible"/>
                                      </p:to>
                                    </p:set>
                                    <p:animEffect transition="in" filter="wipe(up)">
                                      <p:cBhvr>
                                        <p:cTn id="22" dur="500"/>
                                        <p:tgtEl>
                                          <p:spTgt spid="1429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29508"/>
                                        </p:tgtEl>
                                        <p:attrNameLst>
                                          <p:attrName>style.visibility</p:attrName>
                                        </p:attrNameLst>
                                      </p:cBhvr>
                                      <p:to>
                                        <p:strVal val="visible"/>
                                      </p:to>
                                    </p:set>
                                    <p:anim calcmode="lin" valueType="num">
                                      <p:cBhvr additive="base">
                                        <p:cTn id="27" dur="500" fill="hold"/>
                                        <p:tgtEl>
                                          <p:spTgt spid="1429508"/>
                                        </p:tgtEl>
                                        <p:attrNameLst>
                                          <p:attrName>ppt_x</p:attrName>
                                        </p:attrNameLst>
                                      </p:cBhvr>
                                      <p:tavLst>
                                        <p:tav tm="0">
                                          <p:val>
                                            <p:strVal val="0-#ppt_w/2"/>
                                          </p:val>
                                        </p:tav>
                                        <p:tav tm="100000">
                                          <p:val>
                                            <p:strVal val="#ppt_x"/>
                                          </p:val>
                                        </p:tav>
                                      </p:tavLst>
                                    </p:anim>
                                    <p:anim calcmode="lin" valueType="num">
                                      <p:cBhvr additive="base">
                                        <p:cTn id="28" dur="500" fill="hold"/>
                                        <p:tgtEl>
                                          <p:spTgt spid="142950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29509"/>
                                        </p:tgtEl>
                                        <p:attrNameLst>
                                          <p:attrName>style.visibility</p:attrName>
                                        </p:attrNameLst>
                                      </p:cBhvr>
                                      <p:to>
                                        <p:strVal val="visible"/>
                                      </p:to>
                                    </p:set>
                                    <p:anim calcmode="lin" valueType="num">
                                      <p:cBhvr additive="base">
                                        <p:cTn id="33" dur="500" fill="hold"/>
                                        <p:tgtEl>
                                          <p:spTgt spid="1429509"/>
                                        </p:tgtEl>
                                        <p:attrNameLst>
                                          <p:attrName>ppt_x</p:attrName>
                                        </p:attrNameLst>
                                      </p:cBhvr>
                                      <p:tavLst>
                                        <p:tav tm="0">
                                          <p:val>
                                            <p:strVal val="0-#ppt_w/2"/>
                                          </p:val>
                                        </p:tav>
                                        <p:tav tm="100000">
                                          <p:val>
                                            <p:strVal val="#ppt_x"/>
                                          </p:val>
                                        </p:tav>
                                      </p:tavLst>
                                    </p:anim>
                                    <p:anim calcmode="lin" valueType="num">
                                      <p:cBhvr additive="base">
                                        <p:cTn id="34" dur="500" fill="hold"/>
                                        <p:tgtEl>
                                          <p:spTgt spid="1429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7" grpId="0" build="p" bldLvl="2" autoUpdateAnimBg="0"/>
      <p:bldP spid="1429508" grpId="0" animBg="1" autoUpdateAnimBg="0"/>
      <p:bldP spid="1429509"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731C36A-1F6E-4DDF-B7D7-9164CB5FF0A0}" type="slidenum">
              <a:rPr lang="zh-CN" altLang="en-US"/>
              <a:pPr/>
              <a:t>102</a:t>
            </a:fld>
            <a:endParaRPr lang="en-US" altLang="zh-CN"/>
          </a:p>
        </p:txBody>
      </p:sp>
      <p:sp>
        <p:nvSpPr>
          <p:cNvPr id="5" name="日期占位符 4"/>
          <p:cNvSpPr>
            <a:spLocks noGrp="1"/>
          </p:cNvSpPr>
          <p:nvPr>
            <p:ph type="dt" sz="half" idx="11"/>
          </p:nvPr>
        </p:nvSpPr>
        <p:spPr/>
        <p:txBody>
          <a:bodyPr/>
          <a:lstStyle/>
          <a:p>
            <a:fld id="{40056BD6-9770-4F6F-B2EF-17928FA0483E}" type="datetime1">
              <a:rPr lang="zh-CN" altLang="en-US"/>
              <a:pPr/>
              <a:t>2017/4/15</a:t>
            </a:fld>
            <a:endParaRPr lang="en-US" altLang="zh-CN" sz="1000"/>
          </a:p>
        </p:txBody>
      </p:sp>
      <p:sp>
        <p:nvSpPr>
          <p:cNvPr id="1432578"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2579" name="Rectangle 3"/>
          <p:cNvSpPr>
            <a:spLocks noGrp="1" noChangeArrowheads="1"/>
          </p:cNvSpPr>
          <p:nvPr>
            <p:ph type="body" idx="1"/>
          </p:nvPr>
        </p:nvSpPr>
        <p:spPr>
          <a:xfrm>
            <a:off x="631825" y="1196975"/>
            <a:ext cx="8420100" cy="5359416"/>
          </a:xfrm>
        </p:spPr>
        <p:txBody>
          <a:bodyPr/>
          <a:lstStyle/>
          <a:p>
            <a:pPr marL="342900" indent="-342900" defTabSz="914400">
              <a:lnSpc>
                <a:spcPct val="80000"/>
              </a:lnSpc>
            </a:pPr>
            <a:r>
              <a:rPr lang="zh-CN" altLang="en-US" dirty="0">
                <a:solidFill>
                  <a:srgbClr val="0000FF"/>
                </a:solidFill>
              </a:rPr>
              <a:t>相关子查询</a:t>
            </a:r>
          </a:p>
          <a:p>
            <a:pPr marL="742950" lvl="1" indent="-285750" defTabSz="914400">
              <a:lnSpc>
                <a:spcPct val="80000"/>
              </a:lnSpc>
            </a:pPr>
            <a:r>
              <a:rPr lang="zh-CN" altLang="en-US" dirty="0">
                <a:solidFill>
                  <a:srgbClr val="0000FF"/>
                </a:solidFill>
              </a:rPr>
              <a:t>子查询的查询条件依赖于父查询</a:t>
            </a:r>
          </a:p>
          <a:p>
            <a:pPr marL="742950" lvl="1" indent="-285750" defTabSz="914400">
              <a:lnSpc>
                <a:spcPct val="80000"/>
              </a:lnSpc>
            </a:pPr>
            <a:r>
              <a:rPr lang="zh-CN" altLang="en-US" dirty="0">
                <a:solidFill>
                  <a:srgbClr val="0000FF"/>
                </a:solidFill>
              </a:rPr>
              <a:t>首先取外层查询中表的第一个元组，根据它与内层查询相关的属性值处理内层查询，若</a:t>
            </a:r>
            <a:r>
              <a:rPr lang="en-US" altLang="zh-CN" dirty="0">
                <a:solidFill>
                  <a:srgbClr val="0000FF"/>
                </a:solidFill>
              </a:rPr>
              <a:t>WHERE</a:t>
            </a:r>
            <a:r>
              <a:rPr lang="zh-CN" altLang="en-US" dirty="0">
                <a:solidFill>
                  <a:srgbClr val="0000FF"/>
                </a:solidFill>
              </a:rPr>
              <a:t>子句返回值为真，则取此元组放入结果表；</a:t>
            </a:r>
          </a:p>
          <a:p>
            <a:pPr marL="742950" lvl="1" indent="-285750" defTabSz="914400">
              <a:lnSpc>
                <a:spcPct val="80000"/>
              </a:lnSpc>
            </a:pPr>
            <a:r>
              <a:rPr lang="zh-CN" altLang="en-US" dirty="0">
                <a:solidFill>
                  <a:srgbClr val="0000FF"/>
                </a:solidFill>
              </a:rPr>
              <a:t>然后再取外层表的下一个元组；</a:t>
            </a:r>
          </a:p>
          <a:p>
            <a:pPr marL="742950" lvl="1" indent="-285750" defTabSz="914400">
              <a:lnSpc>
                <a:spcPct val="80000"/>
              </a:lnSpc>
            </a:pPr>
            <a:r>
              <a:rPr lang="zh-CN" altLang="en-US" dirty="0">
                <a:solidFill>
                  <a:srgbClr val="0000FF"/>
                </a:solidFill>
              </a:rPr>
              <a:t>重复这一过程，直至外层表全部检查完为止</a:t>
            </a:r>
          </a:p>
          <a:p>
            <a:pPr marL="342900" indent="-342900" algn="just" defTabSz="914400">
              <a:lnSpc>
                <a:spcPct val="80000"/>
              </a:lnSpc>
            </a:pPr>
            <a:r>
              <a:rPr lang="en-US" altLang="zh-CN" dirty="0">
                <a:latin typeface="宋体" pitchFamily="2" charset="-122"/>
              </a:rPr>
              <a:t>[</a:t>
            </a:r>
            <a:r>
              <a:rPr lang="zh-CN" altLang="en-US" dirty="0">
                <a:ea typeface="黑体" pitchFamily="49" charset="-122"/>
              </a:rPr>
              <a:t>例</a:t>
            </a:r>
            <a:r>
              <a:rPr lang="en-US" altLang="zh-CN" dirty="0">
                <a:latin typeface="宋体" pitchFamily="2" charset="-122"/>
              </a:rPr>
              <a:t>]  </a:t>
            </a:r>
            <a:r>
              <a:rPr lang="zh-CN" altLang="en-US" dirty="0"/>
              <a:t>查询没有选修</a:t>
            </a:r>
            <a:r>
              <a:rPr lang="en-US" altLang="zh-CN" dirty="0">
                <a:latin typeface="宋体" pitchFamily="2" charset="-122"/>
              </a:rPr>
              <a:t>1</a:t>
            </a:r>
            <a:r>
              <a:rPr lang="zh-CN" altLang="en-US" dirty="0"/>
              <a:t>号课程的学生姓名。</a:t>
            </a:r>
            <a:endParaRPr lang="zh-CN" altLang="en-US" dirty="0">
              <a:latin typeface="宋体" pitchFamily="2" charset="-122"/>
            </a:endParaRPr>
          </a:p>
          <a:p>
            <a:pPr marL="342900" indent="-342900" algn="just" defTabSz="914400">
              <a:lnSpc>
                <a:spcPct val="50000"/>
              </a:lnSpc>
              <a:buFont typeface="Wingdings" pitchFamily="2" charset="2"/>
              <a:buNone/>
            </a:pPr>
            <a:r>
              <a:rPr lang="zh-CN" altLang="en-US" dirty="0">
                <a:latin typeface="宋体" pitchFamily="2" charset="-122"/>
              </a:rPr>
              <a:t>     </a:t>
            </a:r>
            <a:r>
              <a:rPr lang="en-US" altLang="zh-CN" dirty="0">
                <a:latin typeface="宋体" pitchFamily="2" charset="-122"/>
              </a:rPr>
              <a:t>SELECT </a:t>
            </a:r>
            <a:r>
              <a:rPr lang="en-US" altLang="zh-CN" dirty="0" err="1">
                <a:latin typeface="宋体" pitchFamily="2" charset="-122"/>
              </a:rPr>
              <a:t>Sname</a:t>
            </a:r>
            <a:endParaRPr lang="en-US" altLang="zh-CN" dirty="0">
              <a:latin typeface="宋体" pitchFamily="2" charset="-122"/>
            </a:endParaRPr>
          </a:p>
          <a:p>
            <a:pPr marL="342900" indent="-342900" algn="just" defTabSz="914400">
              <a:lnSpc>
                <a:spcPct val="50000"/>
              </a:lnSpc>
              <a:buFont typeface="Wingdings" pitchFamily="2" charset="2"/>
              <a:buNone/>
            </a:pPr>
            <a:r>
              <a:rPr lang="en-US" altLang="zh-CN" dirty="0">
                <a:latin typeface="宋体" pitchFamily="2" charset="-122"/>
              </a:rPr>
              <a:t>     FROM </a:t>
            </a:r>
            <a:r>
              <a:rPr lang="en-US" altLang="zh-CN" dirty="0">
                <a:solidFill>
                  <a:srgbClr val="FF0000"/>
                </a:solidFill>
                <a:latin typeface="宋体" pitchFamily="2" charset="-122"/>
              </a:rPr>
              <a:t>Student</a:t>
            </a:r>
          </a:p>
          <a:p>
            <a:pPr marL="342900" indent="-342900" algn="just" defTabSz="914400">
              <a:lnSpc>
                <a:spcPct val="50000"/>
              </a:lnSpc>
              <a:buFont typeface="Wingdings" pitchFamily="2" charset="2"/>
              <a:buNone/>
            </a:pPr>
            <a:r>
              <a:rPr lang="en-US" altLang="zh-CN" dirty="0">
                <a:latin typeface="宋体" pitchFamily="2" charset="-122"/>
              </a:rPr>
              <a:t>     WHERE NOT EXISTS</a:t>
            </a:r>
          </a:p>
          <a:p>
            <a:pPr marL="342900" indent="-342900" algn="just" defTabSz="914400">
              <a:lnSpc>
                <a:spcPct val="50000"/>
              </a:lnSpc>
              <a:buFont typeface="Wingdings" pitchFamily="2" charset="2"/>
              <a:buNone/>
            </a:pPr>
            <a:r>
              <a:rPr lang="en-US" altLang="zh-CN" dirty="0">
                <a:latin typeface="宋体" pitchFamily="2" charset="-122"/>
              </a:rPr>
              <a:t>       (SELECT *   FROM SC</a:t>
            </a:r>
          </a:p>
          <a:p>
            <a:pPr marL="342900" indent="-342900" defTabSz="914400">
              <a:lnSpc>
                <a:spcPct val="50000"/>
              </a:lnSpc>
              <a:buNone/>
            </a:pPr>
            <a:r>
              <a:rPr lang="en-US" altLang="zh-CN" dirty="0">
                <a:latin typeface="宋体" pitchFamily="2" charset="-122"/>
              </a:rPr>
              <a:t>       WHERE </a:t>
            </a:r>
            <a:r>
              <a:rPr lang="en-US" altLang="zh-CN" dirty="0" err="1">
                <a:latin typeface="宋体" pitchFamily="2" charset="-122"/>
              </a:rPr>
              <a:t>Sno</a:t>
            </a:r>
            <a:r>
              <a:rPr lang="en-US" altLang="zh-CN" dirty="0">
                <a:latin typeface="宋体" pitchFamily="2" charset="-122"/>
              </a:rPr>
              <a:t> = </a:t>
            </a:r>
            <a:r>
              <a:rPr lang="en-US" altLang="zh-CN" dirty="0" err="1">
                <a:solidFill>
                  <a:srgbClr val="FF0000"/>
                </a:solidFill>
                <a:latin typeface="宋体" pitchFamily="2" charset="-122"/>
              </a:rPr>
              <a:t>Student.</a:t>
            </a:r>
            <a:r>
              <a:rPr lang="en-US" altLang="zh-CN" dirty="0" err="1">
                <a:latin typeface="宋体" pitchFamily="2" charset="-122"/>
              </a:rPr>
              <a:t>Sno</a:t>
            </a:r>
            <a:r>
              <a:rPr lang="en-US" altLang="zh-CN" dirty="0">
                <a:latin typeface="宋体" pitchFamily="2" charset="-122"/>
              </a:rPr>
              <a:t>  AND </a:t>
            </a:r>
            <a:r>
              <a:rPr lang="en-US" altLang="zh-CN" dirty="0" err="1">
                <a:latin typeface="宋体" pitchFamily="2" charset="-122"/>
              </a:rPr>
              <a:t>Cno</a:t>
            </a:r>
            <a:r>
              <a:rPr lang="en-US" altLang="zh-CN" dirty="0" smtClean="0">
                <a:latin typeface="宋体" pitchFamily="2" charset="-122"/>
              </a:rPr>
              <a:t>=</a:t>
            </a:r>
            <a:r>
              <a:rPr lang="en-US" altLang="zh-CN" dirty="0" smtClean="0"/>
              <a:t>'</a:t>
            </a:r>
            <a:r>
              <a:rPr lang="en-US" altLang="zh-CN" dirty="0" smtClean="0">
                <a:latin typeface="宋体" pitchFamily="2" charset="-122"/>
              </a:rPr>
              <a:t>1</a:t>
            </a:r>
            <a:r>
              <a:rPr lang="en-US" altLang="zh-CN" dirty="0"/>
              <a:t>'</a:t>
            </a:r>
            <a:r>
              <a:rPr lang="en-US" altLang="zh-CN" dirty="0" smtClean="0">
                <a:latin typeface="宋体" pitchFamily="2" charset="-122"/>
              </a:rPr>
              <a:t>)</a:t>
            </a:r>
            <a:r>
              <a:rPr lang="zh-CN" altLang="en-US" dirty="0"/>
              <a:t>；</a:t>
            </a:r>
            <a:endParaRPr lang="zh-CN" altLang="en-US" dirty="0">
              <a:latin typeface="宋体"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C2769EAF-41D1-4E03-8B96-02702249CEF2}" type="slidenum">
              <a:rPr lang="zh-CN" altLang="en-US"/>
              <a:pPr/>
              <a:t>103</a:t>
            </a:fld>
            <a:endParaRPr lang="en-US" altLang="zh-CN"/>
          </a:p>
        </p:txBody>
      </p:sp>
      <p:sp>
        <p:nvSpPr>
          <p:cNvPr id="7" name="日期占位符 4"/>
          <p:cNvSpPr>
            <a:spLocks noGrp="1"/>
          </p:cNvSpPr>
          <p:nvPr>
            <p:ph type="dt" sz="half" idx="11"/>
          </p:nvPr>
        </p:nvSpPr>
        <p:spPr/>
        <p:txBody>
          <a:bodyPr/>
          <a:lstStyle/>
          <a:p>
            <a:fld id="{0AD79341-148B-49CC-B536-9E4A89A44EE0}" type="datetime1">
              <a:rPr lang="zh-CN" altLang="en-US"/>
              <a:pPr/>
              <a:t>2017/4/15</a:t>
            </a:fld>
            <a:endParaRPr lang="en-US" altLang="zh-CN" sz="1000"/>
          </a:p>
        </p:txBody>
      </p:sp>
      <p:sp>
        <p:nvSpPr>
          <p:cNvPr id="1433602"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3603" name="Rectangle 3"/>
          <p:cNvSpPr>
            <a:spLocks noGrp="1" noChangeArrowheads="1"/>
          </p:cNvSpPr>
          <p:nvPr>
            <p:ph type="body" idx="1"/>
          </p:nvPr>
        </p:nvSpPr>
        <p:spPr>
          <a:xfrm>
            <a:off x="650875" y="981075"/>
            <a:ext cx="8820150" cy="3668713"/>
          </a:xfrm>
        </p:spPr>
        <p:txBody>
          <a:bodyPr/>
          <a:lstStyle/>
          <a:p>
            <a:pPr>
              <a:lnSpc>
                <a:spcPct val="80000"/>
              </a:lnSpc>
            </a:pPr>
            <a:r>
              <a:rPr lang="en-US" altLang="zh-CN">
                <a:latin typeface="宋体" pitchFamily="2" charset="-122"/>
              </a:rPr>
              <a:t>3. </a:t>
            </a:r>
            <a:r>
              <a:rPr lang="zh-CN" altLang="en-US">
                <a:latin typeface="宋体" pitchFamily="2" charset="-122"/>
              </a:rPr>
              <a:t>不同形式的查询间的替换</a:t>
            </a:r>
          </a:p>
          <a:p>
            <a:pPr lvl="1">
              <a:lnSpc>
                <a:spcPct val="80000"/>
              </a:lnSpc>
            </a:pPr>
            <a:r>
              <a:rPr lang="zh-CN" altLang="en-US">
                <a:solidFill>
                  <a:srgbClr val="FF0000"/>
                </a:solidFill>
                <a:latin typeface="宋体" pitchFamily="2" charset="-122"/>
              </a:rPr>
              <a:t>一些</a:t>
            </a:r>
            <a:r>
              <a:rPr lang="zh-CN" altLang="en-US">
                <a:latin typeface="宋体" pitchFamily="2" charset="-122"/>
              </a:rPr>
              <a:t>带</a:t>
            </a:r>
            <a:r>
              <a:rPr lang="en-US" altLang="zh-CN">
                <a:latin typeface="宋体" pitchFamily="2" charset="-122"/>
              </a:rPr>
              <a:t>EXISTS</a:t>
            </a:r>
            <a:r>
              <a:rPr lang="zh-CN" altLang="en-US">
                <a:latin typeface="宋体" pitchFamily="2" charset="-122"/>
              </a:rPr>
              <a:t>或</a:t>
            </a:r>
            <a:r>
              <a:rPr lang="en-US" altLang="zh-CN">
                <a:latin typeface="宋体" pitchFamily="2" charset="-122"/>
              </a:rPr>
              <a:t>NOT EXISTS</a:t>
            </a:r>
            <a:r>
              <a:rPr lang="zh-CN" altLang="en-US">
                <a:latin typeface="宋体" pitchFamily="2" charset="-122"/>
              </a:rPr>
              <a:t>谓词的子查询不能被其他形式的子查询等价替换</a:t>
            </a:r>
          </a:p>
          <a:p>
            <a:pPr lvl="1">
              <a:lnSpc>
                <a:spcPct val="80000"/>
              </a:lnSpc>
            </a:pPr>
            <a:r>
              <a:rPr lang="zh-CN" altLang="en-US">
                <a:solidFill>
                  <a:srgbClr val="FF0000"/>
                </a:solidFill>
                <a:latin typeface="宋体" pitchFamily="2" charset="-122"/>
              </a:rPr>
              <a:t>所有</a:t>
            </a:r>
            <a:r>
              <a:rPr lang="zh-CN" altLang="en-US">
                <a:latin typeface="宋体" pitchFamily="2" charset="-122"/>
              </a:rPr>
              <a:t>带</a:t>
            </a:r>
            <a:r>
              <a:rPr lang="en-US" altLang="zh-CN">
                <a:latin typeface="宋体" pitchFamily="2" charset="-122"/>
              </a:rPr>
              <a:t>IN</a:t>
            </a:r>
            <a:r>
              <a:rPr lang="zh-CN" altLang="en-US">
                <a:latin typeface="宋体" pitchFamily="2" charset="-122"/>
              </a:rPr>
              <a:t>谓词、比较运算符、</a:t>
            </a:r>
            <a:r>
              <a:rPr lang="en-US" altLang="zh-CN">
                <a:latin typeface="宋体" pitchFamily="2" charset="-122"/>
              </a:rPr>
              <a:t>ANY</a:t>
            </a:r>
            <a:r>
              <a:rPr lang="zh-CN" altLang="en-US">
                <a:latin typeface="宋体" pitchFamily="2" charset="-122"/>
              </a:rPr>
              <a:t>和</a:t>
            </a:r>
            <a:r>
              <a:rPr lang="en-US" altLang="zh-CN">
                <a:latin typeface="宋体" pitchFamily="2" charset="-122"/>
              </a:rPr>
              <a:t>ALL</a:t>
            </a:r>
            <a:r>
              <a:rPr lang="zh-CN" altLang="en-US">
                <a:latin typeface="宋体" pitchFamily="2" charset="-122"/>
              </a:rPr>
              <a:t>谓词的子查询都能用带</a:t>
            </a:r>
            <a:r>
              <a:rPr lang="en-US" altLang="zh-CN">
                <a:latin typeface="宋体" pitchFamily="2" charset="-122"/>
              </a:rPr>
              <a:t>EXISTS</a:t>
            </a:r>
            <a:r>
              <a:rPr lang="zh-CN" altLang="en-US">
                <a:latin typeface="宋体" pitchFamily="2" charset="-122"/>
              </a:rPr>
              <a:t>谓词的子查询等价替换。</a:t>
            </a:r>
          </a:p>
          <a:p>
            <a:pPr lvl="1">
              <a:lnSpc>
                <a:spcPct val="80000"/>
              </a:lnSpc>
            </a:pPr>
            <a:r>
              <a:rPr lang="zh-CN" altLang="en-US">
                <a:latin typeface="宋体" pitchFamily="2" charset="-122"/>
              </a:rPr>
              <a:t>带有</a:t>
            </a:r>
            <a:r>
              <a:rPr lang="en-US" altLang="zh-CN">
                <a:latin typeface="宋体" pitchFamily="2" charset="-122"/>
              </a:rPr>
              <a:t>EXISTS</a:t>
            </a:r>
            <a:r>
              <a:rPr lang="zh-CN" altLang="en-US">
                <a:latin typeface="宋体" pitchFamily="2" charset="-122"/>
              </a:rPr>
              <a:t>谓词的相关子查询只关心内层查询是否有返回值</a:t>
            </a:r>
            <a:r>
              <a:rPr lang="en-US" altLang="zh-CN">
                <a:latin typeface="宋体" pitchFamily="2" charset="-122"/>
              </a:rPr>
              <a:t>,</a:t>
            </a:r>
            <a:r>
              <a:rPr lang="zh-CN" altLang="en-US">
                <a:latin typeface="宋体" pitchFamily="2" charset="-122"/>
              </a:rPr>
              <a:t>不需要查具体值</a:t>
            </a:r>
            <a:r>
              <a:rPr lang="en-US" altLang="zh-CN">
                <a:latin typeface="宋体" pitchFamily="2" charset="-122"/>
              </a:rPr>
              <a:t>,</a:t>
            </a:r>
            <a:r>
              <a:rPr lang="zh-CN" altLang="en-US">
                <a:latin typeface="宋体" pitchFamily="2" charset="-122"/>
              </a:rPr>
              <a:t>效率不低于相关子查询</a:t>
            </a:r>
          </a:p>
          <a:p>
            <a:pPr>
              <a:lnSpc>
                <a:spcPct val="80000"/>
              </a:lnSpc>
            </a:pPr>
            <a:r>
              <a:rPr lang="zh-CN" altLang="en-US">
                <a:latin typeface="宋体" pitchFamily="2" charset="-122"/>
              </a:rPr>
              <a:t>例：</a:t>
            </a:r>
            <a:r>
              <a:rPr lang="zh-CN" altLang="en-US"/>
              <a:t>查询与“刘晨”在同一个系学习的学生。</a:t>
            </a:r>
            <a:r>
              <a:rPr lang="zh-CN" altLang="en-US">
                <a:latin typeface="宋体" pitchFamily="2" charset="-122"/>
              </a:rPr>
              <a:t>可以用带</a:t>
            </a:r>
            <a:r>
              <a:rPr lang="en-US" altLang="zh-CN">
                <a:latin typeface="宋体" pitchFamily="2" charset="-122"/>
              </a:rPr>
              <a:t>EXISTS</a:t>
            </a:r>
            <a:r>
              <a:rPr lang="zh-CN" altLang="en-US">
                <a:latin typeface="宋体" pitchFamily="2" charset="-122"/>
              </a:rPr>
              <a:t>谓词的子查询替换：</a:t>
            </a:r>
          </a:p>
        </p:txBody>
      </p:sp>
      <p:sp>
        <p:nvSpPr>
          <p:cNvPr id="1433604" name="Rectangle 4"/>
          <p:cNvSpPr>
            <a:spLocks noChangeArrowheads="1"/>
          </p:cNvSpPr>
          <p:nvPr/>
        </p:nvSpPr>
        <p:spPr bwMode="auto">
          <a:xfrm>
            <a:off x="0" y="4576763"/>
            <a:ext cx="4305300" cy="22955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en-US" altLang="zh-CN" dirty="0"/>
              <a:t>SELECT </a:t>
            </a:r>
            <a:r>
              <a:rPr lang="en-US" altLang="zh-CN" dirty="0" err="1"/>
              <a:t>Sno,Sname,Sdept</a:t>
            </a:r>
            <a:endParaRPr lang="en-US" altLang="zh-CN" dirty="0"/>
          </a:p>
          <a:p>
            <a:pPr algn="l"/>
            <a:r>
              <a:rPr lang="en-US" altLang="zh-CN" dirty="0"/>
              <a:t>    FROM Student</a:t>
            </a:r>
          </a:p>
          <a:p>
            <a:pPr algn="l"/>
            <a:r>
              <a:rPr lang="en-US" altLang="zh-CN" dirty="0"/>
              <a:t>    WHERE </a:t>
            </a:r>
            <a:r>
              <a:rPr lang="en-US" altLang="zh-CN" dirty="0" err="1"/>
              <a:t>Sdept</a:t>
            </a:r>
            <a:r>
              <a:rPr lang="en-US" altLang="zh-CN" dirty="0"/>
              <a:t>  IN</a:t>
            </a:r>
          </a:p>
          <a:p>
            <a:pPr algn="l"/>
            <a:r>
              <a:rPr lang="en-US" altLang="zh-CN" dirty="0"/>
              <a:t>          (SELECT </a:t>
            </a:r>
            <a:r>
              <a:rPr lang="en-US" altLang="zh-CN" dirty="0" err="1"/>
              <a:t>Sdept</a:t>
            </a:r>
            <a:endParaRPr lang="en-US" altLang="zh-CN" dirty="0"/>
          </a:p>
          <a:p>
            <a:pPr algn="l"/>
            <a:r>
              <a:rPr lang="en-US" altLang="zh-CN" dirty="0"/>
              <a:t>           FROM Student            WHERE </a:t>
            </a:r>
            <a:r>
              <a:rPr lang="en-US" altLang="zh-CN" dirty="0" err="1"/>
              <a:t>Sname</a:t>
            </a:r>
            <a:r>
              <a:rPr lang="en-US" altLang="zh-CN" dirty="0"/>
              <a:t>= </a:t>
            </a:r>
            <a:r>
              <a:rPr lang="en-US" altLang="zh-CN" dirty="0"/>
              <a:t>'</a:t>
            </a:r>
            <a:r>
              <a:rPr lang="zh-CN" altLang="en-US" dirty="0" smtClean="0"/>
              <a:t>刘晨</a:t>
            </a:r>
            <a:r>
              <a:rPr lang="en-US" altLang="zh-CN" dirty="0"/>
              <a:t>'</a:t>
            </a:r>
            <a:r>
              <a:rPr lang="en-US" altLang="zh-CN" dirty="0" smtClean="0"/>
              <a:t>)</a:t>
            </a:r>
            <a:r>
              <a:rPr lang="zh-CN" altLang="en-US" dirty="0"/>
              <a:t>；</a:t>
            </a:r>
          </a:p>
        </p:txBody>
      </p:sp>
      <p:sp>
        <p:nvSpPr>
          <p:cNvPr id="1433605" name="Rectangle 5"/>
          <p:cNvSpPr>
            <a:spLocks noChangeArrowheads="1"/>
          </p:cNvSpPr>
          <p:nvPr/>
        </p:nvSpPr>
        <p:spPr bwMode="auto">
          <a:xfrm>
            <a:off x="4305300" y="4589463"/>
            <a:ext cx="5600700" cy="2295525"/>
          </a:xfrm>
          <a:prstGeom prst="rect">
            <a:avLst/>
          </a:prstGeom>
          <a:solidFill>
            <a:srgbClr val="CCE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en-US" altLang="zh-CN">
                <a:solidFill>
                  <a:srgbClr val="0000FF"/>
                </a:solidFill>
              </a:rPr>
              <a:t>SELECT Sno</a:t>
            </a:r>
            <a:r>
              <a:rPr lang="zh-CN" altLang="en-US">
                <a:solidFill>
                  <a:srgbClr val="0000FF"/>
                </a:solidFill>
              </a:rPr>
              <a:t>，</a:t>
            </a:r>
            <a:r>
              <a:rPr lang="en-US" altLang="zh-CN">
                <a:solidFill>
                  <a:srgbClr val="0000FF"/>
                </a:solidFill>
              </a:rPr>
              <a:t>Sname</a:t>
            </a:r>
            <a:r>
              <a:rPr lang="zh-CN" altLang="en-US">
                <a:solidFill>
                  <a:srgbClr val="0000FF"/>
                </a:solidFill>
              </a:rPr>
              <a:t>，</a:t>
            </a:r>
            <a:r>
              <a:rPr lang="en-US" altLang="zh-CN">
                <a:solidFill>
                  <a:srgbClr val="0000FF"/>
                </a:solidFill>
              </a:rPr>
              <a:t>Sdept</a:t>
            </a:r>
          </a:p>
          <a:p>
            <a:pPr algn="l"/>
            <a:r>
              <a:rPr lang="en-US" altLang="zh-CN">
                <a:solidFill>
                  <a:srgbClr val="0000FF"/>
                </a:solidFill>
              </a:rPr>
              <a:t>      FROM Student S1</a:t>
            </a:r>
          </a:p>
          <a:p>
            <a:pPr algn="l"/>
            <a:r>
              <a:rPr lang="en-US" altLang="zh-CN">
                <a:solidFill>
                  <a:srgbClr val="0000FF"/>
                </a:solidFill>
              </a:rPr>
              <a:t>      WHERE EXISTS</a:t>
            </a:r>
          </a:p>
          <a:p>
            <a:pPr algn="l"/>
            <a:r>
              <a:rPr lang="en-US" altLang="zh-CN">
                <a:solidFill>
                  <a:srgbClr val="0000FF"/>
                </a:solidFill>
              </a:rPr>
              <a:t>        </a:t>
            </a:r>
            <a:r>
              <a:rPr lang="zh-CN" altLang="en-US">
                <a:solidFill>
                  <a:srgbClr val="0000FF"/>
                </a:solidFill>
              </a:rPr>
              <a:t>　 </a:t>
            </a:r>
            <a:r>
              <a:rPr lang="en-US" altLang="zh-CN">
                <a:solidFill>
                  <a:srgbClr val="0000FF"/>
                </a:solidFill>
              </a:rPr>
              <a:t>SELECT *   FROM Student S2</a:t>
            </a:r>
          </a:p>
          <a:p>
            <a:pPr algn="l"/>
            <a:r>
              <a:rPr lang="en-US" altLang="zh-CN">
                <a:solidFill>
                  <a:srgbClr val="0000FF"/>
                </a:solidFill>
              </a:rPr>
              <a:t>           WHERE S2.Sdept=S1.Sdept </a:t>
            </a:r>
          </a:p>
          <a:p>
            <a:pPr algn="l"/>
            <a:r>
              <a:rPr lang="en-US" altLang="zh-CN">
                <a:solidFill>
                  <a:srgbClr val="0000FF"/>
                </a:solidFill>
              </a:rPr>
              <a:t>                      AND S2.Sname= '</a:t>
            </a:r>
            <a:r>
              <a:rPr lang="zh-CN" altLang="en-US">
                <a:solidFill>
                  <a:srgbClr val="0000FF"/>
                </a:solidFill>
              </a:rPr>
              <a:t>刘晨</a:t>
            </a:r>
            <a:r>
              <a:rPr lang="en-US" altLang="zh-CN">
                <a:solidFill>
                  <a:srgbClr val="0000FF"/>
                </a:solidFill>
              </a:rPr>
              <a:t>'</a:t>
            </a:r>
            <a:r>
              <a:rPr lang="zh-CN" altLang="en-US">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 calcmode="lin" valueType="num">
                                      <p:cBhvr additive="base">
                                        <p:cTn id="7" dur="500" fill="hold"/>
                                        <p:tgtEl>
                                          <p:spTgt spid="143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33603">
                                            <p:txEl>
                                              <p:pRg st="1" end="1"/>
                                            </p:txEl>
                                          </p:spTgt>
                                        </p:tgtEl>
                                        <p:attrNameLst>
                                          <p:attrName>style.visibility</p:attrName>
                                        </p:attrNameLst>
                                      </p:cBhvr>
                                      <p:to>
                                        <p:strVal val="visible"/>
                                      </p:to>
                                    </p:set>
                                    <p:anim calcmode="lin" valueType="num">
                                      <p:cBhvr additive="base">
                                        <p:cTn id="11" dur="500" fill="hold"/>
                                        <p:tgtEl>
                                          <p:spTgt spid="14336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6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33603">
                                            <p:txEl>
                                              <p:pRg st="2" end="2"/>
                                            </p:txEl>
                                          </p:spTgt>
                                        </p:tgtEl>
                                        <p:attrNameLst>
                                          <p:attrName>style.visibility</p:attrName>
                                        </p:attrNameLst>
                                      </p:cBhvr>
                                      <p:to>
                                        <p:strVal val="visible"/>
                                      </p:to>
                                    </p:set>
                                    <p:anim calcmode="lin" valueType="num">
                                      <p:cBhvr additive="base">
                                        <p:cTn id="15" dur="500" fill="hold"/>
                                        <p:tgtEl>
                                          <p:spTgt spid="14336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3360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33603">
                                            <p:txEl>
                                              <p:pRg st="3" end="3"/>
                                            </p:txEl>
                                          </p:spTgt>
                                        </p:tgtEl>
                                        <p:attrNameLst>
                                          <p:attrName>style.visibility</p:attrName>
                                        </p:attrNameLst>
                                      </p:cBhvr>
                                      <p:to>
                                        <p:strVal val="visible"/>
                                      </p:to>
                                    </p:set>
                                    <p:anim calcmode="lin" valueType="num">
                                      <p:cBhvr additive="base">
                                        <p:cTn id="19" dur="500" fill="hold"/>
                                        <p:tgtEl>
                                          <p:spTgt spid="14336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03">
                                            <p:txEl>
                                              <p:pRg st="4" end="4"/>
                                            </p:txEl>
                                          </p:spTgt>
                                        </p:tgtEl>
                                        <p:attrNameLst>
                                          <p:attrName>style.visibility</p:attrName>
                                        </p:attrNameLst>
                                      </p:cBhvr>
                                      <p:to>
                                        <p:strVal val="visible"/>
                                      </p:to>
                                    </p:set>
                                    <p:anim calcmode="lin" valueType="num">
                                      <p:cBhvr additive="base">
                                        <p:cTn id="25" dur="500" fill="hold"/>
                                        <p:tgtEl>
                                          <p:spTgt spid="14336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04"/>
                                        </p:tgtEl>
                                        <p:attrNameLst>
                                          <p:attrName>style.visibility</p:attrName>
                                        </p:attrNameLst>
                                      </p:cBhvr>
                                      <p:to>
                                        <p:strVal val="visible"/>
                                      </p:to>
                                    </p:set>
                                    <p:anim calcmode="lin" valueType="num">
                                      <p:cBhvr additive="base">
                                        <p:cTn id="31" dur="500" fill="hold"/>
                                        <p:tgtEl>
                                          <p:spTgt spid="1433604"/>
                                        </p:tgtEl>
                                        <p:attrNameLst>
                                          <p:attrName>ppt_x</p:attrName>
                                        </p:attrNameLst>
                                      </p:cBhvr>
                                      <p:tavLst>
                                        <p:tav tm="0">
                                          <p:val>
                                            <p:strVal val="0-#ppt_w/2"/>
                                          </p:val>
                                        </p:tav>
                                        <p:tav tm="100000">
                                          <p:val>
                                            <p:strVal val="#ppt_x"/>
                                          </p:val>
                                        </p:tav>
                                      </p:tavLst>
                                    </p:anim>
                                    <p:anim calcmode="lin" valueType="num">
                                      <p:cBhvr additive="base">
                                        <p:cTn id="32" dur="500" fill="hold"/>
                                        <p:tgtEl>
                                          <p:spTgt spid="14336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605"/>
                                        </p:tgtEl>
                                        <p:attrNameLst>
                                          <p:attrName>style.visibility</p:attrName>
                                        </p:attrNameLst>
                                      </p:cBhvr>
                                      <p:to>
                                        <p:strVal val="visible"/>
                                      </p:to>
                                    </p:set>
                                    <p:anim calcmode="lin" valueType="num">
                                      <p:cBhvr additive="base">
                                        <p:cTn id="37" dur="500" fill="hold"/>
                                        <p:tgtEl>
                                          <p:spTgt spid="1433605"/>
                                        </p:tgtEl>
                                        <p:attrNameLst>
                                          <p:attrName>ppt_x</p:attrName>
                                        </p:attrNameLst>
                                      </p:cBhvr>
                                      <p:tavLst>
                                        <p:tav tm="0">
                                          <p:val>
                                            <p:strVal val="0-#ppt_w/2"/>
                                          </p:val>
                                        </p:tav>
                                        <p:tav tm="100000">
                                          <p:val>
                                            <p:strVal val="#ppt_x"/>
                                          </p:val>
                                        </p:tav>
                                      </p:tavLst>
                                    </p:anim>
                                    <p:anim calcmode="lin" valueType="num">
                                      <p:cBhvr additive="base">
                                        <p:cTn id="38" dur="500" fill="hold"/>
                                        <p:tgtEl>
                                          <p:spTgt spid="1433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autoUpdateAnimBg="0"/>
      <p:bldP spid="1433604" grpId="0" animBg="1" autoUpdateAnimBg="0"/>
      <p:bldP spid="1433605"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CDC7D1-82D1-4A70-BFE3-90251C41167E}" type="slidenum">
              <a:rPr lang="zh-CN" altLang="en-US"/>
              <a:pPr/>
              <a:t>104</a:t>
            </a:fld>
            <a:endParaRPr lang="en-US" altLang="zh-CN"/>
          </a:p>
        </p:txBody>
      </p:sp>
      <p:sp>
        <p:nvSpPr>
          <p:cNvPr id="5" name="日期占位符 4"/>
          <p:cNvSpPr>
            <a:spLocks noGrp="1"/>
          </p:cNvSpPr>
          <p:nvPr>
            <p:ph type="dt" sz="half" idx="11"/>
          </p:nvPr>
        </p:nvSpPr>
        <p:spPr/>
        <p:txBody>
          <a:bodyPr/>
          <a:lstStyle/>
          <a:p>
            <a:fld id="{6A985D55-3BE2-465E-BEFD-84A10C1B170F}" type="datetime1">
              <a:rPr lang="zh-CN" altLang="en-US"/>
              <a:pPr/>
              <a:t>2017/4/15</a:t>
            </a:fld>
            <a:endParaRPr lang="en-US" altLang="zh-CN" sz="1000"/>
          </a:p>
        </p:txBody>
      </p:sp>
      <p:sp>
        <p:nvSpPr>
          <p:cNvPr id="1435650"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5651" name="Rectangle 3"/>
          <p:cNvSpPr>
            <a:spLocks noGrp="1" noChangeArrowheads="1"/>
          </p:cNvSpPr>
          <p:nvPr>
            <p:ph type="body" idx="1"/>
          </p:nvPr>
        </p:nvSpPr>
        <p:spPr>
          <a:xfrm>
            <a:off x="631825" y="1196975"/>
            <a:ext cx="8997950" cy="3440113"/>
          </a:xfrm>
        </p:spPr>
        <p:txBody>
          <a:bodyPr/>
          <a:lstStyle/>
          <a:p>
            <a:pPr>
              <a:lnSpc>
                <a:spcPct val="140000"/>
              </a:lnSpc>
            </a:pPr>
            <a:r>
              <a:rPr lang="en-US" altLang="zh-CN">
                <a:latin typeface="宋体" pitchFamily="2" charset="-122"/>
              </a:rPr>
              <a:t>4.</a:t>
            </a:r>
            <a:r>
              <a:rPr lang="zh-CN" altLang="en-US">
                <a:latin typeface="宋体" pitchFamily="2" charset="-122"/>
              </a:rPr>
              <a:t>用</a:t>
            </a:r>
            <a:r>
              <a:rPr lang="en-US" altLang="zh-CN">
                <a:latin typeface="宋体" pitchFamily="2" charset="-122"/>
              </a:rPr>
              <a:t>EXISTS/NOT EXISTS</a:t>
            </a:r>
            <a:r>
              <a:rPr lang="zh-CN" altLang="en-US">
                <a:latin typeface="宋体" pitchFamily="2" charset="-122"/>
              </a:rPr>
              <a:t>实现全称量词</a:t>
            </a:r>
            <a:endParaRPr lang="en-US" altLang="zh-CN">
              <a:latin typeface="宋体" pitchFamily="2" charset="-122"/>
            </a:endParaRPr>
          </a:p>
          <a:p>
            <a:pPr lvl="1">
              <a:lnSpc>
                <a:spcPct val="140000"/>
              </a:lnSpc>
            </a:pPr>
            <a:r>
              <a:rPr lang="en-US" altLang="zh-CN">
                <a:latin typeface="宋体" pitchFamily="2" charset="-122"/>
              </a:rPr>
              <a:t>SQL</a:t>
            </a:r>
            <a:r>
              <a:rPr lang="zh-CN" altLang="en-US">
                <a:latin typeface="宋体" pitchFamily="2" charset="-122"/>
              </a:rPr>
              <a:t>语言中没有全称量词</a:t>
            </a:r>
            <a:r>
              <a:rPr lang="zh-CN" altLang="en-US">
                <a:sym typeface="Symbol" pitchFamily="18" charset="2"/>
              </a:rPr>
              <a:t></a:t>
            </a:r>
            <a:r>
              <a:rPr lang="zh-CN" altLang="en-US">
                <a:latin typeface="宋体" pitchFamily="2" charset="-122"/>
              </a:rPr>
              <a:t> （</a:t>
            </a:r>
            <a:r>
              <a:rPr lang="en-US" altLang="zh-CN">
                <a:latin typeface="宋体" pitchFamily="2" charset="-122"/>
              </a:rPr>
              <a:t>For all</a:t>
            </a:r>
            <a:r>
              <a:rPr lang="zh-CN" altLang="en-US">
                <a:latin typeface="宋体" pitchFamily="2" charset="-122"/>
              </a:rPr>
              <a:t>）</a:t>
            </a:r>
          </a:p>
          <a:p>
            <a:pPr lvl="1">
              <a:lnSpc>
                <a:spcPct val="140000"/>
              </a:lnSpc>
            </a:pPr>
            <a:r>
              <a:rPr lang="zh-CN" altLang="en-US">
                <a:latin typeface="宋体" pitchFamily="2" charset="-122"/>
              </a:rPr>
              <a:t>可以把带有全称量词的谓词转换为等价的带有存在量词的谓词：</a:t>
            </a:r>
          </a:p>
          <a:p>
            <a:pPr>
              <a:lnSpc>
                <a:spcPct val="140000"/>
              </a:lnSpc>
              <a:buFont typeface="Wingdings" pitchFamily="2" charset="2"/>
              <a:buNone/>
            </a:pPr>
            <a:r>
              <a:rPr lang="zh-CN" altLang="en-US">
                <a:latin typeface="宋体" pitchFamily="2" charset="-122"/>
              </a:rPr>
              <a:t>        </a:t>
            </a:r>
            <a:r>
              <a:rPr lang="en-US" altLang="zh-CN">
                <a:latin typeface="宋体" pitchFamily="2" charset="-122"/>
              </a:rPr>
              <a:t>(</a:t>
            </a:r>
            <a:r>
              <a:rPr lang="en-US" altLang="zh-CN">
                <a:sym typeface="Symbol" pitchFamily="18" charset="2"/>
              </a:rPr>
              <a:t></a:t>
            </a:r>
            <a:r>
              <a:rPr lang="en-US" altLang="zh-CN">
                <a:latin typeface="宋体" pitchFamily="2" charset="-122"/>
              </a:rPr>
              <a:t>x)P </a:t>
            </a:r>
            <a:r>
              <a:rPr lang="en-US" altLang="zh-CN"/>
              <a:t>≡</a:t>
            </a:r>
            <a:r>
              <a:rPr lang="en-US" altLang="zh-CN">
                <a:latin typeface="宋体" pitchFamily="2" charset="-122"/>
              </a:rPr>
              <a:t> </a:t>
            </a:r>
            <a:r>
              <a:rPr lang="en-US" altLang="zh-CN">
                <a:sym typeface="Symbol" pitchFamily="18" charset="2"/>
              </a:rPr>
              <a:t></a:t>
            </a:r>
            <a:r>
              <a:rPr lang="en-US" altLang="zh-CN">
                <a:latin typeface="宋体" pitchFamily="2" charset="-122"/>
              </a:rPr>
              <a:t> (</a:t>
            </a:r>
            <a:r>
              <a:rPr lang="en-US" altLang="zh-CN">
                <a:sym typeface="Symbol" pitchFamily="18" charset="2"/>
              </a:rPr>
              <a:t></a:t>
            </a:r>
            <a:r>
              <a:rPr lang="en-US" altLang="zh-CN">
                <a:latin typeface="宋体" pitchFamily="2" charset="-122"/>
              </a:rPr>
              <a:t> x(</a:t>
            </a:r>
            <a:r>
              <a:rPr lang="en-US" altLang="zh-CN">
                <a:sym typeface="Symbol" pitchFamily="18" charset="2"/>
              </a:rPr>
              <a:t></a:t>
            </a:r>
            <a:r>
              <a:rPr lang="en-US" altLang="zh-CN">
                <a:latin typeface="宋体" pitchFamily="2" charset="-122"/>
              </a:rPr>
              <a:t> P))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8E76CBCD-DE6F-4D91-A183-CE720545594D}" type="slidenum">
              <a:rPr lang="zh-CN" altLang="en-US"/>
              <a:pPr/>
              <a:t>105</a:t>
            </a:fld>
            <a:endParaRPr lang="en-US" altLang="zh-CN"/>
          </a:p>
        </p:txBody>
      </p:sp>
      <p:sp>
        <p:nvSpPr>
          <p:cNvPr id="8" name="日期占位符 4"/>
          <p:cNvSpPr>
            <a:spLocks noGrp="1"/>
          </p:cNvSpPr>
          <p:nvPr>
            <p:ph type="dt" sz="half" idx="11"/>
          </p:nvPr>
        </p:nvSpPr>
        <p:spPr/>
        <p:txBody>
          <a:bodyPr/>
          <a:lstStyle/>
          <a:p>
            <a:fld id="{29C46754-2B13-47BD-A594-32DE876E44DF}" type="datetime1">
              <a:rPr lang="zh-CN" altLang="en-US"/>
              <a:pPr/>
              <a:t>2017/4/15</a:t>
            </a:fld>
            <a:endParaRPr lang="en-US" altLang="zh-CN" sz="1000"/>
          </a:p>
        </p:txBody>
      </p:sp>
      <p:sp>
        <p:nvSpPr>
          <p:cNvPr id="1436674"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6675" name="Rectangle 3"/>
          <p:cNvSpPr>
            <a:spLocks noGrp="1" noChangeArrowheads="1"/>
          </p:cNvSpPr>
          <p:nvPr>
            <p:ph type="body" idx="1"/>
          </p:nvPr>
        </p:nvSpPr>
        <p:spPr>
          <a:xfrm>
            <a:off x="650875" y="1143000"/>
            <a:ext cx="8982075" cy="5246688"/>
          </a:xfrm>
        </p:spPr>
        <p:txBody>
          <a:bodyPr/>
          <a:lstStyle/>
          <a:p>
            <a:pPr marL="342900" indent="-342900" algn="just" defTabSz="914400">
              <a:lnSpc>
                <a:spcPct val="80000"/>
              </a:lnSpc>
              <a:buFont typeface="Wingdings" pitchFamily="2" charset="2"/>
              <a:buNone/>
            </a:pPr>
            <a:r>
              <a:rPr lang="en-US" altLang="zh-CN" sz="2400">
                <a:latin typeface="宋体" pitchFamily="2" charset="-122"/>
              </a:rPr>
              <a:t>[</a:t>
            </a:r>
            <a:r>
              <a:rPr lang="zh-CN" altLang="en-US">
                <a:ea typeface="黑体" pitchFamily="49" charset="-122"/>
              </a:rPr>
              <a:t>例4-27</a:t>
            </a:r>
            <a:r>
              <a:rPr lang="en-US" altLang="zh-CN">
                <a:latin typeface="宋体" pitchFamily="2" charset="-122"/>
              </a:rPr>
              <a:t>]  </a:t>
            </a:r>
            <a:r>
              <a:rPr lang="zh-CN" altLang="en-US"/>
              <a:t>查询选修了全部课程的学生姓名</a:t>
            </a:r>
            <a:r>
              <a:rPr lang="zh-CN" altLang="en-US" sz="2400"/>
              <a:t>。</a:t>
            </a:r>
            <a:endParaRPr lang="zh-CN" altLang="en-US" sz="2400">
              <a:latin typeface="宋体" pitchFamily="2" charset="-122"/>
            </a:endParaRPr>
          </a:p>
          <a:p>
            <a:pPr marL="1143000" lvl="2" indent="-228600" algn="just" defTabSz="914400">
              <a:lnSpc>
                <a:spcPct val="80000"/>
              </a:lnSpc>
              <a:buFont typeface="Wingdings" pitchFamily="2" charset="2"/>
              <a:buNone/>
            </a:pPr>
            <a:r>
              <a:rPr lang="zh-CN" altLang="en-US">
                <a:latin typeface="宋体" pitchFamily="2" charset="-122"/>
              </a:rPr>
              <a:t>        </a:t>
            </a:r>
            <a:r>
              <a:rPr lang="en-US" altLang="zh-CN">
                <a:latin typeface="宋体" pitchFamily="2" charset="-122"/>
              </a:rPr>
              <a:t>SELECT Sname</a:t>
            </a:r>
          </a:p>
          <a:p>
            <a:pPr marL="1143000" lvl="2" indent="-228600" algn="just" defTabSz="914400">
              <a:lnSpc>
                <a:spcPct val="80000"/>
              </a:lnSpc>
              <a:buFont typeface="Wingdings" pitchFamily="2" charset="2"/>
              <a:buNone/>
            </a:pPr>
            <a:r>
              <a:rPr lang="en-US" altLang="zh-CN">
                <a:latin typeface="宋体" pitchFamily="2" charset="-122"/>
              </a:rPr>
              <a:t>         FROM Student</a:t>
            </a:r>
          </a:p>
          <a:p>
            <a:pPr marL="1143000" lvl="2" indent="-228600" algn="just" defTabSz="914400">
              <a:lnSpc>
                <a:spcPct val="80000"/>
              </a:lnSpc>
              <a:buFont typeface="Wingdings" pitchFamily="2" charset="2"/>
              <a:buNone/>
            </a:pPr>
            <a:r>
              <a:rPr lang="en-US" altLang="zh-CN">
                <a:latin typeface="宋体" pitchFamily="2" charset="-122"/>
              </a:rPr>
              <a:t>         WHERE NOT EXISTS</a:t>
            </a:r>
          </a:p>
          <a:p>
            <a:pPr marL="1143000" lvl="2" indent="-228600" algn="just" defTabSz="914400">
              <a:lnSpc>
                <a:spcPct val="80000"/>
              </a:lnSpc>
              <a:buFont typeface="Wingdings" pitchFamily="2" charset="2"/>
              <a:buNone/>
            </a:pPr>
            <a:r>
              <a:rPr lang="en-US" altLang="zh-CN">
                <a:latin typeface="宋体" pitchFamily="2" charset="-122"/>
              </a:rPr>
              <a:t>            </a:t>
            </a:r>
            <a:r>
              <a:rPr lang="en-US" altLang="zh-CN"/>
              <a:t>(</a:t>
            </a:r>
            <a:r>
              <a:rPr lang="en-US" altLang="zh-CN">
                <a:latin typeface="宋体" pitchFamily="2" charset="-122"/>
              </a:rPr>
              <a:t>SELECT *</a:t>
            </a:r>
          </a:p>
          <a:p>
            <a:pPr marL="1143000" lvl="2" indent="-228600" algn="just" defTabSz="914400">
              <a:lnSpc>
                <a:spcPct val="80000"/>
              </a:lnSpc>
              <a:buFont typeface="Wingdings" pitchFamily="2" charset="2"/>
              <a:buNone/>
            </a:pPr>
            <a:r>
              <a:rPr lang="en-US" altLang="zh-CN">
                <a:latin typeface="宋体" pitchFamily="2" charset="-122"/>
              </a:rPr>
              <a:t>              FROM Course</a:t>
            </a:r>
          </a:p>
          <a:p>
            <a:pPr marL="1143000" lvl="2" indent="-228600" algn="just" defTabSz="914400">
              <a:lnSpc>
                <a:spcPct val="80000"/>
              </a:lnSpc>
              <a:buFont typeface="Wingdings" pitchFamily="2" charset="2"/>
              <a:buNone/>
            </a:pPr>
            <a:r>
              <a:rPr lang="en-US" altLang="zh-CN">
                <a:latin typeface="宋体" pitchFamily="2" charset="-122"/>
              </a:rPr>
              <a:t>              WHERE NOT EXISTS</a:t>
            </a:r>
          </a:p>
          <a:p>
            <a:pPr marL="1143000" lvl="2" indent="-228600" algn="just" defTabSz="914400">
              <a:lnSpc>
                <a:spcPct val="80000"/>
              </a:lnSpc>
              <a:buFont typeface="Wingdings" pitchFamily="2" charset="2"/>
              <a:buNone/>
            </a:pPr>
            <a:r>
              <a:rPr lang="en-US" altLang="zh-CN">
                <a:latin typeface="宋体" pitchFamily="2" charset="-122"/>
              </a:rPr>
              <a:t>                  (SELECT *</a:t>
            </a:r>
          </a:p>
          <a:p>
            <a:pPr marL="1143000" lvl="2" indent="-228600" algn="just" defTabSz="914400">
              <a:lnSpc>
                <a:spcPct val="80000"/>
              </a:lnSpc>
              <a:buFont typeface="Wingdings" pitchFamily="2" charset="2"/>
              <a:buNone/>
            </a:pPr>
            <a:r>
              <a:rPr lang="en-US" altLang="zh-CN">
                <a:latin typeface="宋体" pitchFamily="2" charset="-122"/>
              </a:rPr>
              <a:t>                   FROM SC</a:t>
            </a:r>
          </a:p>
          <a:p>
            <a:pPr marL="1143000" lvl="2" indent="-228600" algn="just" defTabSz="914400">
              <a:lnSpc>
                <a:spcPct val="80000"/>
              </a:lnSpc>
              <a:buFont typeface="Wingdings" pitchFamily="2" charset="2"/>
              <a:buNone/>
            </a:pPr>
            <a:r>
              <a:rPr lang="en-US" altLang="zh-CN">
                <a:latin typeface="宋体" pitchFamily="2" charset="-122"/>
              </a:rPr>
              <a:t>                   WHERE Sno= Student.Sno</a:t>
            </a:r>
          </a:p>
          <a:p>
            <a:pPr marL="1143000" lvl="2" indent="-228600" algn="just" defTabSz="914400">
              <a:lnSpc>
                <a:spcPct val="80000"/>
              </a:lnSpc>
              <a:buFont typeface="Wingdings" pitchFamily="2" charset="2"/>
              <a:buNone/>
            </a:pPr>
            <a:r>
              <a:rPr lang="en-US" altLang="zh-CN">
                <a:latin typeface="宋体" pitchFamily="2" charset="-122"/>
              </a:rPr>
              <a:t>                      AND Cno=Course.Cno</a:t>
            </a:r>
            <a:r>
              <a:rPr lang="en-US" altLang="zh-CN"/>
              <a:t>))</a:t>
            </a:r>
            <a:r>
              <a:rPr lang="zh-CN" altLang="en-US"/>
              <a:t>；</a:t>
            </a:r>
            <a:endParaRPr lang="zh-CN" altLang="en-US">
              <a:latin typeface="宋体" pitchFamily="2" charset="-122"/>
            </a:endParaRPr>
          </a:p>
        </p:txBody>
      </p:sp>
      <p:sp>
        <p:nvSpPr>
          <p:cNvPr id="1436676" name="Rectangle 4"/>
          <p:cNvSpPr>
            <a:spLocks noChangeArrowheads="1"/>
          </p:cNvSpPr>
          <p:nvPr/>
        </p:nvSpPr>
        <p:spPr bwMode="auto">
          <a:xfrm>
            <a:off x="560388" y="4868863"/>
            <a:ext cx="4210050" cy="936625"/>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l">
              <a:lnSpc>
                <a:spcPct val="80000"/>
              </a:lnSpc>
              <a:spcBef>
                <a:spcPct val="35000"/>
              </a:spcBef>
              <a:buClr>
                <a:srgbClr val="27305F"/>
              </a:buClr>
              <a:buSzPct val="60000"/>
              <a:buFont typeface="Wingdings" pitchFamily="2" charset="2"/>
              <a:buNone/>
            </a:pPr>
            <a:r>
              <a:rPr lang="en-US" altLang="zh-CN" sz="2800">
                <a:solidFill>
                  <a:srgbClr val="FF0000"/>
                </a:solidFill>
              </a:rPr>
              <a:t>(</a:t>
            </a:r>
            <a:r>
              <a:rPr lang="en-US" altLang="zh-CN" sz="2800">
                <a:solidFill>
                  <a:srgbClr val="FF0000"/>
                </a:solidFill>
                <a:sym typeface="Symbol" pitchFamily="18" charset="2"/>
              </a:rPr>
              <a:t></a:t>
            </a:r>
            <a:r>
              <a:rPr lang="en-US" altLang="zh-CN" sz="2800">
                <a:solidFill>
                  <a:srgbClr val="FF0000"/>
                </a:solidFill>
              </a:rPr>
              <a:t>x)P ≡ </a:t>
            </a:r>
            <a:r>
              <a:rPr lang="en-US" altLang="zh-CN" sz="2800">
                <a:solidFill>
                  <a:srgbClr val="FF0000"/>
                </a:solidFill>
                <a:sym typeface="Symbol" pitchFamily="18" charset="2"/>
              </a:rPr>
              <a:t></a:t>
            </a:r>
            <a:r>
              <a:rPr lang="en-US" altLang="zh-CN" sz="2800">
                <a:solidFill>
                  <a:srgbClr val="FF0000"/>
                </a:solidFill>
              </a:rPr>
              <a:t> (</a:t>
            </a:r>
            <a:r>
              <a:rPr lang="en-US" altLang="zh-CN" sz="2800">
                <a:solidFill>
                  <a:srgbClr val="FF0000"/>
                </a:solidFill>
                <a:sym typeface="Symbol" pitchFamily="18" charset="2"/>
              </a:rPr>
              <a:t></a:t>
            </a:r>
            <a:r>
              <a:rPr lang="en-US" altLang="zh-CN" sz="2800">
                <a:solidFill>
                  <a:srgbClr val="FF0000"/>
                </a:solidFill>
              </a:rPr>
              <a:t> x(</a:t>
            </a:r>
            <a:r>
              <a:rPr lang="en-US" altLang="zh-CN" sz="2800">
                <a:solidFill>
                  <a:srgbClr val="FF0000"/>
                </a:solidFill>
                <a:sym typeface="Symbol" pitchFamily="18" charset="2"/>
              </a:rPr>
              <a:t></a:t>
            </a:r>
            <a:r>
              <a:rPr lang="en-US" altLang="zh-CN" sz="2800">
                <a:solidFill>
                  <a:srgbClr val="FF0000"/>
                </a:solidFill>
              </a:rPr>
              <a:t> P))</a:t>
            </a:r>
          </a:p>
          <a:p>
            <a:pPr algn="l">
              <a:lnSpc>
                <a:spcPct val="80000"/>
              </a:lnSpc>
              <a:spcBef>
                <a:spcPct val="35000"/>
              </a:spcBef>
              <a:buClr>
                <a:srgbClr val="27305F"/>
              </a:buClr>
              <a:buSzPct val="60000"/>
              <a:buFont typeface="Wingdings" pitchFamily="2" charset="2"/>
              <a:buNone/>
            </a:pPr>
            <a:r>
              <a:rPr lang="zh-CN" altLang="en-US" sz="2800">
                <a:solidFill>
                  <a:srgbClr val="FF0000"/>
                </a:solidFill>
              </a:rPr>
              <a:t>没有一门课程是他不选的</a:t>
            </a:r>
            <a:r>
              <a:rPr lang="zh-CN" altLang="en-US"/>
              <a:t> </a:t>
            </a:r>
          </a:p>
        </p:txBody>
      </p:sp>
      <p:sp>
        <p:nvSpPr>
          <p:cNvPr id="1436677" name="AutoShape 5"/>
          <p:cNvSpPr>
            <a:spLocks noChangeArrowheads="1"/>
          </p:cNvSpPr>
          <p:nvPr/>
        </p:nvSpPr>
        <p:spPr bwMode="auto">
          <a:xfrm>
            <a:off x="6465888" y="2924175"/>
            <a:ext cx="3200400" cy="762000"/>
          </a:xfrm>
          <a:prstGeom prst="cloudCallout">
            <a:avLst>
              <a:gd name="adj1" fmla="val -51190"/>
              <a:gd name="adj2" fmla="val 113542"/>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800">
                <a:latin typeface="Times New Roman" pitchFamily="18" charset="0"/>
              </a:rPr>
              <a:t>这门课他没选</a:t>
            </a:r>
          </a:p>
        </p:txBody>
      </p:sp>
      <p:sp>
        <p:nvSpPr>
          <p:cNvPr id="1436678" name="AutoShape 6"/>
          <p:cNvSpPr>
            <a:spLocks noChangeArrowheads="1"/>
          </p:cNvSpPr>
          <p:nvPr/>
        </p:nvSpPr>
        <p:spPr bwMode="auto">
          <a:xfrm>
            <a:off x="6537325" y="1268413"/>
            <a:ext cx="2720975" cy="1008062"/>
          </a:xfrm>
          <a:prstGeom prst="cloudCallout">
            <a:avLst>
              <a:gd name="adj1" fmla="val -89440"/>
              <a:gd name="adj2" fmla="val 85435"/>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800">
                <a:latin typeface="Times New Roman" pitchFamily="18" charset="0"/>
              </a:rPr>
              <a:t>这样的课</a:t>
            </a:r>
          </a:p>
          <a:p>
            <a:pPr eaLnBrk="1" hangingPunct="1"/>
            <a:r>
              <a:rPr kumimoji="1" lang="zh-CN" altLang="en-US" sz="2800">
                <a:latin typeface="Times New Roman" pitchFamily="18" charset="0"/>
              </a:rPr>
              <a:t>是不存在的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66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6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7" grpId="0" animBg="1" autoUpdateAnimBg="0"/>
      <p:bldP spid="1436678"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D7A00B6-39EE-4376-9312-6B468F2D5655}" type="slidenum">
              <a:rPr lang="zh-CN" altLang="en-US"/>
              <a:pPr/>
              <a:t>106</a:t>
            </a:fld>
            <a:endParaRPr lang="en-US" altLang="zh-CN"/>
          </a:p>
        </p:txBody>
      </p:sp>
      <p:sp>
        <p:nvSpPr>
          <p:cNvPr id="5" name="日期占位符 4"/>
          <p:cNvSpPr>
            <a:spLocks noGrp="1"/>
          </p:cNvSpPr>
          <p:nvPr>
            <p:ph type="dt" sz="half" idx="11"/>
          </p:nvPr>
        </p:nvSpPr>
        <p:spPr/>
        <p:txBody>
          <a:bodyPr/>
          <a:lstStyle/>
          <a:p>
            <a:fld id="{4ED7E5F5-0E97-4305-8E1E-E9E13432F8BD}" type="datetime1">
              <a:rPr lang="zh-CN" altLang="en-US"/>
              <a:pPr/>
              <a:t>2017/4/15</a:t>
            </a:fld>
            <a:endParaRPr lang="en-US" altLang="zh-CN" sz="1000"/>
          </a:p>
        </p:txBody>
      </p:sp>
      <p:sp>
        <p:nvSpPr>
          <p:cNvPr id="1437698"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谓词的子查询(略)</a:t>
            </a:r>
          </a:p>
        </p:txBody>
      </p:sp>
      <p:sp>
        <p:nvSpPr>
          <p:cNvPr id="1437699" name="Rectangle 3"/>
          <p:cNvSpPr>
            <a:spLocks noGrp="1" noChangeArrowheads="1"/>
          </p:cNvSpPr>
          <p:nvPr>
            <p:ph type="body" idx="1"/>
          </p:nvPr>
        </p:nvSpPr>
        <p:spPr>
          <a:xfrm>
            <a:off x="650875" y="1143000"/>
            <a:ext cx="8820150" cy="2498725"/>
          </a:xfrm>
        </p:spPr>
        <p:txBody>
          <a:bodyPr/>
          <a:lstStyle/>
          <a:p>
            <a:r>
              <a:rPr lang="zh-CN" altLang="en-US"/>
              <a:t> </a:t>
            </a:r>
            <a:r>
              <a:rPr lang="en-US" altLang="zh-CN"/>
              <a:t>5. </a:t>
            </a:r>
            <a:r>
              <a:rPr lang="zh-CN" altLang="en-US"/>
              <a:t>用</a:t>
            </a:r>
            <a:r>
              <a:rPr lang="en-US" altLang="zh-CN"/>
              <a:t>EXISTS/NOT EXISTS</a:t>
            </a:r>
            <a:r>
              <a:rPr lang="zh-CN" altLang="en-US"/>
              <a:t>实现逻辑蕴函</a:t>
            </a:r>
            <a:endParaRPr lang="en-US" altLang="zh-CN"/>
          </a:p>
          <a:p>
            <a:pPr lvl="1">
              <a:lnSpc>
                <a:spcPct val="130000"/>
              </a:lnSpc>
            </a:pPr>
            <a:r>
              <a:rPr lang="en-US" altLang="zh-CN"/>
              <a:t>SQL</a:t>
            </a:r>
            <a:r>
              <a:rPr lang="zh-CN" altLang="en-US"/>
              <a:t>语言中没有蕴函</a:t>
            </a:r>
            <a:r>
              <a:rPr lang="en-US" altLang="zh-CN"/>
              <a:t>(Implication)</a:t>
            </a:r>
            <a:r>
              <a:rPr lang="zh-CN" altLang="en-US"/>
              <a:t>逻辑运算</a:t>
            </a:r>
          </a:p>
          <a:p>
            <a:pPr lvl="1">
              <a:lnSpc>
                <a:spcPct val="130000"/>
              </a:lnSpc>
            </a:pPr>
            <a:r>
              <a:rPr lang="zh-CN" altLang="en-US"/>
              <a:t>可以利用谓词演算将逻辑蕴函谓词等价转换为：</a:t>
            </a:r>
          </a:p>
          <a:p>
            <a:pPr>
              <a:lnSpc>
                <a:spcPct val="130000"/>
              </a:lnSpc>
              <a:buFont typeface="Wingdings" pitchFamily="2" charset="2"/>
              <a:buNone/>
            </a:pPr>
            <a:r>
              <a:rPr lang="zh-CN" altLang="en-US"/>
              <a:t>                   </a:t>
            </a:r>
            <a:r>
              <a:rPr lang="en-US" altLang="zh-CN"/>
              <a:t>p </a:t>
            </a:r>
            <a:r>
              <a:rPr lang="en-US" altLang="zh-CN">
                <a:sym typeface="Symbol" pitchFamily="18" charset="2"/>
              </a:rPr>
              <a:t></a:t>
            </a:r>
            <a:r>
              <a:rPr lang="en-US" altLang="zh-CN"/>
              <a:t> q ≡ </a:t>
            </a:r>
            <a:r>
              <a:rPr lang="en-US" altLang="zh-CN">
                <a:sym typeface="Symbol" pitchFamily="18" charset="2"/>
              </a:rPr>
              <a:t></a:t>
            </a:r>
            <a:r>
              <a:rPr lang="en-US" altLang="zh-CN"/>
              <a:t> p∨q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8A3A7D3C-AB65-47F3-98C8-3459CCA62C1F}" type="slidenum">
              <a:rPr lang="zh-CN" altLang="en-US"/>
              <a:pPr/>
              <a:t>107</a:t>
            </a:fld>
            <a:endParaRPr lang="en-US" altLang="zh-CN"/>
          </a:p>
        </p:txBody>
      </p:sp>
      <p:sp>
        <p:nvSpPr>
          <p:cNvPr id="8" name="日期占位符 4"/>
          <p:cNvSpPr>
            <a:spLocks noGrp="1"/>
          </p:cNvSpPr>
          <p:nvPr>
            <p:ph type="dt" sz="half" idx="11"/>
          </p:nvPr>
        </p:nvSpPr>
        <p:spPr/>
        <p:txBody>
          <a:bodyPr/>
          <a:lstStyle/>
          <a:p>
            <a:fld id="{A048815D-06A1-4FC1-AAAB-00AA4EE1C8AE}" type="datetime1">
              <a:rPr lang="zh-CN" altLang="en-US"/>
              <a:pPr/>
              <a:t>2017/4/15</a:t>
            </a:fld>
            <a:endParaRPr lang="en-US" altLang="zh-CN" sz="1000"/>
          </a:p>
        </p:txBody>
      </p:sp>
      <p:sp>
        <p:nvSpPr>
          <p:cNvPr id="1438722"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谓词的子查询(略)</a:t>
            </a:r>
          </a:p>
        </p:txBody>
      </p:sp>
      <p:sp>
        <p:nvSpPr>
          <p:cNvPr id="1438723" name="Rectangle 3"/>
          <p:cNvSpPr>
            <a:spLocks noGrp="1" noChangeArrowheads="1"/>
          </p:cNvSpPr>
          <p:nvPr>
            <p:ph type="body" idx="1"/>
          </p:nvPr>
        </p:nvSpPr>
        <p:spPr>
          <a:xfrm>
            <a:off x="650875" y="1143000"/>
            <a:ext cx="9255125" cy="5522913"/>
          </a:xfrm>
        </p:spPr>
        <p:txBody>
          <a:bodyPr/>
          <a:lstStyle/>
          <a:p>
            <a:pPr marL="342900" indent="-342900" defTabSz="914400">
              <a:lnSpc>
                <a:spcPct val="70000"/>
              </a:lnSpc>
            </a:pPr>
            <a:r>
              <a:rPr lang="en-US" altLang="zh-CN">
                <a:latin typeface="宋体" pitchFamily="2" charset="-122"/>
              </a:rPr>
              <a:t>[</a:t>
            </a:r>
            <a:r>
              <a:rPr lang="zh-CN" altLang="en-US">
                <a:latin typeface="宋体" pitchFamily="2" charset="-122"/>
              </a:rPr>
              <a:t>例</a:t>
            </a:r>
            <a:r>
              <a:rPr lang="en-US" altLang="zh-CN">
                <a:latin typeface="宋体" pitchFamily="2" charset="-122"/>
              </a:rPr>
              <a:t>]</a:t>
            </a:r>
            <a:r>
              <a:rPr lang="zh-CN" altLang="en-US">
                <a:latin typeface="宋体" pitchFamily="2" charset="-122"/>
              </a:rPr>
              <a:t>查询至少选修了学生</a:t>
            </a:r>
            <a:r>
              <a:rPr lang="en-US" altLang="zh-CN">
                <a:latin typeface="宋体" pitchFamily="2" charset="-122"/>
              </a:rPr>
              <a:t>200215122</a:t>
            </a:r>
            <a:r>
              <a:rPr lang="zh-CN" altLang="en-US">
                <a:latin typeface="宋体" pitchFamily="2" charset="-122"/>
              </a:rPr>
              <a:t>选修的全部课程的学生号码</a:t>
            </a:r>
          </a:p>
          <a:p>
            <a:pPr marL="342900" indent="-342900" defTabSz="914400">
              <a:lnSpc>
                <a:spcPct val="70000"/>
              </a:lnSpc>
            </a:pPr>
            <a:r>
              <a:rPr lang="zh-CN" altLang="en-US">
                <a:latin typeface="宋体" pitchFamily="2" charset="-122"/>
              </a:rPr>
              <a:t>解题思路：</a:t>
            </a:r>
          </a:p>
          <a:p>
            <a:pPr marL="742950" lvl="1" indent="-285750" defTabSz="914400">
              <a:lnSpc>
                <a:spcPct val="80000"/>
              </a:lnSpc>
            </a:pPr>
            <a:r>
              <a:rPr lang="zh-CN" altLang="en-US">
                <a:latin typeface="宋体" pitchFamily="2" charset="-122"/>
              </a:rPr>
              <a:t>用逻辑蕴函表达：查询学号为</a:t>
            </a:r>
            <a:r>
              <a:rPr lang="en-US" altLang="zh-CN">
                <a:latin typeface="宋体" pitchFamily="2" charset="-122"/>
              </a:rPr>
              <a:t>x</a:t>
            </a:r>
            <a:r>
              <a:rPr lang="zh-CN" altLang="en-US">
                <a:latin typeface="宋体" pitchFamily="2" charset="-122"/>
              </a:rPr>
              <a:t>的学生，对所有的课程</a:t>
            </a:r>
            <a:r>
              <a:rPr lang="en-US" altLang="zh-CN">
                <a:latin typeface="宋体" pitchFamily="2" charset="-122"/>
              </a:rPr>
              <a:t>y</a:t>
            </a:r>
            <a:r>
              <a:rPr lang="zh-CN" altLang="en-US">
                <a:latin typeface="宋体" pitchFamily="2" charset="-122"/>
              </a:rPr>
              <a:t>，只要</a:t>
            </a:r>
            <a:r>
              <a:rPr lang="en-US" altLang="zh-CN">
                <a:latin typeface="宋体" pitchFamily="2" charset="-122"/>
              </a:rPr>
              <a:t>200215122</a:t>
            </a:r>
            <a:r>
              <a:rPr lang="zh-CN" altLang="en-US">
                <a:latin typeface="宋体" pitchFamily="2" charset="-122"/>
              </a:rPr>
              <a:t>学生选修了课程</a:t>
            </a:r>
            <a:r>
              <a:rPr lang="en-US" altLang="zh-CN">
                <a:latin typeface="宋体" pitchFamily="2" charset="-122"/>
              </a:rPr>
              <a:t>y</a:t>
            </a:r>
            <a:r>
              <a:rPr lang="zh-CN" altLang="en-US">
                <a:latin typeface="宋体" pitchFamily="2" charset="-122"/>
              </a:rPr>
              <a:t>，则</a:t>
            </a:r>
            <a:r>
              <a:rPr lang="en-US" altLang="zh-CN">
                <a:latin typeface="宋体" pitchFamily="2" charset="-122"/>
              </a:rPr>
              <a:t>x</a:t>
            </a:r>
            <a:r>
              <a:rPr lang="zh-CN" altLang="en-US">
                <a:latin typeface="宋体" pitchFamily="2" charset="-122"/>
              </a:rPr>
              <a:t>也选修了</a:t>
            </a:r>
            <a:r>
              <a:rPr lang="en-US" altLang="zh-CN">
                <a:latin typeface="宋体" pitchFamily="2" charset="-122"/>
              </a:rPr>
              <a:t>y</a:t>
            </a:r>
          </a:p>
          <a:p>
            <a:pPr marL="342900" indent="-342900" defTabSz="914400">
              <a:lnSpc>
                <a:spcPct val="70000"/>
              </a:lnSpc>
              <a:buFont typeface="Wingdings" pitchFamily="2" charset="2"/>
              <a:buNone/>
            </a:pPr>
            <a:r>
              <a:rPr lang="zh-CN" altLang="en-US">
                <a:latin typeface="宋体" pitchFamily="2" charset="-122"/>
              </a:rPr>
              <a:t>形式化表示</a:t>
            </a:r>
            <a:r>
              <a:rPr lang="en-US" altLang="zh-CN">
                <a:latin typeface="宋体" pitchFamily="2" charset="-122"/>
              </a:rPr>
              <a:t>:</a:t>
            </a:r>
            <a:r>
              <a:rPr lang="zh-CN" altLang="en-US">
                <a:latin typeface="宋体" pitchFamily="2" charset="-122"/>
              </a:rPr>
              <a:t>用</a:t>
            </a:r>
            <a:r>
              <a:rPr lang="en-US" altLang="zh-CN">
                <a:latin typeface="宋体" pitchFamily="2" charset="-122"/>
              </a:rPr>
              <a:t>P</a:t>
            </a:r>
            <a:r>
              <a:rPr lang="zh-CN" altLang="en-US">
                <a:latin typeface="宋体" pitchFamily="2" charset="-122"/>
              </a:rPr>
              <a:t>表示谓词 </a:t>
            </a:r>
            <a:r>
              <a:rPr lang="zh-CN" altLang="en-US">
                <a:latin typeface="Times New Roman"/>
              </a:rPr>
              <a:t>“</a:t>
            </a:r>
            <a:r>
              <a:rPr lang="zh-CN" altLang="en-US">
                <a:latin typeface="宋体" pitchFamily="2" charset="-122"/>
              </a:rPr>
              <a:t>学生</a:t>
            </a:r>
            <a:r>
              <a:rPr lang="en-US" altLang="zh-CN">
                <a:latin typeface="宋体" pitchFamily="2" charset="-122"/>
              </a:rPr>
              <a:t>200215122</a:t>
            </a:r>
            <a:r>
              <a:rPr lang="zh-CN" altLang="en-US">
                <a:latin typeface="宋体" pitchFamily="2" charset="-122"/>
              </a:rPr>
              <a:t>选修了课程</a:t>
            </a:r>
            <a:r>
              <a:rPr lang="en-US" altLang="zh-CN">
                <a:latin typeface="宋体" pitchFamily="2" charset="-122"/>
              </a:rPr>
              <a:t>y</a:t>
            </a:r>
            <a:r>
              <a:rPr lang="en-US" altLang="zh-CN">
                <a:latin typeface="Times New Roman"/>
              </a:rPr>
              <a:t>”</a:t>
            </a:r>
            <a:endParaRPr lang="en-US" altLang="zh-CN">
              <a:latin typeface="宋体" pitchFamily="2" charset="-122"/>
            </a:endParaRPr>
          </a:p>
          <a:p>
            <a:pPr marL="742950" lvl="1" indent="-285750" defTabSz="914400">
              <a:lnSpc>
                <a:spcPct val="70000"/>
              </a:lnSpc>
              <a:buFontTx/>
              <a:buNone/>
            </a:pPr>
            <a:r>
              <a:rPr lang="en-US" altLang="zh-CN">
                <a:latin typeface="宋体" pitchFamily="2" charset="-122"/>
              </a:rPr>
              <a:t>	        </a:t>
            </a:r>
            <a:r>
              <a:rPr lang="zh-CN" altLang="en-US">
                <a:latin typeface="宋体" pitchFamily="2" charset="-122"/>
              </a:rPr>
              <a:t>用</a:t>
            </a:r>
            <a:r>
              <a:rPr lang="en-US" altLang="zh-CN">
                <a:latin typeface="宋体" pitchFamily="2" charset="-122"/>
              </a:rPr>
              <a:t>q</a:t>
            </a:r>
            <a:r>
              <a:rPr lang="zh-CN" altLang="en-US">
                <a:latin typeface="宋体" pitchFamily="2" charset="-122"/>
              </a:rPr>
              <a:t>表示谓词 </a:t>
            </a:r>
            <a:r>
              <a:rPr lang="zh-CN" altLang="en-US">
                <a:latin typeface="Times New Roman"/>
              </a:rPr>
              <a:t>“</a:t>
            </a:r>
            <a:r>
              <a:rPr lang="zh-CN" altLang="en-US">
                <a:latin typeface="宋体" pitchFamily="2" charset="-122"/>
              </a:rPr>
              <a:t>学生</a:t>
            </a:r>
            <a:r>
              <a:rPr lang="en-US" altLang="zh-CN">
                <a:latin typeface="宋体" pitchFamily="2" charset="-122"/>
              </a:rPr>
              <a:t>x</a:t>
            </a:r>
            <a:r>
              <a:rPr lang="zh-CN" altLang="en-US">
                <a:latin typeface="宋体" pitchFamily="2" charset="-122"/>
              </a:rPr>
              <a:t>选修了课程</a:t>
            </a:r>
            <a:r>
              <a:rPr lang="en-US" altLang="zh-CN">
                <a:latin typeface="宋体" pitchFamily="2" charset="-122"/>
              </a:rPr>
              <a:t>y</a:t>
            </a:r>
            <a:r>
              <a:rPr lang="en-US" altLang="zh-CN">
                <a:latin typeface="Times New Roman"/>
              </a:rPr>
              <a:t>”</a:t>
            </a:r>
            <a:endParaRPr lang="en-US" altLang="zh-CN">
              <a:latin typeface="宋体" pitchFamily="2" charset="-122"/>
            </a:endParaRPr>
          </a:p>
          <a:p>
            <a:pPr marL="742950" lvl="1" indent="-285750" defTabSz="914400">
              <a:lnSpc>
                <a:spcPct val="70000"/>
              </a:lnSpc>
              <a:buFontTx/>
              <a:buNone/>
            </a:pPr>
            <a:r>
              <a:rPr lang="en-US" altLang="zh-CN">
                <a:latin typeface="宋体" pitchFamily="2" charset="-122"/>
              </a:rPr>
              <a:t>	        </a:t>
            </a:r>
            <a:r>
              <a:rPr lang="zh-CN" altLang="en-US">
                <a:latin typeface="宋体" pitchFamily="2" charset="-122"/>
              </a:rPr>
              <a:t>则上述查询为</a:t>
            </a:r>
            <a:r>
              <a:rPr lang="en-US" altLang="zh-CN">
                <a:latin typeface="宋体" pitchFamily="2" charset="-122"/>
              </a:rPr>
              <a:t>: (</a:t>
            </a:r>
            <a:r>
              <a:rPr lang="en-US" altLang="zh-CN">
                <a:sym typeface="Symbol" pitchFamily="18" charset="2"/>
              </a:rPr>
              <a:t></a:t>
            </a:r>
            <a:r>
              <a:rPr lang="en-US" altLang="zh-CN">
                <a:latin typeface="宋体" pitchFamily="2" charset="-122"/>
              </a:rPr>
              <a:t>y)p </a:t>
            </a:r>
            <a:r>
              <a:rPr lang="en-US" altLang="zh-CN">
                <a:sym typeface="Symbol" pitchFamily="18" charset="2"/>
              </a:rPr>
              <a:t></a:t>
            </a:r>
            <a:r>
              <a:rPr lang="en-US" altLang="zh-CN">
                <a:latin typeface="宋体" pitchFamily="2" charset="-122"/>
              </a:rPr>
              <a:t> q</a:t>
            </a:r>
          </a:p>
          <a:p>
            <a:pPr marL="742950" lvl="1" indent="-285750" defTabSz="914400">
              <a:lnSpc>
                <a:spcPct val="80000"/>
              </a:lnSpc>
            </a:pPr>
            <a:r>
              <a:rPr lang="zh-CN" altLang="en-US"/>
              <a:t>等价变换</a:t>
            </a:r>
          </a:p>
          <a:p>
            <a:pPr marL="742950" lvl="1" indent="-285750" defTabSz="914400">
              <a:lnSpc>
                <a:spcPct val="80000"/>
              </a:lnSpc>
            </a:pPr>
            <a:endParaRPr lang="en-US" altLang="zh-CN"/>
          </a:p>
          <a:p>
            <a:pPr marL="742950" lvl="1" indent="-285750" defTabSz="914400">
              <a:lnSpc>
                <a:spcPct val="80000"/>
              </a:lnSpc>
              <a:buFontTx/>
              <a:buNone/>
            </a:pPr>
            <a:r>
              <a:rPr lang="en-US" altLang="zh-CN"/>
              <a:t>              ≡  </a:t>
            </a:r>
            <a:r>
              <a:rPr lang="en-US" altLang="zh-CN">
                <a:sym typeface="Symbol" pitchFamily="18" charset="2"/>
              </a:rPr>
              <a:t></a:t>
            </a:r>
            <a:r>
              <a:rPr lang="en-US" altLang="zh-CN"/>
              <a:t> (</a:t>
            </a:r>
            <a:r>
              <a:rPr lang="en-US" altLang="zh-CN">
                <a:sym typeface="Symbol" pitchFamily="18" charset="2"/>
              </a:rPr>
              <a:t></a:t>
            </a:r>
            <a:r>
              <a:rPr lang="en-US" altLang="zh-CN"/>
              <a:t>y (</a:t>
            </a:r>
            <a:r>
              <a:rPr lang="en-US" altLang="zh-CN">
                <a:sym typeface="Symbol" pitchFamily="18" charset="2"/>
              </a:rPr>
              <a:t></a:t>
            </a:r>
            <a:r>
              <a:rPr lang="en-US" altLang="zh-CN"/>
              <a:t>(</a:t>
            </a:r>
            <a:r>
              <a:rPr lang="en-US" altLang="zh-CN">
                <a:sym typeface="Symbol" pitchFamily="18" charset="2"/>
              </a:rPr>
              <a:t></a:t>
            </a:r>
            <a:r>
              <a:rPr lang="en-US" altLang="zh-CN"/>
              <a:t> p∨ q) ≡  </a:t>
            </a:r>
            <a:r>
              <a:rPr lang="en-US" altLang="zh-CN">
                <a:sym typeface="Symbol" pitchFamily="18" charset="2"/>
              </a:rPr>
              <a:t></a:t>
            </a:r>
            <a:r>
              <a:rPr lang="en-US" altLang="zh-CN"/>
              <a:t> </a:t>
            </a:r>
            <a:r>
              <a:rPr lang="en-US" altLang="zh-CN">
                <a:sym typeface="Symbol" pitchFamily="18" charset="2"/>
              </a:rPr>
              <a:t></a:t>
            </a:r>
            <a:r>
              <a:rPr lang="en-US" altLang="zh-CN"/>
              <a:t>y(p∧</a:t>
            </a:r>
            <a:r>
              <a:rPr lang="en-US" altLang="zh-CN">
                <a:sym typeface="Symbol" pitchFamily="18" charset="2"/>
              </a:rPr>
              <a:t></a:t>
            </a:r>
            <a:r>
              <a:rPr lang="en-US" altLang="zh-CN"/>
              <a:t>q)</a:t>
            </a:r>
          </a:p>
          <a:p>
            <a:pPr marL="742950" lvl="1" indent="-285750" algn="just" defTabSz="914400">
              <a:lnSpc>
                <a:spcPct val="80000"/>
              </a:lnSpc>
            </a:pPr>
            <a:r>
              <a:rPr lang="zh-CN" altLang="en-US"/>
              <a:t>变换后语义：不存在这样的课程</a:t>
            </a:r>
            <a:r>
              <a:rPr lang="en-US" altLang="zh-CN"/>
              <a:t>y</a:t>
            </a:r>
            <a:r>
              <a:rPr lang="zh-CN" altLang="en-US"/>
              <a:t>，学生</a:t>
            </a:r>
            <a:r>
              <a:rPr lang="en-US" altLang="zh-CN">
                <a:latin typeface="宋体" pitchFamily="2" charset="-122"/>
              </a:rPr>
              <a:t>200215122</a:t>
            </a:r>
            <a:r>
              <a:rPr lang="zh-CN" altLang="en-US"/>
              <a:t>选修了</a:t>
            </a:r>
            <a:r>
              <a:rPr lang="en-US" altLang="zh-CN"/>
              <a:t>y</a:t>
            </a:r>
            <a:r>
              <a:rPr lang="zh-CN" altLang="en-US"/>
              <a:t>，而学生</a:t>
            </a:r>
            <a:r>
              <a:rPr lang="en-US" altLang="zh-CN"/>
              <a:t>x</a:t>
            </a:r>
            <a:r>
              <a:rPr lang="zh-CN" altLang="en-US"/>
              <a:t>没有选</a:t>
            </a:r>
            <a:endParaRPr lang="en-US" altLang="zh-CN"/>
          </a:p>
        </p:txBody>
      </p:sp>
      <p:sp>
        <p:nvSpPr>
          <p:cNvPr id="1438726" name="Rectangle 6"/>
          <p:cNvSpPr>
            <a:spLocks noChangeArrowheads="1"/>
          </p:cNvSpPr>
          <p:nvPr/>
        </p:nvSpPr>
        <p:spPr bwMode="auto">
          <a:xfrm>
            <a:off x="1639888" y="4941888"/>
            <a:ext cx="5840412"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lvl="1" algn="l">
              <a:lnSpc>
                <a:spcPct val="80000"/>
              </a:lnSpc>
              <a:spcBef>
                <a:spcPct val="35000"/>
              </a:spcBef>
              <a:buClr>
                <a:srgbClr val="27305F"/>
              </a:buClr>
            </a:pPr>
            <a:r>
              <a:rPr lang="en-US" altLang="zh-CN" sz="2800"/>
              <a:t>(</a:t>
            </a:r>
            <a:r>
              <a:rPr lang="en-US" altLang="zh-CN" sz="2800">
                <a:sym typeface="Symbol" pitchFamily="18" charset="2"/>
              </a:rPr>
              <a:t></a:t>
            </a:r>
            <a:r>
              <a:rPr lang="en-US" altLang="zh-CN" sz="2800"/>
              <a:t>y)</a:t>
            </a:r>
            <a:r>
              <a:rPr lang="en-US" altLang="zh-CN" sz="2800">
                <a:solidFill>
                  <a:srgbClr val="FF3399"/>
                </a:solidFill>
              </a:rPr>
              <a:t>p </a:t>
            </a:r>
            <a:r>
              <a:rPr lang="en-US" altLang="zh-CN" sz="2800">
                <a:solidFill>
                  <a:srgbClr val="FF3399"/>
                </a:solidFill>
                <a:sym typeface="Symbol" pitchFamily="18" charset="2"/>
              </a:rPr>
              <a:t></a:t>
            </a:r>
            <a:r>
              <a:rPr lang="en-US" altLang="zh-CN" sz="2800">
                <a:solidFill>
                  <a:srgbClr val="FF3399"/>
                </a:solidFill>
              </a:rPr>
              <a:t> q</a:t>
            </a:r>
            <a:r>
              <a:rPr lang="en-US" altLang="zh-CN" sz="2800"/>
              <a:t>  ≡  </a:t>
            </a:r>
            <a:r>
              <a:rPr lang="en-US" altLang="zh-CN" sz="2800">
                <a:sym typeface="Symbol" pitchFamily="18" charset="2"/>
              </a:rPr>
              <a:t></a:t>
            </a:r>
            <a:r>
              <a:rPr lang="en-US" altLang="zh-CN" sz="2800"/>
              <a:t> (</a:t>
            </a:r>
            <a:r>
              <a:rPr lang="en-US" altLang="zh-CN" sz="2800">
                <a:sym typeface="Symbol" pitchFamily="18" charset="2"/>
              </a:rPr>
              <a:t></a:t>
            </a:r>
            <a:r>
              <a:rPr lang="en-US" altLang="zh-CN" sz="2800"/>
              <a:t>y (</a:t>
            </a:r>
            <a:r>
              <a:rPr lang="en-US" altLang="zh-CN" sz="2800">
                <a:sym typeface="Symbol" pitchFamily="18" charset="2"/>
              </a:rPr>
              <a:t></a:t>
            </a:r>
            <a:r>
              <a:rPr lang="en-US" altLang="zh-CN" sz="2800"/>
              <a:t>(</a:t>
            </a:r>
            <a:r>
              <a:rPr lang="en-US" altLang="zh-CN" sz="2800">
                <a:solidFill>
                  <a:srgbClr val="FF3399"/>
                </a:solidFill>
              </a:rPr>
              <a:t>p </a:t>
            </a:r>
            <a:r>
              <a:rPr lang="en-US" altLang="zh-CN" sz="2800">
                <a:solidFill>
                  <a:srgbClr val="FF3399"/>
                </a:solidFill>
                <a:sym typeface="Symbol" pitchFamily="18" charset="2"/>
              </a:rPr>
              <a:t></a:t>
            </a:r>
            <a:r>
              <a:rPr lang="en-US" altLang="zh-CN" sz="2800">
                <a:solidFill>
                  <a:srgbClr val="FF3399"/>
                </a:solidFill>
              </a:rPr>
              <a:t> q</a:t>
            </a:r>
            <a:r>
              <a:rPr lang="en-US" altLang="zh-CN" sz="2800"/>
              <a:t> ))</a:t>
            </a:r>
          </a:p>
        </p:txBody>
      </p:sp>
      <p:sp>
        <p:nvSpPr>
          <p:cNvPr id="1438729" name="AutoShape 9"/>
          <p:cNvSpPr>
            <a:spLocks noChangeArrowheads="1"/>
          </p:cNvSpPr>
          <p:nvPr/>
        </p:nvSpPr>
        <p:spPr bwMode="auto">
          <a:xfrm>
            <a:off x="415925" y="4149725"/>
            <a:ext cx="3816350" cy="609600"/>
          </a:xfrm>
          <a:prstGeom prst="wedgeRoundRectCallout">
            <a:avLst>
              <a:gd name="adj1" fmla="val 6407"/>
              <a:gd name="adj2" fmla="val 97134"/>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sz="2800">
                <a:solidFill>
                  <a:srgbClr val="FF0000"/>
                </a:solidFill>
              </a:rPr>
              <a:t>(</a:t>
            </a:r>
            <a:r>
              <a:rPr lang="en-US" altLang="zh-CN" sz="2800">
                <a:solidFill>
                  <a:srgbClr val="FF0000"/>
                </a:solidFill>
                <a:sym typeface="Symbol" pitchFamily="18" charset="2"/>
              </a:rPr>
              <a:t></a:t>
            </a:r>
            <a:r>
              <a:rPr lang="en-US" altLang="zh-CN" sz="2800">
                <a:solidFill>
                  <a:srgbClr val="FF0000"/>
                </a:solidFill>
              </a:rPr>
              <a:t>x)P ≡ </a:t>
            </a:r>
            <a:r>
              <a:rPr lang="en-US" altLang="zh-CN" sz="2800">
                <a:solidFill>
                  <a:srgbClr val="FF0000"/>
                </a:solidFill>
                <a:sym typeface="Symbol" pitchFamily="18" charset="2"/>
              </a:rPr>
              <a:t></a:t>
            </a:r>
            <a:r>
              <a:rPr lang="en-US" altLang="zh-CN" sz="2800">
                <a:solidFill>
                  <a:srgbClr val="FF0000"/>
                </a:solidFill>
              </a:rPr>
              <a:t> (</a:t>
            </a:r>
            <a:r>
              <a:rPr lang="en-US" altLang="zh-CN" sz="2800">
                <a:solidFill>
                  <a:srgbClr val="FF0000"/>
                </a:solidFill>
                <a:sym typeface="Symbol" pitchFamily="18" charset="2"/>
              </a:rPr>
              <a:t></a:t>
            </a:r>
            <a:r>
              <a:rPr lang="en-US" altLang="zh-CN" sz="2800">
                <a:solidFill>
                  <a:srgbClr val="FF0000"/>
                </a:solidFill>
              </a:rPr>
              <a:t> x(</a:t>
            </a:r>
            <a:r>
              <a:rPr lang="en-US" altLang="zh-CN" sz="2800">
                <a:solidFill>
                  <a:srgbClr val="FF0000"/>
                </a:solidFill>
                <a:sym typeface="Symbol" pitchFamily="18" charset="2"/>
              </a:rPr>
              <a:t></a:t>
            </a:r>
            <a:r>
              <a:rPr lang="en-US" altLang="zh-CN" sz="2800">
                <a:solidFill>
                  <a:srgbClr val="FF0000"/>
                </a:solidFill>
              </a:rPr>
              <a:t>P))</a:t>
            </a:r>
            <a:endParaRPr lang="zh-CN" altLang="en-US" sz="2800">
              <a:solidFill>
                <a:srgbClr val="FF0000"/>
              </a:solidFill>
            </a:endParaRPr>
          </a:p>
        </p:txBody>
      </p:sp>
      <p:sp>
        <p:nvSpPr>
          <p:cNvPr id="1438730" name="AutoShape 10"/>
          <p:cNvSpPr>
            <a:spLocks noChangeArrowheads="1"/>
          </p:cNvSpPr>
          <p:nvPr/>
        </p:nvSpPr>
        <p:spPr bwMode="auto">
          <a:xfrm>
            <a:off x="7313613" y="4149725"/>
            <a:ext cx="2592387" cy="609600"/>
          </a:xfrm>
          <a:prstGeom prst="wedgeRoundRectCallout">
            <a:avLst>
              <a:gd name="adj1" fmla="val -68310"/>
              <a:gd name="adj2" fmla="val 103384"/>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a:r>
              <a:rPr lang="en-US" altLang="zh-CN" sz="2800">
                <a:solidFill>
                  <a:srgbClr val="FF0000"/>
                </a:solidFill>
              </a:rPr>
              <a:t>p</a:t>
            </a:r>
            <a:r>
              <a:rPr lang="en-US" altLang="zh-CN" sz="2800">
                <a:solidFill>
                  <a:srgbClr val="FF0000"/>
                </a:solidFill>
                <a:sym typeface="Symbol" pitchFamily="18" charset="2"/>
              </a:rPr>
              <a:t></a:t>
            </a:r>
            <a:r>
              <a:rPr lang="en-US" altLang="zh-CN" sz="2800">
                <a:solidFill>
                  <a:srgbClr val="FF0000"/>
                </a:solidFill>
              </a:rPr>
              <a:t>q≡</a:t>
            </a:r>
            <a:r>
              <a:rPr lang="en-US" altLang="zh-CN" sz="2800">
                <a:solidFill>
                  <a:srgbClr val="FF0000"/>
                </a:solidFill>
                <a:sym typeface="Symbol" pitchFamily="18" charset="2"/>
              </a:rPr>
              <a:t></a:t>
            </a:r>
            <a:r>
              <a:rPr lang="en-US" altLang="zh-CN" sz="2800">
                <a:solidFill>
                  <a:srgbClr val="FF0000"/>
                </a:solidFill>
              </a:rPr>
              <a:t>p∨q</a:t>
            </a:r>
            <a:r>
              <a:rPr lang="en-US" altLang="zh-CN" sz="2800"/>
              <a:t>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8729"/>
                                        </p:tgtEl>
                                        <p:attrNameLst>
                                          <p:attrName>style.visibility</p:attrName>
                                        </p:attrNameLst>
                                      </p:cBhvr>
                                      <p:to>
                                        <p:strVal val="visible"/>
                                      </p:to>
                                    </p:set>
                                    <p:animEffect transition="in" filter="blinds(horizontal)">
                                      <p:cBhvr>
                                        <p:cTn id="7" dur="500"/>
                                        <p:tgtEl>
                                          <p:spTgt spid="1438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730"/>
                                        </p:tgtEl>
                                        <p:attrNameLst>
                                          <p:attrName>style.visibility</p:attrName>
                                        </p:attrNameLst>
                                      </p:cBhvr>
                                      <p:to>
                                        <p:strVal val="visible"/>
                                      </p:to>
                                    </p:set>
                                    <p:animEffect transition="in" filter="blinds(horizontal)">
                                      <p:cBhvr>
                                        <p:cTn id="12" dur="500"/>
                                        <p:tgtEl>
                                          <p:spTgt spid="1438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9" grpId="0" animBg="1"/>
      <p:bldP spid="143873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05106BFA-F612-438E-8185-67756E98FF46}" type="slidenum">
              <a:rPr lang="zh-CN" altLang="en-US"/>
              <a:pPr/>
              <a:t>108</a:t>
            </a:fld>
            <a:endParaRPr lang="en-US" altLang="zh-CN"/>
          </a:p>
        </p:txBody>
      </p:sp>
      <p:sp>
        <p:nvSpPr>
          <p:cNvPr id="8" name="日期占位符 4"/>
          <p:cNvSpPr>
            <a:spLocks noGrp="1"/>
          </p:cNvSpPr>
          <p:nvPr>
            <p:ph type="dt" sz="half" idx="11"/>
          </p:nvPr>
        </p:nvSpPr>
        <p:spPr/>
        <p:txBody>
          <a:bodyPr/>
          <a:lstStyle/>
          <a:p>
            <a:fld id="{0C5BB6AD-4A7F-4D83-BA06-A81D76A88F36}" type="datetime1">
              <a:rPr lang="zh-CN" altLang="en-US"/>
              <a:pPr/>
              <a:t>2017/4/15</a:t>
            </a:fld>
            <a:endParaRPr lang="en-US" altLang="zh-CN" sz="1000"/>
          </a:p>
        </p:txBody>
      </p:sp>
      <p:sp>
        <p:nvSpPr>
          <p:cNvPr id="1440770" name="Rectangle 2"/>
          <p:cNvSpPr>
            <a:spLocks noGrp="1" noChangeArrowheads="1"/>
          </p:cNvSpPr>
          <p:nvPr>
            <p:ph type="title"/>
          </p:nvPr>
        </p:nvSpPr>
        <p:spPr>
          <a:xfrm>
            <a:off x="650875" y="174625"/>
            <a:ext cx="8820150" cy="739775"/>
          </a:xfrm>
        </p:spPr>
        <p:txBody>
          <a:bodyPr/>
          <a:lstStyle/>
          <a:p>
            <a:pPr defTabSz="914400"/>
            <a:r>
              <a:rPr lang="zh-CN" altLang="en-US" sz="4400"/>
              <a:t>带有</a:t>
            </a:r>
            <a:r>
              <a:rPr lang="en-US" altLang="zh-CN" sz="4400"/>
              <a:t>EXISTS</a:t>
            </a:r>
            <a:r>
              <a:rPr lang="zh-CN" altLang="en-US" sz="4400"/>
              <a:t>谓词的子查询(略) </a:t>
            </a:r>
            <a:r>
              <a:rPr lang="zh-CN" altLang="en-US" sz="5400">
                <a:cs typeface="Times New Roman" pitchFamily="18" charset="0"/>
              </a:rPr>
              <a:t> </a:t>
            </a:r>
          </a:p>
        </p:txBody>
      </p:sp>
      <p:sp>
        <p:nvSpPr>
          <p:cNvPr id="1440771" name="Rectangle 3"/>
          <p:cNvSpPr>
            <a:spLocks noGrp="1" noChangeArrowheads="1"/>
          </p:cNvSpPr>
          <p:nvPr>
            <p:ph type="body" idx="1"/>
          </p:nvPr>
        </p:nvSpPr>
        <p:spPr>
          <a:xfrm>
            <a:off x="650875" y="1143000"/>
            <a:ext cx="8820150" cy="5049838"/>
          </a:xfrm>
        </p:spPr>
        <p:txBody>
          <a:bodyPr/>
          <a:lstStyle/>
          <a:p>
            <a:pPr marL="342900" indent="-342900" algn="just" defTabSz="914400">
              <a:lnSpc>
                <a:spcPct val="70000"/>
              </a:lnSpc>
              <a:buSzPct val="50000"/>
            </a:pPr>
            <a:r>
              <a:rPr lang="zh-CN" altLang="en-US"/>
              <a:t>用</a:t>
            </a:r>
            <a:r>
              <a:rPr lang="en-US" altLang="zh-CN"/>
              <a:t>NOT EXISTS</a:t>
            </a:r>
            <a:r>
              <a:rPr lang="zh-CN" altLang="en-US"/>
              <a:t>谓词表示：不存在这样的课程</a:t>
            </a:r>
            <a:r>
              <a:rPr lang="en-US" altLang="zh-CN"/>
              <a:t>y</a:t>
            </a:r>
            <a:r>
              <a:rPr lang="zh-CN" altLang="en-US"/>
              <a:t>，学生</a:t>
            </a:r>
            <a:r>
              <a:rPr lang="en-US" altLang="zh-CN">
                <a:latin typeface="宋体" pitchFamily="2" charset="-122"/>
              </a:rPr>
              <a:t>200215122</a:t>
            </a:r>
            <a:r>
              <a:rPr lang="zh-CN" altLang="en-US"/>
              <a:t>选修了</a:t>
            </a:r>
            <a:r>
              <a:rPr lang="en-US" altLang="zh-CN"/>
              <a:t>y</a:t>
            </a:r>
            <a:r>
              <a:rPr lang="zh-CN" altLang="en-US"/>
              <a:t>，而学生</a:t>
            </a:r>
            <a:r>
              <a:rPr lang="en-US" altLang="zh-CN"/>
              <a:t>x</a:t>
            </a:r>
            <a:r>
              <a:rPr lang="zh-CN" altLang="en-US"/>
              <a:t>没有选</a:t>
            </a:r>
            <a:r>
              <a:rPr lang="zh-CN" altLang="en-US" sz="2400"/>
              <a:t> </a:t>
            </a:r>
            <a:r>
              <a:rPr lang="en-US" altLang="zh-CN">
                <a:sym typeface="Symbol" pitchFamily="18" charset="2"/>
              </a:rPr>
              <a:t></a:t>
            </a:r>
            <a:r>
              <a:rPr lang="en-US" altLang="zh-CN"/>
              <a:t> </a:t>
            </a:r>
            <a:r>
              <a:rPr lang="en-US" altLang="zh-CN">
                <a:sym typeface="Symbol" pitchFamily="18" charset="2"/>
              </a:rPr>
              <a:t></a:t>
            </a:r>
            <a:r>
              <a:rPr lang="en-US" altLang="zh-CN"/>
              <a:t>y(p∧</a:t>
            </a:r>
            <a:r>
              <a:rPr lang="en-US" altLang="zh-CN">
                <a:sym typeface="Symbol" pitchFamily="18" charset="2"/>
              </a:rPr>
              <a:t></a:t>
            </a:r>
            <a:r>
              <a:rPr lang="en-US" altLang="zh-CN"/>
              <a:t>q)</a:t>
            </a:r>
            <a:endParaRPr lang="zh-CN" altLang="en-US" sz="2400"/>
          </a:p>
          <a:p>
            <a:pPr marL="342900" indent="-342900" algn="just" defTabSz="914400">
              <a:lnSpc>
                <a:spcPct val="60000"/>
              </a:lnSpc>
              <a:buSzPct val="50000"/>
              <a:buFont typeface="宋体" pitchFamily="2" charset="-122"/>
              <a:buNone/>
            </a:pPr>
            <a:r>
              <a:rPr lang="zh-CN" altLang="en-US" sz="2400"/>
              <a:t>    </a:t>
            </a:r>
            <a:r>
              <a:rPr lang="en-US" altLang="zh-CN"/>
              <a:t>SELECT DISTINCT Sno</a:t>
            </a:r>
          </a:p>
          <a:p>
            <a:pPr marL="342900" indent="-342900" algn="just" defTabSz="914400">
              <a:lnSpc>
                <a:spcPct val="60000"/>
              </a:lnSpc>
              <a:buSzPct val="50000"/>
              <a:buFont typeface="宋体" pitchFamily="2" charset="-122"/>
              <a:buNone/>
            </a:pPr>
            <a:r>
              <a:rPr lang="en-US" altLang="zh-CN"/>
              <a:t>         FROM SC </a:t>
            </a:r>
            <a:r>
              <a:rPr lang="en-US" altLang="zh-CN">
                <a:solidFill>
                  <a:srgbClr val="FF0000"/>
                </a:solidFill>
              </a:rPr>
              <a:t>SCX</a:t>
            </a:r>
          </a:p>
          <a:p>
            <a:pPr marL="342900" indent="-342900" algn="just" defTabSz="914400">
              <a:lnSpc>
                <a:spcPct val="60000"/>
              </a:lnSpc>
              <a:buSzPct val="50000"/>
              <a:buFont typeface="宋体" pitchFamily="2" charset="-122"/>
              <a:buNone/>
            </a:pPr>
            <a:r>
              <a:rPr lang="en-US" altLang="zh-CN"/>
              <a:t>         WHERE NOT EXISTS</a:t>
            </a:r>
          </a:p>
          <a:p>
            <a:pPr marL="342900" indent="-342900" algn="just" defTabSz="914400">
              <a:lnSpc>
                <a:spcPct val="60000"/>
              </a:lnSpc>
              <a:buSzPct val="50000"/>
              <a:buFont typeface="宋体" pitchFamily="2" charset="-122"/>
              <a:buNone/>
            </a:pPr>
            <a:r>
              <a:rPr lang="en-US" altLang="zh-CN"/>
              <a:t>               (SELECT *</a:t>
            </a:r>
          </a:p>
          <a:p>
            <a:pPr marL="342900" indent="-342900" algn="just" defTabSz="914400">
              <a:lnSpc>
                <a:spcPct val="60000"/>
              </a:lnSpc>
              <a:buSzPct val="50000"/>
              <a:buFont typeface="宋体" pitchFamily="2" charset="-122"/>
              <a:buNone/>
            </a:pPr>
            <a:r>
              <a:rPr lang="en-US" altLang="zh-CN"/>
              <a:t>                FROM SC </a:t>
            </a:r>
            <a:r>
              <a:rPr lang="en-US" altLang="zh-CN">
                <a:solidFill>
                  <a:srgbClr val="0000FF"/>
                </a:solidFill>
              </a:rPr>
              <a:t>SCY</a:t>
            </a:r>
          </a:p>
          <a:p>
            <a:pPr marL="342900" indent="-342900" algn="just" defTabSz="914400">
              <a:lnSpc>
                <a:spcPct val="60000"/>
              </a:lnSpc>
              <a:buSzPct val="50000"/>
              <a:buFont typeface="宋体" pitchFamily="2" charset="-122"/>
              <a:buNone/>
            </a:pPr>
            <a:r>
              <a:rPr lang="en-US" altLang="zh-CN"/>
              <a:t>                WHERE SCY.Sno = ' </a:t>
            </a:r>
            <a:r>
              <a:rPr lang="en-US" altLang="zh-CN">
                <a:latin typeface="宋体" pitchFamily="2" charset="-122"/>
              </a:rPr>
              <a:t>200215122</a:t>
            </a:r>
            <a:r>
              <a:rPr lang="en-US" altLang="zh-CN"/>
              <a:t> '  </a:t>
            </a:r>
          </a:p>
          <a:p>
            <a:pPr marL="342900" indent="-342900" algn="just" defTabSz="914400">
              <a:lnSpc>
                <a:spcPct val="60000"/>
              </a:lnSpc>
              <a:buSzPct val="50000"/>
              <a:buFont typeface="宋体" pitchFamily="2" charset="-122"/>
              <a:buNone/>
            </a:pPr>
            <a:r>
              <a:rPr lang="en-US" altLang="zh-CN"/>
              <a:t>                     AND      NOT EXISTS</a:t>
            </a:r>
          </a:p>
          <a:p>
            <a:pPr marL="342900" indent="-342900" algn="just" defTabSz="914400">
              <a:lnSpc>
                <a:spcPct val="60000"/>
              </a:lnSpc>
              <a:buSzPct val="50000"/>
              <a:buFont typeface="宋体" pitchFamily="2" charset="-122"/>
              <a:buNone/>
            </a:pPr>
            <a:r>
              <a:rPr lang="en-US" altLang="zh-CN"/>
              <a:t>                          (SELECT *</a:t>
            </a:r>
          </a:p>
          <a:p>
            <a:pPr marL="342900" indent="-342900" algn="just" defTabSz="914400">
              <a:lnSpc>
                <a:spcPct val="60000"/>
              </a:lnSpc>
              <a:buSzPct val="50000"/>
              <a:buFont typeface="宋体" pitchFamily="2" charset="-122"/>
              <a:buNone/>
            </a:pPr>
            <a:r>
              <a:rPr lang="en-US" altLang="zh-CN"/>
              <a:t>                           FROM SC SCZ</a:t>
            </a:r>
          </a:p>
          <a:p>
            <a:pPr marL="342900" indent="-342900" algn="just" defTabSz="914400">
              <a:lnSpc>
                <a:spcPct val="60000"/>
              </a:lnSpc>
              <a:buSzPct val="50000"/>
              <a:buFont typeface="宋体" pitchFamily="2" charset="-122"/>
              <a:buNone/>
            </a:pPr>
            <a:r>
              <a:rPr lang="en-US" altLang="zh-CN"/>
              <a:t>                           WHERE SCZ.Sno=</a:t>
            </a:r>
            <a:r>
              <a:rPr lang="en-US" altLang="zh-CN">
                <a:solidFill>
                  <a:srgbClr val="FF0000"/>
                </a:solidFill>
              </a:rPr>
              <a:t>SCX.</a:t>
            </a:r>
            <a:r>
              <a:rPr lang="en-US" altLang="zh-CN"/>
              <a:t>Sno AND</a:t>
            </a:r>
          </a:p>
          <a:p>
            <a:pPr marL="342900" indent="-342900" defTabSz="914400">
              <a:lnSpc>
                <a:spcPct val="60000"/>
              </a:lnSpc>
              <a:buSzPct val="50000"/>
              <a:buFont typeface="宋体" pitchFamily="2" charset="-122"/>
              <a:buNone/>
            </a:pPr>
            <a:r>
              <a:rPr lang="en-US" altLang="zh-CN"/>
              <a:t>                                           SCZ.Cno=</a:t>
            </a:r>
            <a:r>
              <a:rPr lang="en-US" altLang="zh-CN">
                <a:solidFill>
                  <a:srgbClr val="0000FF"/>
                </a:solidFill>
              </a:rPr>
              <a:t>SCY</a:t>
            </a:r>
            <a:r>
              <a:rPr lang="en-US" altLang="zh-CN"/>
              <a:t>.Cno))</a:t>
            </a:r>
            <a:r>
              <a:rPr lang="zh-CN" altLang="en-US"/>
              <a:t>；</a:t>
            </a:r>
          </a:p>
        </p:txBody>
      </p:sp>
      <p:sp>
        <p:nvSpPr>
          <p:cNvPr id="1440773" name="AutoShape 5"/>
          <p:cNvSpPr>
            <a:spLocks noChangeArrowheads="1"/>
          </p:cNvSpPr>
          <p:nvPr/>
        </p:nvSpPr>
        <p:spPr bwMode="auto">
          <a:xfrm>
            <a:off x="7040563" y="2852738"/>
            <a:ext cx="1439862" cy="1008062"/>
          </a:xfrm>
          <a:prstGeom prst="cloudCallout">
            <a:avLst>
              <a:gd name="adj1" fmla="val -57167"/>
              <a:gd name="adj2" fmla="val 49213"/>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a:t>p</a:t>
            </a:r>
            <a:endParaRPr lang="zh-CN" altLang="en-US" sz="3200"/>
          </a:p>
        </p:txBody>
      </p:sp>
      <p:sp>
        <p:nvSpPr>
          <p:cNvPr id="1440774" name="AutoShape 6"/>
          <p:cNvSpPr>
            <a:spLocks noChangeArrowheads="1"/>
          </p:cNvSpPr>
          <p:nvPr/>
        </p:nvSpPr>
        <p:spPr bwMode="auto">
          <a:xfrm>
            <a:off x="7113588" y="3933825"/>
            <a:ext cx="1439862" cy="1008063"/>
          </a:xfrm>
          <a:prstGeom prst="cloudCallout">
            <a:avLst>
              <a:gd name="adj1" fmla="val -131366"/>
              <a:gd name="adj2" fmla="val 20079"/>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a:sym typeface="Symbol" pitchFamily="18" charset="2"/>
              </a:rPr>
              <a:t></a:t>
            </a:r>
            <a:r>
              <a:rPr lang="en-US" altLang="zh-CN" sz="3200"/>
              <a:t>q</a:t>
            </a:r>
            <a:endParaRPr lang="zh-CN" altLang="en-US" sz="3200"/>
          </a:p>
        </p:txBody>
      </p:sp>
      <p:sp>
        <p:nvSpPr>
          <p:cNvPr id="1440775" name="AutoShape 7"/>
          <p:cNvSpPr>
            <a:spLocks noChangeArrowheads="1"/>
          </p:cNvSpPr>
          <p:nvPr/>
        </p:nvSpPr>
        <p:spPr bwMode="auto">
          <a:xfrm>
            <a:off x="5384800" y="1844675"/>
            <a:ext cx="1439863" cy="1008063"/>
          </a:xfrm>
          <a:prstGeom prst="cloudCallout">
            <a:avLst>
              <a:gd name="adj1" fmla="val -77343"/>
              <a:gd name="adj2" fmla="val 5078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a:sym typeface="Symbol" pitchFamily="18" charset="2"/>
              </a:rPr>
              <a:t></a:t>
            </a:r>
            <a:r>
              <a:rPr lang="en-US" altLang="zh-CN" sz="3200"/>
              <a:t> </a:t>
            </a:r>
            <a:r>
              <a:rPr lang="en-US" altLang="zh-CN" sz="3200">
                <a:sym typeface="Symbol" pitchFamily="18" charset="2"/>
              </a:rPr>
              <a:t></a:t>
            </a:r>
            <a:r>
              <a:rPr lang="en-US" altLang="zh-CN" sz="3200"/>
              <a:t>y</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4077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4077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40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3" grpId="0" animBg="1" autoUpdateAnimBg="0"/>
      <p:bldP spid="1440774" grpId="0" animBg="1" autoUpdateAnimBg="0"/>
      <p:bldP spid="1440775"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065F6D-E289-424C-A525-1B072974AB89}" type="slidenum">
              <a:rPr lang="zh-CN" altLang="en-US"/>
              <a:pPr/>
              <a:t>109</a:t>
            </a:fld>
            <a:endParaRPr lang="en-US" altLang="zh-CN"/>
          </a:p>
        </p:txBody>
      </p:sp>
      <p:sp>
        <p:nvSpPr>
          <p:cNvPr id="5" name="日期占位符 4"/>
          <p:cNvSpPr>
            <a:spLocks noGrp="1"/>
          </p:cNvSpPr>
          <p:nvPr>
            <p:ph type="dt" sz="half" idx="11"/>
          </p:nvPr>
        </p:nvSpPr>
        <p:spPr/>
        <p:txBody>
          <a:bodyPr/>
          <a:lstStyle/>
          <a:p>
            <a:fld id="{3821B6AD-6501-40DF-98E3-83364A89BD69}" type="datetime1">
              <a:rPr lang="zh-CN" altLang="en-US"/>
              <a:pPr/>
              <a:t>2017/4/15</a:t>
            </a:fld>
            <a:endParaRPr lang="en-US" altLang="zh-CN" sz="1000"/>
          </a:p>
        </p:txBody>
      </p:sp>
      <p:sp>
        <p:nvSpPr>
          <p:cNvPr id="1726466" name="Rectangle 2"/>
          <p:cNvSpPr>
            <a:spLocks noGrp="1" noChangeArrowheads="1"/>
          </p:cNvSpPr>
          <p:nvPr>
            <p:ph type="title"/>
          </p:nvPr>
        </p:nvSpPr>
        <p:spPr/>
        <p:txBody>
          <a:bodyPr/>
          <a:lstStyle/>
          <a:p>
            <a:r>
              <a:rPr lang="en-US" altLang="en-US"/>
              <a:t>4.4.1</a:t>
            </a:r>
            <a:r>
              <a:rPr lang="en-US" altLang="zh-CN"/>
              <a:t> </a:t>
            </a:r>
            <a:r>
              <a:rPr lang="en-US" altLang="en-US"/>
              <a:t>数据查询</a:t>
            </a:r>
            <a:endParaRPr lang="zh-CN" altLang="en-US"/>
          </a:p>
        </p:txBody>
      </p:sp>
      <p:sp>
        <p:nvSpPr>
          <p:cNvPr id="1726467" name="Rectangle 3"/>
          <p:cNvSpPr>
            <a:spLocks noGrp="1" noChangeArrowheads="1"/>
          </p:cNvSpPr>
          <p:nvPr>
            <p:ph type="body" idx="1"/>
          </p:nvPr>
        </p:nvSpPr>
        <p:spPr>
          <a:xfrm>
            <a:off x="631825" y="1268413"/>
            <a:ext cx="8497888" cy="1984375"/>
          </a:xfrm>
        </p:spPr>
        <p:txBody>
          <a:bodyPr/>
          <a:lstStyle/>
          <a:p>
            <a:r>
              <a:rPr lang="en-US" altLang="zh-CN"/>
              <a:t>1. 单表查询</a:t>
            </a:r>
          </a:p>
          <a:p>
            <a:r>
              <a:rPr lang="en-US" altLang="zh-CN"/>
              <a:t>2. 连接查询</a:t>
            </a:r>
          </a:p>
          <a:p>
            <a:r>
              <a:rPr lang="en-US" altLang="zh-CN"/>
              <a:t>3. 嵌套查询</a:t>
            </a:r>
          </a:p>
          <a:p>
            <a:r>
              <a:rPr lang="en-US" altLang="zh-CN">
                <a:solidFill>
                  <a:srgbClr val="0000FF"/>
                </a:solidFill>
              </a:rPr>
              <a:t>4. 集合查询</a:t>
            </a:r>
            <a:endParaRPr lang="en-US" altLang="en-US">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6B8B47B-12B7-4B90-8F23-351B55A91050}" type="slidenum">
              <a:rPr lang="zh-CN" altLang="en-US"/>
              <a:pPr/>
              <a:t>11</a:t>
            </a:fld>
            <a:endParaRPr lang="en-US" altLang="zh-CN"/>
          </a:p>
        </p:txBody>
      </p:sp>
      <p:sp>
        <p:nvSpPr>
          <p:cNvPr id="5" name="日期占位符 4"/>
          <p:cNvSpPr>
            <a:spLocks noGrp="1"/>
          </p:cNvSpPr>
          <p:nvPr>
            <p:ph type="dt" sz="half" idx="11"/>
          </p:nvPr>
        </p:nvSpPr>
        <p:spPr/>
        <p:txBody>
          <a:bodyPr/>
          <a:lstStyle/>
          <a:p>
            <a:fld id="{A1757732-4AB9-4A4F-9493-A1D99FC99618}" type="datetime1">
              <a:rPr lang="zh-CN" altLang="en-US"/>
              <a:pPr/>
              <a:t>2017/4/15</a:t>
            </a:fld>
            <a:endParaRPr lang="en-US" altLang="zh-CN" sz="1000"/>
          </a:p>
        </p:txBody>
      </p:sp>
      <p:sp>
        <p:nvSpPr>
          <p:cNvPr id="1809410" name="Rectangle 2"/>
          <p:cNvSpPr>
            <a:spLocks noGrp="1" noChangeArrowheads="1"/>
          </p:cNvSpPr>
          <p:nvPr>
            <p:ph type="title"/>
          </p:nvPr>
        </p:nvSpPr>
        <p:spPr>
          <a:xfrm>
            <a:off x="650875" y="305002"/>
            <a:ext cx="8820150" cy="609398"/>
          </a:xfrm>
        </p:spPr>
        <p:txBody>
          <a:bodyPr/>
          <a:lstStyle/>
          <a:p>
            <a:r>
              <a:rPr lang="en-US" altLang="zh-CN" sz="4400" dirty="0"/>
              <a:t>SQL </a:t>
            </a:r>
            <a:r>
              <a:rPr lang="en-US" altLang="zh-CN" sz="4400" dirty="0" smtClean="0"/>
              <a:t>Server2005</a:t>
            </a:r>
            <a:r>
              <a:rPr lang="zh-CN" altLang="en-US" sz="4400" dirty="0" smtClean="0"/>
              <a:t>之后版本中</a:t>
            </a:r>
            <a:r>
              <a:rPr lang="zh-CN" altLang="en-US" sz="4400" dirty="0"/>
              <a:t>的模式</a:t>
            </a:r>
          </a:p>
        </p:txBody>
      </p:sp>
      <p:sp>
        <p:nvSpPr>
          <p:cNvPr id="1809411" name="Rectangle 3"/>
          <p:cNvSpPr>
            <a:spLocks noGrp="1" noChangeArrowheads="1"/>
          </p:cNvSpPr>
          <p:nvPr>
            <p:ph type="body" idx="1"/>
          </p:nvPr>
        </p:nvSpPr>
        <p:spPr>
          <a:xfrm>
            <a:off x="650875" y="1143000"/>
            <a:ext cx="8820150" cy="4173194"/>
          </a:xfrm>
        </p:spPr>
        <p:txBody>
          <a:bodyPr/>
          <a:lstStyle/>
          <a:p>
            <a:pPr>
              <a:lnSpc>
                <a:spcPct val="99000"/>
              </a:lnSpc>
            </a:pPr>
            <a:r>
              <a:rPr lang="zh-CN" altLang="en-US" sz="2400" dirty="0" smtClean="0"/>
              <a:t>在</a:t>
            </a:r>
            <a:r>
              <a:rPr lang="en-US" altLang="zh-CN" sz="2400" dirty="0"/>
              <a:t>SQL Server2005</a:t>
            </a:r>
            <a:r>
              <a:rPr lang="zh-CN" altLang="en-US" sz="2400" dirty="0"/>
              <a:t>中创建一个数据库的时候，会有一些</a:t>
            </a:r>
            <a:r>
              <a:rPr lang="en-US" altLang="zh-CN" sz="2400" dirty="0"/>
              <a:t>Schema</a:t>
            </a:r>
            <a:r>
              <a:rPr lang="zh-CN" altLang="en-US" sz="2400" dirty="0"/>
              <a:t>包括进去，被包括进去的</a:t>
            </a:r>
            <a:r>
              <a:rPr lang="en-US" altLang="zh-CN" sz="2400" dirty="0"/>
              <a:t>Schema</a:t>
            </a:r>
            <a:r>
              <a:rPr lang="zh-CN" altLang="en-US" sz="2400" dirty="0"/>
              <a:t>有：</a:t>
            </a:r>
            <a:r>
              <a:rPr lang="en-US" altLang="zh-CN" sz="2400" dirty="0" err="1"/>
              <a:t>dbo</a:t>
            </a:r>
            <a:r>
              <a:rPr lang="zh-CN" altLang="en-US" sz="2400" dirty="0"/>
              <a:t>， </a:t>
            </a:r>
            <a:r>
              <a:rPr lang="en-US" altLang="zh-CN" sz="2400" dirty="0"/>
              <a:t>guest</a:t>
            </a:r>
            <a:r>
              <a:rPr lang="zh-CN" altLang="en-US" sz="2400" dirty="0"/>
              <a:t>，</a:t>
            </a:r>
            <a:r>
              <a:rPr lang="en-US" altLang="zh-CN" sz="2400" dirty="0"/>
              <a:t>sys</a:t>
            </a:r>
            <a:r>
              <a:rPr lang="zh-CN" altLang="en-US" sz="2400" dirty="0"/>
              <a:t>， </a:t>
            </a:r>
            <a:r>
              <a:rPr lang="en-US" altLang="zh-CN" sz="2400" dirty="0"/>
              <a:t>INFORMATION_SCHEMA, </a:t>
            </a:r>
            <a:r>
              <a:rPr lang="zh-CN" altLang="en-US" sz="2400" dirty="0"/>
              <a:t>还有一些角色</a:t>
            </a:r>
            <a:r>
              <a:rPr lang="en-US" altLang="zh-CN" sz="2400" dirty="0"/>
              <a:t>Schema</a:t>
            </a:r>
            <a:r>
              <a:rPr lang="zh-CN" altLang="en-US" sz="2400" dirty="0"/>
              <a:t>等等</a:t>
            </a:r>
          </a:p>
          <a:p>
            <a:pPr>
              <a:lnSpc>
                <a:spcPct val="99000"/>
              </a:lnSpc>
            </a:pPr>
            <a:r>
              <a:rPr lang="zh-CN" altLang="en-US" sz="2400" dirty="0"/>
              <a:t>当</a:t>
            </a:r>
            <a:r>
              <a:rPr lang="en-US" altLang="zh-CN" sz="2400" dirty="0"/>
              <a:t>create table A</a:t>
            </a:r>
            <a:r>
              <a:rPr lang="zh-CN" altLang="en-US" sz="2400" dirty="0"/>
              <a:t>时,如果没有指定特定的</a:t>
            </a:r>
            <a:r>
              <a:rPr lang="en-US" altLang="zh-CN" sz="2400" dirty="0"/>
              <a:t>Schema</a:t>
            </a:r>
            <a:r>
              <a:rPr lang="zh-CN" altLang="en-US" sz="2400" dirty="0"/>
              <a:t>,则</a:t>
            </a:r>
            <a:r>
              <a:rPr lang="en-US" altLang="zh-CN" sz="2400" dirty="0"/>
              <a:t>A</a:t>
            </a:r>
            <a:r>
              <a:rPr lang="zh-CN" altLang="en-US" sz="2400" dirty="0"/>
              <a:t>表创建在：</a:t>
            </a:r>
          </a:p>
          <a:p>
            <a:pPr lvl="1">
              <a:lnSpc>
                <a:spcPct val="99000"/>
              </a:lnSpc>
            </a:pPr>
            <a:r>
              <a:rPr lang="en-US" altLang="zh-CN" sz="2400" dirty="0"/>
              <a:t>1.</a:t>
            </a:r>
            <a:r>
              <a:rPr lang="zh-CN" altLang="en-US" sz="2400" dirty="0"/>
              <a:t>如果当前操作数据库的用户有默认的</a:t>
            </a:r>
            <a:r>
              <a:rPr lang="en-US" altLang="zh-CN" sz="2400" dirty="0"/>
              <a:t>Schema</a:t>
            </a:r>
            <a:r>
              <a:rPr lang="zh-CN" altLang="en-US" sz="2400" dirty="0"/>
              <a:t>（在创建用户的时候指定了），那么表</a:t>
            </a:r>
            <a:r>
              <a:rPr lang="en-US" altLang="zh-CN" sz="2400" dirty="0"/>
              <a:t>A</a:t>
            </a:r>
            <a:r>
              <a:rPr lang="zh-CN" altLang="en-US" sz="2400" dirty="0"/>
              <a:t>被创建在了默认的</a:t>
            </a:r>
            <a:r>
              <a:rPr lang="en-US" altLang="zh-CN" sz="2400" dirty="0"/>
              <a:t>Schema</a:t>
            </a:r>
            <a:r>
              <a:rPr lang="zh-CN" altLang="en-US" sz="2400" dirty="0"/>
              <a:t>上。</a:t>
            </a:r>
          </a:p>
          <a:p>
            <a:pPr lvl="1">
              <a:lnSpc>
                <a:spcPct val="99000"/>
              </a:lnSpc>
            </a:pPr>
            <a:r>
              <a:rPr lang="en-US" altLang="zh-CN" sz="2400" dirty="0"/>
              <a:t>2. </a:t>
            </a:r>
            <a:r>
              <a:rPr lang="zh-CN" altLang="en-US" sz="2400" dirty="0"/>
              <a:t>如果当前操作数据库的用户没有默认的</a:t>
            </a:r>
            <a:r>
              <a:rPr lang="en-US" altLang="zh-CN" sz="2400" dirty="0"/>
              <a:t>Schema</a:t>
            </a:r>
            <a:r>
              <a:rPr lang="zh-CN" altLang="en-US" sz="2400" dirty="0"/>
              <a:t>（即在创建</a:t>
            </a:r>
            <a:r>
              <a:rPr lang="en-US" altLang="zh-CN" sz="2400" dirty="0"/>
              <a:t>User</a:t>
            </a:r>
            <a:r>
              <a:rPr lang="zh-CN" altLang="en-US" sz="2400" dirty="0"/>
              <a:t>的时候默认为空），创建在</a:t>
            </a:r>
            <a:r>
              <a:rPr lang="en-US" altLang="zh-CN" sz="2400" dirty="0" err="1"/>
              <a:t>dbo</a:t>
            </a:r>
            <a:r>
              <a:rPr lang="en-US" altLang="zh-CN" sz="2400" dirty="0"/>
              <a:t> Schema</a:t>
            </a:r>
            <a:r>
              <a:rPr lang="zh-CN" altLang="en-US" sz="2400" dirty="0"/>
              <a:t>上。</a:t>
            </a:r>
          </a:p>
          <a:p>
            <a:pPr lvl="1">
              <a:lnSpc>
                <a:spcPct val="99000"/>
              </a:lnSpc>
            </a:pPr>
            <a:r>
              <a:rPr lang="en-US" altLang="zh-CN" sz="2400" dirty="0"/>
              <a:t>3.</a:t>
            </a:r>
            <a:r>
              <a:rPr lang="zh-CN" altLang="en-US" sz="2400" dirty="0"/>
              <a:t>如果在创建表</a:t>
            </a:r>
            <a:r>
              <a:rPr lang="en-US" altLang="zh-CN" sz="2400" dirty="0"/>
              <a:t>A</a:t>
            </a:r>
            <a:r>
              <a:rPr lang="zh-CN" altLang="en-US" sz="2400" dirty="0"/>
              <a:t>的时候指定了特定的</a:t>
            </a:r>
            <a:r>
              <a:rPr lang="en-US" altLang="zh-CN" sz="2400" dirty="0"/>
              <a:t>Schema</a:t>
            </a:r>
            <a:r>
              <a:rPr lang="zh-CN" altLang="en-US" sz="2400" dirty="0"/>
              <a:t>做前缀，则表</a:t>
            </a:r>
            <a:r>
              <a:rPr lang="en-US" altLang="zh-CN" sz="2400" dirty="0"/>
              <a:t>A</a:t>
            </a:r>
            <a:r>
              <a:rPr lang="zh-CN" altLang="en-US" sz="2400" dirty="0"/>
              <a:t>被创建在了指定的 </a:t>
            </a:r>
            <a:r>
              <a:rPr lang="en-US" altLang="zh-CN" sz="2400" dirty="0"/>
              <a:t>Schema</a:t>
            </a:r>
            <a:r>
              <a:rPr lang="zh-CN" altLang="en-US" sz="2400" dirty="0"/>
              <a:t>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9411">
                                            <p:txEl>
                                              <p:pRg st="0" end="0"/>
                                            </p:txEl>
                                          </p:spTgt>
                                        </p:tgtEl>
                                        <p:attrNameLst>
                                          <p:attrName>style.visibility</p:attrName>
                                        </p:attrNameLst>
                                      </p:cBhvr>
                                      <p:to>
                                        <p:strVal val="visible"/>
                                      </p:to>
                                    </p:set>
                                    <p:animEffect transition="in" filter="wipe(up)">
                                      <p:cBhvr>
                                        <p:cTn id="7" dur="500"/>
                                        <p:tgtEl>
                                          <p:spTgt spid="180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9411">
                                            <p:txEl>
                                              <p:pRg st="1" end="1"/>
                                            </p:txEl>
                                          </p:spTgt>
                                        </p:tgtEl>
                                        <p:attrNameLst>
                                          <p:attrName>style.visibility</p:attrName>
                                        </p:attrNameLst>
                                      </p:cBhvr>
                                      <p:to>
                                        <p:strVal val="visible"/>
                                      </p:to>
                                    </p:set>
                                    <p:animEffect transition="in" filter="wipe(up)">
                                      <p:cBhvr>
                                        <p:cTn id="12" dur="500"/>
                                        <p:tgtEl>
                                          <p:spTgt spid="1809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9411">
                                            <p:txEl>
                                              <p:pRg st="2" end="2"/>
                                            </p:txEl>
                                          </p:spTgt>
                                        </p:tgtEl>
                                        <p:attrNameLst>
                                          <p:attrName>style.visibility</p:attrName>
                                        </p:attrNameLst>
                                      </p:cBhvr>
                                      <p:to>
                                        <p:strVal val="visible"/>
                                      </p:to>
                                    </p:set>
                                    <p:animEffect transition="in" filter="wipe(up)">
                                      <p:cBhvr>
                                        <p:cTn id="17" dur="500"/>
                                        <p:tgtEl>
                                          <p:spTgt spid="1809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9411">
                                            <p:txEl>
                                              <p:pRg st="3" end="3"/>
                                            </p:txEl>
                                          </p:spTgt>
                                        </p:tgtEl>
                                        <p:attrNameLst>
                                          <p:attrName>style.visibility</p:attrName>
                                        </p:attrNameLst>
                                      </p:cBhvr>
                                      <p:to>
                                        <p:strVal val="visible"/>
                                      </p:to>
                                    </p:set>
                                    <p:animEffect transition="in" filter="wipe(up)">
                                      <p:cBhvr>
                                        <p:cTn id="22" dur="500"/>
                                        <p:tgtEl>
                                          <p:spTgt spid="1809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9411">
                                            <p:txEl>
                                              <p:pRg st="4" end="4"/>
                                            </p:txEl>
                                          </p:spTgt>
                                        </p:tgtEl>
                                        <p:attrNameLst>
                                          <p:attrName>style.visibility</p:attrName>
                                        </p:attrNameLst>
                                      </p:cBhvr>
                                      <p:to>
                                        <p:strVal val="visible"/>
                                      </p:to>
                                    </p:set>
                                    <p:animEffect transition="in" filter="wipe(up)">
                                      <p:cBhvr>
                                        <p:cTn id="27" dur="500"/>
                                        <p:tgtEl>
                                          <p:spTgt spid="1809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9411"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E3D2232-D335-4987-8F4E-9F9983A527B2}" type="slidenum">
              <a:rPr lang="zh-CN" altLang="en-US"/>
              <a:pPr/>
              <a:t>110</a:t>
            </a:fld>
            <a:endParaRPr lang="en-US" altLang="zh-CN"/>
          </a:p>
        </p:txBody>
      </p:sp>
      <p:sp>
        <p:nvSpPr>
          <p:cNvPr id="5" name="日期占位符 4"/>
          <p:cNvSpPr>
            <a:spLocks noGrp="1"/>
          </p:cNvSpPr>
          <p:nvPr>
            <p:ph type="dt" sz="half" idx="11"/>
          </p:nvPr>
        </p:nvSpPr>
        <p:spPr/>
        <p:txBody>
          <a:bodyPr/>
          <a:lstStyle/>
          <a:p>
            <a:fld id="{129772B0-8FD9-4A63-A6AE-B9F3D9E14D1C}" type="datetime1">
              <a:rPr lang="zh-CN" altLang="en-US"/>
              <a:pPr/>
              <a:t>2017/4/15</a:t>
            </a:fld>
            <a:endParaRPr lang="en-US" altLang="zh-CN" sz="1000"/>
          </a:p>
        </p:txBody>
      </p:sp>
      <p:sp>
        <p:nvSpPr>
          <p:cNvPr id="1442818" name="Rectangle 2"/>
          <p:cNvSpPr>
            <a:spLocks noGrp="1" noChangeArrowheads="1"/>
          </p:cNvSpPr>
          <p:nvPr>
            <p:ph type="title"/>
          </p:nvPr>
        </p:nvSpPr>
        <p:spPr/>
        <p:txBody>
          <a:bodyPr/>
          <a:lstStyle/>
          <a:p>
            <a:r>
              <a:rPr lang="en-US" altLang="zh-CN">
                <a:latin typeface="宋体" pitchFamily="2" charset="-122"/>
              </a:rPr>
              <a:t>4. </a:t>
            </a:r>
            <a:r>
              <a:rPr lang="zh-CN" altLang="en-US">
                <a:latin typeface="宋体" pitchFamily="2" charset="-122"/>
              </a:rPr>
              <a:t>集合查询</a:t>
            </a:r>
          </a:p>
        </p:txBody>
      </p:sp>
      <p:sp>
        <p:nvSpPr>
          <p:cNvPr id="1442819" name="Rectangle 3"/>
          <p:cNvSpPr>
            <a:spLocks noGrp="1" noChangeArrowheads="1"/>
          </p:cNvSpPr>
          <p:nvPr>
            <p:ph type="body" idx="1"/>
          </p:nvPr>
        </p:nvSpPr>
        <p:spPr>
          <a:xfrm>
            <a:off x="650875" y="1143000"/>
            <a:ext cx="8820150" cy="5222875"/>
          </a:xfrm>
        </p:spPr>
        <p:txBody>
          <a:bodyPr/>
          <a:lstStyle/>
          <a:p>
            <a:pPr marL="342900" indent="-342900" algn="just" defTabSz="914400">
              <a:lnSpc>
                <a:spcPct val="70000"/>
              </a:lnSpc>
            </a:pPr>
            <a:r>
              <a:rPr lang="zh-CN" altLang="en-US">
                <a:latin typeface="宋体" pitchFamily="2" charset="-122"/>
              </a:rPr>
              <a:t>标准</a:t>
            </a:r>
            <a:r>
              <a:rPr lang="en-US" altLang="zh-CN">
                <a:latin typeface="宋体" pitchFamily="2" charset="-122"/>
              </a:rPr>
              <a:t>SQL</a:t>
            </a:r>
            <a:r>
              <a:rPr lang="zh-CN" altLang="en-US">
                <a:latin typeface="宋体" pitchFamily="2" charset="-122"/>
              </a:rPr>
              <a:t>直接支持的集合操作种类</a:t>
            </a:r>
          </a:p>
          <a:p>
            <a:pPr marL="742950" lvl="1" indent="-285750" algn="just" defTabSz="914400">
              <a:lnSpc>
                <a:spcPct val="70000"/>
              </a:lnSpc>
            </a:pPr>
            <a:r>
              <a:rPr lang="zh-CN" altLang="en-US">
                <a:latin typeface="宋体" pitchFamily="2" charset="-122"/>
              </a:rPr>
              <a:t>并操作</a:t>
            </a:r>
            <a:r>
              <a:rPr lang="en-US" altLang="zh-CN">
                <a:latin typeface="宋体" pitchFamily="2" charset="-122"/>
              </a:rPr>
              <a:t>(UNION)</a:t>
            </a:r>
          </a:p>
          <a:p>
            <a:pPr marL="342900" indent="-342900" algn="just" defTabSz="914400">
              <a:lnSpc>
                <a:spcPct val="70000"/>
              </a:lnSpc>
            </a:pPr>
            <a:r>
              <a:rPr lang="zh-CN" altLang="en-US">
                <a:latin typeface="宋体" pitchFamily="2" charset="-122"/>
              </a:rPr>
              <a:t>一般商用数据库支持的集合操作种类</a:t>
            </a:r>
          </a:p>
          <a:p>
            <a:pPr marL="742950" lvl="1" indent="-285750" algn="just" defTabSz="914400">
              <a:lnSpc>
                <a:spcPct val="70000"/>
              </a:lnSpc>
            </a:pPr>
            <a:r>
              <a:rPr lang="zh-CN" altLang="en-US">
                <a:latin typeface="宋体" pitchFamily="2" charset="-122"/>
              </a:rPr>
              <a:t>并</a:t>
            </a:r>
            <a:r>
              <a:rPr lang="en-US" altLang="zh-CN">
                <a:latin typeface="宋体" pitchFamily="2" charset="-122"/>
              </a:rPr>
              <a:t>(UNION)</a:t>
            </a:r>
            <a:r>
              <a:rPr lang="zh-CN" altLang="en-US">
                <a:latin typeface="宋体" pitchFamily="2" charset="-122"/>
              </a:rPr>
              <a:t>、交</a:t>
            </a:r>
            <a:r>
              <a:rPr lang="en-US" altLang="zh-CN">
                <a:latin typeface="宋体" pitchFamily="2" charset="-122"/>
              </a:rPr>
              <a:t>(INTERSECT)</a:t>
            </a:r>
            <a:r>
              <a:rPr lang="zh-CN" altLang="en-US">
                <a:latin typeface="宋体" pitchFamily="2" charset="-122"/>
              </a:rPr>
              <a:t>、差</a:t>
            </a:r>
            <a:r>
              <a:rPr lang="en-US" altLang="zh-CN">
                <a:latin typeface="宋体" pitchFamily="2" charset="-122"/>
              </a:rPr>
              <a:t>(MINUS)</a:t>
            </a:r>
          </a:p>
          <a:p>
            <a:pPr marL="342900" indent="-342900" algn="just" defTabSz="914400">
              <a:lnSpc>
                <a:spcPct val="70000"/>
              </a:lnSpc>
            </a:pPr>
            <a:r>
              <a:rPr lang="zh-CN" altLang="en-US">
                <a:latin typeface="宋体" pitchFamily="2" charset="-122"/>
              </a:rPr>
              <a:t>原则</a:t>
            </a:r>
          </a:p>
          <a:p>
            <a:pPr marL="742950" lvl="1" indent="-285750" defTabSz="914400">
              <a:lnSpc>
                <a:spcPct val="70000"/>
              </a:lnSpc>
            </a:pPr>
            <a:r>
              <a:rPr kumimoji="1" lang="zh-CN" altLang="en-US"/>
              <a:t>属性个数必须一致</a:t>
            </a:r>
          </a:p>
          <a:p>
            <a:pPr marL="742950" lvl="1" indent="-285750" defTabSz="914400">
              <a:lnSpc>
                <a:spcPct val="70000"/>
              </a:lnSpc>
            </a:pPr>
            <a:r>
              <a:rPr kumimoji="1" lang="zh-CN" altLang="en-US"/>
              <a:t>对应的类型必须一致</a:t>
            </a:r>
          </a:p>
          <a:p>
            <a:pPr marL="742950" lvl="1" indent="-285750" defTabSz="914400">
              <a:lnSpc>
                <a:spcPct val="70000"/>
              </a:lnSpc>
            </a:pPr>
            <a:r>
              <a:rPr kumimoji="1" lang="zh-CN" altLang="en-US"/>
              <a:t>属性名无关</a:t>
            </a:r>
          </a:p>
          <a:p>
            <a:pPr marL="742950" lvl="1" indent="-285750" defTabSz="914400">
              <a:lnSpc>
                <a:spcPct val="70000"/>
              </a:lnSpc>
            </a:pPr>
            <a:r>
              <a:rPr kumimoji="1" lang="zh-CN" altLang="en-US"/>
              <a:t>最终结果集采用第一个结果的属性名</a:t>
            </a:r>
          </a:p>
          <a:p>
            <a:pPr marL="742950" lvl="1" indent="-285750" defTabSz="914400">
              <a:lnSpc>
                <a:spcPct val="70000"/>
              </a:lnSpc>
            </a:pPr>
            <a:r>
              <a:rPr kumimoji="1" lang="zh-CN" altLang="en-US"/>
              <a:t>缺省为自动去除重复元组</a:t>
            </a:r>
          </a:p>
          <a:p>
            <a:pPr marL="1143000" lvl="2" indent="-228600" defTabSz="914400">
              <a:lnSpc>
                <a:spcPct val="70000"/>
              </a:lnSpc>
            </a:pPr>
            <a:r>
              <a:rPr kumimoji="1" lang="zh-CN" altLang="en-US"/>
              <a:t> 除非显式说明</a:t>
            </a:r>
            <a:r>
              <a:rPr kumimoji="1" lang="en-US" altLang="zh-CN"/>
              <a:t>ALL</a:t>
            </a:r>
          </a:p>
          <a:p>
            <a:pPr marL="742950" lvl="1" indent="-285750" defTabSz="914400">
              <a:lnSpc>
                <a:spcPct val="70000"/>
              </a:lnSpc>
            </a:pPr>
            <a:r>
              <a:rPr kumimoji="1" lang="en-US" altLang="zh-CN"/>
              <a:t>Order By</a:t>
            </a:r>
            <a:r>
              <a:rPr kumimoji="1" lang="zh-CN" altLang="en-US"/>
              <a:t>放在整个语句的最后</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D208C62-39EF-4DB5-B25F-3FDBC1CA2803}" type="slidenum">
              <a:rPr lang="zh-CN" altLang="en-US"/>
              <a:pPr/>
              <a:t>111</a:t>
            </a:fld>
            <a:endParaRPr lang="en-US" altLang="zh-CN"/>
          </a:p>
        </p:txBody>
      </p:sp>
      <p:sp>
        <p:nvSpPr>
          <p:cNvPr id="5" name="日期占位符 4"/>
          <p:cNvSpPr>
            <a:spLocks noGrp="1"/>
          </p:cNvSpPr>
          <p:nvPr>
            <p:ph type="dt" sz="half" idx="11"/>
          </p:nvPr>
        </p:nvSpPr>
        <p:spPr/>
        <p:txBody>
          <a:bodyPr/>
          <a:lstStyle/>
          <a:p>
            <a:fld id="{E8116EDF-3D20-4167-AAB9-DEF90AB81F47}" type="datetime1">
              <a:rPr lang="zh-CN" altLang="en-US"/>
              <a:pPr/>
              <a:t>2017/4/15</a:t>
            </a:fld>
            <a:endParaRPr lang="en-US" altLang="zh-CN" sz="1000"/>
          </a:p>
        </p:txBody>
      </p:sp>
      <p:sp>
        <p:nvSpPr>
          <p:cNvPr id="1443842" name="Rectangle 2"/>
          <p:cNvSpPr>
            <a:spLocks noGrp="1" noChangeArrowheads="1"/>
          </p:cNvSpPr>
          <p:nvPr>
            <p:ph type="title"/>
          </p:nvPr>
        </p:nvSpPr>
        <p:spPr/>
        <p:txBody>
          <a:bodyPr/>
          <a:lstStyle/>
          <a:p>
            <a:r>
              <a:rPr lang="en-US" altLang="zh-CN"/>
              <a:t>(1)</a:t>
            </a:r>
            <a:r>
              <a:rPr lang="zh-CN" altLang="en-US"/>
              <a:t> 并操作</a:t>
            </a:r>
          </a:p>
        </p:txBody>
      </p:sp>
      <p:sp>
        <p:nvSpPr>
          <p:cNvPr id="1443843" name="Rectangle 3"/>
          <p:cNvSpPr>
            <a:spLocks noGrp="1" noChangeArrowheads="1"/>
          </p:cNvSpPr>
          <p:nvPr>
            <p:ph type="body" idx="1"/>
          </p:nvPr>
        </p:nvSpPr>
        <p:spPr>
          <a:xfrm>
            <a:off x="650875" y="1143000"/>
            <a:ext cx="8820150" cy="4406900"/>
          </a:xfrm>
        </p:spPr>
        <p:txBody>
          <a:bodyPr/>
          <a:lstStyle/>
          <a:p>
            <a:r>
              <a:rPr lang="zh-CN" altLang="en-US" sz="3200" dirty="0"/>
              <a:t>形式</a:t>
            </a:r>
          </a:p>
          <a:p>
            <a:pPr lvl="1">
              <a:buFontTx/>
              <a:buNone/>
            </a:pPr>
            <a:r>
              <a:rPr lang="zh-CN" altLang="en-US" dirty="0"/>
              <a:t>		</a:t>
            </a:r>
            <a:r>
              <a:rPr lang="en-US" altLang="zh-CN" dirty="0"/>
              <a:t>&lt;</a:t>
            </a:r>
            <a:r>
              <a:rPr lang="zh-CN" altLang="en-US" dirty="0"/>
              <a:t>查询块</a:t>
            </a:r>
            <a:r>
              <a:rPr lang="en-US" altLang="zh-CN" dirty="0"/>
              <a:t>&gt;</a:t>
            </a:r>
          </a:p>
          <a:p>
            <a:pPr lvl="1">
              <a:buFontTx/>
              <a:buNone/>
            </a:pPr>
            <a:r>
              <a:rPr lang="en-US" altLang="zh-CN" dirty="0"/>
              <a:t>	 UNION</a:t>
            </a:r>
          </a:p>
          <a:p>
            <a:pPr lvl="1">
              <a:buFontTx/>
              <a:buNone/>
            </a:pPr>
            <a:r>
              <a:rPr lang="en-US" altLang="zh-CN" dirty="0"/>
              <a:t>	 &lt;</a:t>
            </a:r>
            <a:r>
              <a:rPr lang="zh-CN" altLang="en-US" dirty="0"/>
              <a:t>查询块</a:t>
            </a:r>
            <a:r>
              <a:rPr lang="en-US" altLang="zh-CN" dirty="0"/>
              <a:t>&gt;</a:t>
            </a:r>
          </a:p>
          <a:p>
            <a:r>
              <a:rPr lang="zh-CN" altLang="en-US" dirty="0"/>
              <a:t>参加</a:t>
            </a:r>
            <a:r>
              <a:rPr lang="en-US" altLang="zh-CN" dirty="0"/>
              <a:t>UNION</a:t>
            </a:r>
            <a:r>
              <a:rPr lang="zh-CN" altLang="en-US" dirty="0"/>
              <a:t>操作的个结果集列数必须相同，而且对应项的数据类型必须兼容</a:t>
            </a:r>
          </a:p>
          <a:p>
            <a:r>
              <a:rPr lang="zh-CN" altLang="en-US" dirty="0"/>
              <a:t>使用</a:t>
            </a:r>
            <a:r>
              <a:rPr lang="en-US" altLang="zh-CN" dirty="0"/>
              <a:t>UNION</a:t>
            </a:r>
            <a:r>
              <a:rPr lang="zh-CN" altLang="en-US" dirty="0"/>
              <a:t>合并多个结果集时，系统会自动去掉重复元组；</a:t>
            </a:r>
          </a:p>
          <a:p>
            <a:r>
              <a:rPr lang="zh-CN" altLang="en-US" dirty="0"/>
              <a:t>如果需要保留重复元组，使用</a:t>
            </a:r>
            <a:r>
              <a:rPr lang="en-US" altLang="zh-CN" dirty="0"/>
              <a:t>UNION ALL</a:t>
            </a:r>
            <a:r>
              <a:rPr lang="zh-CN" altLang="en-US" dirty="0"/>
              <a:t>操作符。</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5CBC20B-31E8-448C-9BD5-AA8B546360C2}" type="slidenum">
              <a:rPr lang="zh-CN" altLang="en-US"/>
              <a:pPr/>
              <a:t>112</a:t>
            </a:fld>
            <a:endParaRPr lang="en-US" altLang="zh-CN"/>
          </a:p>
        </p:txBody>
      </p:sp>
      <p:sp>
        <p:nvSpPr>
          <p:cNvPr id="6" name="日期占位符 4"/>
          <p:cNvSpPr>
            <a:spLocks noGrp="1"/>
          </p:cNvSpPr>
          <p:nvPr>
            <p:ph type="dt" sz="half" idx="11"/>
          </p:nvPr>
        </p:nvSpPr>
        <p:spPr/>
        <p:txBody>
          <a:bodyPr/>
          <a:lstStyle/>
          <a:p>
            <a:fld id="{3DDE11F4-7604-4FB6-8BC3-C649B34D348F}" type="datetime1">
              <a:rPr lang="zh-CN" altLang="en-US"/>
              <a:pPr/>
              <a:t>2017/4/15</a:t>
            </a:fld>
            <a:endParaRPr lang="en-US" altLang="zh-CN" sz="1000"/>
          </a:p>
        </p:txBody>
      </p:sp>
      <p:sp>
        <p:nvSpPr>
          <p:cNvPr id="1444866" name="Rectangle 2"/>
          <p:cNvSpPr>
            <a:spLocks noGrp="1" noChangeArrowheads="1"/>
          </p:cNvSpPr>
          <p:nvPr>
            <p:ph type="title"/>
          </p:nvPr>
        </p:nvSpPr>
        <p:spPr/>
        <p:txBody>
          <a:bodyPr/>
          <a:lstStyle/>
          <a:p>
            <a:r>
              <a:rPr lang="zh-CN" altLang="en-US"/>
              <a:t>并操作（续）</a:t>
            </a:r>
          </a:p>
        </p:txBody>
      </p:sp>
      <p:sp>
        <p:nvSpPr>
          <p:cNvPr id="1444867" name="Rectangle 3"/>
          <p:cNvSpPr>
            <a:spLocks noGrp="1" noChangeArrowheads="1"/>
          </p:cNvSpPr>
          <p:nvPr>
            <p:ph type="body" idx="1"/>
          </p:nvPr>
        </p:nvSpPr>
        <p:spPr>
          <a:xfrm>
            <a:off x="650875" y="1143000"/>
            <a:ext cx="8820150" cy="4867275"/>
          </a:xfrm>
        </p:spPr>
        <p:txBody>
          <a:bodyPr/>
          <a:lstStyle/>
          <a:p>
            <a:pPr marL="342900" indent="-342900" defTabSz="914400"/>
            <a:r>
              <a:rPr lang="en-US" altLang="zh-CN"/>
              <a:t>[</a:t>
            </a:r>
            <a:r>
              <a:rPr lang="zh-CN" altLang="en-US"/>
              <a:t>例</a:t>
            </a:r>
            <a:r>
              <a:rPr lang="en-US" altLang="zh-CN"/>
              <a:t>]  </a:t>
            </a:r>
            <a:r>
              <a:rPr lang="zh-CN" altLang="en-US"/>
              <a:t>查询计算机科学系的学生</a:t>
            </a:r>
            <a:r>
              <a:rPr lang="zh-CN" altLang="en-US">
                <a:solidFill>
                  <a:srgbClr val="FF0000"/>
                </a:solidFill>
              </a:rPr>
              <a:t>或者</a:t>
            </a:r>
            <a:r>
              <a:rPr lang="zh-CN" altLang="en-US"/>
              <a:t>年龄不大于</a:t>
            </a:r>
            <a:r>
              <a:rPr lang="en-US" altLang="zh-CN"/>
              <a:t>19</a:t>
            </a:r>
            <a:r>
              <a:rPr lang="zh-CN" altLang="en-US"/>
              <a:t>岁的学生。</a:t>
            </a:r>
            <a:r>
              <a:rPr kumimoji="1" lang="zh-CN" altLang="en-US"/>
              <a:t>并按年龄倒排序</a:t>
            </a:r>
            <a:endParaRPr lang="zh-CN" altLang="en-US"/>
          </a:p>
          <a:p>
            <a:pPr marL="342900" indent="-342900" defTabSz="914400"/>
            <a:r>
              <a:rPr lang="zh-CN" altLang="en-US"/>
              <a:t>方法一：</a:t>
            </a:r>
          </a:p>
          <a:p>
            <a:pPr marL="342900" indent="-342900" defTabSz="914400">
              <a:buFont typeface="Wingdings" pitchFamily="2" charset="2"/>
              <a:buNone/>
            </a:pPr>
            <a:r>
              <a:rPr lang="zh-CN" altLang="en-US" sz="2400"/>
              <a:t>        </a:t>
            </a:r>
            <a:r>
              <a:rPr lang="en-US" altLang="zh-CN" sz="2400"/>
              <a:t>SELECT *</a:t>
            </a:r>
          </a:p>
          <a:p>
            <a:pPr marL="342900" indent="-342900" defTabSz="914400">
              <a:buFont typeface="Wingdings" pitchFamily="2" charset="2"/>
              <a:buNone/>
            </a:pPr>
            <a:r>
              <a:rPr lang="en-US" altLang="zh-CN" sz="2400"/>
              <a:t>        FROM Student</a:t>
            </a:r>
          </a:p>
          <a:p>
            <a:pPr marL="342900" indent="-342900" defTabSz="914400">
              <a:buFont typeface="Wingdings" pitchFamily="2" charset="2"/>
              <a:buNone/>
            </a:pPr>
            <a:r>
              <a:rPr lang="en-US" altLang="zh-CN" sz="2400"/>
              <a:t>        WHERE Sdept= 'CS'</a:t>
            </a:r>
          </a:p>
          <a:p>
            <a:pPr marL="342900" indent="-342900" defTabSz="914400">
              <a:buFont typeface="Wingdings" pitchFamily="2" charset="2"/>
              <a:buNone/>
            </a:pPr>
            <a:r>
              <a:rPr lang="en-US" altLang="zh-CN" sz="2400"/>
              <a:t>        UNION</a:t>
            </a:r>
          </a:p>
          <a:p>
            <a:pPr marL="342900" indent="-342900" defTabSz="914400">
              <a:buFont typeface="Wingdings" pitchFamily="2" charset="2"/>
              <a:buNone/>
            </a:pPr>
            <a:r>
              <a:rPr lang="en-US" altLang="zh-CN" sz="2400"/>
              <a:t>        SELECT *</a:t>
            </a:r>
          </a:p>
          <a:p>
            <a:pPr marL="342900" indent="-342900" defTabSz="914400">
              <a:buFont typeface="Wingdings" pitchFamily="2" charset="2"/>
              <a:buNone/>
            </a:pPr>
            <a:r>
              <a:rPr lang="en-US" altLang="zh-CN" sz="2400"/>
              <a:t>        FROM Student</a:t>
            </a:r>
          </a:p>
          <a:p>
            <a:pPr marL="342900" indent="-342900" defTabSz="914400">
              <a:buFont typeface="Wingdings" pitchFamily="2" charset="2"/>
              <a:buNone/>
            </a:pPr>
            <a:r>
              <a:rPr lang="en-US" altLang="zh-CN" sz="2400"/>
              <a:t>        WHERE Sage&lt;=19</a:t>
            </a:r>
          </a:p>
          <a:p>
            <a:pPr marL="342900" indent="-342900" defTabSz="914400" eaLnBrk="1" hangingPunct="1">
              <a:lnSpc>
                <a:spcPct val="100000"/>
              </a:lnSpc>
              <a:spcBef>
                <a:spcPct val="0"/>
              </a:spcBef>
              <a:buClrTx/>
              <a:buSzTx/>
              <a:buFontTx/>
              <a:buNone/>
            </a:pPr>
            <a:r>
              <a:rPr kumimoji="1" lang="en-US" altLang="zh-CN" sz="2400">
                <a:solidFill>
                  <a:srgbClr val="0000FF"/>
                </a:solidFill>
              </a:rPr>
              <a:t>ORDER BY</a:t>
            </a:r>
            <a:r>
              <a:rPr kumimoji="1" lang="en-US" altLang="zh-CN" sz="2400"/>
              <a:t> </a:t>
            </a:r>
            <a:r>
              <a:rPr lang="en-US" altLang="zh-CN" sz="2400"/>
              <a:t>Sage</a:t>
            </a:r>
            <a:r>
              <a:rPr kumimoji="1" lang="en-US" altLang="zh-CN" sz="2400"/>
              <a:t> DESC</a:t>
            </a:r>
            <a:r>
              <a:rPr lang="zh-CN" altLang="en-US" sz="2400"/>
              <a:t>；</a:t>
            </a:r>
          </a:p>
        </p:txBody>
      </p:sp>
      <p:sp>
        <p:nvSpPr>
          <p:cNvPr id="1444868" name="Rectangle 4"/>
          <p:cNvSpPr>
            <a:spLocks noChangeArrowheads="1"/>
          </p:cNvSpPr>
          <p:nvPr/>
        </p:nvSpPr>
        <p:spPr bwMode="auto">
          <a:xfrm>
            <a:off x="4449763" y="2147888"/>
            <a:ext cx="5256212"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Char char="n"/>
            </a:pPr>
            <a:r>
              <a:rPr lang="zh-CN" altLang="en-US" sz="2800">
                <a:latin typeface="Times New Roman" pitchFamily="18" charset="0"/>
              </a:rPr>
              <a:t>方法二：</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SELECT  DISTINCT  *</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FROM Student</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WHERE Sdept= 'CS'  </a:t>
            </a:r>
            <a:r>
              <a:rPr lang="en-US" altLang="zh-CN">
                <a:solidFill>
                  <a:srgbClr val="FF0000"/>
                </a:solidFill>
                <a:latin typeface="Times New Roman" pitchFamily="18" charset="0"/>
              </a:rPr>
              <a:t>OR</a:t>
            </a:r>
            <a:r>
              <a:rPr lang="en-US" altLang="zh-CN">
                <a:latin typeface="Times New Roman" pitchFamily="18" charset="0"/>
              </a:rPr>
              <a:t>  Sage&lt;=19</a:t>
            </a:r>
          </a:p>
          <a:p>
            <a:pPr marL="342900" indent="-342900" algn="l">
              <a:lnSpc>
                <a:spcPct val="90000"/>
              </a:lnSpc>
              <a:spcBef>
                <a:spcPct val="35000"/>
              </a:spcBef>
              <a:buClr>
                <a:srgbClr val="27305F"/>
              </a:buClr>
              <a:buSzPct val="60000"/>
              <a:buFont typeface="Wingdings" pitchFamily="2" charset="2"/>
              <a:buNone/>
            </a:pPr>
            <a:r>
              <a:rPr kumimoji="1" lang="en-US" altLang="zh-CN">
                <a:solidFill>
                  <a:srgbClr val="0000FF"/>
                </a:solidFill>
                <a:latin typeface="Times New Roman" pitchFamily="18" charset="0"/>
              </a:rPr>
              <a:t>ORDER BY</a:t>
            </a:r>
            <a:r>
              <a:rPr kumimoji="1" lang="en-US" altLang="zh-CN">
                <a:latin typeface="Times New Roman" pitchFamily="18" charset="0"/>
              </a:rPr>
              <a:t> </a:t>
            </a:r>
            <a:r>
              <a:rPr lang="en-US" altLang="zh-CN" sz="2800">
                <a:latin typeface="Times New Roman" pitchFamily="18" charset="0"/>
              </a:rPr>
              <a:t>Sage</a:t>
            </a:r>
            <a:r>
              <a:rPr kumimoji="1" lang="en-US" altLang="zh-CN">
                <a:latin typeface="Times New Roman" pitchFamily="18" charset="0"/>
              </a:rPr>
              <a:t> DESC</a:t>
            </a:r>
            <a:r>
              <a:rPr lang="zh-CN" altLang="en-US">
                <a:latin typeface="Times New Roman" pitchFamily="18" charset="0"/>
              </a:rPr>
              <a:t>；</a:t>
            </a:r>
          </a:p>
          <a:p>
            <a:pPr marL="342900" indent="-342900" algn="l">
              <a:lnSpc>
                <a:spcPct val="90000"/>
              </a:lnSpc>
              <a:spcBef>
                <a:spcPct val="35000"/>
              </a:spcBef>
              <a:buClr>
                <a:srgbClr val="27305F"/>
              </a:buClr>
              <a:buSzPct val="60000"/>
              <a:buFont typeface="Wingdings" pitchFamily="2" charset="2"/>
              <a:buNone/>
            </a:pPr>
            <a:endParaRPr lang="zh-CN" alt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4868"/>
                                        </p:tgtEl>
                                        <p:attrNameLst>
                                          <p:attrName>style.visibility</p:attrName>
                                        </p:attrNameLst>
                                      </p:cBhvr>
                                      <p:to>
                                        <p:strVal val="visible"/>
                                      </p:to>
                                    </p:set>
                                    <p:anim calcmode="lin" valueType="num">
                                      <p:cBhvr additive="base">
                                        <p:cTn id="7" dur="500" fill="hold"/>
                                        <p:tgtEl>
                                          <p:spTgt spid="1444868"/>
                                        </p:tgtEl>
                                        <p:attrNameLst>
                                          <p:attrName>ppt_x</p:attrName>
                                        </p:attrNameLst>
                                      </p:cBhvr>
                                      <p:tavLst>
                                        <p:tav tm="0">
                                          <p:val>
                                            <p:strVal val="0-#ppt_w/2"/>
                                          </p:val>
                                        </p:tav>
                                        <p:tav tm="100000">
                                          <p:val>
                                            <p:strVal val="#ppt_x"/>
                                          </p:val>
                                        </p:tav>
                                      </p:tavLst>
                                    </p:anim>
                                    <p:anim calcmode="lin" valueType="num">
                                      <p:cBhvr additive="base">
                                        <p:cTn id="8" dur="500" fill="hold"/>
                                        <p:tgtEl>
                                          <p:spTgt spid="144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868"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1AC0486-1C0D-44F4-B238-608425800E96}" type="slidenum">
              <a:rPr lang="zh-CN" altLang="en-US"/>
              <a:pPr/>
              <a:t>113</a:t>
            </a:fld>
            <a:endParaRPr lang="en-US" altLang="zh-CN"/>
          </a:p>
        </p:txBody>
      </p:sp>
      <p:sp>
        <p:nvSpPr>
          <p:cNvPr id="6" name="日期占位符 4"/>
          <p:cNvSpPr>
            <a:spLocks noGrp="1"/>
          </p:cNvSpPr>
          <p:nvPr>
            <p:ph type="dt" sz="half" idx="11"/>
          </p:nvPr>
        </p:nvSpPr>
        <p:spPr/>
        <p:txBody>
          <a:bodyPr/>
          <a:lstStyle/>
          <a:p>
            <a:fld id="{B55E049A-02C7-4ABF-9229-CB199AB650A1}" type="datetime1">
              <a:rPr lang="zh-CN" altLang="en-US"/>
              <a:pPr/>
              <a:t>2017/4/15</a:t>
            </a:fld>
            <a:endParaRPr lang="en-US" altLang="zh-CN" sz="1000"/>
          </a:p>
        </p:txBody>
      </p:sp>
      <p:sp>
        <p:nvSpPr>
          <p:cNvPr id="1446914" name="Rectangle 2"/>
          <p:cNvSpPr>
            <a:spLocks noGrp="1" noChangeArrowheads="1"/>
          </p:cNvSpPr>
          <p:nvPr>
            <p:ph type="title"/>
          </p:nvPr>
        </p:nvSpPr>
        <p:spPr/>
        <p:txBody>
          <a:bodyPr/>
          <a:lstStyle/>
          <a:p>
            <a:r>
              <a:rPr lang="zh-CN" altLang="en-US"/>
              <a:t>并操作（续）</a:t>
            </a:r>
          </a:p>
        </p:txBody>
      </p:sp>
      <p:sp>
        <p:nvSpPr>
          <p:cNvPr id="1446915" name="Rectangle 3"/>
          <p:cNvSpPr>
            <a:spLocks noGrp="1" noChangeArrowheads="1"/>
          </p:cNvSpPr>
          <p:nvPr>
            <p:ph type="body" idx="1"/>
          </p:nvPr>
        </p:nvSpPr>
        <p:spPr>
          <a:xfrm>
            <a:off x="650875" y="1143000"/>
            <a:ext cx="8820150" cy="4575175"/>
          </a:xfrm>
        </p:spPr>
        <p:txBody>
          <a:bodyPr/>
          <a:lstStyle/>
          <a:p>
            <a:pPr marL="342900" indent="-342900" defTabSz="914400"/>
            <a:r>
              <a:rPr lang="en-US" altLang="zh-CN"/>
              <a:t>[</a:t>
            </a:r>
            <a:r>
              <a:rPr lang="zh-CN" altLang="en-US"/>
              <a:t>例</a:t>
            </a:r>
            <a:r>
              <a:rPr lang="en-US" altLang="zh-CN"/>
              <a:t>]  </a:t>
            </a:r>
            <a:r>
              <a:rPr lang="zh-CN" altLang="en-US"/>
              <a:t>查询选修了课程</a:t>
            </a:r>
            <a:r>
              <a:rPr lang="en-US" altLang="zh-CN"/>
              <a:t>1</a:t>
            </a:r>
            <a:r>
              <a:rPr lang="zh-CN" altLang="en-US"/>
              <a:t>或者选修了课程</a:t>
            </a:r>
            <a:r>
              <a:rPr lang="en-US" altLang="zh-CN"/>
              <a:t>2</a:t>
            </a:r>
            <a:r>
              <a:rPr lang="zh-CN" altLang="en-US"/>
              <a:t>的学生。</a:t>
            </a:r>
          </a:p>
          <a:p>
            <a:pPr marL="342900" indent="-342900" defTabSz="914400"/>
            <a:r>
              <a:rPr lang="zh-CN" altLang="en-US"/>
              <a:t>方法一：</a:t>
            </a:r>
          </a:p>
          <a:p>
            <a:pPr marL="342900" indent="-342900" defTabSz="914400">
              <a:buFont typeface="Wingdings" pitchFamily="2" charset="2"/>
              <a:buNone/>
            </a:pPr>
            <a:r>
              <a:rPr lang="zh-CN" altLang="en-US" sz="2400"/>
              <a:t>        </a:t>
            </a:r>
            <a:r>
              <a:rPr lang="en-US" altLang="zh-CN" sz="2400"/>
              <a:t>SELECT Sno</a:t>
            </a:r>
          </a:p>
          <a:p>
            <a:pPr marL="342900" indent="-342900" defTabSz="914400">
              <a:buFont typeface="Wingdings" pitchFamily="2" charset="2"/>
              <a:buNone/>
            </a:pPr>
            <a:r>
              <a:rPr lang="en-US" altLang="zh-CN" sz="2400"/>
              <a:t>        FROM SC</a:t>
            </a:r>
          </a:p>
          <a:p>
            <a:pPr marL="342900" indent="-342900" defTabSz="914400">
              <a:buFont typeface="Wingdings" pitchFamily="2" charset="2"/>
              <a:buNone/>
            </a:pPr>
            <a:r>
              <a:rPr lang="en-US" altLang="zh-CN" sz="2400"/>
              <a:t>        WHERE Cno=' 1 '</a:t>
            </a:r>
          </a:p>
          <a:p>
            <a:pPr marL="342900" indent="-342900" defTabSz="914400">
              <a:buFont typeface="Wingdings" pitchFamily="2" charset="2"/>
              <a:buNone/>
            </a:pPr>
            <a:r>
              <a:rPr lang="en-US" altLang="zh-CN" sz="2400"/>
              <a:t>        UNION</a:t>
            </a:r>
          </a:p>
          <a:p>
            <a:pPr marL="342900" indent="-342900" defTabSz="914400">
              <a:buFont typeface="Wingdings" pitchFamily="2" charset="2"/>
              <a:buNone/>
            </a:pPr>
            <a:r>
              <a:rPr lang="en-US" altLang="zh-CN" sz="2400"/>
              <a:t>        SELECT Sno</a:t>
            </a:r>
          </a:p>
          <a:p>
            <a:pPr marL="342900" indent="-342900" defTabSz="914400">
              <a:buFont typeface="Wingdings" pitchFamily="2" charset="2"/>
              <a:buNone/>
            </a:pPr>
            <a:r>
              <a:rPr lang="en-US" altLang="zh-CN" sz="2400"/>
              <a:t>        FROM SC</a:t>
            </a:r>
          </a:p>
          <a:p>
            <a:pPr marL="342900" indent="-342900" defTabSz="914400">
              <a:buFont typeface="Wingdings" pitchFamily="2" charset="2"/>
              <a:buNone/>
            </a:pPr>
            <a:r>
              <a:rPr lang="en-US" altLang="zh-CN" sz="2400"/>
              <a:t>        WHERE Cno= ' 2 '</a:t>
            </a:r>
            <a:r>
              <a:rPr lang="zh-CN" altLang="en-US" sz="2400"/>
              <a:t>；</a:t>
            </a:r>
          </a:p>
          <a:p>
            <a:pPr marL="342900" indent="-342900" defTabSz="914400">
              <a:buFont typeface="Wingdings" pitchFamily="2" charset="2"/>
              <a:buNone/>
            </a:pPr>
            <a:endParaRPr lang="zh-CN" altLang="en-US" sz="2400"/>
          </a:p>
        </p:txBody>
      </p:sp>
      <p:sp>
        <p:nvSpPr>
          <p:cNvPr id="1446916" name="Rectangle 4"/>
          <p:cNvSpPr>
            <a:spLocks noChangeArrowheads="1"/>
          </p:cNvSpPr>
          <p:nvPr/>
        </p:nvSpPr>
        <p:spPr bwMode="auto">
          <a:xfrm>
            <a:off x="4164013" y="1700213"/>
            <a:ext cx="5741987"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Char char="n"/>
            </a:pPr>
            <a:r>
              <a:rPr lang="zh-CN" altLang="en-US" sz="2800">
                <a:latin typeface="Times New Roman" pitchFamily="18" charset="0"/>
              </a:rPr>
              <a:t>方法二：</a:t>
            </a:r>
          </a:p>
          <a:p>
            <a:pPr marL="342900" indent="-342900" algn="l">
              <a:lnSpc>
                <a:spcPct val="90000"/>
              </a:lnSpc>
              <a:spcBef>
                <a:spcPct val="35000"/>
              </a:spcBef>
              <a:buClr>
                <a:srgbClr val="27305F"/>
              </a:buClr>
              <a:buSzPct val="60000"/>
              <a:buFont typeface="Wingdings" pitchFamily="2" charset="2"/>
              <a:buNone/>
            </a:pPr>
            <a:r>
              <a:rPr lang="zh-CN" altLang="en-US" sz="2800">
                <a:latin typeface="Times New Roman" pitchFamily="18" charset="0"/>
              </a:rPr>
              <a:t>       </a:t>
            </a:r>
            <a:r>
              <a:rPr lang="en-US" altLang="zh-CN">
                <a:latin typeface="Times New Roman" pitchFamily="18" charset="0"/>
              </a:rPr>
              <a:t>SELECT  DISTINCT  Sno</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FROM SC</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WHERE Cno=' 1 '  OR  Cno= ' 2 '</a:t>
            </a:r>
            <a:r>
              <a:rPr lang="zh-CN" altLang="en-US">
                <a:latin typeface="Times New Roman" pitchFamily="18" charset="0"/>
              </a:rPr>
              <a:t>；</a:t>
            </a:r>
          </a:p>
          <a:p>
            <a:pPr marL="342900" indent="-342900" algn="l">
              <a:lnSpc>
                <a:spcPct val="90000"/>
              </a:lnSpc>
              <a:spcBef>
                <a:spcPct val="35000"/>
              </a:spcBef>
              <a:buClr>
                <a:srgbClr val="27305F"/>
              </a:buClr>
              <a:buSzPct val="60000"/>
              <a:buFont typeface="Wingdings" pitchFamily="2" charset="2"/>
              <a:buNone/>
            </a:pPr>
            <a:endParaRPr lang="zh-CN" altLang="en-US">
              <a:latin typeface="Times New Roman" pitchFamily="18" charset="0"/>
            </a:endParaRPr>
          </a:p>
          <a:p>
            <a:pPr marL="342900" indent="-342900" algn="l">
              <a:lnSpc>
                <a:spcPct val="90000"/>
              </a:lnSpc>
              <a:spcBef>
                <a:spcPct val="35000"/>
              </a:spcBef>
              <a:buClr>
                <a:srgbClr val="27305F"/>
              </a:buClr>
              <a:buSzPct val="60000"/>
              <a:buFont typeface="Wingdings" pitchFamily="2" charset="2"/>
              <a:buNone/>
            </a:pPr>
            <a:endParaRPr lang="zh-CN" altLang="en-US"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6916"/>
                                        </p:tgtEl>
                                        <p:attrNameLst>
                                          <p:attrName>style.visibility</p:attrName>
                                        </p:attrNameLst>
                                      </p:cBhvr>
                                      <p:to>
                                        <p:strVal val="visible"/>
                                      </p:to>
                                    </p:set>
                                    <p:anim calcmode="lin" valueType="num">
                                      <p:cBhvr additive="base">
                                        <p:cTn id="7" dur="500" fill="hold"/>
                                        <p:tgtEl>
                                          <p:spTgt spid="1446916"/>
                                        </p:tgtEl>
                                        <p:attrNameLst>
                                          <p:attrName>ppt_x</p:attrName>
                                        </p:attrNameLst>
                                      </p:cBhvr>
                                      <p:tavLst>
                                        <p:tav tm="0">
                                          <p:val>
                                            <p:strVal val="0-#ppt_w/2"/>
                                          </p:val>
                                        </p:tav>
                                        <p:tav tm="100000">
                                          <p:val>
                                            <p:strVal val="#ppt_x"/>
                                          </p:val>
                                        </p:tav>
                                      </p:tavLst>
                                    </p:anim>
                                    <p:anim calcmode="lin" valueType="num">
                                      <p:cBhvr additive="base">
                                        <p:cTn id="8" dur="500" fill="hold"/>
                                        <p:tgtEl>
                                          <p:spTgt spid="1446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6"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5B9E2BBD-0E34-4059-A988-BE238B4EC6BE}" type="slidenum">
              <a:rPr lang="zh-CN" altLang="en-US"/>
              <a:pPr/>
              <a:t>114</a:t>
            </a:fld>
            <a:endParaRPr lang="en-US" altLang="zh-CN"/>
          </a:p>
        </p:txBody>
      </p:sp>
      <p:sp>
        <p:nvSpPr>
          <p:cNvPr id="7" name="日期占位符 4"/>
          <p:cNvSpPr>
            <a:spLocks noGrp="1"/>
          </p:cNvSpPr>
          <p:nvPr>
            <p:ph type="dt" sz="half" idx="11"/>
          </p:nvPr>
        </p:nvSpPr>
        <p:spPr/>
        <p:txBody>
          <a:bodyPr/>
          <a:lstStyle/>
          <a:p>
            <a:fld id="{01A37BB0-6686-41DE-9AC2-25AF515BC062}" type="datetime1">
              <a:rPr lang="zh-CN" altLang="en-US"/>
              <a:pPr/>
              <a:t>2017/4/15</a:t>
            </a:fld>
            <a:endParaRPr lang="en-US" altLang="zh-CN" sz="1000"/>
          </a:p>
        </p:txBody>
      </p:sp>
      <p:sp>
        <p:nvSpPr>
          <p:cNvPr id="1451010" name="Rectangle 2"/>
          <p:cNvSpPr>
            <a:spLocks noGrp="1" noChangeArrowheads="1"/>
          </p:cNvSpPr>
          <p:nvPr>
            <p:ph type="title"/>
          </p:nvPr>
        </p:nvSpPr>
        <p:spPr/>
        <p:txBody>
          <a:bodyPr/>
          <a:lstStyle/>
          <a:p>
            <a:r>
              <a:rPr lang="zh-CN" altLang="en-US"/>
              <a:t>(2) 交操作</a:t>
            </a:r>
          </a:p>
        </p:txBody>
      </p:sp>
      <p:sp>
        <p:nvSpPr>
          <p:cNvPr id="1451011" name="Rectangle 3"/>
          <p:cNvSpPr>
            <a:spLocks noGrp="1" noChangeArrowheads="1"/>
          </p:cNvSpPr>
          <p:nvPr>
            <p:ph type="body" idx="1"/>
          </p:nvPr>
        </p:nvSpPr>
        <p:spPr>
          <a:xfrm>
            <a:off x="650875" y="1143000"/>
            <a:ext cx="8820150" cy="682625"/>
          </a:xfrm>
        </p:spPr>
        <p:txBody>
          <a:bodyPr/>
          <a:lstStyle/>
          <a:p>
            <a:pPr marL="342900" indent="-342900" defTabSz="914400">
              <a:lnSpc>
                <a:spcPct val="80000"/>
              </a:lnSpc>
            </a:pPr>
            <a:r>
              <a:rPr lang="en-US" altLang="zh-CN"/>
              <a:t>[</a:t>
            </a:r>
            <a:r>
              <a:rPr lang="zh-CN" altLang="en-US"/>
              <a:t>例</a:t>
            </a:r>
            <a:r>
              <a:rPr lang="en-US" altLang="zh-CN"/>
              <a:t>]</a:t>
            </a:r>
            <a:r>
              <a:rPr kumimoji="1" lang="zh-CN" altLang="en-US"/>
              <a:t>查询计算机系的学生</a:t>
            </a:r>
            <a:r>
              <a:rPr kumimoji="1" lang="zh-CN" altLang="en-US">
                <a:solidFill>
                  <a:srgbClr val="FF0000"/>
                </a:solidFill>
              </a:rPr>
              <a:t>并且</a:t>
            </a:r>
            <a:r>
              <a:rPr kumimoji="1" lang="zh-CN" altLang="en-US"/>
              <a:t>年龄不大于</a:t>
            </a:r>
            <a:r>
              <a:rPr kumimoji="1" lang="en-US" altLang="zh-CN"/>
              <a:t>19</a:t>
            </a:r>
            <a:r>
              <a:rPr kumimoji="1" lang="zh-CN" altLang="en-US"/>
              <a:t>岁的学生， 并按年龄倒排序</a:t>
            </a:r>
            <a:endParaRPr lang="zh-CN" altLang="en-US"/>
          </a:p>
        </p:txBody>
      </p:sp>
      <p:sp>
        <p:nvSpPr>
          <p:cNvPr id="1451012" name="Text Box 4"/>
          <p:cNvSpPr txBox="1">
            <a:spLocks noChangeArrowheads="1"/>
          </p:cNvSpPr>
          <p:nvPr/>
        </p:nvSpPr>
        <p:spPr bwMode="auto">
          <a:xfrm>
            <a:off x="76200" y="1981200"/>
            <a:ext cx="4105275" cy="3022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a:t>(SELECT  *</a:t>
            </a:r>
          </a:p>
          <a:p>
            <a:pPr algn="l"/>
            <a:r>
              <a:rPr kumimoji="1" lang="en-US" altLang="zh-CN"/>
              <a:t> FROM    Student</a:t>
            </a:r>
          </a:p>
          <a:p>
            <a:pPr algn="l"/>
            <a:r>
              <a:rPr kumimoji="1" lang="en-US" altLang="zh-CN"/>
              <a:t> WHERE   Sdept='CS') </a:t>
            </a:r>
          </a:p>
          <a:p>
            <a:pPr algn="l"/>
            <a:r>
              <a:rPr kumimoji="1" lang="en-US" altLang="zh-CN"/>
              <a:t>INTERSEC</a:t>
            </a:r>
          </a:p>
          <a:p>
            <a:pPr algn="l"/>
            <a:r>
              <a:rPr kumimoji="1" lang="en-US" altLang="zh-CN"/>
              <a:t>(SELECT  *</a:t>
            </a:r>
          </a:p>
          <a:p>
            <a:pPr algn="l"/>
            <a:r>
              <a:rPr kumimoji="1" lang="en-US" altLang="zh-CN"/>
              <a:t> FROM    Student</a:t>
            </a:r>
          </a:p>
          <a:p>
            <a:pPr algn="l"/>
            <a:r>
              <a:rPr kumimoji="1" lang="en-US" altLang="zh-CN"/>
              <a:t> WHERE	Sage&lt;=19)</a:t>
            </a:r>
          </a:p>
          <a:p>
            <a:pPr algn="l"/>
            <a:r>
              <a:rPr kumimoji="1" lang="en-US" altLang="zh-CN"/>
              <a:t>ORDER BY Sage DESC</a:t>
            </a:r>
          </a:p>
        </p:txBody>
      </p:sp>
      <p:sp>
        <p:nvSpPr>
          <p:cNvPr id="1451013" name="Rectangle 5"/>
          <p:cNvSpPr>
            <a:spLocks noChangeArrowheads="1"/>
          </p:cNvSpPr>
          <p:nvPr/>
        </p:nvSpPr>
        <p:spPr bwMode="auto">
          <a:xfrm>
            <a:off x="3800475" y="1993900"/>
            <a:ext cx="5953125"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80000"/>
              </a:lnSpc>
              <a:spcBef>
                <a:spcPct val="35000"/>
              </a:spcBef>
              <a:buClr>
                <a:srgbClr val="27305F"/>
              </a:buClr>
              <a:buSzPct val="60000"/>
              <a:buFont typeface="Wingdings" pitchFamily="2" charset="2"/>
              <a:buChar char="n"/>
            </a:pPr>
            <a:r>
              <a:rPr lang="zh-CN" altLang="en-US" sz="2800" dirty="0">
                <a:latin typeface="Times New Roman" pitchFamily="18" charset="0"/>
              </a:rPr>
              <a:t>标准</a:t>
            </a:r>
            <a:r>
              <a:rPr lang="en-US" altLang="zh-CN" sz="2800" dirty="0">
                <a:latin typeface="Times New Roman" pitchFamily="18" charset="0"/>
              </a:rPr>
              <a:t>SQL</a:t>
            </a:r>
            <a:r>
              <a:rPr lang="zh-CN" altLang="en-US" sz="2800" dirty="0">
                <a:latin typeface="Times New Roman" pitchFamily="18" charset="0"/>
              </a:rPr>
              <a:t>中没有提供集合交操作，但可用其他方法间接实现。集合交操作可以使用</a:t>
            </a:r>
            <a:r>
              <a:rPr lang="en-US" altLang="zh-CN" sz="2800" dirty="0">
                <a:latin typeface="Times New Roman" pitchFamily="18" charset="0"/>
              </a:rPr>
              <a:t>AND</a:t>
            </a:r>
            <a:r>
              <a:rPr lang="zh-CN" altLang="en-US" sz="2800" dirty="0">
                <a:latin typeface="Times New Roman" pitchFamily="18" charset="0"/>
              </a:rPr>
              <a:t>操作符或子查询实现</a:t>
            </a:r>
          </a:p>
          <a:p>
            <a:pPr marL="342900" indent="-342900" algn="l">
              <a:lnSpc>
                <a:spcPct val="80000"/>
              </a:lnSpc>
              <a:spcBef>
                <a:spcPct val="35000"/>
              </a:spcBef>
              <a:buClr>
                <a:srgbClr val="27305F"/>
              </a:buClr>
              <a:buSzPct val="60000"/>
              <a:buFont typeface="Wingdings" pitchFamily="2" charset="2"/>
              <a:buChar char="n"/>
            </a:pPr>
            <a:r>
              <a:rPr lang="zh-CN" altLang="en-US" sz="2800" dirty="0">
                <a:latin typeface="Times New Roman" pitchFamily="18" charset="0"/>
              </a:rPr>
              <a:t>本例实际上就是查询计算机科学系中年龄不大于</a:t>
            </a:r>
            <a:r>
              <a:rPr lang="en-US" altLang="zh-CN" sz="2800" dirty="0">
                <a:latin typeface="Times New Roman" pitchFamily="18" charset="0"/>
              </a:rPr>
              <a:t>19</a:t>
            </a:r>
            <a:r>
              <a:rPr lang="zh-CN" altLang="en-US" sz="2800" dirty="0">
                <a:latin typeface="Times New Roman" pitchFamily="18" charset="0"/>
              </a:rPr>
              <a:t>岁的学生</a:t>
            </a:r>
          </a:p>
          <a:p>
            <a:pPr marL="342900" indent="-342900" algn="l">
              <a:lnSpc>
                <a:spcPct val="90000"/>
              </a:lnSpc>
              <a:spcBef>
                <a:spcPct val="35000"/>
              </a:spcBef>
              <a:buClr>
                <a:srgbClr val="27305F"/>
              </a:buClr>
              <a:buSzPct val="60000"/>
              <a:buFont typeface="Wingdings" pitchFamily="2" charset="2"/>
              <a:buNone/>
            </a:pPr>
            <a:r>
              <a:rPr lang="zh-CN" altLang="en-US" sz="2800" dirty="0">
                <a:latin typeface="Times New Roman" pitchFamily="18" charset="0"/>
              </a:rPr>
              <a:t>  </a:t>
            </a:r>
            <a:r>
              <a:rPr lang="en-US" altLang="zh-CN" dirty="0"/>
              <a:t>SELECT *</a:t>
            </a:r>
          </a:p>
          <a:p>
            <a:pPr marL="342900" indent="-342900" algn="l">
              <a:lnSpc>
                <a:spcPct val="90000"/>
              </a:lnSpc>
              <a:spcBef>
                <a:spcPct val="35000"/>
              </a:spcBef>
              <a:buClr>
                <a:srgbClr val="27305F"/>
              </a:buClr>
              <a:buSzPct val="60000"/>
              <a:buFont typeface="Wingdings" pitchFamily="2" charset="2"/>
              <a:buNone/>
            </a:pPr>
            <a:r>
              <a:rPr lang="en-US" altLang="zh-CN" dirty="0"/>
              <a:t>      FROM Student</a:t>
            </a:r>
          </a:p>
          <a:p>
            <a:pPr marL="342900" indent="-342900" algn="l">
              <a:lnSpc>
                <a:spcPct val="90000"/>
              </a:lnSpc>
              <a:spcBef>
                <a:spcPct val="35000"/>
              </a:spcBef>
              <a:buClr>
                <a:srgbClr val="27305F"/>
              </a:buClr>
              <a:buSzPct val="60000"/>
              <a:buFont typeface="Wingdings" pitchFamily="2" charset="2"/>
              <a:buNone/>
            </a:pPr>
            <a:r>
              <a:rPr lang="en-US" altLang="zh-CN" dirty="0"/>
              <a:t>      WHERE </a:t>
            </a:r>
            <a:r>
              <a:rPr lang="en-US" altLang="zh-CN" dirty="0" err="1"/>
              <a:t>Sdept</a:t>
            </a:r>
            <a:r>
              <a:rPr lang="en-US" altLang="zh-CN" dirty="0"/>
              <a:t>= 'CS' AND   Sage&lt;=19</a:t>
            </a:r>
          </a:p>
          <a:p>
            <a:pPr marL="342900" indent="-342900" algn="l">
              <a:lnSpc>
                <a:spcPct val="90000"/>
              </a:lnSpc>
              <a:spcBef>
                <a:spcPct val="35000"/>
              </a:spcBef>
              <a:buClr>
                <a:srgbClr val="27305F"/>
              </a:buClr>
              <a:buSzPct val="60000"/>
              <a:buFont typeface="Wingdings" pitchFamily="2" charset="2"/>
              <a:buNone/>
            </a:pPr>
            <a:r>
              <a:rPr lang="en-US" altLang="zh-CN" dirty="0"/>
              <a:t>      ORDER BY Sage DESC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1013"/>
                                        </p:tgtEl>
                                        <p:attrNameLst>
                                          <p:attrName>style.visibility</p:attrName>
                                        </p:attrNameLst>
                                      </p:cBhvr>
                                      <p:to>
                                        <p:strVal val="visible"/>
                                      </p:to>
                                    </p:set>
                                    <p:anim calcmode="lin" valueType="num">
                                      <p:cBhvr additive="base">
                                        <p:cTn id="7" dur="500" fill="hold"/>
                                        <p:tgtEl>
                                          <p:spTgt spid="1451013"/>
                                        </p:tgtEl>
                                        <p:attrNameLst>
                                          <p:attrName>ppt_x</p:attrName>
                                        </p:attrNameLst>
                                      </p:cBhvr>
                                      <p:tavLst>
                                        <p:tav tm="0">
                                          <p:val>
                                            <p:strVal val="0-#ppt_w/2"/>
                                          </p:val>
                                        </p:tav>
                                        <p:tav tm="100000">
                                          <p:val>
                                            <p:strVal val="#ppt_x"/>
                                          </p:val>
                                        </p:tav>
                                      </p:tavLst>
                                    </p:anim>
                                    <p:anim calcmode="lin" valueType="num">
                                      <p:cBhvr additive="base">
                                        <p:cTn id="8" dur="500" fill="hold"/>
                                        <p:tgtEl>
                                          <p:spTgt spid="1451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7382DAF-3969-4229-AA41-689EAF3D580E}" type="slidenum">
              <a:rPr lang="zh-CN" altLang="en-US"/>
              <a:pPr/>
              <a:t>115</a:t>
            </a:fld>
            <a:endParaRPr lang="en-US" altLang="zh-CN"/>
          </a:p>
        </p:txBody>
      </p:sp>
      <p:sp>
        <p:nvSpPr>
          <p:cNvPr id="5" name="日期占位符 4"/>
          <p:cNvSpPr>
            <a:spLocks noGrp="1"/>
          </p:cNvSpPr>
          <p:nvPr>
            <p:ph type="dt" sz="half" idx="11"/>
          </p:nvPr>
        </p:nvSpPr>
        <p:spPr/>
        <p:txBody>
          <a:bodyPr/>
          <a:lstStyle/>
          <a:p>
            <a:fld id="{70D564D4-EEBF-4843-BEF4-FDA18D0BB2EB}" type="datetime1">
              <a:rPr lang="zh-CN" altLang="en-US"/>
              <a:pPr/>
              <a:t>2017/4/15</a:t>
            </a:fld>
            <a:endParaRPr lang="en-US" altLang="zh-CN" sz="1000"/>
          </a:p>
        </p:txBody>
      </p:sp>
      <p:sp>
        <p:nvSpPr>
          <p:cNvPr id="1452034" name="Rectangle 2"/>
          <p:cNvSpPr>
            <a:spLocks noGrp="1" noChangeArrowheads="1"/>
          </p:cNvSpPr>
          <p:nvPr>
            <p:ph type="title"/>
          </p:nvPr>
        </p:nvSpPr>
        <p:spPr/>
        <p:txBody>
          <a:bodyPr/>
          <a:lstStyle/>
          <a:p>
            <a:r>
              <a:rPr lang="zh-CN" altLang="en-US"/>
              <a:t>交操作（续）</a:t>
            </a:r>
          </a:p>
        </p:txBody>
      </p:sp>
      <p:sp>
        <p:nvSpPr>
          <p:cNvPr id="1452035" name="Rectangle 3"/>
          <p:cNvSpPr>
            <a:spLocks noGrp="1" noChangeArrowheads="1"/>
          </p:cNvSpPr>
          <p:nvPr>
            <p:ph type="body" idx="1"/>
          </p:nvPr>
        </p:nvSpPr>
        <p:spPr>
          <a:xfrm>
            <a:off x="650875" y="1143000"/>
            <a:ext cx="8820150" cy="4886325"/>
          </a:xfrm>
        </p:spPr>
        <p:txBody>
          <a:bodyPr/>
          <a:lstStyle/>
          <a:p>
            <a:pPr marL="342900" indent="-342900" defTabSz="914400"/>
            <a:r>
              <a:rPr lang="en-US" altLang="zh-CN"/>
              <a:t>[</a:t>
            </a:r>
            <a:r>
              <a:rPr lang="zh-CN" altLang="en-US"/>
              <a:t>例</a:t>
            </a:r>
            <a:r>
              <a:rPr lang="en-US" altLang="zh-CN"/>
              <a:t>]  </a:t>
            </a:r>
            <a:r>
              <a:rPr lang="zh-CN" altLang="en-US"/>
              <a:t>查询选修课程</a:t>
            </a:r>
            <a:r>
              <a:rPr lang="en-US" altLang="zh-CN"/>
              <a:t>1</a:t>
            </a:r>
            <a:r>
              <a:rPr lang="zh-CN" altLang="en-US"/>
              <a:t>的学生集合与选修课程</a:t>
            </a:r>
            <a:r>
              <a:rPr lang="en-US" altLang="zh-CN"/>
              <a:t>2</a:t>
            </a:r>
            <a:r>
              <a:rPr lang="zh-CN" altLang="en-US"/>
              <a:t>的学生集合的交集</a:t>
            </a:r>
          </a:p>
          <a:p>
            <a:pPr marL="342900" indent="-342900" defTabSz="914400"/>
            <a:r>
              <a:rPr lang="zh-CN" altLang="en-US"/>
              <a:t>本例实际上是查询既选修了课程</a:t>
            </a:r>
            <a:r>
              <a:rPr lang="en-US" altLang="zh-CN"/>
              <a:t>1</a:t>
            </a:r>
            <a:r>
              <a:rPr lang="zh-CN" altLang="en-US"/>
              <a:t>又选修了课程</a:t>
            </a:r>
            <a:r>
              <a:rPr lang="en-US" altLang="zh-CN"/>
              <a:t>2</a:t>
            </a:r>
            <a:r>
              <a:rPr lang="zh-CN" altLang="en-US"/>
              <a:t>的学生</a:t>
            </a:r>
          </a:p>
          <a:p>
            <a:pPr marL="742950" lvl="1" indent="-285750" defTabSz="914400">
              <a:buFontTx/>
              <a:buNone/>
            </a:pPr>
            <a:r>
              <a:rPr lang="zh-CN" altLang="en-US" sz="2400"/>
              <a:t>        </a:t>
            </a:r>
            <a:r>
              <a:rPr lang="en-US" altLang="zh-CN" sz="2400"/>
              <a:t>SELECT Sno</a:t>
            </a:r>
          </a:p>
          <a:p>
            <a:pPr marL="742950" lvl="1" indent="-285750" defTabSz="914400">
              <a:buFontTx/>
              <a:buNone/>
            </a:pPr>
            <a:r>
              <a:rPr lang="en-US" altLang="zh-CN" sz="2400"/>
              <a:t>             FROM SC</a:t>
            </a:r>
          </a:p>
          <a:p>
            <a:pPr marL="742950" lvl="1" indent="-285750" defTabSz="914400">
              <a:buFontTx/>
              <a:buNone/>
            </a:pPr>
            <a:r>
              <a:rPr lang="en-US" altLang="zh-CN" sz="2400"/>
              <a:t>             WHERE Cno=' 1 ' AND Sno IN</a:t>
            </a:r>
          </a:p>
          <a:p>
            <a:pPr marL="742950" lvl="1" indent="-285750" defTabSz="914400">
              <a:buFontTx/>
              <a:buNone/>
            </a:pPr>
            <a:r>
              <a:rPr lang="en-US" altLang="zh-CN" sz="2400"/>
              <a:t>                               (SELECT Sno</a:t>
            </a:r>
          </a:p>
          <a:p>
            <a:pPr marL="742950" lvl="1" indent="-285750" defTabSz="914400">
              <a:buFontTx/>
              <a:buNone/>
            </a:pPr>
            <a:r>
              <a:rPr lang="en-US" altLang="zh-CN" sz="2400"/>
              <a:t>                                        FROM SC</a:t>
            </a:r>
          </a:p>
          <a:p>
            <a:pPr marL="742950" lvl="1" indent="-285750" defTabSz="914400">
              <a:buFontTx/>
              <a:buNone/>
            </a:pPr>
            <a:r>
              <a:rPr lang="en-US" altLang="zh-CN" sz="2400"/>
              <a:t>                                        WHERE Cno=' 2 ')</a:t>
            </a:r>
            <a:r>
              <a:rPr lang="zh-CN" altLang="en-US" sz="2400"/>
              <a:t>；</a:t>
            </a:r>
          </a:p>
          <a:p>
            <a:pPr marL="342900" indent="-342900" defTabSz="914400">
              <a:buFont typeface="Wingdings" pitchFamily="2" charset="2"/>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2035">
                                            <p:txEl>
                                              <p:pRg st="0" end="0"/>
                                            </p:txEl>
                                          </p:spTgt>
                                        </p:tgtEl>
                                        <p:attrNameLst>
                                          <p:attrName>style.visibility</p:attrName>
                                        </p:attrNameLst>
                                      </p:cBhvr>
                                      <p:to>
                                        <p:strVal val="visible"/>
                                      </p:to>
                                    </p:set>
                                    <p:animEffect transition="in" filter="wipe(up)">
                                      <p:cBhvr>
                                        <p:cTn id="7" dur="500"/>
                                        <p:tgtEl>
                                          <p:spTgt spid="1452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2035">
                                            <p:txEl>
                                              <p:pRg st="1" end="1"/>
                                            </p:txEl>
                                          </p:spTgt>
                                        </p:tgtEl>
                                        <p:attrNameLst>
                                          <p:attrName>style.visibility</p:attrName>
                                        </p:attrNameLst>
                                      </p:cBhvr>
                                      <p:to>
                                        <p:strVal val="visible"/>
                                      </p:to>
                                    </p:set>
                                    <p:animEffect transition="in" filter="wipe(up)">
                                      <p:cBhvr>
                                        <p:cTn id="12" dur="500"/>
                                        <p:tgtEl>
                                          <p:spTgt spid="145203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52035">
                                            <p:txEl>
                                              <p:pRg st="2" end="2"/>
                                            </p:txEl>
                                          </p:spTgt>
                                        </p:tgtEl>
                                        <p:attrNameLst>
                                          <p:attrName>style.visibility</p:attrName>
                                        </p:attrNameLst>
                                      </p:cBhvr>
                                      <p:to>
                                        <p:strVal val="visible"/>
                                      </p:to>
                                    </p:set>
                                    <p:animEffect transition="in" filter="wipe(up)">
                                      <p:cBhvr>
                                        <p:cTn id="15" dur="500"/>
                                        <p:tgtEl>
                                          <p:spTgt spid="145203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52035">
                                            <p:txEl>
                                              <p:pRg st="3" end="3"/>
                                            </p:txEl>
                                          </p:spTgt>
                                        </p:tgtEl>
                                        <p:attrNameLst>
                                          <p:attrName>style.visibility</p:attrName>
                                        </p:attrNameLst>
                                      </p:cBhvr>
                                      <p:to>
                                        <p:strVal val="visible"/>
                                      </p:to>
                                    </p:set>
                                    <p:animEffect transition="in" filter="wipe(up)">
                                      <p:cBhvr>
                                        <p:cTn id="18" dur="500"/>
                                        <p:tgtEl>
                                          <p:spTgt spid="145203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52035">
                                            <p:txEl>
                                              <p:pRg st="4" end="4"/>
                                            </p:txEl>
                                          </p:spTgt>
                                        </p:tgtEl>
                                        <p:attrNameLst>
                                          <p:attrName>style.visibility</p:attrName>
                                        </p:attrNameLst>
                                      </p:cBhvr>
                                      <p:to>
                                        <p:strVal val="visible"/>
                                      </p:to>
                                    </p:set>
                                    <p:animEffect transition="in" filter="wipe(up)">
                                      <p:cBhvr>
                                        <p:cTn id="21" dur="500"/>
                                        <p:tgtEl>
                                          <p:spTgt spid="145203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52035">
                                            <p:txEl>
                                              <p:pRg st="5" end="5"/>
                                            </p:txEl>
                                          </p:spTgt>
                                        </p:tgtEl>
                                        <p:attrNameLst>
                                          <p:attrName>style.visibility</p:attrName>
                                        </p:attrNameLst>
                                      </p:cBhvr>
                                      <p:to>
                                        <p:strVal val="visible"/>
                                      </p:to>
                                    </p:set>
                                    <p:animEffect transition="in" filter="wipe(up)">
                                      <p:cBhvr>
                                        <p:cTn id="24" dur="500"/>
                                        <p:tgtEl>
                                          <p:spTgt spid="145203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52035">
                                            <p:txEl>
                                              <p:pRg st="6" end="6"/>
                                            </p:txEl>
                                          </p:spTgt>
                                        </p:tgtEl>
                                        <p:attrNameLst>
                                          <p:attrName>style.visibility</p:attrName>
                                        </p:attrNameLst>
                                      </p:cBhvr>
                                      <p:to>
                                        <p:strVal val="visible"/>
                                      </p:to>
                                    </p:set>
                                    <p:animEffect transition="in" filter="wipe(up)">
                                      <p:cBhvr>
                                        <p:cTn id="27" dur="500"/>
                                        <p:tgtEl>
                                          <p:spTgt spid="1452035">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52035">
                                            <p:txEl>
                                              <p:pRg st="7" end="7"/>
                                            </p:txEl>
                                          </p:spTgt>
                                        </p:tgtEl>
                                        <p:attrNameLst>
                                          <p:attrName>style.visibility</p:attrName>
                                        </p:attrNameLst>
                                      </p:cBhvr>
                                      <p:to>
                                        <p:strVal val="visible"/>
                                      </p:to>
                                    </p:set>
                                    <p:animEffect transition="in" filter="wipe(up)">
                                      <p:cBhvr>
                                        <p:cTn id="30" dur="500"/>
                                        <p:tgtEl>
                                          <p:spTgt spid="1452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B33320A-CAA7-4DBA-AEDE-A442C8F3DEBA}" type="slidenum">
              <a:rPr lang="zh-CN" altLang="en-US"/>
              <a:pPr/>
              <a:t>116</a:t>
            </a:fld>
            <a:endParaRPr lang="en-US" altLang="zh-CN"/>
          </a:p>
        </p:txBody>
      </p:sp>
      <p:sp>
        <p:nvSpPr>
          <p:cNvPr id="5" name="日期占位符 4"/>
          <p:cNvSpPr>
            <a:spLocks noGrp="1"/>
          </p:cNvSpPr>
          <p:nvPr>
            <p:ph type="dt" sz="half" idx="11"/>
          </p:nvPr>
        </p:nvSpPr>
        <p:spPr/>
        <p:txBody>
          <a:bodyPr/>
          <a:lstStyle/>
          <a:p>
            <a:fld id="{677F4442-850F-4F19-9410-C32B18123F2D}" type="datetime1">
              <a:rPr lang="zh-CN" altLang="en-US"/>
              <a:pPr/>
              <a:t>2017/4/15</a:t>
            </a:fld>
            <a:endParaRPr lang="en-US" altLang="zh-CN" sz="1000"/>
          </a:p>
        </p:txBody>
      </p:sp>
      <p:sp>
        <p:nvSpPr>
          <p:cNvPr id="1523714" name="Rectangle 2"/>
          <p:cNvSpPr>
            <a:spLocks noGrp="1" noChangeArrowheads="1"/>
          </p:cNvSpPr>
          <p:nvPr>
            <p:ph type="title"/>
          </p:nvPr>
        </p:nvSpPr>
        <p:spPr/>
        <p:txBody>
          <a:bodyPr/>
          <a:lstStyle/>
          <a:p>
            <a:r>
              <a:rPr lang="en-US" altLang="zh-CN"/>
              <a:t>(3) </a:t>
            </a:r>
            <a:r>
              <a:rPr lang="zh-CN" altLang="en-US"/>
              <a:t>差操作</a:t>
            </a:r>
          </a:p>
        </p:txBody>
      </p:sp>
      <p:sp>
        <p:nvSpPr>
          <p:cNvPr id="1523715" name="Rectangle 3"/>
          <p:cNvSpPr>
            <a:spLocks noGrp="1" noChangeArrowheads="1"/>
          </p:cNvSpPr>
          <p:nvPr>
            <p:ph type="body" idx="1"/>
          </p:nvPr>
        </p:nvSpPr>
        <p:spPr>
          <a:xfrm>
            <a:off x="650875" y="1143000"/>
            <a:ext cx="8820150" cy="5014913"/>
          </a:xfrm>
        </p:spPr>
        <p:txBody>
          <a:bodyPr/>
          <a:lstStyle/>
          <a:p>
            <a:pPr eaLnBrk="1" hangingPunct="1">
              <a:lnSpc>
                <a:spcPct val="100000"/>
              </a:lnSpc>
              <a:spcBef>
                <a:spcPct val="0"/>
              </a:spcBef>
              <a:buClrTx/>
              <a:buSzTx/>
              <a:buFontTx/>
              <a:buNone/>
            </a:pPr>
            <a:r>
              <a:rPr kumimoji="1" lang="zh-CN" altLang="en-US"/>
              <a:t>例：查询选修课程</a:t>
            </a:r>
            <a:r>
              <a:rPr kumimoji="1" lang="en-US" altLang="zh-CN"/>
              <a:t>1</a:t>
            </a:r>
            <a:r>
              <a:rPr kumimoji="1" lang="zh-CN" altLang="en-US"/>
              <a:t>但没有选修课程</a:t>
            </a:r>
            <a:r>
              <a:rPr kumimoji="1" lang="en-US" altLang="zh-CN"/>
              <a:t>2</a:t>
            </a:r>
            <a:r>
              <a:rPr kumimoji="1" lang="zh-CN" altLang="en-US"/>
              <a:t>的学生。</a:t>
            </a:r>
          </a:p>
          <a:p>
            <a:pPr>
              <a:buFont typeface="Wingdings" pitchFamily="2" charset="2"/>
              <a:buNone/>
            </a:pPr>
            <a:r>
              <a:rPr kumimoji="1" lang="en-US" altLang="zh-CN"/>
              <a:t>SELECT	 </a:t>
            </a:r>
            <a:r>
              <a:rPr lang="en-US" altLang="zh-CN"/>
              <a:t>Sno</a:t>
            </a:r>
            <a:endParaRPr kumimoji="1" lang="en-US" altLang="zh-CN"/>
          </a:p>
          <a:p>
            <a:pPr>
              <a:buFont typeface="Wingdings" pitchFamily="2" charset="2"/>
              <a:buNone/>
            </a:pPr>
            <a:r>
              <a:rPr kumimoji="1" lang="en-US" altLang="zh-CN"/>
              <a:t>FROM	</a:t>
            </a:r>
            <a:r>
              <a:rPr lang="en-US" altLang="zh-CN"/>
              <a:t>SC</a:t>
            </a:r>
            <a:endParaRPr kumimoji="1" lang="en-US" altLang="zh-CN"/>
          </a:p>
          <a:p>
            <a:pPr>
              <a:buFont typeface="Wingdings" pitchFamily="2" charset="2"/>
              <a:buNone/>
            </a:pPr>
            <a:r>
              <a:rPr kumimoji="1" lang="en-US" altLang="zh-CN"/>
              <a:t>WHERE 	Sno	IN</a:t>
            </a:r>
          </a:p>
          <a:p>
            <a:pPr>
              <a:buFont typeface="Wingdings" pitchFamily="2" charset="2"/>
              <a:buNone/>
            </a:pPr>
            <a:r>
              <a:rPr kumimoji="1" lang="en-US" altLang="zh-CN"/>
              <a:t>	(( SELECT Sno </a:t>
            </a:r>
            <a:br>
              <a:rPr kumimoji="1" lang="en-US" altLang="zh-CN"/>
            </a:br>
            <a:r>
              <a:rPr kumimoji="1" lang="en-US" altLang="zh-CN"/>
              <a:t>	  FROM    SC </a:t>
            </a:r>
            <a:br>
              <a:rPr kumimoji="1" lang="en-US" altLang="zh-CN"/>
            </a:br>
            <a:r>
              <a:rPr kumimoji="1" lang="en-US" altLang="zh-CN"/>
              <a:t>	  WHERE   Cno='1‘)</a:t>
            </a:r>
          </a:p>
          <a:p>
            <a:pPr>
              <a:buFont typeface="Wingdings" pitchFamily="2" charset="2"/>
              <a:buNone/>
            </a:pPr>
            <a:r>
              <a:rPr kumimoji="1" lang="en-US" altLang="zh-CN"/>
              <a:t>	</a:t>
            </a:r>
            <a:r>
              <a:rPr kumimoji="1" lang="en-US" altLang="zh-CN">
                <a:solidFill>
                  <a:srgbClr val="0000FF"/>
                </a:solidFill>
              </a:rPr>
              <a:t>EXCEPT</a:t>
            </a:r>
            <a:r>
              <a:rPr kumimoji="1" lang="en-US" altLang="zh-CN"/>
              <a:t/>
            </a:r>
            <a:br>
              <a:rPr kumimoji="1" lang="en-US" altLang="zh-CN"/>
            </a:br>
            <a:r>
              <a:rPr kumimoji="1" lang="en-US" altLang="zh-CN"/>
              <a:t>	( SELECT Sno </a:t>
            </a:r>
            <a:br>
              <a:rPr kumimoji="1" lang="en-US" altLang="zh-CN"/>
            </a:br>
            <a:r>
              <a:rPr kumimoji="1" lang="en-US" altLang="zh-CN"/>
              <a:t>	  FROM   SC </a:t>
            </a:r>
            <a:br>
              <a:rPr kumimoji="1" lang="en-US" altLang="zh-CN"/>
            </a:br>
            <a:r>
              <a:rPr kumimoji="1" lang="en-US" altLang="zh-CN"/>
              <a:t>	  WHERE  Cno='2')) </a:t>
            </a:r>
            <a:endParaRPr kumimoji="1"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8D0CC45-BCC1-4D89-AFC5-01E149EBEAC7}" type="slidenum">
              <a:rPr lang="zh-CN" altLang="en-US"/>
              <a:pPr/>
              <a:t>117</a:t>
            </a:fld>
            <a:endParaRPr lang="en-US" altLang="zh-CN"/>
          </a:p>
        </p:txBody>
      </p:sp>
      <p:sp>
        <p:nvSpPr>
          <p:cNvPr id="5" name="日期占位符 4"/>
          <p:cNvSpPr>
            <a:spLocks noGrp="1"/>
          </p:cNvSpPr>
          <p:nvPr>
            <p:ph type="dt" sz="half" idx="11"/>
          </p:nvPr>
        </p:nvSpPr>
        <p:spPr/>
        <p:txBody>
          <a:bodyPr/>
          <a:lstStyle/>
          <a:p>
            <a:fld id="{A8F6CB94-E74F-4CE4-BA55-5E1D0BE40048}" type="datetime1">
              <a:rPr lang="zh-CN" altLang="en-US"/>
              <a:pPr/>
              <a:t>2017/4/15</a:t>
            </a:fld>
            <a:endParaRPr lang="en-US" altLang="zh-CN" sz="1000"/>
          </a:p>
        </p:txBody>
      </p:sp>
      <p:sp>
        <p:nvSpPr>
          <p:cNvPr id="1455106" name="Rectangle 2"/>
          <p:cNvSpPr>
            <a:spLocks noGrp="1" noChangeArrowheads="1"/>
          </p:cNvSpPr>
          <p:nvPr>
            <p:ph type="title"/>
          </p:nvPr>
        </p:nvSpPr>
        <p:spPr/>
        <p:txBody>
          <a:bodyPr/>
          <a:lstStyle/>
          <a:p>
            <a:r>
              <a:rPr lang="en-US" altLang="zh-CN"/>
              <a:t>(3) </a:t>
            </a:r>
            <a:r>
              <a:rPr lang="zh-CN" altLang="en-US"/>
              <a:t>差操作</a:t>
            </a:r>
          </a:p>
        </p:txBody>
      </p:sp>
      <p:sp>
        <p:nvSpPr>
          <p:cNvPr id="1455107" name="Rectangle 3"/>
          <p:cNvSpPr>
            <a:spLocks noGrp="1" noChangeArrowheads="1"/>
          </p:cNvSpPr>
          <p:nvPr>
            <p:ph type="body" idx="1"/>
          </p:nvPr>
        </p:nvSpPr>
        <p:spPr>
          <a:xfrm>
            <a:off x="560388" y="1196975"/>
            <a:ext cx="8420100" cy="5270500"/>
          </a:xfrm>
        </p:spPr>
        <p:txBody>
          <a:bodyPr/>
          <a:lstStyle/>
          <a:p>
            <a:pPr marL="342900" indent="-342900" defTabSz="914400"/>
            <a:r>
              <a:rPr lang="zh-CN" altLang="en-US"/>
              <a:t> 标准</a:t>
            </a:r>
            <a:r>
              <a:rPr lang="en-US" altLang="zh-CN"/>
              <a:t>SQL</a:t>
            </a:r>
            <a:r>
              <a:rPr lang="zh-CN" altLang="en-US"/>
              <a:t>中没有提供集合</a:t>
            </a:r>
            <a:r>
              <a:rPr lang="zh-CN" altLang="en-US">
                <a:solidFill>
                  <a:srgbClr val="0000FF"/>
                </a:solidFill>
              </a:rPr>
              <a:t>差</a:t>
            </a:r>
            <a:r>
              <a:rPr lang="zh-CN" altLang="en-US"/>
              <a:t>操作，但可用其他方法间接实现。</a:t>
            </a:r>
          </a:p>
          <a:p>
            <a:pPr marL="742950" lvl="1" indent="-285750" defTabSz="914400"/>
            <a:r>
              <a:rPr lang="zh-CN" altLang="en-US"/>
              <a:t>集合差操作可以把差操作转化为适当的普通查询</a:t>
            </a:r>
          </a:p>
          <a:p>
            <a:pPr marL="342900" indent="-342900" defTabSz="914400"/>
            <a:r>
              <a:rPr lang="en-US" altLang="zh-CN"/>
              <a:t>[</a:t>
            </a:r>
            <a:r>
              <a:rPr lang="zh-CN" altLang="en-US"/>
              <a:t>例</a:t>
            </a:r>
            <a:r>
              <a:rPr lang="en-US" altLang="zh-CN"/>
              <a:t>]  </a:t>
            </a:r>
            <a:r>
              <a:rPr lang="zh-CN" altLang="en-US"/>
              <a:t>查询计算机科学系的学生与年龄不大于</a:t>
            </a:r>
            <a:r>
              <a:rPr lang="en-US" altLang="zh-CN"/>
              <a:t>19</a:t>
            </a:r>
            <a:r>
              <a:rPr lang="zh-CN" altLang="en-US"/>
              <a:t>岁的学生的差集。</a:t>
            </a:r>
          </a:p>
          <a:p>
            <a:pPr marL="342900" indent="-342900" defTabSz="914400"/>
            <a:r>
              <a:rPr lang="zh-CN" altLang="en-US"/>
              <a:t>本例实际上是查询计算机科学系中年龄大于</a:t>
            </a:r>
            <a:r>
              <a:rPr lang="en-US" altLang="zh-CN"/>
              <a:t>19</a:t>
            </a:r>
            <a:r>
              <a:rPr lang="zh-CN" altLang="en-US"/>
              <a:t>岁的学生</a:t>
            </a:r>
          </a:p>
          <a:p>
            <a:pPr marL="742950" lvl="1" indent="-285750" defTabSz="914400">
              <a:buFontTx/>
              <a:buNone/>
            </a:pPr>
            <a:r>
              <a:rPr lang="zh-CN" altLang="en-US" sz="2400"/>
              <a:t>        </a:t>
            </a:r>
            <a:r>
              <a:rPr lang="en-US" altLang="zh-CN"/>
              <a:t>SELECT *</a:t>
            </a:r>
          </a:p>
          <a:p>
            <a:pPr marL="742950" lvl="1" indent="-285750" defTabSz="914400">
              <a:buFontTx/>
              <a:buNone/>
            </a:pPr>
            <a:r>
              <a:rPr lang="en-US" altLang="zh-CN"/>
              <a:t>        FROM Student</a:t>
            </a:r>
          </a:p>
          <a:p>
            <a:pPr marL="742950" lvl="1" indent="-285750" defTabSz="914400">
              <a:buFontTx/>
              <a:buNone/>
            </a:pPr>
            <a:r>
              <a:rPr lang="en-US" altLang="zh-CN"/>
              <a:t>        WHERE Sdept= 'CS' AND</a:t>
            </a:r>
          </a:p>
          <a:p>
            <a:pPr marL="742950" lvl="1" indent="-285750" defTabSz="914400">
              <a:buFontTx/>
              <a:buNone/>
            </a:pPr>
            <a:r>
              <a:rPr lang="en-US" altLang="zh-CN"/>
              <a:t>                Sage&gt;19</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Effect transition="in" filter="wipe(up)">
                                      <p:cBhvr>
                                        <p:cTn id="7" dur="500"/>
                                        <p:tgtEl>
                                          <p:spTgt spid="145510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5107">
                                            <p:txEl>
                                              <p:pRg st="1" end="1"/>
                                            </p:txEl>
                                          </p:spTgt>
                                        </p:tgtEl>
                                        <p:attrNameLst>
                                          <p:attrName>style.visibility</p:attrName>
                                        </p:attrNameLst>
                                      </p:cBhvr>
                                      <p:to>
                                        <p:strVal val="visible"/>
                                      </p:to>
                                    </p:set>
                                    <p:animEffect transition="in" filter="wipe(up)">
                                      <p:cBhvr>
                                        <p:cTn id="11" dur="500"/>
                                        <p:tgtEl>
                                          <p:spTgt spid="145510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55107">
                                            <p:txEl>
                                              <p:pRg st="2" end="2"/>
                                            </p:txEl>
                                          </p:spTgt>
                                        </p:tgtEl>
                                        <p:attrNameLst>
                                          <p:attrName>style.visibility</p:attrName>
                                        </p:attrNameLst>
                                      </p:cBhvr>
                                      <p:to>
                                        <p:strVal val="visible"/>
                                      </p:to>
                                    </p:set>
                                    <p:animEffect transition="in" filter="wipe(up)">
                                      <p:cBhvr>
                                        <p:cTn id="16" dur="500"/>
                                        <p:tgtEl>
                                          <p:spTgt spid="14551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55107">
                                            <p:txEl>
                                              <p:pRg st="3" end="3"/>
                                            </p:txEl>
                                          </p:spTgt>
                                        </p:tgtEl>
                                        <p:attrNameLst>
                                          <p:attrName>style.visibility</p:attrName>
                                        </p:attrNameLst>
                                      </p:cBhvr>
                                      <p:to>
                                        <p:strVal val="visible"/>
                                      </p:to>
                                    </p:set>
                                    <p:animEffect transition="in" filter="wipe(up)">
                                      <p:cBhvr>
                                        <p:cTn id="21" dur="500"/>
                                        <p:tgtEl>
                                          <p:spTgt spid="1455107">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55107">
                                            <p:txEl>
                                              <p:pRg st="4" end="4"/>
                                            </p:txEl>
                                          </p:spTgt>
                                        </p:tgtEl>
                                        <p:attrNameLst>
                                          <p:attrName>style.visibility</p:attrName>
                                        </p:attrNameLst>
                                      </p:cBhvr>
                                      <p:to>
                                        <p:strVal val="visible"/>
                                      </p:to>
                                    </p:set>
                                    <p:animEffect transition="in" filter="wipe(up)">
                                      <p:cBhvr>
                                        <p:cTn id="24" dur="500"/>
                                        <p:tgtEl>
                                          <p:spTgt spid="1455107">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55107">
                                            <p:txEl>
                                              <p:pRg st="5" end="5"/>
                                            </p:txEl>
                                          </p:spTgt>
                                        </p:tgtEl>
                                        <p:attrNameLst>
                                          <p:attrName>style.visibility</p:attrName>
                                        </p:attrNameLst>
                                      </p:cBhvr>
                                      <p:to>
                                        <p:strVal val="visible"/>
                                      </p:to>
                                    </p:set>
                                    <p:animEffect transition="in" filter="wipe(up)">
                                      <p:cBhvr>
                                        <p:cTn id="27" dur="500"/>
                                        <p:tgtEl>
                                          <p:spTgt spid="1455107">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55107">
                                            <p:txEl>
                                              <p:pRg st="6" end="6"/>
                                            </p:txEl>
                                          </p:spTgt>
                                        </p:tgtEl>
                                        <p:attrNameLst>
                                          <p:attrName>style.visibility</p:attrName>
                                        </p:attrNameLst>
                                      </p:cBhvr>
                                      <p:to>
                                        <p:strVal val="visible"/>
                                      </p:to>
                                    </p:set>
                                    <p:animEffect transition="in" filter="wipe(up)">
                                      <p:cBhvr>
                                        <p:cTn id="30" dur="500"/>
                                        <p:tgtEl>
                                          <p:spTgt spid="1455107">
                                            <p:txEl>
                                              <p:pRg st="6" end="6"/>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455107">
                                            <p:txEl>
                                              <p:pRg st="7" end="7"/>
                                            </p:txEl>
                                          </p:spTgt>
                                        </p:tgtEl>
                                        <p:attrNameLst>
                                          <p:attrName>style.visibility</p:attrName>
                                        </p:attrNameLst>
                                      </p:cBhvr>
                                      <p:to>
                                        <p:strVal val="visible"/>
                                      </p:to>
                                    </p:set>
                                    <p:animEffect transition="in" filter="wipe(up)">
                                      <p:cBhvr>
                                        <p:cTn id="33" dur="500"/>
                                        <p:tgtEl>
                                          <p:spTgt spid="1455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07" grpId="0" uiExpand="1"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604AB28A-8797-48B3-84A0-32492CB9AB72}" type="slidenum">
              <a:rPr lang="zh-CN" altLang="en-US"/>
              <a:pPr/>
              <a:t>118</a:t>
            </a:fld>
            <a:endParaRPr lang="en-US" altLang="zh-CN"/>
          </a:p>
        </p:txBody>
      </p:sp>
      <p:sp>
        <p:nvSpPr>
          <p:cNvPr id="7" name="日期占位符 4"/>
          <p:cNvSpPr>
            <a:spLocks noGrp="1"/>
          </p:cNvSpPr>
          <p:nvPr>
            <p:ph type="dt" sz="half" idx="11"/>
          </p:nvPr>
        </p:nvSpPr>
        <p:spPr/>
        <p:txBody>
          <a:bodyPr/>
          <a:lstStyle/>
          <a:p>
            <a:fld id="{C84778D2-D6FC-4172-86BB-238BD526BB5A}" type="datetime1">
              <a:rPr lang="zh-CN" altLang="en-US"/>
              <a:pPr/>
              <a:t>2017/4/15</a:t>
            </a:fld>
            <a:endParaRPr lang="en-US" altLang="zh-CN" sz="1000"/>
          </a:p>
        </p:txBody>
      </p:sp>
      <p:sp>
        <p:nvSpPr>
          <p:cNvPr id="1486850" name="Rectangle 2"/>
          <p:cNvSpPr>
            <a:spLocks noGrp="1" noChangeArrowheads="1"/>
          </p:cNvSpPr>
          <p:nvPr>
            <p:ph type="title"/>
          </p:nvPr>
        </p:nvSpPr>
        <p:spPr/>
        <p:txBody>
          <a:bodyPr/>
          <a:lstStyle/>
          <a:p>
            <a:r>
              <a:rPr lang="en-US" altLang="zh-CN"/>
              <a:t>(4) </a:t>
            </a:r>
            <a:r>
              <a:rPr lang="zh-CN" altLang="en-US"/>
              <a:t>对集合操作结果的排序</a:t>
            </a:r>
          </a:p>
        </p:txBody>
      </p:sp>
      <p:sp>
        <p:nvSpPr>
          <p:cNvPr id="1486851" name="Rectangle 3"/>
          <p:cNvSpPr>
            <a:spLocks noGrp="1" noChangeArrowheads="1"/>
          </p:cNvSpPr>
          <p:nvPr>
            <p:ph type="body" idx="1"/>
          </p:nvPr>
        </p:nvSpPr>
        <p:spPr>
          <a:xfrm>
            <a:off x="650875" y="1143000"/>
            <a:ext cx="8820150" cy="1790700"/>
          </a:xfrm>
        </p:spPr>
        <p:txBody>
          <a:bodyPr/>
          <a:lstStyle/>
          <a:p>
            <a:pPr>
              <a:lnSpc>
                <a:spcPct val="70000"/>
              </a:lnSpc>
            </a:pPr>
            <a:r>
              <a:rPr lang="en-US" altLang="zh-CN" dirty="0"/>
              <a:t>ORDER BY</a:t>
            </a:r>
            <a:r>
              <a:rPr lang="zh-CN" altLang="en-US" dirty="0"/>
              <a:t>子句只能用于对最终查询结果排序，不能对中间结果排序</a:t>
            </a:r>
          </a:p>
          <a:p>
            <a:pPr>
              <a:lnSpc>
                <a:spcPct val="70000"/>
              </a:lnSpc>
            </a:pPr>
            <a:r>
              <a:rPr lang="zh-CN" altLang="en-US" dirty="0"/>
              <a:t>任何情况下，</a:t>
            </a:r>
            <a:r>
              <a:rPr lang="en-US" altLang="zh-CN" dirty="0"/>
              <a:t>ORDER BY</a:t>
            </a:r>
            <a:r>
              <a:rPr lang="zh-CN" altLang="en-US" dirty="0"/>
              <a:t>子句只能出现在最后</a:t>
            </a:r>
          </a:p>
          <a:p>
            <a:pPr lvl="1">
              <a:lnSpc>
                <a:spcPct val="70000"/>
              </a:lnSpc>
            </a:pPr>
            <a:r>
              <a:rPr lang="zh-CN" altLang="en-US" dirty="0"/>
              <a:t>对集合操作结果排序时，</a:t>
            </a:r>
            <a:r>
              <a:rPr lang="en-US" altLang="zh-CN" dirty="0"/>
              <a:t>ORDER BY</a:t>
            </a:r>
            <a:r>
              <a:rPr lang="zh-CN" altLang="en-US" dirty="0"/>
              <a:t>子句中用数字指定排序属性</a:t>
            </a:r>
          </a:p>
        </p:txBody>
      </p:sp>
      <p:sp>
        <p:nvSpPr>
          <p:cNvPr id="1486852" name="Rectangle 4"/>
          <p:cNvSpPr>
            <a:spLocks noChangeArrowheads="1"/>
          </p:cNvSpPr>
          <p:nvPr/>
        </p:nvSpPr>
        <p:spPr bwMode="auto">
          <a:xfrm>
            <a:off x="849313" y="3048000"/>
            <a:ext cx="4086225"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a:t>
            </a:r>
            <a:r>
              <a:rPr lang="zh-CN" altLang="en-US">
                <a:latin typeface="Times New Roman" pitchFamily="18" charset="0"/>
              </a:rPr>
              <a:t>例</a:t>
            </a:r>
            <a:r>
              <a:rPr lang="en-US" altLang="zh-CN">
                <a:latin typeface="Times New Roman" pitchFamily="18" charset="0"/>
              </a:rPr>
              <a:t>] </a:t>
            </a:r>
            <a:r>
              <a:rPr lang="zh-CN" altLang="en-US">
                <a:latin typeface="Times New Roman" pitchFamily="18" charset="0"/>
              </a:rPr>
              <a:t>错误写法</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SELECT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FROM    Student</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WHERE Sdept= 'CS'</a:t>
            </a:r>
          </a:p>
          <a:p>
            <a:pPr marL="342900" indent="-342900" algn="l">
              <a:lnSpc>
                <a:spcPct val="70000"/>
              </a:lnSpc>
              <a:spcBef>
                <a:spcPct val="35000"/>
              </a:spcBef>
              <a:buClr>
                <a:srgbClr val="27305F"/>
              </a:buClr>
              <a:buSzPct val="60000"/>
              <a:buFont typeface="Wingdings" pitchFamily="2" charset="2"/>
              <a:buNone/>
            </a:pPr>
            <a:r>
              <a:rPr lang="en-US" altLang="zh-CN">
                <a:solidFill>
                  <a:srgbClr val="0000FF"/>
                </a:solidFill>
                <a:latin typeface="Times New Roman" pitchFamily="18" charset="0"/>
              </a:rPr>
              <a:t>ORDER BY Sno</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UNION</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SELECT *  FROM    Student</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WHERE Sage&lt;=19</a:t>
            </a:r>
          </a:p>
          <a:p>
            <a:pPr marL="342900" indent="-342900" algn="l">
              <a:lnSpc>
                <a:spcPct val="70000"/>
              </a:lnSpc>
              <a:spcBef>
                <a:spcPct val="35000"/>
              </a:spcBef>
              <a:buClr>
                <a:srgbClr val="27305F"/>
              </a:buClr>
              <a:buSzPct val="60000"/>
              <a:buFont typeface="Wingdings" pitchFamily="2" charset="2"/>
              <a:buNone/>
            </a:pPr>
            <a:r>
              <a:rPr lang="en-US" altLang="zh-CN">
                <a:solidFill>
                  <a:srgbClr val="0000FF"/>
                </a:solidFill>
                <a:latin typeface="Times New Roman" pitchFamily="18" charset="0"/>
              </a:rPr>
              <a:t>ORDER BY  Sno</a:t>
            </a:r>
            <a:r>
              <a:rPr lang="zh-CN" altLang="en-US">
                <a:solidFill>
                  <a:srgbClr val="0000FF"/>
                </a:solidFill>
                <a:latin typeface="Times New Roman" pitchFamily="18" charset="0"/>
              </a:rPr>
              <a:t>；</a:t>
            </a:r>
          </a:p>
        </p:txBody>
      </p:sp>
      <p:sp>
        <p:nvSpPr>
          <p:cNvPr id="1486853" name="Rectangle 5"/>
          <p:cNvSpPr>
            <a:spLocks noChangeArrowheads="1"/>
          </p:cNvSpPr>
          <p:nvPr/>
        </p:nvSpPr>
        <p:spPr bwMode="auto">
          <a:xfrm>
            <a:off x="4665663" y="3068638"/>
            <a:ext cx="4967287"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None/>
            </a:pPr>
            <a:r>
              <a:rPr lang="zh-CN" altLang="en-US" dirty="0">
                <a:latin typeface="Times New Roman" pitchFamily="18" charset="0"/>
              </a:rPr>
              <a:t>正确写法</a:t>
            </a:r>
          </a:p>
          <a:p>
            <a:pPr marL="342900" indent="-342900" algn="l">
              <a:lnSpc>
                <a:spcPct val="90000"/>
              </a:lnSpc>
              <a:spcBef>
                <a:spcPct val="35000"/>
              </a:spcBef>
              <a:buClr>
                <a:srgbClr val="27305F"/>
              </a:buClr>
              <a:buSzPct val="60000"/>
              <a:buFont typeface="Wingdings" pitchFamily="2" charset="2"/>
              <a:buNone/>
            </a:pPr>
            <a:r>
              <a:rPr lang="zh-CN" altLang="en-US" dirty="0">
                <a:latin typeface="Times New Roman" pitchFamily="18" charset="0"/>
              </a:rPr>
              <a:t>        </a:t>
            </a:r>
            <a:r>
              <a:rPr lang="en-US" altLang="zh-CN" dirty="0">
                <a:latin typeface="Times New Roman" pitchFamily="18" charset="0"/>
              </a:rPr>
              <a:t>SELECT *</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FROM Student</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'CS'</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UNION</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SELECT *    FROM  Student</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Sage&lt;=19</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a:t>
            </a:r>
            <a:r>
              <a:rPr lang="en-US" altLang="zh-CN" dirty="0">
                <a:solidFill>
                  <a:srgbClr val="0000FF"/>
                </a:solidFill>
                <a:latin typeface="Times New Roman" pitchFamily="18" charset="0"/>
              </a:rPr>
              <a:t>ORDER BY 1</a:t>
            </a:r>
            <a:r>
              <a:rPr lang="zh-CN" altLang="en-US" dirty="0">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6852"/>
                                        </p:tgtEl>
                                        <p:attrNameLst>
                                          <p:attrName>style.visibility</p:attrName>
                                        </p:attrNameLst>
                                      </p:cBhvr>
                                      <p:to>
                                        <p:strVal val="visible"/>
                                      </p:to>
                                    </p:set>
                                    <p:animEffect transition="in" filter="wipe(up)">
                                      <p:cBhvr>
                                        <p:cTn id="7" dur="1000"/>
                                        <p:tgtEl>
                                          <p:spTgt spid="148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6853"/>
                                        </p:tgtEl>
                                        <p:attrNameLst>
                                          <p:attrName>style.visibility</p:attrName>
                                        </p:attrNameLst>
                                      </p:cBhvr>
                                      <p:to>
                                        <p:strVal val="visible"/>
                                      </p:to>
                                    </p:set>
                                    <p:animEffect transition="in" filter="wipe(up)">
                                      <p:cBhvr>
                                        <p:cTn id="12" dur="1000"/>
                                        <p:tgtEl>
                                          <p:spTgt spid="148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2" grpId="0"/>
      <p:bldP spid="148685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DA88518-A118-4F76-9709-D2166E00128C}" type="slidenum">
              <a:rPr lang="zh-CN" altLang="en-US"/>
              <a:pPr/>
              <a:t>119</a:t>
            </a:fld>
            <a:endParaRPr lang="en-US" altLang="zh-CN"/>
          </a:p>
        </p:txBody>
      </p:sp>
      <p:sp>
        <p:nvSpPr>
          <p:cNvPr id="8" name="日期占位符 4"/>
          <p:cNvSpPr>
            <a:spLocks noGrp="1"/>
          </p:cNvSpPr>
          <p:nvPr>
            <p:ph type="dt" sz="half" idx="11"/>
          </p:nvPr>
        </p:nvSpPr>
        <p:spPr/>
        <p:txBody>
          <a:bodyPr/>
          <a:lstStyle/>
          <a:p>
            <a:fld id="{6C85B749-5337-4A08-8578-F963AEF1A05D}" type="datetime1">
              <a:rPr lang="zh-CN" altLang="en-US"/>
              <a:pPr/>
              <a:t>2017/4/15</a:t>
            </a:fld>
            <a:endParaRPr lang="en-US" altLang="zh-CN" sz="1000"/>
          </a:p>
        </p:txBody>
      </p:sp>
      <p:sp>
        <p:nvSpPr>
          <p:cNvPr id="1528834" name="Rectangle 2"/>
          <p:cNvSpPr>
            <a:spLocks noGrp="1" noChangeArrowheads="1"/>
          </p:cNvSpPr>
          <p:nvPr>
            <p:ph type="title"/>
          </p:nvPr>
        </p:nvSpPr>
        <p:spPr/>
        <p:txBody>
          <a:bodyPr/>
          <a:lstStyle/>
          <a:p>
            <a:endParaRPr lang="zh-CN" altLang="en-US"/>
          </a:p>
        </p:txBody>
      </p:sp>
      <p:sp>
        <p:nvSpPr>
          <p:cNvPr id="1528835" name="Rectangle 3"/>
          <p:cNvSpPr>
            <a:spLocks noGrp="1" noChangeArrowheads="1"/>
          </p:cNvSpPr>
          <p:nvPr>
            <p:ph type="body" idx="1"/>
          </p:nvPr>
        </p:nvSpPr>
        <p:spPr/>
        <p:txBody>
          <a:bodyPr/>
          <a:lstStyle/>
          <a:p>
            <a:endParaRPr lang="zh-CN" altLang="en-US"/>
          </a:p>
        </p:txBody>
      </p:sp>
      <p:graphicFrame>
        <p:nvGraphicFramePr>
          <p:cNvPr id="1528838" name="Object 6"/>
          <p:cNvGraphicFramePr>
            <a:graphicFrameLocks noChangeAspect="1"/>
          </p:cNvGraphicFramePr>
          <p:nvPr/>
        </p:nvGraphicFramePr>
        <p:xfrm>
          <a:off x="0" y="0"/>
          <a:ext cx="8482013" cy="6838950"/>
        </p:xfrm>
        <a:graphic>
          <a:graphicData uri="http://schemas.openxmlformats.org/presentationml/2006/ole">
            <mc:AlternateContent xmlns:mc="http://schemas.openxmlformats.org/markup-compatibility/2006">
              <mc:Choice xmlns:v="urn:schemas-microsoft-com:vml" Requires="v">
                <p:oleObj spid="_x0000_s1528869" name="位图图像" r:id="rId3" imgW="4819048" imgH="3885714" progId="Paint.Picture">
                  <p:embed/>
                </p:oleObj>
              </mc:Choice>
              <mc:Fallback>
                <p:oleObj name="位图图像" r:id="rId3" imgW="4819048" imgH="3885714"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482013"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8840" name="Object 8"/>
          <p:cNvGraphicFramePr>
            <a:graphicFrameLocks noChangeAspect="1"/>
          </p:cNvGraphicFramePr>
          <p:nvPr/>
        </p:nvGraphicFramePr>
        <p:xfrm>
          <a:off x="4016375" y="115888"/>
          <a:ext cx="5353050" cy="5905500"/>
        </p:xfrm>
        <a:graphic>
          <a:graphicData uri="http://schemas.openxmlformats.org/presentationml/2006/ole">
            <mc:AlternateContent xmlns:mc="http://schemas.openxmlformats.org/markup-compatibility/2006">
              <mc:Choice xmlns:v="urn:schemas-microsoft-com:vml" Requires="v">
                <p:oleObj spid="_x0000_s1528870" name="位图图像" r:id="rId5" imgW="2542857" imgH="2895238" progId="Paint.Picture">
                  <p:embed/>
                </p:oleObj>
              </mc:Choice>
              <mc:Fallback>
                <p:oleObj name="位图图像" r:id="rId5" imgW="2542857" imgH="2895238"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375" y="115888"/>
                        <a:ext cx="5353050" cy="59055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8841" name="Object 9"/>
          <p:cNvGraphicFramePr>
            <a:graphicFrameLocks noChangeAspect="1"/>
          </p:cNvGraphicFramePr>
          <p:nvPr/>
        </p:nvGraphicFramePr>
        <p:xfrm>
          <a:off x="4016375" y="115888"/>
          <a:ext cx="5889625" cy="1955800"/>
        </p:xfrm>
        <a:graphic>
          <a:graphicData uri="http://schemas.openxmlformats.org/presentationml/2006/ole">
            <mc:AlternateContent xmlns:mc="http://schemas.openxmlformats.org/markup-compatibility/2006">
              <mc:Choice xmlns:v="urn:schemas-microsoft-com:vml" Requires="v">
                <p:oleObj spid="_x0000_s1528871" name="位图图像" r:id="rId7" imgW="2580952" imgH="857143" progId="Paint.Picture">
                  <p:embed/>
                </p:oleObj>
              </mc:Choice>
              <mc:Fallback>
                <p:oleObj name="位图图像" r:id="rId7" imgW="2580952" imgH="857143"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6375" y="115888"/>
                        <a:ext cx="5889625"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8840"/>
                                        </p:tgtEl>
                                        <p:attrNameLst>
                                          <p:attrName>style.visibility</p:attrName>
                                        </p:attrNameLst>
                                      </p:cBhvr>
                                      <p:to>
                                        <p:strVal val="visible"/>
                                      </p:to>
                                    </p:set>
                                    <p:animEffect transition="in" filter="blinds(horizontal)">
                                      <p:cBhvr>
                                        <p:cTn id="7" dur="500"/>
                                        <p:tgtEl>
                                          <p:spTgt spid="1528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8841"/>
                                        </p:tgtEl>
                                        <p:attrNameLst>
                                          <p:attrName>style.visibility</p:attrName>
                                        </p:attrNameLst>
                                      </p:cBhvr>
                                      <p:to>
                                        <p:strVal val="visible"/>
                                      </p:to>
                                    </p:set>
                                    <p:animEffect transition="in" filter="blinds(horizontal)">
                                      <p:cBhvr>
                                        <p:cTn id="12" dur="500"/>
                                        <p:tgtEl>
                                          <p:spTgt spid="1528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B87B7F6-91A6-4D68-AB7B-D378238C7C52}" type="slidenum">
              <a:rPr lang="zh-CN" altLang="en-US"/>
              <a:pPr/>
              <a:t>12</a:t>
            </a:fld>
            <a:endParaRPr lang="en-US" altLang="zh-CN"/>
          </a:p>
        </p:txBody>
      </p:sp>
      <p:sp>
        <p:nvSpPr>
          <p:cNvPr id="5" name="日期占位符 4"/>
          <p:cNvSpPr>
            <a:spLocks noGrp="1"/>
          </p:cNvSpPr>
          <p:nvPr>
            <p:ph type="dt" sz="half" idx="11"/>
          </p:nvPr>
        </p:nvSpPr>
        <p:spPr/>
        <p:txBody>
          <a:bodyPr/>
          <a:lstStyle/>
          <a:p>
            <a:fld id="{2646B955-FB57-4046-8FB7-1029B6EAE515}" type="datetime1">
              <a:rPr lang="zh-CN" altLang="en-US"/>
              <a:pPr/>
              <a:t>2017/4/15</a:t>
            </a:fld>
            <a:endParaRPr lang="en-US" altLang="zh-CN" sz="1000"/>
          </a:p>
        </p:txBody>
      </p:sp>
      <p:sp>
        <p:nvSpPr>
          <p:cNvPr id="1810434" name="Rectangle 2"/>
          <p:cNvSpPr>
            <a:spLocks noGrp="1" noChangeArrowheads="1"/>
          </p:cNvSpPr>
          <p:nvPr>
            <p:ph type="title"/>
          </p:nvPr>
        </p:nvSpPr>
        <p:spPr>
          <a:xfrm>
            <a:off x="650875" y="305002"/>
            <a:ext cx="8820150" cy="609398"/>
          </a:xfrm>
        </p:spPr>
        <p:txBody>
          <a:bodyPr/>
          <a:lstStyle/>
          <a:p>
            <a:r>
              <a:rPr lang="en-US" altLang="zh-CN" sz="4400" dirty="0"/>
              <a:t>SQL Server2005</a:t>
            </a:r>
            <a:r>
              <a:rPr lang="zh-CN" altLang="en-US" sz="4400" dirty="0"/>
              <a:t>之后版本中的模式</a:t>
            </a:r>
          </a:p>
        </p:txBody>
      </p:sp>
      <p:sp>
        <p:nvSpPr>
          <p:cNvPr id="1810435" name="Rectangle 3"/>
          <p:cNvSpPr>
            <a:spLocks noGrp="1" noChangeArrowheads="1"/>
          </p:cNvSpPr>
          <p:nvPr>
            <p:ph type="body" idx="1"/>
          </p:nvPr>
        </p:nvSpPr>
        <p:spPr>
          <a:xfrm>
            <a:off x="650875" y="1143000"/>
            <a:ext cx="8820150" cy="5068888"/>
          </a:xfrm>
        </p:spPr>
        <p:txBody>
          <a:bodyPr/>
          <a:lstStyle/>
          <a:p>
            <a:pPr>
              <a:lnSpc>
                <a:spcPct val="89000"/>
              </a:lnSpc>
            </a:pPr>
            <a:r>
              <a:rPr lang="zh-CN" altLang="en-US"/>
              <a:t>现在如果登录的用户为</a:t>
            </a:r>
            <a:r>
              <a:rPr lang="en-US" altLang="zh-CN"/>
              <a:t>Sue</a:t>
            </a:r>
            <a:r>
              <a:rPr lang="zh-CN" altLang="en-US"/>
              <a:t>，该用户有一个默认</a:t>
            </a:r>
            <a:r>
              <a:rPr lang="en-US" altLang="zh-CN"/>
              <a:t>Schema</a:t>
            </a:r>
            <a:r>
              <a:rPr lang="zh-CN" altLang="en-US"/>
              <a:t>也为</a:t>
            </a:r>
            <a:r>
              <a:rPr lang="en-US" altLang="zh-CN"/>
              <a:t>Sue</a:t>
            </a:r>
            <a:r>
              <a:rPr lang="zh-CN" altLang="en-US"/>
              <a:t>，那么如果现在有一条查询语句为</a:t>
            </a:r>
            <a:r>
              <a:rPr lang="en-US" altLang="zh-CN"/>
              <a:t>Select * from mytable, </a:t>
            </a:r>
            <a:r>
              <a:rPr lang="zh-CN" altLang="en-US"/>
              <a:t>那么搜寻每个房间（</a:t>
            </a:r>
            <a:r>
              <a:rPr lang="en-US" altLang="zh-CN"/>
              <a:t>Schema</a:t>
            </a:r>
            <a:r>
              <a:rPr lang="zh-CN" altLang="en-US"/>
              <a:t>）的顺序是怎样的呢？</a:t>
            </a:r>
          </a:p>
          <a:p>
            <a:pPr lvl="1">
              <a:lnSpc>
                <a:spcPct val="89000"/>
              </a:lnSpc>
            </a:pPr>
            <a:r>
              <a:rPr lang="en-US" altLang="zh-CN"/>
              <a:t>1. </a:t>
            </a:r>
            <a:r>
              <a:rPr lang="zh-CN" altLang="en-US"/>
              <a:t>首先搜寻</a:t>
            </a:r>
            <a:r>
              <a:rPr lang="en-US" altLang="zh-CN"/>
              <a:t>sys.mytable   </a:t>
            </a:r>
            <a:r>
              <a:rPr lang="zh-CN" altLang="en-US"/>
              <a:t>（</a:t>
            </a:r>
            <a:r>
              <a:rPr lang="en-US" altLang="zh-CN"/>
              <a:t>Sys Schema</a:t>
            </a:r>
            <a:r>
              <a:rPr lang="zh-CN" altLang="en-US"/>
              <a:t>）</a:t>
            </a:r>
          </a:p>
          <a:p>
            <a:pPr lvl="1">
              <a:lnSpc>
                <a:spcPct val="89000"/>
              </a:lnSpc>
            </a:pPr>
            <a:r>
              <a:rPr lang="en-US" altLang="zh-CN"/>
              <a:t>2. </a:t>
            </a:r>
            <a:r>
              <a:rPr lang="zh-CN" altLang="en-US"/>
              <a:t>然后搜寻</a:t>
            </a:r>
            <a:r>
              <a:rPr lang="en-US" altLang="zh-CN"/>
              <a:t>Sue.mytable      (Default Schema)</a:t>
            </a:r>
          </a:p>
          <a:p>
            <a:pPr lvl="1">
              <a:lnSpc>
                <a:spcPct val="89000"/>
              </a:lnSpc>
            </a:pPr>
            <a:r>
              <a:rPr lang="en-US" altLang="zh-CN"/>
              <a:t>3. </a:t>
            </a:r>
            <a:r>
              <a:rPr lang="zh-CN" altLang="en-US"/>
              <a:t>最后搜寻 </a:t>
            </a:r>
            <a:r>
              <a:rPr lang="en-US" altLang="zh-CN"/>
              <a:t>dbo.mytable      (Dbo Schema)</a:t>
            </a:r>
          </a:p>
          <a:p>
            <a:pPr>
              <a:lnSpc>
                <a:spcPct val="89000"/>
              </a:lnSpc>
            </a:pPr>
            <a:r>
              <a:rPr lang="zh-CN" altLang="en-US"/>
              <a:t>每个数据库在创建后，有</a:t>
            </a:r>
            <a:r>
              <a:rPr lang="en-US" altLang="zh-CN"/>
              <a:t>4</a:t>
            </a:r>
            <a:r>
              <a:rPr lang="zh-CN" altLang="en-US"/>
              <a:t>个</a:t>
            </a:r>
            <a:r>
              <a:rPr lang="en-US" altLang="zh-CN"/>
              <a:t>Schema</a:t>
            </a:r>
            <a:r>
              <a:rPr lang="zh-CN" altLang="en-US"/>
              <a:t>是必须的</a:t>
            </a:r>
            <a:r>
              <a:rPr lang="en-US" altLang="zh-CN"/>
              <a:t>(</a:t>
            </a:r>
            <a:r>
              <a:rPr lang="zh-CN" altLang="en-US"/>
              <a:t>删不掉</a:t>
            </a:r>
            <a:r>
              <a:rPr lang="en-US" altLang="zh-CN"/>
              <a:t>),</a:t>
            </a:r>
            <a:r>
              <a:rPr lang="zh-CN" altLang="en-US"/>
              <a:t>这</a:t>
            </a:r>
            <a:r>
              <a:rPr lang="en-US" altLang="zh-CN"/>
              <a:t>4</a:t>
            </a:r>
            <a:r>
              <a:rPr lang="zh-CN" altLang="en-US"/>
              <a:t>个</a:t>
            </a:r>
            <a:r>
              <a:rPr lang="en-US" altLang="zh-CN"/>
              <a:t>Schema</a:t>
            </a:r>
            <a:r>
              <a:rPr lang="zh-CN" altLang="en-US"/>
              <a:t>为</a:t>
            </a:r>
            <a:endParaRPr lang="en-US" altLang="zh-CN"/>
          </a:p>
          <a:p>
            <a:pPr lvl="1">
              <a:lnSpc>
                <a:spcPct val="89000"/>
              </a:lnSpc>
            </a:pPr>
            <a:r>
              <a:rPr lang="en-US" altLang="zh-CN"/>
              <a:t>dbo ,   guest,   sys</a:t>
            </a:r>
            <a:endParaRPr lang="zh-CN" altLang="en-US"/>
          </a:p>
          <a:p>
            <a:pPr lvl="1">
              <a:lnSpc>
                <a:spcPct val="89000"/>
              </a:lnSpc>
            </a:pPr>
            <a:r>
              <a:rPr lang="en-US" altLang="zh-CN"/>
              <a:t>INFORMATION_SCHEMA</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0435">
                                            <p:txEl>
                                              <p:pRg st="0" end="0"/>
                                            </p:txEl>
                                          </p:spTgt>
                                        </p:tgtEl>
                                        <p:attrNameLst>
                                          <p:attrName>style.visibility</p:attrName>
                                        </p:attrNameLst>
                                      </p:cBhvr>
                                      <p:to>
                                        <p:strVal val="visible"/>
                                      </p:to>
                                    </p:set>
                                    <p:animEffect transition="in" filter="wipe(up)">
                                      <p:cBhvr>
                                        <p:cTn id="7" dur="500"/>
                                        <p:tgtEl>
                                          <p:spTgt spid="1810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0435">
                                            <p:txEl>
                                              <p:pRg st="1" end="1"/>
                                            </p:txEl>
                                          </p:spTgt>
                                        </p:tgtEl>
                                        <p:attrNameLst>
                                          <p:attrName>style.visibility</p:attrName>
                                        </p:attrNameLst>
                                      </p:cBhvr>
                                      <p:to>
                                        <p:strVal val="visible"/>
                                      </p:to>
                                    </p:set>
                                    <p:animEffect transition="in" filter="wipe(up)">
                                      <p:cBhvr>
                                        <p:cTn id="12" dur="500"/>
                                        <p:tgtEl>
                                          <p:spTgt spid="1810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10435">
                                            <p:txEl>
                                              <p:pRg st="2" end="2"/>
                                            </p:txEl>
                                          </p:spTgt>
                                        </p:tgtEl>
                                        <p:attrNameLst>
                                          <p:attrName>style.visibility</p:attrName>
                                        </p:attrNameLst>
                                      </p:cBhvr>
                                      <p:to>
                                        <p:strVal val="visible"/>
                                      </p:to>
                                    </p:set>
                                    <p:animEffect transition="in" filter="wipe(up)">
                                      <p:cBhvr>
                                        <p:cTn id="17" dur="500"/>
                                        <p:tgtEl>
                                          <p:spTgt spid="1810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10435">
                                            <p:txEl>
                                              <p:pRg st="3" end="3"/>
                                            </p:txEl>
                                          </p:spTgt>
                                        </p:tgtEl>
                                        <p:attrNameLst>
                                          <p:attrName>style.visibility</p:attrName>
                                        </p:attrNameLst>
                                      </p:cBhvr>
                                      <p:to>
                                        <p:strVal val="visible"/>
                                      </p:to>
                                    </p:set>
                                    <p:animEffect transition="in" filter="wipe(up)">
                                      <p:cBhvr>
                                        <p:cTn id="22" dur="500"/>
                                        <p:tgtEl>
                                          <p:spTgt spid="1810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10435">
                                            <p:txEl>
                                              <p:pRg st="4" end="4"/>
                                            </p:txEl>
                                          </p:spTgt>
                                        </p:tgtEl>
                                        <p:attrNameLst>
                                          <p:attrName>style.visibility</p:attrName>
                                        </p:attrNameLst>
                                      </p:cBhvr>
                                      <p:to>
                                        <p:strVal val="visible"/>
                                      </p:to>
                                    </p:set>
                                    <p:animEffect transition="in" filter="wipe(up)">
                                      <p:cBhvr>
                                        <p:cTn id="27" dur="500"/>
                                        <p:tgtEl>
                                          <p:spTgt spid="1810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10435">
                                            <p:txEl>
                                              <p:pRg st="5" end="5"/>
                                            </p:txEl>
                                          </p:spTgt>
                                        </p:tgtEl>
                                        <p:attrNameLst>
                                          <p:attrName>style.visibility</p:attrName>
                                        </p:attrNameLst>
                                      </p:cBhvr>
                                      <p:to>
                                        <p:strVal val="visible"/>
                                      </p:to>
                                    </p:set>
                                    <p:animEffect transition="in" filter="wipe(up)">
                                      <p:cBhvr>
                                        <p:cTn id="32" dur="500"/>
                                        <p:tgtEl>
                                          <p:spTgt spid="1810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10435">
                                            <p:txEl>
                                              <p:pRg st="6" end="6"/>
                                            </p:txEl>
                                          </p:spTgt>
                                        </p:tgtEl>
                                        <p:attrNameLst>
                                          <p:attrName>style.visibility</p:attrName>
                                        </p:attrNameLst>
                                      </p:cBhvr>
                                      <p:to>
                                        <p:strVal val="visible"/>
                                      </p:to>
                                    </p:set>
                                    <p:animEffect transition="in" filter="wipe(up)">
                                      <p:cBhvr>
                                        <p:cTn id="37" dur="500"/>
                                        <p:tgtEl>
                                          <p:spTgt spid="1810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5"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7869E1A-298B-45DD-BCE0-385C5F4071AD}" type="slidenum">
              <a:rPr lang="zh-CN" altLang="en-US"/>
              <a:pPr/>
              <a:t>120</a:t>
            </a:fld>
            <a:endParaRPr lang="en-US" altLang="zh-CN"/>
          </a:p>
        </p:txBody>
      </p:sp>
      <p:sp>
        <p:nvSpPr>
          <p:cNvPr id="5" name="日期占位符 4"/>
          <p:cNvSpPr>
            <a:spLocks noGrp="1"/>
          </p:cNvSpPr>
          <p:nvPr>
            <p:ph type="dt" sz="half" idx="11"/>
          </p:nvPr>
        </p:nvSpPr>
        <p:spPr/>
        <p:txBody>
          <a:bodyPr/>
          <a:lstStyle/>
          <a:p>
            <a:fld id="{FA064F3F-6987-475F-8F04-84DC8519B5D4}" type="datetime1">
              <a:rPr lang="zh-CN" altLang="en-US"/>
              <a:pPr/>
              <a:t>2017/4/15</a:t>
            </a:fld>
            <a:endParaRPr lang="en-US" altLang="zh-CN" sz="1000"/>
          </a:p>
        </p:txBody>
      </p:sp>
      <p:sp>
        <p:nvSpPr>
          <p:cNvPr id="1460226" name="Rectangle 2"/>
          <p:cNvSpPr>
            <a:spLocks noGrp="1" noChangeArrowheads="1"/>
          </p:cNvSpPr>
          <p:nvPr>
            <p:ph type="title"/>
          </p:nvPr>
        </p:nvSpPr>
        <p:spPr>
          <a:xfrm>
            <a:off x="650875" y="311150"/>
            <a:ext cx="8820150" cy="603250"/>
          </a:xfrm>
        </p:spPr>
        <p:txBody>
          <a:bodyPr/>
          <a:lstStyle/>
          <a:p>
            <a:pPr defTabSz="914400"/>
            <a:r>
              <a:rPr lang="en-US" altLang="zh-CN" sz="4400"/>
              <a:t>SELECT</a:t>
            </a:r>
            <a:r>
              <a:rPr lang="zh-CN" altLang="en-US" sz="4400"/>
              <a:t>语句的一般格式</a:t>
            </a:r>
            <a:endParaRPr lang="zh-CN" altLang="en-US" sz="5400"/>
          </a:p>
        </p:txBody>
      </p:sp>
      <p:sp>
        <p:nvSpPr>
          <p:cNvPr id="1460227" name="Rectangle 3"/>
          <p:cNvSpPr>
            <a:spLocks noGrp="1" noChangeArrowheads="1"/>
          </p:cNvSpPr>
          <p:nvPr>
            <p:ph type="body" idx="1"/>
          </p:nvPr>
        </p:nvSpPr>
        <p:spPr>
          <a:xfrm>
            <a:off x="488950" y="1154113"/>
            <a:ext cx="9001125" cy="4651375"/>
          </a:xfrm>
        </p:spPr>
        <p:txBody>
          <a:bodyPr/>
          <a:lstStyle/>
          <a:p>
            <a:pPr marL="342900" indent="-342900" defTabSz="914400">
              <a:buFont typeface="Wingdings" pitchFamily="2" charset="2"/>
              <a:buNone/>
            </a:pPr>
            <a:r>
              <a:rPr lang="en-US" altLang="zh-CN">
                <a:solidFill>
                  <a:srgbClr val="FF0000"/>
                </a:solidFill>
              </a:rPr>
              <a:t>SELECT</a:t>
            </a:r>
            <a:r>
              <a:rPr lang="en-US" altLang="zh-CN"/>
              <a:t> [ALL|DISTINCT]  </a:t>
            </a:r>
          </a:p>
          <a:p>
            <a:pPr marL="342900" indent="-342900" defTabSz="914400">
              <a:buFont typeface="Wingdings" pitchFamily="2" charset="2"/>
              <a:buNone/>
            </a:pPr>
            <a:r>
              <a:rPr lang="en-US" altLang="zh-CN"/>
              <a:t>    &lt;</a:t>
            </a:r>
            <a:r>
              <a:rPr lang="zh-CN" altLang="en-US"/>
              <a:t>目标列表达式</a:t>
            </a:r>
            <a:r>
              <a:rPr lang="en-US" altLang="zh-CN"/>
              <a:t>&gt; [</a:t>
            </a:r>
            <a:r>
              <a:rPr lang="zh-CN" altLang="en-US"/>
              <a:t>别名</a:t>
            </a:r>
            <a:r>
              <a:rPr lang="en-US" altLang="zh-CN"/>
              <a:t>] [ </a:t>
            </a:r>
            <a:r>
              <a:rPr lang="zh-CN" altLang="en-US"/>
              <a:t>，</a:t>
            </a:r>
            <a:r>
              <a:rPr lang="en-US" altLang="zh-CN"/>
              <a:t>&lt;</a:t>
            </a:r>
            <a:r>
              <a:rPr lang="zh-CN" altLang="en-US"/>
              <a:t>目标列表达式</a:t>
            </a:r>
            <a:r>
              <a:rPr lang="en-US" altLang="zh-CN"/>
              <a:t>&gt; [</a:t>
            </a:r>
            <a:r>
              <a:rPr lang="zh-CN" altLang="en-US"/>
              <a:t>别名</a:t>
            </a:r>
            <a:r>
              <a:rPr lang="en-US" altLang="zh-CN"/>
              <a:t>]] …</a:t>
            </a:r>
          </a:p>
          <a:p>
            <a:pPr marL="342900" indent="-342900" defTabSz="914400">
              <a:buFont typeface="Wingdings" pitchFamily="2" charset="2"/>
              <a:buNone/>
            </a:pPr>
            <a:r>
              <a:rPr lang="en-US" altLang="zh-CN">
                <a:solidFill>
                  <a:srgbClr val="FF0000"/>
                </a:solidFill>
              </a:rPr>
              <a:t>     FROM </a:t>
            </a:r>
            <a:r>
              <a:rPr lang="en-US" altLang="zh-CN">
                <a:solidFill>
                  <a:srgbClr val="FF3399"/>
                </a:solidFill>
              </a:rPr>
              <a:t>   </a:t>
            </a:r>
            <a:r>
              <a:rPr lang="en-US" altLang="zh-CN"/>
              <a:t> &lt;</a:t>
            </a:r>
            <a:r>
              <a:rPr lang="zh-CN" altLang="en-US"/>
              <a:t>表名或视图名</a:t>
            </a:r>
            <a:r>
              <a:rPr lang="en-US" altLang="zh-CN"/>
              <a:t>&gt; [</a:t>
            </a:r>
            <a:r>
              <a:rPr lang="zh-CN" altLang="en-US"/>
              <a:t>别名</a:t>
            </a:r>
            <a:r>
              <a:rPr lang="en-US" altLang="zh-CN"/>
              <a:t>] </a:t>
            </a:r>
          </a:p>
          <a:p>
            <a:pPr marL="342900" indent="-342900" defTabSz="914400">
              <a:buFont typeface="Wingdings" pitchFamily="2" charset="2"/>
              <a:buNone/>
            </a:pPr>
            <a:r>
              <a:rPr lang="en-US" altLang="zh-CN"/>
              <a:t>              [ </a:t>
            </a:r>
            <a:r>
              <a:rPr lang="zh-CN" altLang="en-US"/>
              <a:t>，</a:t>
            </a:r>
            <a:r>
              <a:rPr lang="en-US" altLang="zh-CN"/>
              <a:t>&lt;</a:t>
            </a:r>
            <a:r>
              <a:rPr lang="zh-CN" altLang="en-US"/>
              <a:t>表名或视图名</a:t>
            </a:r>
            <a:r>
              <a:rPr lang="en-US" altLang="zh-CN"/>
              <a:t>&gt; [</a:t>
            </a:r>
            <a:r>
              <a:rPr lang="zh-CN" altLang="en-US"/>
              <a:t>别名</a:t>
            </a:r>
            <a:r>
              <a:rPr lang="en-US" altLang="zh-CN"/>
              <a:t>]] …</a:t>
            </a:r>
          </a:p>
          <a:p>
            <a:pPr marL="342900" indent="-342900" defTabSz="914400">
              <a:buFont typeface="Wingdings" pitchFamily="2" charset="2"/>
              <a:buNone/>
            </a:pPr>
            <a:r>
              <a:rPr lang="en-US" altLang="zh-CN"/>
              <a:t>      [</a:t>
            </a:r>
            <a:r>
              <a:rPr lang="en-US" altLang="zh-CN">
                <a:solidFill>
                  <a:srgbClr val="FF0000"/>
                </a:solidFill>
              </a:rPr>
              <a:t>WHERE</a:t>
            </a:r>
            <a:r>
              <a:rPr lang="en-US" altLang="zh-CN"/>
              <a:t> &lt;</a:t>
            </a:r>
            <a:r>
              <a:rPr lang="zh-CN" altLang="en-US"/>
              <a:t>条件表达式</a:t>
            </a:r>
            <a:r>
              <a:rPr lang="en-US" altLang="zh-CN"/>
              <a:t>&gt;]</a:t>
            </a:r>
          </a:p>
          <a:p>
            <a:pPr marL="342900" indent="-342900" defTabSz="914400">
              <a:buFont typeface="Wingdings" pitchFamily="2" charset="2"/>
              <a:buNone/>
            </a:pPr>
            <a:r>
              <a:rPr lang="en-US" altLang="zh-CN"/>
              <a:t>          [</a:t>
            </a:r>
            <a:r>
              <a:rPr lang="en-US" altLang="zh-CN">
                <a:solidFill>
                  <a:srgbClr val="FF0000"/>
                </a:solidFill>
              </a:rPr>
              <a:t>GROUP BY</a:t>
            </a:r>
            <a:r>
              <a:rPr lang="en-US" altLang="zh-CN"/>
              <a:t> &lt;</a:t>
            </a:r>
            <a:r>
              <a:rPr lang="zh-CN" altLang="en-US"/>
              <a:t>列名</a:t>
            </a:r>
            <a:r>
              <a:rPr lang="en-US" altLang="zh-CN"/>
              <a:t>1&gt;[</a:t>
            </a:r>
            <a:r>
              <a:rPr lang="zh-CN" altLang="en-US"/>
              <a:t>，</a:t>
            </a:r>
            <a:r>
              <a:rPr lang="en-US" altLang="zh-CN"/>
              <a:t>&lt;</a:t>
            </a:r>
            <a:r>
              <a:rPr lang="zh-CN" altLang="en-US"/>
              <a:t>列名</a:t>
            </a:r>
            <a:r>
              <a:rPr lang="en-US" altLang="zh-CN"/>
              <a:t>1’&gt;] ...</a:t>
            </a:r>
          </a:p>
          <a:p>
            <a:pPr marL="342900" indent="-342900" defTabSz="914400">
              <a:buFont typeface="Wingdings" pitchFamily="2" charset="2"/>
              <a:buNone/>
            </a:pPr>
            <a:r>
              <a:rPr lang="en-US" altLang="zh-CN"/>
              <a:t>          [</a:t>
            </a:r>
            <a:r>
              <a:rPr lang="en-US" altLang="zh-CN">
                <a:solidFill>
                  <a:srgbClr val="FF0000"/>
                </a:solidFill>
              </a:rPr>
              <a:t>HAVING</a:t>
            </a:r>
            <a:r>
              <a:rPr lang="en-US" altLang="zh-CN">
                <a:solidFill>
                  <a:srgbClr val="FF3399"/>
                </a:solidFill>
              </a:rPr>
              <a:t>    </a:t>
            </a:r>
            <a:r>
              <a:rPr lang="en-US" altLang="zh-CN"/>
              <a:t> &lt;</a:t>
            </a:r>
            <a:r>
              <a:rPr lang="zh-CN" altLang="en-US"/>
              <a:t>条件表达式</a:t>
            </a:r>
            <a:r>
              <a:rPr lang="en-US" altLang="zh-CN"/>
              <a:t>&gt;]]</a:t>
            </a:r>
          </a:p>
          <a:p>
            <a:pPr marL="342900" indent="-342900" defTabSz="914400">
              <a:buFont typeface="Wingdings" pitchFamily="2" charset="2"/>
              <a:buNone/>
            </a:pPr>
            <a:r>
              <a:rPr lang="en-US" altLang="zh-CN"/>
              <a:t>          [</a:t>
            </a:r>
            <a:r>
              <a:rPr lang="en-US" altLang="zh-CN">
                <a:solidFill>
                  <a:srgbClr val="FF0000"/>
                </a:solidFill>
              </a:rPr>
              <a:t>ORDER BY</a:t>
            </a:r>
            <a:r>
              <a:rPr lang="en-US" altLang="zh-CN"/>
              <a:t> &lt;</a:t>
            </a:r>
            <a:r>
              <a:rPr lang="zh-CN" altLang="en-US"/>
              <a:t>列名</a:t>
            </a:r>
            <a:r>
              <a:rPr lang="en-US" altLang="zh-CN"/>
              <a:t>2&gt; [ASC|DESC] </a:t>
            </a:r>
          </a:p>
          <a:p>
            <a:pPr marL="342900" indent="-342900" defTabSz="914400">
              <a:buFont typeface="Wingdings" pitchFamily="2" charset="2"/>
              <a:buNone/>
            </a:pPr>
            <a:r>
              <a:rPr lang="en-US" altLang="zh-CN"/>
              <a:t>                   [</a:t>
            </a:r>
            <a:r>
              <a:rPr lang="zh-CN" altLang="en-US"/>
              <a:t>，</a:t>
            </a:r>
            <a:r>
              <a:rPr lang="en-US" altLang="zh-CN"/>
              <a:t>&lt;</a:t>
            </a:r>
            <a:r>
              <a:rPr lang="zh-CN" altLang="en-US"/>
              <a:t>列名</a:t>
            </a:r>
            <a:r>
              <a:rPr lang="en-US" altLang="zh-CN"/>
              <a:t>2’&gt; [ASC|DESC] ] …  ]</a:t>
            </a:r>
            <a:r>
              <a:rPr lang="zh-CN" altLang="en-US"/>
              <a: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3C6603A-7A65-4184-86D3-435FE5648E3B}" type="slidenum">
              <a:rPr lang="zh-CN" altLang="en-US"/>
              <a:pPr/>
              <a:t>121</a:t>
            </a:fld>
            <a:endParaRPr lang="en-US" altLang="zh-CN"/>
          </a:p>
        </p:txBody>
      </p:sp>
      <p:sp>
        <p:nvSpPr>
          <p:cNvPr id="5" name="日期占位符 4"/>
          <p:cNvSpPr>
            <a:spLocks noGrp="1"/>
          </p:cNvSpPr>
          <p:nvPr>
            <p:ph type="dt" sz="half" idx="11"/>
          </p:nvPr>
        </p:nvSpPr>
        <p:spPr/>
        <p:txBody>
          <a:bodyPr/>
          <a:lstStyle/>
          <a:p>
            <a:fld id="{27C87FD2-E4CB-4EDB-A5AC-4799AFEAE49A}" type="datetime1">
              <a:rPr lang="zh-CN" altLang="en-US"/>
              <a:pPr/>
              <a:t>2017/4/15</a:t>
            </a:fld>
            <a:endParaRPr lang="en-US" altLang="zh-CN" sz="1000"/>
          </a:p>
        </p:txBody>
      </p:sp>
      <p:sp>
        <p:nvSpPr>
          <p:cNvPr id="1727490"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27491" name="Rectangle 3"/>
          <p:cNvSpPr>
            <a:spLocks noGrp="1" noChangeArrowheads="1"/>
          </p:cNvSpPr>
          <p:nvPr>
            <p:ph type="body" idx="1"/>
          </p:nvPr>
        </p:nvSpPr>
        <p:spPr>
          <a:xfrm>
            <a:off x="704850" y="1196975"/>
            <a:ext cx="6026150" cy="5184775"/>
          </a:xfrm>
        </p:spPr>
        <p:txBody>
          <a:bodyPr/>
          <a:lstStyle/>
          <a:p>
            <a:r>
              <a:rPr lang="en-US" altLang="zh-CN"/>
              <a:t>4.1	SQL简介 </a:t>
            </a:r>
          </a:p>
          <a:p>
            <a:r>
              <a:rPr lang="en-US" altLang="zh-CN"/>
              <a:t>4.2	SQL的系统结构</a:t>
            </a:r>
          </a:p>
          <a:p>
            <a:r>
              <a:rPr lang="en-US" altLang="zh-CN"/>
              <a:t>4.3	SQL的数据定义</a:t>
            </a:r>
          </a:p>
          <a:p>
            <a:r>
              <a:rPr lang="en-US" altLang="zh-CN"/>
              <a:t>4.4	SQL的数据操纵</a:t>
            </a:r>
          </a:p>
          <a:p>
            <a:pPr lvl="1"/>
            <a:r>
              <a:rPr lang="en-US" altLang="zh-CN"/>
              <a:t>4.4.1  </a:t>
            </a:r>
            <a:r>
              <a:rPr lang="zh-CN" altLang="en-US"/>
              <a:t>数据查询</a:t>
            </a:r>
          </a:p>
          <a:p>
            <a:pPr lvl="1"/>
            <a:r>
              <a:rPr lang="zh-CN" altLang="en-US">
                <a:solidFill>
                  <a:srgbClr val="0000FF"/>
                </a:solidFill>
              </a:rPr>
              <a:t>4.4.2  数据更新</a:t>
            </a:r>
          </a:p>
          <a:p>
            <a:r>
              <a:rPr lang="en-US" altLang="zh-CN"/>
              <a:t>4.5	SQL中的视图</a:t>
            </a:r>
          </a:p>
          <a:p>
            <a:r>
              <a:rPr lang="en-US" altLang="zh-CN"/>
              <a:t>4.6	SQL的数据控制</a:t>
            </a:r>
          </a:p>
          <a:p>
            <a:r>
              <a:rPr lang="en-US" altLang="zh-CN"/>
              <a:t>4.7	嵌入式SQL</a:t>
            </a:r>
          </a:p>
          <a:p>
            <a:r>
              <a:rPr lang="en-US" altLang="zh-CN"/>
              <a:t>4.8	小结</a:t>
            </a:r>
            <a:endParaRPr lang="zh-CN"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0D2A7A-19E2-40B2-9855-66314C76DA5E}" type="slidenum">
              <a:rPr lang="zh-CN" altLang="en-US"/>
              <a:pPr/>
              <a:t>122</a:t>
            </a:fld>
            <a:endParaRPr lang="en-US" altLang="zh-CN"/>
          </a:p>
        </p:txBody>
      </p:sp>
      <p:sp>
        <p:nvSpPr>
          <p:cNvPr id="5" name="日期占位符 4"/>
          <p:cNvSpPr>
            <a:spLocks noGrp="1"/>
          </p:cNvSpPr>
          <p:nvPr>
            <p:ph type="dt" sz="half" idx="11"/>
          </p:nvPr>
        </p:nvSpPr>
        <p:spPr/>
        <p:txBody>
          <a:bodyPr/>
          <a:lstStyle/>
          <a:p>
            <a:fld id="{F10C7A2A-A17A-43F8-8970-89BF63FB64E0}" type="datetime1">
              <a:rPr lang="zh-CN" altLang="en-US"/>
              <a:pPr/>
              <a:t>2017/4/15</a:t>
            </a:fld>
            <a:endParaRPr lang="en-US" altLang="zh-CN" sz="1000"/>
          </a:p>
        </p:txBody>
      </p:sp>
      <p:sp>
        <p:nvSpPr>
          <p:cNvPr id="1547266" name="Rectangle 2"/>
          <p:cNvSpPr>
            <a:spLocks noGrp="1" noChangeArrowheads="1"/>
          </p:cNvSpPr>
          <p:nvPr>
            <p:ph type="title"/>
          </p:nvPr>
        </p:nvSpPr>
        <p:spPr>
          <a:xfrm>
            <a:off x="650875" y="311150"/>
            <a:ext cx="8820150" cy="603250"/>
          </a:xfrm>
        </p:spPr>
        <p:txBody>
          <a:bodyPr/>
          <a:lstStyle/>
          <a:p>
            <a:pPr defTabSz="914400"/>
            <a:r>
              <a:rPr lang="en-US" altLang="zh-CN" sz="4400"/>
              <a:t>1.  </a:t>
            </a:r>
            <a:r>
              <a:rPr lang="zh-CN" altLang="en-US" sz="4400"/>
              <a:t>插入数据</a:t>
            </a:r>
          </a:p>
        </p:txBody>
      </p:sp>
      <p:sp>
        <p:nvSpPr>
          <p:cNvPr id="1547267" name="Rectangle 3"/>
          <p:cNvSpPr>
            <a:spLocks noGrp="1" noChangeArrowheads="1"/>
          </p:cNvSpPr>
          <p:nvPr>
            <p:ph type="body" idx="1"/>
          </p:nvPr>
        </p:nvSpPr>
        <p:spPr>
          <a:xfrm>
            <a:off x="650875" y="1143000"/>
            <a:ext cx="8982075" cy="4460875"/>
          </a:xfrm>
        </p:spPr>
        <p:txBody>
          <a:bodyPr/>
          <a:lstStyle/>
          <a:p>
            <a:pPr>
              <a:lnSpc>
                <a:spcPct val="100000"/>
              </a:lnSpc>
            </a:pPr>
            <a:r>
              <a:rPr lang="zh-CN" altLang="en-US"/>
              <a:t>两种插入数据方式</a:t>
            </a:r>
          </a:p>
          <a:p>
            <a:pPr lvl="1">
              <a:lnSpc>
                <a:spcPct val="100000"/>
              </a:lnSpc>
            </a:pPr>
            <a:r>
              <a:rPr lang="zh-CN" altLang="en-US"/>
              <a:t> 插入单个元组</a:t>
            </a:r>
          </a:p>
          <a:p>
            <a:pPr lvl="1">
              <a:lnSpc>
                <a:spcPct val="100000"/>
              </a:lnSpc>
            </a:pPr>
            <a:r>
              <a:rPr lang="zh-CN" altLang="en-US"/>
              <a:t> 插入子查询结果</a:t>
            </a:r>
          </a:p>
          <a:p>
            <a:pPr>
              <a:lnSpc>
                <a:spcPct val="100000"/>
              </a:lnSpc>
            </a:pPr>
            <a:r>
              <a:rPr lang="en-US" altLang="zh-CN"/>
              <a:t>(1) </a:t>
            </a:r>
            <a:r>
              <a:rPr lang="zh-CN" altLang="en-US"/>
              <a:t>插入单个元组</a:t>
            </a:r>
          </a:p>
          <a:p>
            <a:pPr lvl="1">
              <a:lnSpc>
                <a:spcPct val="100000"/>
              </a:lnSpc>
            </a:pPr>
            <a:r>
              <a:rPr lang="zh-CN" altLang="en-US"/>
              <a:t>语句格式</a:t>
            </a:r>
          </a:p>
          <a:p>
            <a:pPr lvl="1">
              <a:lnSpc>
                <a:spcPct val="100000"/>
              </a:lnSpc>
              <a:buFontTx/>
              <a:buNone/>
            </a:pPr>
            <a:r>
              <a:rPr lang="en-US" altLang="zh-CN">
                <a:solidFill>
                  <a:srgbClr val="0000FF"/>
                </a:solidFill>
              </a:rPr>
              <a:t>INSERT   INTO &lt;</a:t>
            </a:r>
            <a:r>
              <a:rPr lang="zh-CN" altLang="en-US">
                <a:solidFill>
                  <a:srgbClr val="0000FF"/>
                </a:solidFill>
              </a:rPr>
              <a:t>表名</a:t>
            </a:r>
            <a:r>
              <a:rPr lang="en-US" altLang="zh-CN">
                <a:solidFill>
                  <a:srgbClr val="0000FF"/>
                </a:solidFill>
              </a:rPr>
              <a:t>&gt; [(&lt;</a:t>
            </a:r>
            <a:r>
              <a:rPr lang="zh-CN" altLang="en-US">
                <a:solidFill>
                  <a:srgbClr val="0000FF"/>
                </a:solidFill>
              </a:rPr>
              <a:t>属性列</a:t>
            </a:r>
            <a:r>
              <a:rPr lang="en-US" altLang="zh-CN">
                <a:solidFill>
                  <a:srgbClr val="0000FF"/>
                </a:solidFill>
              </a:rPr>
              <a:t>1&gt;[,&lt;</a:t>
            </a:r>
            <a:r>
              <a:rPr lang="zh-CN" altLang="en-US">
                <a:solidFill>
                  <a:srgbClr val="0000FF"/>
                </a:solidFill>
              </a:rPr>
              <a:t>属性列</a:t>
            </a:r>
            <a:r>
              <a:rPr lang="en-US" altLang="zh-CN">
                <a:solidFill>
                  <a:srgbClr val="0000FF"/>
                </a:solidFill>
              </a:rPr>
              <a:t>2 &gt;…)]</a:t>
            </a:r>
          </a:p>
          <a:p>
            <a:pPr lvl="1">
              <a:lnSpc>
                <a:spcPct val="100000"/>
              </a:lnSpc>
              <a:buFontTx/>
              <a:buNone/>
            </a:pPr>
            <a:r>
              <a:rPr lang="en-US" altLang="zh-CN">
                <a:solidFill>
                  <a:srgbClr val="0000FF"/>
                </a:solidFill>
              </a:rPr>
              <a:t>      VALUES (&lt;</a:t>
            </a:r>
            <a:r>
              <a:rPr lang="zh-CN" altLang="en-US">
                <a:solidFill>
                  <a:srgbClr val="0000FF"/>
                </a:solidFill>
              </a:rPr>
              <a:t>常量</a:t>
            </a:r>
            <a:r>
              <a:rPr lang="en-US" altLang="zh-CN">
                <a:solidFill>
                  <a:srgbClr val="0000FF"/>
                </a:solidFill>
              </a:rPr>
              <a:t>1&gt; [</a:t>
            </a:r>
            <a:r>
              <a:rPr lang="zh-CN" altLang="en-US">
                <a:solidFill>
                  <a:srgbClr val="0000FF"/>
                </a:solidFill>
              </a:rPr>
              <a:t>，</a:t>
            </a:r>
            <a:r>
              <a:rPr lang="en-US" altLang="zh-CN">
                <a:solidFill>
                  <a:srgbClr val="0000FF"/>
                </a:solidFill>
              </a:rPr>
              <a:t>&lt;</a:t>
            </a:r>
            <a:r>
              <a:rPr lang="zh-CN" altLang="en-US">
                <a:solidFill>
                  <a:srgbClr val="0000FF"/>
                </a:solidFill>
              </a:rPr>
              <a:t>常量</a:t>
            </a:r>
            <a:r>
              <a:rPr lang="en-US" altLang="zh-CN">
                <a:solidFill>
                  <a:srgbClr val="0000FF"/>
                </a:solidFill>
              </a:rPr>
              <a:t>2&gt;]    …           )</a:t>
            </a:r>
          </a:p>
          <a:p>
            <a:pPr lvl="1">
              <a:lnSpc>
                <a:spcPct val="100000"/>
              </a:lnSpc>
            </a:pPr>
            <a:r>
              <a:rPr lang="zh-CN" altLang="en-US"/>
              <a:t>功能</a:t>
            </a:r>
            <a:r>
              <a:rPr lang="en-US" altLang="zh-CN"/>
              <a:t>:</a:t>
            </a:r>
            <a:r>
              <a:rPr lang="zh-CN" altLang="en-US"/>
              <a:t>     将新元组插入指定表中。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Effect transition="in" filter="wipe(up)">
                                      <p:cBhvr>
                                        <p:cTn id="7" dur="1000"/>
                                        <p:tgtEl>
                                          <p:spTgt spid="154726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7267">
                                            <p:txEl>
                                              <p:pRg st="1" end="1"/>
                                            </p:txEl>
                                          </p:spTgt>
                                        </p:tgtEl>
                                        <p:attrNameLst>
                                          <p:attrName>style.visibility</p:attrName>
                                        </p:attrNameLst>
                                      </p:cBhvr>
                                      <p:to>
                                        <p:strVal val="visible"/>
                                      </p:to>
                                    </p:set>
                                    <p:animEffect transition="in" filter="wipe(up)">
                                      <p:cBhvr>
                                        <p:cTn id="11" dur="1000"/>
                                        <p:tgtEl>
                                          <p:spTgt spid="1547267">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7267">
                                            <p:txEl>
                                              <p:pRg st="2" end="2"/>
                                            </p:txEl>
                                          </p:spTgt>
                                        </p:tgtEl>
                                        <p:attrNameLst>
                                          <p:attrName>style.visibility</p:attrName>
                                        </p:attrNameLst>
                                      </p:cBhvr>
                                      <p:to>
                                        <p:strVal val="visible"/>
                                      </p:to>
                                    </p:set>
                                    <p:animEffect transition="in" filter="wipe(up)">
                                      <p:cBhvr>
                                        <p:cTn id="15" dur="1000"/>
                                        <p:tgtEl>
                                          <p:spTgt spid="15472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7267">
                                            <p:txEl>
                                              <p:pRg st="3" end="3"/>
                                            </p:txEl>
                                          </p:spTgt>
                                        </p:tgtEl>
                                        <p:attrNameLst>
                                          <p:attrName>style.visibility</p:attrName>
                                        </p:attrNameLst>
                                      </p:cBhvr>
                                      <p:to>
                                        <p:strVal val="visible"/>
                                      </p:to>
                                    </p:set>
                                    <p:animEffect transition="in" filter="wipe(up)">
                                      <p:cBhvr>
                                        <p:cTn id="20" dur="1000"/>
                                        <p:tgtEl>
                                          <p:spTgt spid="1547267">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7267">
                                            <p:txEl>
                                              <p:pRg st="4" end="4"/>
                                            </p:txEl>
                                          </p:spTgt>
                                        </p:tgtEl>
                                        <p:attrNameLst>
                                          <p:attrName>style.visibility</p:attrName>
                                        </p:attrNameLst>
                                      </p:cBhvr>
                                      <p:to>
                                        <p:strVal val="visible"/>
                                      </p:to>
                                    </p:set>
                                    <p:animEffect transition="in" filter="wipe(up)">
                                      <p:cBhvr>
                                        <p:cTn id="24" dur="1000"/>
                                        <p:tgtEl>
                                          <p:spTgt spid="1547267">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547267">
                                            <p:txEl>
                                              <p:pRg st="5" end="5"/>
                                            </p:txEl>
                                          </p:spTgt>
                                        </p:tgtEl>
                                        <p:attrNameLst>
                                          <p:attrName>style.visibility</p:attrName>
                                        </p:attrNameLst>
                                      </p:cBhvr>
                                      <p:to>
                                        <p:strVal val="visible"/>
                                      </p:to>
                                    </p:set>
                                    <p:animEffect transition="in" filter="wipe(up)">
                                      <p:cBhvr>
                                        <p:cTn id="28" dur="1000"/>
                                        <p:tgtEl>
                                          <p:spTgt spid="1547267">
                                            <p:txEl>
                                              <p:pRg st="5" end="5"/>
                                            </p:txEl>
                                          </p:spTgt>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547267">
                                            <p:txEl>
                                              <p:pRg st="6" end="6"/>
                                            </p:txEl>
                                          </p:spTgt>
                                        </p:tgtEl>
                                        <p:attrNameLst>
                                          <p:attrName>style.visibility</p:attrName>
                                        </p:attrNameLst>
                                      </p:cBhvr>
                                      <p:to>
                                        <p:strVal val="visible"/>
                                      </p:to>
                                    </p:set>
                                    <p:animEffect transition="in" filter="wipe(up)">
                                      <p:cBhvr>
                                        <p:cTn id="32" dur="1000"/>
                                        <p:tgtEl>
                                          <p:spTgt spid="1547267">
                                            <p:txEl>
                                              <p:pRg st="6" end="6"/>
                                            </p:txEl>
                                          </p:spTgt>
                                        </p:tgtEl>
                                      </p:cBhvr>
                                    </p:animEffect>
                                  </p:childTnLst>
                                </p:cTn>
                              </p:par>
                            </p:childTnLst>
                          </p:cTn>
                        </p:par>
                        <p:par>
                          <p:cTn id="33" fill="hold" nodeType="afterGroup">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547267">
                                            <p:txEl>
                                              <p:pRg st="7" end="7"/>
                                            </p:txEl>
                                          </p:spTgt>
                                        </p:tgtEl>
                                        <p:attrNameLst>
                                          <p:attrName>style.visibility</p:attrName>
                                        </p:attrNameLst>
                                      </p:cBhvr>
                                      <p:to>
                                        <p:strVal val="visible"/>
                                      </p:to>
                                    </p:set>
                                    <p:animEffect transition="in" filter="wipe(up)">
                                      <p:cBhvr>
                                        <p:cTn id="36" dur="1000"/>
                                        <p:tgtEl>
                                          <p:spTgt spid="1547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7"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6315B79-C9F5-4D88-BF2A-09471895DBDC}" type="slidenum">
              <a:rPr lang="zh-CN" altLang="en-US"/>
              <a:pPr/>
              <a:t>123</a:t>
            </a:fld>
            <a:endParaRPr lang="en-US" altLang="zh-CN"/>
          </a:p>
        </p:txBody>
      </p:sp>
      <p:sp>
        <p:nvSpPr>
          <p:cNvPr id="6" name="日期占位符 4"/>
          <p:cNvSpPr>
            <a:spLocks noGrp="1"/>
          </p:cNvSpPr>
          <p:nvPr>
            <p:ph type="dt" sz="half" idx="11"/>
          </p:nvPr>
        </p:nvSpPr>
        <p:spPr/>
        <p:txBody>
          <a:bodyPr/>
          <a:lstStyle/>
          <a:p>
            <a:fld id="{B84092F0-AC48-4DEC-9A83-C7D688C615DB}" type="datetime1">
              <a:rPr lang="zh-CN" altLang="en-US"/>
              <a:pPr/>
              <a:t>2017/4/15</a:t>
            </a:fld>
            <a:endParaRPr lang="en-US" altLang="zh-CN" sz="1000"/>
          </a:p>
        </p:txBody>
      </p:sp>
      <p:sp>
        <p:nvSpPr>
          <p:cNvPr id="1549314" name="Rectangle 2"/>
          <p:cNvSpPr>
            <a:spLocks noGrp="1" noChangeArrowheads="1"/>
          </p:cNvSpPr>
          <p:nvPr>
            <p:ph type="title"/>
          </p:nvPr>
        </p:nvSpPr>
        <p:spPr/>
        <p:txBody>
          <a:bodyPr/>
          <a:lstStyle/>
          <a:p>
            <a:r>
              <a:rPr lang="en-US" altLang="zh-CN"/>
              <a:t>(1) </a:t>
            </a:r>
            <a:r>
              <a:rPr lang="zh-CN" altLang="en-US"/>
              <a:t>插入单个元组</a:t>
            </a:r>
          </a:p>
        </p:txBody>
      </p:sp>
      <p:sp>
        <p:nvSpPr>
          <p:cNvPr id="1549315" name="Rectangle 3"/>
          <p:cNvSpPr>
            <a:spLocks noGrp="1" noChangeArrowheads="1"/>
          </p:cNvSpPr>
          <p:nvPr>
            <p:ph type="body" idx="1"/>
          </p:nvPr>
        </p:nvSpPr>
        <p:spPr>
          <a:xfrm>
            <a:off x="650875" y="1143000"/>
            <a:ext cx="8820150" cy="4545860"/>
          </a:xfrm>
        </p:spPr>
        <p:txBody>
          <a:bodyPr/>
          <a:lstStyle/>
          <a:p>
            <a:pPr marL="342900" indent="-342900" defTabSz="914400"/>
            <a:r>
              <a:rPr lang="en-US" altLang="zh-CN" dirty="0"/>
              <a:t>[</a:t>
            </a:r>
            <a:r>
              <a:rPr lang="zh-CN" altLang="en-US" dirty="0"/>
              <a:t>例</a:t>
            </a:r>
            <a:r>
              <a:rPr lang="en-US" altLang="zh-CN" dirty="0"/>
              <a:t>]  </a:t>
            </a:r>
            <a:r>
              <a:rPr lang="zh-CN" altLang="en-US" dirty="0"/>
              <a:t>将一个新学生记录</a:t>
            </a:r>
          </a:p>
          <a:p>
            <a:pPr marL="342900" indent="-342900" defTabSz="914400">
              <a:buFont typeface="Wingdings" pitchFamily="2" charset="2"/>
              <a:buNone/>
            </a:pPr>
            <a:r>
              <a:rPr lang="zh-CN" altLang="en-US" dirty="0"/>
              <a:t>（学号：</a:t>
            </a:r>
            <a:r>
              <a:rPr lang="en-US" altLang="zh-CN" dirty="0"/>
              <a:t>200715128</a:t>
            </a:r>
            <a:r>
              <a:rPr lang="zh-CN" altLang="en-US" dirty="0"/>
              <a:t>；姓名：陈冬；性别：男；所在系：</a:t>
            </a:r>
            <a:r>
              <a:rPr lang="en-US" altLang="zh-CN" dirty="0"/>
              <a:t>IS</a:t>
            </a:r>
            <a:r>
              <a:rPr lang="zh-CN" altLang="en-US" dirty="0"/>
              <a:t>；年龄：</a:t>
            </a:r>
            <a:r>
              <a:rPr lang="en-US" altLang="zh-CN" dirty="0"/>
              <a:t>18</a:t>
            </a:r>
            <a:r>
              <a:rPr lang="zh-CN" altLang="en-US" dirty="0"/>
              <a:t>岁）插入到</a:t>
            </a:r>
            <a:r>
              <a:rPr lang="en-US" altLang="zh-CN" dirty="0"/>
              <a:t>Student</a:t>
            </a:r>
            <a:r>
              <a:rPr lang="zh-CN" altLang="en-US" dirty="0"/>
              <a:t>表中。</a:t>
            </a:r>
          </a:p>
          <a:p>
            <a:pPr marL="342900" indent="-342900" defTabSz="914400">
              <a:buFont typeface="Wingdings" pitchFamily="2" charset="2"/>
              <a:buNone/>
            </a:pPr>
            <a:r>
              <a:rPr lang="zh-CN" altLang="en-US" dirty="0">
                <a:solidFill>
                  <a:srgbClr val="0000FF"/>
                </a:solidFill>
              </a:rPr>
              <a:t>       </a:t>
            </a:r>
            <a:r>
              <a:rPr lang="en-US" altLang="zh-CN" dirty="0">
                <a:solidFill>
                  <a:srgbClr val="0000FF"/>
                </a:solidFill>
              </a:rPr>
              <a:t>INSERT      INTO   Student</a:t>
            </a:r>
          </a:p>
          <a:p>
            <a:pPr marL="342900" indent="-342900" defTabSz="914400">
              <a:buNone/>
            </a:pPr>
            <a:r>
              <a:rPr lang="en-US" altLang="zh-CN" dirty="0">
                <a:solidFill>
                  <a:srgbClr val="0000FF"/>
                </a:solidFill>
              </a:rPr>
              <a:t>       VALUES </a:t>
            </a:r>
            <a:r>
              <a:rPr lang="en-US" altLang="zh-CN" dirty="0" smtClean="0">
                <a:solidFill>
                  <a:srgbClr val="0000FF"/>
                </a:solidFill>
              </a:rPr>
              <a:t>(' 200715128 ' , '</a:t>
            </a:r>
            <a:r>
              <a:rPr lang="zh-CN" altLang="en-US" dirty="0" smtClean="0">
                <a:solidFill>
                  <a:srgbClr val="0000FF"/>
                </a:solidFill>
              </a:rPr>
              <a:t>陈冬</a:t>
            </a:r>
            <a:r>
              <a:rPr lang="en-US" altLang="zh-CN" dirty="0" smtClean="0">
                <a:solidFill>
                  <a:srgbClr val="0000FF"/>
                </a:solidFill>
              </a:rPr>
              <a:t>' , '</a:t>
            </a:r>
            <a:r>
              <a:rPr lang="zh-CN" altLang="en-US" dirty="0" smtClean="0">
                <a:solidFill>
                  <a:srgbClr val="0000FF"/>
                </a:solidFill>
              </a:rPr>
              <a:t>男</a:t>
            </a:r>
            <a:r>
              <a:rPr lang="en-US" altLang="zh-CN" dirty="0" smtClean="0">
                <a:solidFill>
                  <a:srgbClr val="0000FF"/>
                </a:solidFill>
              </a:rPr>
              <a:t>',  ' IS ' , 18</a:t>
            </a:r>
            <a:r>
              <a:rPr lang="en-US" altLang="zh-CN" dirty="0">
                <a:solidFill>
                  <a:srgbClr val="0000FF"/>
                </a:solidFill>
              </a:rPr>
              <a:t>)</a:t>
            </a:r>
            <a:r>
              <a:rPr lang="zh-CN" altLang="en-US" dirty="0">
                <a:solidFill>
                  <a:srgbClr val="0000FF"/>
                </a:solidFill>
              </a:rPr>
              <a:t>；</a:t>
            </a:r>
          </a:p>
          <a:p>
            <a:pPr marL="342900" indent="-342900" defTabSz="914400"/>
            <a:r>
              <a:rPr lang="en-US" altLang="zh-CN" dirty="0"/>
              <a:t>[</a:t>
            </a:r>
            <a:r>
              <a:rPr lang="zh-CN" altLang="en-US" dirty="0"/>
              <a:t>例</a:t>
            </a:r>
            <a:r>
              <a:rPr lang="en-US" altLang="zh-CN" dirty="0"/>
              <a:t>]  </a:t>
            </a:r>
            <a:r>
              <a:rPr lang="zh-CN" altLang="en-US" dirty="0"/>
              <a:t>插入一条选课记录</a:t>
            </a:r>
            <a:r>
              <a:rPr lang="en-US" altLang="zh-CN" dirty="0"/>
              <a:t>( ' 200715128 '</a:t>
            </a:r>
            <a:r>
              <a:rPr lang="zh-CN" altLang="en-US" dirty="0"/>
              <a:t>，</a:t>
            </a:r>
            <a:r>
              <a:rPr lang="en-US" altLang="zh-CN" dirty="0"/>
              <a:t>'1 ')</a:t>
            </a:r>
            <a:r>
              <a:rPr lang="zh-CN" altLang="en-US" dirty="0"/>
              <a:t>。</a:t>
            </a:r>
          </a:p>
          <a:p>
            <a:pPr marL="342900" indent="-342900" defTabSz="914400">
              <a:buFont typeface="Wingdings" pitchFamily="2" charset="2"/>
              <a:buNone/>
            </a:pPr>
            <a:r>
              <a:rPr lang="zh-CN" altLang="en-US" dirty="0"/>
              <a:t>      </a:t>
            </a:r>
            <a:r>
              <a:rPr lang="en-US" altLang="zh-CN" dirty="0">
                <a:solidFill>
                  <a:srgbClr val="0000FF"/>
                </a:solidFill>
              </a:rPr>
              <a:t>INSERT       INTO SC(</a:t>
            </a:r>
            <a:r>
              <a:rPr lang="en-US" altLang="zh-CN" dirty="0" err="1">
                <a:solidFill>
                  <a:srgbClr val="0000FF"/>
                </a:solidFill>
              </a:rPr>
              <a:t>Sno</a:t>
            </a:r>
            <a:r>
              <a:rPr lang="zh-CN" altLang="en-US" dirty="0">
                <a:solidFill>
                  <a:srgbClr val="0000FF"/>
                </a:solidFill>
              </a:rPr>
              <a:t>，</a:t>
            </a:r>
            <a:r>
              <a:rPr lang="en-US" altLang="zh-CN" dirty="0" err="1">
                <a:solidFill>
                  <a:srgbClr val="0000FF"/>
                </a:solidFill>
              </a:rPr>
              <a:t>Cno</a:t>
            </a:r>
            <a:r>
              <a:rPr lang="en-US" altLang="zh-CN" dirty="0">
                <a:solidFill>
                  <a:srgbClr val="0000FF"/>
                </a:solidFill>
              </a:rPr>
              <a:t>)</a:t>
            </a:r>
          </a:p>
          <a:p>
            <a:pPr marL="342900" indent="-342900" defTabSz="914400">
              <a:buFont typeface="Wingdings" pitchFamily="2" charset="2"/>
              <a:buNone/>
            </a:pPr>
            <a:r>
              <a:rPr lang="en-US" altLang="zh-CN" dirty="0">
                <a:solidFill>
                  <a:srgbClr val="0000FF"/>
                </a:solidFill>
              </a:rPr>
              <a:t>       VALUES (' 200715128 '</a:t>
            </a:r>
            <a:r>
              <a:rPr lang="zh-CN" altLang="en-US" dirty="0">
                <a:solidFill>
                  <a:srgbClr val="0000FF"/>
                </a:solidFill>
              </a:rPr>
              <a:t>，</a:t>
            </a:r>
            <a:r>
              <a:rPr lang="en-US" altLang="zh-CN" dirty="0">
                <a:solidFill>
                  <a:srgbClr val="0000FF"/>
                </a:solidFill>
              </a:rPr>
              <a:t>' 1 ')</a:t>
            </a:r>
            <a:r>
              <a:rPr lang="zh-CN" altLang="en-US" dirty="0">
                <a:solidFill>
                  <a:srgbClr val="0000FF"/>
                </a:solidFill>
              </a:rPr>
              <a:t>；</a:t>
            </a:r>
          </a:p>
          <a:p>
            <a:pPr marL="742950" lvl="1" indent="-285750" defTabSz="914400"/>
            <a:r>
              <a:rPr lang="zh-CN" altLang="en-US" dirty="0"/>
              <a:t>新插入的记录在</a:t>
            </a:r>
            <a:r>
              <a:rPr lang="en-US" altLang="zh-CN" dirty="0"/>
              <a:t>Grade</a:t>
            </a:r>
            <a:r>
              <a:rPr lang="zh-CN" altLang="en-US" dirty="0"/>
              <a:t>列上取空值</a:t>
            </a:r>
          </a:p>
        </p:txBody>
      </p:sp>
      <p:sp>
        <p:nvSpPr>
          <p:cNvPr id="1549316" name="Rectangle 4"/>
          <p:cNvSpPr>
            <a:spLocks noChangeArrowheads="1"/>
          </p:cNvSpPr>
          <p:nvPr/>
        </p:nvSpPr>
        <p:spPr bwMode="auto">
          <a:xfrm>
            <a:off x="4953000" y="260648"/>
            <a:ext cx="4953000" cy="2419124"/>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lnSpc>
                <a:spcPct val="90000"/>
              </a:lnSpc>
            </a:pPr>
            <a:r>
              <a:rPr lang="en-US" altLang="zh-CN" dirty="0"/>
              <a:t>CREATE TABLE Student</a:t>
            </a:r>
          </a:p>
          <a:p>
            <a:pPr algn="l">
              <a:lnSpc>
                <a:spcPct val="90000"/>
              </a:lnSpc>
            </a:pPr>
            <a:r>
              <a:rPr lang="en-US" altLang="zh-CN" dirty="0"/>
              <a:t>  (   </a:t>
            </a:r>
            <a:r>
              <a:rPr lang="en-US" altLang="zh-CN" dirty="0" err="1"/>
              <a:t>Sno</a:t>
            </a:r>
            <a:r>
              <a:rPr lang="en-US" altLang="zh-CN" dirty="0"/>
              <a:t> CHAR(6) PRIMARY KEY,</a:t>
            </a:r>
          </a:p>
          <a:p>
            <a:pPr algn="l">
              <a:lnSpc>
                <a:spcPct val="90000"/>
              </a:lnSpc>
            </a:pPr>
            <a:r>
              <a:rPr lang="en-US" altLang="zh-CN" dirty="0"/>
              <a:t>      </a:t>
            </a:r>
            <a:r>
              <a:rPr lang="en-US" altLang="zh-CN" dirty="0" err="1"/>
              <a:t>Sname</a:t>
            </a:r>
            <a:r>
              <a:rPr lang="en-US" altLang="zh-CN" dirty="0"/>
              <a:t> CHAR(8),</a:t>
            </a:r>
          </a:p>
          <a:p>
            <a:pPr algn="l">
              <a:lnSpc>
                <a:spcPct val="90000"/>
              </a:lnSpc>
            </a:pPr>
            <a:r>
              <a:rPr lang="en-US" altLang="zh-CN" dirty="0"/>
              <a:t>      </a:t>
            </a:r>
            <a:r>
              <a:rPr lang="en-US" altLang="zh-CN" dirty="0" err="1"/>
              <a:t>Ssex</a:t>
            </a:r>
            <a:r>
              <a:rPr lang="en-US" altLang="zh-CN" dirty="0"/>
              <a:t> CHAR(2),</a:t>
            </a:r>
          </a:p>
          <a:p>
            <a:pPr algn="l">
              <a:lnSpc>
                <a:spcPct val="90000"/>
              </a:lnSpc>
            </a:pPr>
            <a:r>
              <a:rPr lang="en-US" altLang="zh-CN" dirty="0"/>
              <a:t>      </a:t>
            </a:r>
            <a:r>
              <a:rPr lang="en-US" altLang="zh-CN" dirty="0" err="1"/>
              <a:t>Sdept</a:t>
            </a:r>
            <a:r>
              <a:rPr lang="en-US" altLang="zh-CN" dirty="0"/>
              <a:t> CHAR(12), </a:t>
            </a:r>
          </a:p>
          <a:p>
            <a:pPr algn="l">
              <a:lnSpc>
                <a:spcPct val="90000"/>
              </a:lnSpc>
            </a:pPr>
            <a:r>
              <a:rPr lang="en-US" altLang="zh-CN" dirty="0"/>
              <a:t>      Sage INT,  </a:t>
            </a:r>
          </a:p>
          <a:p>
            <a:pPr algn="l">
              <a:lnSpc>
                <a:spcPct val="90000"/>
              </a:lnSpc>
            </a:pP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9315">
                                            <p:txEl>
                                              <p:pRg st="0" end="0"/>
                                            </p:txEl>
                                          </p:spTgt>
                                        </p:tgtEl>
                                        <p:attrNameLst>
                                          <p:attrName>style.visibility</p:attrName>
                                        </p:attrNameLst>
                                      </p:cBhvr>
                                      <p:to>
                                        <p:strVal val="visible"/>
                                      </p:to>
                                    </p:set>
                                    <p:animEffect transition="in" filter="wipe(up)">
                                      <p:cBhvr>
                                        <p:cTn id="7" dur="500"/>
                                        <p:tgtEl>
                                          <p:spTgt spid="154931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49315">
                                            <p:txEl>
                                              <p:pRg st="1" end="1"/>
                                            </p:txEl>
                                          </p:spTgt>
                                        </p:tgtEl>
                                        <p:attrNameLst>
                                          <p:attrName>style.visibility</p:attrName>
                                        </p:attrNameLst>
                                      </p:cBhvr>
                                      <p:to>
                                        <p:strVal val="visible"/>
                                      </p:to>
                                    </p:set>
                                    <p:animEffect transition="in" filter="wipe(up)">
                                      <p:cBhvr>
                                        <p:cTn id="11" dur="500"/>
                                        <p:tgtEl>
                                          <p:spTgt spid="1549315">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49315">
                                            <p:txEl>
                                              <p:pRg st="2" end="2"/>
                                            </p:txEl>
                                          </p:spTgt>
                                        </p:tgtEl>
                                        <p:attrNameLst>
                                          <p:attrName>style.visibility</p:attrName>
                                        </p:attrNameLst>
                                      </p:cBhvr>
                                      <p:to>
                                        <p:strVal val="visible"/>
                                      </p:to>
                                    </p:set>
                                    <p:animEffect transition="in" filter="wipe(up)">
                                      <p:cBhvr>
                                        <p:cTn id="15" dur="500"/>
                                        <p:tgtEl>
                                          <p:spTgt spid="1549315">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49315">
                                            <p:txEl>
                                              <p:pRg st="3" end="3"/>
                                            </p:txEl>
                                          </p:spTgt>
                                        </p:tgtEl>
                                        <p:attrNameLst>
                                          <p:attrName>style.visibility</p:attrName>
                                        </p:attrNameLst>
                                      </p:cBhvr>
                                      <p:to>
                                        <p:strVal val="visible"/>
                                      </p:to>
                                    </p:set>
                                    <p:animEffect transition="in" filter="wipe(up)">
                                      <p:cBhvr>
                                        <p:cTn id="19" dur="500"/>
                                        <p:tgtEl>
                                          <p:spTgt spid="154931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49316"/>
                                        </p:tgtEl>
                                        <p:attrNameLst>
                                          <p:attrName>style.visibility</p:attrName>
                                        </p:attrNameLst>
                                      </p:cBhvr>
                                      <p:to>
                                        <p:strVal val="visible"/>
                                      </p:to>
                                    </p:set>
                                    <p:animEffect transition="in" filter="blinds(horizontal)">
                                      <p:cBhvr>
                                        <p:cTn id="24" dur="500"/>
                                        <p:tgtEl>
                                          <p:spTgt spid="15493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49315">
                                            <p:txEl>
                                              <p:pRg st="4" end="4"/>
                                            </p:txEl>
                                          </p:spTgt>
                                        </p:tgtEl>
                                        <p:attrNameLst>
                                          <p:attrName>style.visibility</p:attrName>
                                        </p:attrNameLst>
                                      </p:cBhvr>
                                      <p:to>
                                        <p:strVal val="visible"/>
                                      </p:to>
                                    </p:set>
                                    <p:animEffect transition="in" filter="wipe(up)">
                                      <p:cBhvr>
                                        <p:cTn id="29" dur="500"/>
                                        <p:tgtEl>
                                          <p:spTgt spid="1549315">
                                            <p:txEl>
                                              <p:pRg st="4" end="4"/>
                                            </p:txEl>
                                          </p:spTgt>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549315">
                                            <p:txEl>
                                              <p:pRg st="5" end="5"/>
                                            </p:txEl>
                                          </p:spTgt>
                                        </p:tgtEl>
                                        <p:attrNameLst>
                                          <p:attrName>style.visibility</p:attrName>
                                        </p:attrNameLst>
                                      </p:cBhvr>
                                      <p:to>
                                        <p:strVal val="visible"/>
                                      </p:to>
                                    </p:set>
                                    <p:animEffect transition="in" filter="wipe(up)">
                                      <p:cBhvr>
                                        <p:cTn id="33" dur="500"/>
                                        <p:tgtEl>
                                          <p:spTgt spid="1549315">
                                            <p:txEl>
                                              <p:pRg st="5" end="5"/>
                                            </p:txEl>
                                          </p:spTgt>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49315">
                                            <p:txEl>
                                              <p:pRg st="6" end="6"/>
                                            </p:txEl>
                                          </p:spTgt>
                                        </p:tgtEl>
                                        <p:attrNameLst>
                                          <p:attrName>style.visibility</p:attrName>
                                        </p:attrNameLst>
                                      </p:cBhvr>
                                      <p:to>
                                        <p:strVal val="visible"/>
                                      </p:to>
                                    </p:set>
                                    <p:animEffect transition="in" filter="wipe(up)">
                                      <p:cBhvr>
                                        <p:cTn id="37" dur="500"/>
                                        <p:tgtEl>
                                          <p:spTgt spid="1549315">
                                            <p:txEl>
                                              <p:pRg st="6" end="6"/>
                                            </p:txEl>
                                          </p:spTgt>
                                        </p:tgtEl>
                                      </p:cBhvr>
                                    </p:animEffect>
                                  </p:childTnLst>
                                </p:cTn>
                              </p:par>
                            </p:childTnLst>
                          </p:cTn>
                        </p:par>
                        <p:par>
                          <p:cTn id="38" fill="hold" nodeType="afterGroup">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549315">
                                            <p:txEl>
                                              <p:pRg st="7" end="7"/>
                                            </p:txEl>
                                          </p:spTgt>
                                        </p:tgtEl>
                                        <p:attrNameLst>
                                          <p:attrName>style.visibility</p:attrName>
                                        </p:attrNameLst>
                                      </p:cBhvr>
                                      <p:to>
                                        <p:strVal val="visible"/>
                                      </p:to>
                                    </p:set>
                                    <p:animEffect transition="in" filter="wipe(up)">
                                      <p:cBhvr>
                                        <p:cTn id="41" dur="500"/>
                                        <p:tgtEl>
                                          <p:spTgt spid="1549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9315" grpId="0" uiExpand="1" build="p"/>
      <p:bldP spid="154931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A7AD84A-027F-4F2F-8E74-1055A4B59C38}" type="slidenum">
              <a:rPr lang="zh-CN" altLang="en-US"/>
              <a:pPr/>
              <a:t>124</a:t>
            </a:fld>
            <a:endParaRPr lang="en-US" altLang="zh-CN"/>
          </a:p>
        </p:txBody>
      </p:sp>
      <p:sp>
        <p:nvSpPr>
          <p:cNvPr id="5" name="日期占位符 4"/>
          <p:cNvSpPr>
            <a:spLocks noGrp="1"/>
          </p:cNvSpPr>
          <p:nvPr>
            <p:ph type="dt" sz="half" idx="11"/>
          </p:nvPr>
        </p:nvSpPr>
        <p:spPr/>
        <p:txBody>
          <a:bodyPr/>
          <a:lstStyle/>
          <a:p>
            <a:fld id="{3497BAF9-3440-4ACC-923F-9C95ECEEF14E}" type="datetime1">
              <a:rPr lang="zh-CN" altLang="en-US"/>
              <a:pPr/>
              <a:t>2017/4/15</a:t>
            </a:fld>
            <a:endParaRPr lang="en-US" altLang="zh-CN" sz="1000"/>
          </a:p>
        </p:txBody>
      </p:sp>
      <p:sp>
        <p:nvSpPr>
          <p:cNvPr id="1551362" name="Rectangle 2"/>
          <p:cNvSpPr>
            <a:spLocks noGrp="1" noChangeArrowheads="1"/>
          </p:cNvSpPr>
          <p:nvPr>
            <p:ph type="title"/>
          </p:nvPr>
        </p:nvSpPr>
        <p:spPr/>
        <p:txBody>
          <a:bodyPr/>
          <a:lstStyle/>
          <a:p>
            <a:r>
              <a:rPr lang="en-US" altLang="zh-CN"/>
              <a:t>(1) </a:t>
            </a:r>
            <a:r>
              <a:rPr lang="zh-CN" altLang="en-US"/>
              <a:t>插入单个元组</a:t>
            </a:r>
          </a:p>
        </p:txBody>
      </p:sp>
      <p:sp>
        <p:nvSpPr>
          <p:cNvPr id="1551363" name="Rectangle 3"/>
          <p:cNvSpPr>
            <a:spLocks noGrp="1" noChangeArrowheads="1"/>
          </p:cNvSpPr>
          <p:nvPr>
            <p:ph type="body" idx="1"/>
          </p:nvPr>
        </p:nvSpPr>
        <p:spPr>
          <a:xfrm>
            <a:off x="560388" y="1163638"/>
            <a:ext cx="8856662" cy="4948237"/>
          </a:xfrm>
        </p:spPr>
        <p:txBody>
          <a:bodyPr/>
          <a:lstStyle/>
          <a:p>
            <a:pPr marL="742950" lvl="1" indent="-285750" defTabSz="914400">
              <a:lnSpc>
                <a:spcPct val="80000"/>
              </a:lnSpc>
              <a:buFontTx/>
              <a:buNone/>
            </a:pPr>
            <a:r>
              <a:rPr lang="en-US" altLang="zh-CN">
                <a:solidFill>
                  <a:srgbClr val="0000FF"/>
                </a:solidFill>
              </a:rPr>
              <a:t>INSERT   INTO &lt;</a:t>
            </a:r>
            <a:r>
              <a:rPr lang="zh-CN" altLang="en-US">
                <a:solidFill>
                  <a:srgbClr val="0000FF"/>
                </a:solidFill>
              </a:rPr>
              <a:t>表名</a:t>
            </a:r>
            <a:r>
              <a:rPr lang="en-US" altLang="zh-CN">
                <a:solidFill>
                  <a:srgbClr val="0000FF"/>
                </a:solidFill>
              </a:rPr>
              <a:t>&gt; [(&lt;</a:t>
            </a:r>
            <a:r>
              <a:rPr lang="zh-CN" altLang="en-US">
                <a:solidFill>
                  <a:srgbClr val="0000FF"/>
                </a:solidFill>
              </a:rPr>
              <a:t>属性列</a:t>
            </a:r>
            <a:r>
              <a:rPr lang="en-US" altLang="zh-CN">
                <a:solidFill>
                  <a:srgbClr val="0000FF"/>
                </a:solidFill>
              </a:rPr>
              <a:t>1&gt;[,&lt;</a:t>
            </a:r>
            <a:r>
              <a:rPr lang="zh-CN" altLang="en-US">
                <a:solidFill>
                  <a:srgbClr val="0000FF"/>
                </a:solidFill>
              </a:rPr>
              <a:t>属性列</a:t>
            </a:r>
            <a:r>
              <a:rPr lang="en-US" altLang="zh-CN">
                <a:solidFill>
                  <a:srgbClr val="0000FF"/>
                </a:solidFill>
              </a:rPr>
              <a:t>2 &gt;…)]</a:t>
            </a:r>
          </a:p>
          <a:p>
            <a:pPr marL="742950" lvl="1" indent="-285750" defTabSz="914400">
              <a:lnSpc>
                <a:spcPct val="80000"/>
              </a:lnSpc>
              <a:buFontTx/>
              <a:buNone/>
            </a:pPr>
            <a:r>
              <a:rPr lang="en-US" altLang="zh-CN">
                <a:solidFill>
                  <a:srgbClr val="0000FF"/>
                </a:solidFill>
              </a:rPr>
              <a:t>      VALUES (&lt;</a:t>
            </a:r>
            <a:r>
              <a:rPr lang="zh-CN" altLang="en-US">
                <a:solidFill>
                  <a:srgbClr val="0000FF"/>
                </a:solidFill>
              </a:rPr>
              <a:t>常量</a:t>
            </a:r>
            <a:r>
              <a:rPr lang="en-US" altLang="zh-CN">
                <a:solidFill>
                  <a:srgbClr val="0000FF"/>
                </a:solidFill>
              </a:rPr>
              <a:t>1&gt; [</a:t>
            </a:r>
            <a:r>
              <a:rPr lang="zh-CN" altLang="en-US">
                <a:solidFill>
                  <a:srgbClr val="0000FF"/>
                </a:solidFill>
              </a:rPr>
              <a:t>，</a:t>
            </a:r>
            <a:r>
              <a:rPr lang="en-US" altLang="zh-CN">
                <a:solidFill>
                  <a:srgbClr val="0000FF"/>
                </a:solidFill>
              </a:rPr>
              <a:t>&lt;</a:t>
            </a:r>
            <a:r>
              <a:rPr lang="zh-CN" altLang="en-US">
                <a:solidFill>
                  <a:srgbClr val="0000FF"/>
                </a:solidFill>
              </a:rPr>
              <a:t>常量</a:t>
            </a:r>
            <a:r>
              <a:rPr lang="en-US" altLang="zh-CN">
                <a:solidFill>
                  <a:srgbClr val="0000FF"/>
                </a:solidFill>
              </a:rPr>
              <a:t>2&gt;]    …           )</a:t>
            </a:r>
          </a:p>
          <a:p>
            <a:pPr marL="742950" lvl="1" indent="-285750" defTabSz="914400">
              <a:lnSpc>
                <a:spcPct val="80000"/>
              </a:lnSpc>
            </a:pPr>
            <a:r>
              <a:rPr lang="en-US" altLang="zh-CN"/>
              <a:t>INTO</a:t>
            </a:r>
            <a:r>
              <a:rPr lang="zh-CN" altLang="en-US"/>
              <a:t>子句</a:t>
            </a:r>
          </a:p>
          <a:p>
            <a:pPr marL="1143000" lvl="2" indent="-228600" defTabSz="914400">
              <a:lnSpc>
                <a:spcPct val="80000"/>
              </a:lnSpc>
            </a:pPr>
            <a:r>
              <a:rPr lang="zh-CN" altLang="en-US"/>
              <a:t>指定要插入数据的表名及属性列</a:t>
            </a:r>
          </a:p>
          <a:p>
            <a:pPr marL="1143000" lvl="2" indent="-228600" defTabSz="914400">
              <a:lnSpc>
                <a:spcPct val="80000"/>
              </a:lnSpc>
            </a:pPr>
            <a:r>
              <a:rPr lang="zh-CN" altLang="en-US"/>
              <a:t>属性列的顺序可以与表定义中的顺序不一致</a:t>
            </a:r>
          </a:p>
          <a:p>
            <a:pPr marL="1143000" lvl="2" indent="-228600" defTabSz="914400">
              <a:lnSpc>
                <a:spcPct val="80000"/>
              </a:lnSpc>
            </a:pPr>
            <a:r>
              <a:rPr lang="zh-CN" altLang="en-US"/>
              <a:t>没有指定属性列：表示要插入的是一条完整的元组，且属性列属性与表定义中的顺序一致</a:t>
            </a:r>
          </a:p>
          <a:p>
            <a:pPr marL="1143000" lvl="2" indent="-228600" defTabSz="914400">
              <a:lnSpc>
                <a:spcPct val="80000"/>
              </a:lnSpc>
            </a:pPr>
            <a:r>
              <a:rPr lang="zh-CN" altLang="en-US"/>
              <a:t>指定部分属性列：插入的元组在其余属性列上取空值</a:t>
            </a:r>
          </a:p>
          <a:p>
            <a:pPr marL="742950" lvl="1" indent="-285750" defTabSz="914400">
              <a:lnSpc>
                <a:spcPct val="80000"/>
              </a:lnSpc>
            </a:pPr>
            <a:r>
              <a:rPr lang="zh-CN" altLang="en-US"/>
              <a:t> </a:t>
            </a:r>
            <a:r>
              <a:rPr lang="en-US" altLang="zh-CN"/>
              <a:t>VALUES</a:t>
            </a:r>
            <a:r>
              <a:rPr lang="zh-CN" altLang="en-US"/>
              <a:t>子句</a:t>
            </a:r>
          </a:p>
          <a:p>
            <a:pPr marL="1143000" lvl="2" indent="-228600" defTabSz="914400">
              <a:lnSpc>
                <a:spcPct val="80000"/>
              </a:lnSpc>
            </a:pPr>
            <a:r>
              <a:rPr lang="zh-CN" altLang="en-US"/>
              <a:t> 提供的值必须与</a:t>
            </a:r>
            <a:r>
              <a:rPr lang="en-US" altLang="zh-CN"/>
              <a:t>INTO</a:t>
            </a:r>
            <a:r>
              <a:rPr lang="zh-CN" altLang="en-US"/>
              <a:t>子句匹配</a:t>
            </a:r>
            <a:r>
              <a:rPr lang="en-US" altLang="zh-CN"/>
              <a:t>:</a:t>
            </a:r>
            <a:r>
              <a:rPr lang="zh-CN" altLang="en-US"/>
              <a:t>值的类型和个数</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F129D8F-09A9-4673-AF72-E28FE322A6EE}" type="slidenum">
              <a:rPr lang="zh-CN" altLang="en-US"/>
              <a:pPr/>
              <a:t>125</a:t>
            </a:fld>
            <a:endParaRPr lang="en-US" altLang="zh-CN"/>
          </a:p>
        </p:txBody>
      </p:sp>
      <p:sp>
        <p:nvSpPr>
          <p:cNvPr id="5" name="日期占位符 4"/>
          <p:cNvSpPr>
            <a:spLocks noGrp="1"/>
          </p:cNvSpPr>
          <p:nvPr>
            <p:ph type="dt" sz="half" idx="11"/>
          </p:nvPr>
        </p:nvSpPr>
        <p:spPr/>
        <p:txBody>
          <a:bodyPr/>
          <a:lstStyle/>
          <a:p>
            <a:fld id="{9F0811D8-7918-433E-B352-46974CA6EF2A}" type="datetime1">
              <a:rPr lang="zh-CN" altLang="en-US"/>
              <a:pPr/>
              <a:t>2017/4/15</a:t>
            </a:fld>
            <a:endParaRPr lang="en-US" altLang="zh-CN" sz="1000"/>
          </a:p>
        </p:txBody>
      </p:sp>
      <p:sp>
        <p:nvSpPr>
          <p:cNvPr id="1552386" name="Rectangle 2"/>
          <p:cNvSpPr>
            <a:spLocks noGrp="1" noChangeArrowheads="1"/>
          </p:cNvSpPr>
          <p:nvPr>
            <p:ph type="title"/>
          </p:nvPr>
        </p:nvSpPr>
        <p:spPr/>
        <p:txBody>
          <a:bodyPr/>
          <a:lstStyle/>
          <a:p>
            <a:r>
              <a:rPr lang="en-US" altLang="zh-CN"/>
              <a:t>(2) </a:t>
            </a:r>
            <a:r>
              <a:rPr lang="zh-CN" altLang="en-US"/>
              <a:t>插入子查询结果</a:t>
            </a:r>
          </a:p>
        </p:txBody>
      </p:sp>
      <p:sp>
        <p:nvSpPr>
          <p:cNvPr id="1552387" name="Rectangle 3"/>
          <p:cNvSpPr>
            <a:spLocks noGrp="1" noChangeArrowheads="1"/>
          </p:cNvSpPr>
          <p:nvPr>
            <p:ph type="body" idx="1"/>
          </p:nvPr>
        </p:nvSpPr>
        <p:spPr>
          <a:xfrm>
            <a:off x="415925" y="1143000"/>
            <a:ext cx="9490075" cy="5184775"/>
          </a:xfrm>
        </p:spPr>
        <p:txBody>
          <a:bodyPr/>
          <a:lstStyle/>
          <a:p>
            <a:r>
              <a:rPr lang="zh-CN" altLang="en-US"/>
              <a:t>将子查询结果插入指定表中</a:t>
            </a:r>
          </a:p>
          <a:p>
            <a:pPr lvl="1">
              <a:buFontTx/>
              <a:buNone/>
            </a:pPr>
            <a:r>
              <a:rPr lang="en-US" altLang="zh-CN">
                <a:solidFill>
                  <a:srgbClr val="0000FF"/>
                </a:solidFill>
                <a:latin typeface="Courier New" pitchFamily="49" charset="0"/>
                <a:cs typeface="Courier New" pitchFamily="49" charset="0"/>
              </a:rPr>
              <a:t>INSERT INTO &lt;</a:t>
            </a:r>
            <a:r>
              <a:rPr lang="zh-CN" altLang="en-US">
                <a:solidFill>
                  <a:srgbClr val="0000FF"/>
                </a:solidFill>
                <a:latin typeface="宋体" pitchFamily="2" charset="-122"/>
              </a:rPr>
              <a:t>表名</a:t>
            </a:r>
            <a:r>
              <a:rPr lang="zh-CN" altLang="en-US">
                <a:solidFill>
                  <a:srgbClr val="0000FF"/>
                </a:solidFill>
                <a:latin typeface="Courier New" pitchFamily="49" charset="0"/>
                <a:cs typeface="Courier New" pitchFamily="49" charset="0"/>
              </a:rPr>
              <a:t>&gt;[(&lt;</a:t>
            </a:r>
            <a:r>
              <a:rPr lang="zh-CN" altLang="en-US">
                <a:solidFill>
                  <a:srgbClr val="0000FF"/>
                </a:solidFill>
                <a:latin typeface="宋体" pitchFamily="2" charset="-122"/>
              </a:rPr>
              <a:t>列名</a:t>
            </a:r>
            <a:r>
              <a:rPr lang="zh-CN" altLang="en-US">
                <a:solidFill>
                  <a:srgbClr val="0000FF"/>
                </a:solidFill>
                <a:latin typeface="Courier New" pitchFamily="49" charset="0"/>
                <a:cs typeface="Courier New" pitchFamily="49" charset="0"/>
              </a:rPr>
              <a:t>1&gt;[,&lt;</a:t>
            </a:r>
            <a:r>
              <a:rPr lang="zh-CN" altLang="en-US">
                <a:solidFill>
                  <a:srgbClr val="0000FF"/>
                </a:solidFill>
                <a:latin typeface="宋体" pitchFamily="2" charset="-122"/>
              </a:rPr>
              <a:t>列名</a:t>
            </a:r>
            <a:r>
              <a:rPr lang="zh-CN" altLang="en-US">
                <a:solidFill>
                  <a:srgbClr val="0000FF"/>
                </a:solidFill>
                <a:latin typeface="Courier New" pitchFamily="49" charset="0"/>
                <a:cs typeface="Courier New" pitchFamily="49" charset="0"/>
              </a:rPr>
              <a:t>2&gt;, </a:t>
            </a:r>
            <a:r>
              <a:rPr lang="zh-CN" altLang="en-US">
                <a:solidFill>
                  <a:srgbClr val="0000FF"/>
                </a:solidFill>
                <a:latin typeface="Courier New" pitchFamily="49" charset="0"/>
                <a:cs typeface="Courier New" pitchFamily="49" charset="0"/>
                <a:sym typeface="Symbol" pitchFamily="18" charset="2"/>
              </a:rPr>
              <a:t></a:t>
            </a:r>
            <a:r>
              <a:rPr lang="zh-CN" altLang="en-US">
                <a:solidFill>
                  <a:srgbClr val="0000FF"/>
                </a:solidFill>
                <a:latin typeface="Courier New" pitchFamily="49" charset="0"/>
                <a:cs typeface="Courier New" pitchFamily="49" charset="0"/>
              </a:rPr>
              <a:t>])] </a:t>
            </a:r>
          </a:p>
          <a:p>
            <a:pPr lvl="2" algn="just">
              <a:buFont typeface="Wingdings" pitchFamily="2" charset="2"/>
              <a:buNone/>
            </a:pPr>
            <a:r>
              <a:rPr lang="zh-CN" altLang="en-US">
                <a:solidFill>
                  <a:srgbClr val="0000FF"/>
                </a:solidFill>
                <a:latin typeface="Courier New" pitchFamily="49" charset="0"/>
                <a:cs typeface="Courier New" pitchFamily="49" charset="0"/>
              </a:rPr>
              <a:t>   &lt;</a:t>
            </a:r>
            <a:r>
              <a:rPr lang="en-US" altLang="zh-CN">
                <a:solidFill>
                  <a:srgbClr val="0000FF"/>
                </a:solidFill>
                <a:latin typeface="Courier New" pitchFamily="49" charset="0"/>
                <a:cs typeface="Courier New" pitchFamily="49" charset="0"/>
              </a:rPr>
              <a:t>SELECT</a:t>
            </a:r>
            <a:r>
              <a:rPr lang="zh-CN" altLang="en-US">
                <a:solidFill>
                  <a:srgbClr val="0000FF"/>
                </a:solidFill>
                <a:latin typeface="宋体" pitchFamily="2" charset="-122"/>
              </a:rPr>
              <a:t>语句</a:t>
            </a:r>
            <a:r>
              <a:rPr lang="zh-CN" altLang="en-US">
                <a:solidFill>
                  <a:srgbClr val="0000FF"/>
                </a:solidFill>
                <a:latin typeface="Courier New" pitchFamily="49" charset="0"/>
                <a:cs typeface="Courier New" pitchFamily="49" charset="0"/>
              </a:rPr>
              <a:t>&gt;;</a:t>
            </a:r>
          </a:p>
          <a:p>
            <a:r>
              <a:rPr lang="en-US" altLang="zh-CN"/>
              <a:t>INTO</a:t>
            </a:r>
            <a:r>
              <a:rPr lang="zh-CN" altLang="en-US"/>
              <a:t>子句</a:t>
            </a:r>
          </a:p>
          <a:p>
            <a:pPr lvl="1"/>
            <a:r>
              <a:rPr lang="zh-CN" altLang="en-US"/>
              <a:t>指定要插入数据的表名及属性列</a:t>
            </a:r>
          </a:p>
          <a:p>
            <a:pPr lvl="1"/>
            <a:r>
              <a:rPr lang="zh-CN" altLang="en-US"/>
              <a:t>属性列的顺序可与表定义中的顺序不一致</a:t>
            </a:r>
          </a:p>
          <a:p>
            <a:pPr lvl="2"/>
            <a:r>
              <a:rPr lang="zh-CN" altLang="en-US"/>
              <a:t>没有指定属性列：表示要插入的是一条完整的元组</a:t>
            </a:r>
          </a:p>
          <a:p>
            <a:pPr lvl="2"/>
            <a:r>
              <a:rPr lang="zh-CN" altLang="en-US"/>
              <a:t>指定部分属性列：插入的元组在其余属性列上取空值</a:t>
            </a:r>
          </a:p>
          <a:p>
            <a:r>
              <a:rPr lang="zh-CN" altLang="en-US"/>
              <a:t>子查询</a:t>
            </a:r>
          </a:p>
          <a:p>
            <a:pPr lvl="1"/>
            <a:r>
              <a:rPr lang="en-US" altLang="zh-CN"/>
              <a:t>select</a:t>
            </a:r>
            <a:r>
              <a:rPr lang="zh-CN" altLang="en-US"/>
              <a:t>子句目标列必须与</a:t>
            </a:r>
            <a:r>
              <a:rPr lang="en-US" altLang="zh-CN"/>
              <a:t>into</a:t>
            </a:r>
            <a:r>
              <a:rPr lang="zh-CN" altLang="en-US"/>
              <a:t>子句匹配：值的类型和个数</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B6A55E6-D42B-42F3-A907-6D2DFB064474}" type="slidenum">
              <a:rPr lang="zh-CN" altLang="en-US"/>
              <a:pPr/>
              <a:t>126</a:t>
            </a:fld>
            <a:endParaRPr lang="en-US" altLang="zh-CN"/>
          </a:p>
        </p:txBody>
      </p:sp>
      <p:sp>
        <p:nvSpPr>
          <p:cNvPr id="5" name="日期占位符 4"/>
          <p:cNvSpPr>
            <a:spLocks noGrp="1"/>
          </p:cNvSpPr>
          <p:nvPr>
            <p:ph type="dt" sz="half" idx="11"/>
          </p:nvPr>
        </p:nvSpPr>
        <p:spPr/>
        <p:txBody>
          <a:bodyPr/>
          <a:lstStyle/>
          <a:p>
            <a:fld id="{716AB079-981D-48A2-B0F4-6921D350BAC2}" type="datetime1">
              <a:rPr lang="zh-CN" altLang="en-US"/>
              <a:pPr/>
              <a:t>2017/4/15</a:t>
            </a:fld>
            <a:endParaRPr lang="en-US" altLang="zh-CN" sz="1000"/>
          </a:p>
        </p:txBody>
      </p:sp>
      <p:sp>
        <p:nvSpPr>
          <p:cNvPr id="1553410" name="Rectangle 2"/>
          <p:cNvSpPr>
            <a:spLocks noGrp="1" noChangeArrowheads="1"/>
          </p:cNvSpPr>
          <p:nvPr>
            <p:ph type="title"/>
          </p:nvPr>
        </p:nvSpPr>
        <p:spPr/>
        <p:txBody>
          <a:bodyPr/>
          <a:lstStyle/>
          <a:p>
            <a:r>
              <a:rPr lang="en-US" altLang="zh-CN"/>
              <a:t>(2) </a:t>
            </a:r>
            <a:r>
              <a:rPr lang="zh-CN" altLang="en-US"/>
              <a:t>插入子查询结果</a:t>
            </a:r>
          </a:p>
        </p:txBody>
      </p:sp>
      <p:sp>
        <p:nvSpPr>
          <p:cNvPr id="1553411" name="Rectangle 3"/>
          <p:cNvSpPr>
            <a:spLocks noGrp="1" noChangeArrowheads="1"/>
          </p:cNvSpPr>
          <p:nvPr>
            <p:ph type="body" idx="1"/>
          </p:nvPr>
        </p:nvSpPr>
        <p:spPr>
          <a:xfrm>
            <a:off x="650875" y="1143000"/>
            <a:ext cx="8820150" cy="5011500"/>
          </a:xfrm>
        </p:spPr>
        <p:txBody>
          <a:bodyPr/>
          <a:lstStyle/>
          <a:p>
            <a:pPr marL="342900" indent="-342900" defTabSz="914400"/>
            <a:r>
              <a:rPr lang="en-US" altLang="zh-CN" dirty="0">
                <a:latin typeface="Courier New" pitchFamily="49" charset="0"/>
              </a:rPr>
              <a:t>[</a:t>
            </a:r>
            <a:r>
              <a:rPr lang="zh-CN" altLang="en-US" dirty="0">
                <a:latin typeface="Courier New" pitchFamily="49" charset="0"/>
              </a:rPr>
              <a:t>例</a:t>
            </a:r>
            <a:r>
              <a:rPr lang="en-US" altLang="zh-CN" dirty="0">
                <a:latin typeface="Courier New" pitchFamily="49" charset="0"/>
              </a:rPr>
              <a:t>]  </a:t>
            </a:r>
            <a:r>
              <a:rPr lang="zh-CN" altLang="en-US" dirty="0">
                <a:latin typeface="Courier New" pitchFamily="49" charset="0"/>
              </a:rPr>
              <a:t>对每一个系，求学生的平均年龄，并把结果存入数据库。</a:t>
            </a:r>
          </a:p>
          <a:p>
            <a:pPr marL="342900" indent="-342900" defTabSz="914400"/>
            <a:r>
              <a:rPr lang="zh-CN" altLang="en-US" sz="2400" dirty="0">
                <a:latin typeface="Courier New" pitchFamily="49" charset="0"/>
              </a:rPr>
              <a:t>第一步：建表</a:t>
            </a:r>
          </a:p>
          <a:p>
            <a:pPr marL="342900" indent="-342900" defTabSz="914400">
              <a:buFont typeface="Wingdings" pitchFamily="2" charset="2"/>
              <a:buNone/>
            </a:pPr>
            <a:r>
              <a:rPr lang="zh-CN" altLang="en-US" sz="2400" dirty="0">
                <a:latin typeface="Courier New" pitchFamily="49" charset="0"/>
              </a:rPr>
              <a:t>      </a:t>
            </a:r>
            <a:r>
              <a:rPr lang="en-US" altLang="zh-CN" sz="2400" dirty="0">
                <a:solidFill>
                  <a:srgbClr val="0000FF"/>
                </a:solidFill>
                <a:latin typeface="Courier New" pitchFamily="49" charset="0"/>
              </a:rPr>
              <a:t>CREATE  TABLE  </a:t>
            </a:r>
            <a:r>
              <a:rPr lang="en-US" altLang="zh-CN" sz="2400" dirty="0" err="1">
                <a:solidFill>
                  <a:srgbClr val="0000FF"/>
                </a:solidFill>
                <a:latin typeface="Courier New" pitchFamily="49" charset="0"/>
              </a:rPr>
              <a:t>Dept_age</a:t>
            </a:r>
            <a:endParaRPr lang="en-US" altLang="zh-CN" sz="2400" dirty="0">
              <a:solidFill>
                <a:srgbClr val="0000FF"/>
              </a:solidFill>
              <a:latin typeface="Courier New" pitchFamily="49" charset="0"/>
            </a:endParaRPr>
          </a:p>
          <a:p>
            <a:pPr marL="342900" indent="-342900" defTabSz="914400">
              <a:buFont typeface="Wingdings" pitchFamily="2" charset="2"/>
              <a:buNone/>
            </a:pPr>
            <a:r>
              <a:rPr lang="en-US" altLang="zh-CN" sz="2400" dirty="0">
                <a:solidFill>
                  <a:srgbClr val="0000FF"/>
                </a:solidFill>
                <a:latin typeface="Courier New" pitchFamily="49" charset="0"/>
              </a:rPr>
              <a:t>            (</a:t>
            </a:r>
            <a:r>
              <a:rPr lang="en-US" altLang="zh-CN" sz="2400" dirty="0" err="1">
                <a:solidFill>
                  <a:srgbClr val="0000FF"/>
                </a:solidFill>
                <a:latin typeface="Courier New" pitchFamily="49" charset="0"/>
              </a:rPr>
              <a:t>Sdept</a:t>
            </a:r>
            <a:r>
              <a:rPr lang="en-US" altLang="zh-CN" sz="2400" dirty="0">
                <a:solidFill>
                  <a:srgbClr val="0000FF"/>
                </a:solidFill>
                <a:latin typeface="Courier New" pitchFamily="49" charset="0"/>
              </a:rPr>
              <a:t>  CHAR(15)           /* </a:t>
            </a:r>
            <a:r>
              <a:rPr lang="zh-CN" altLang="en-US" sz="2400" dirty="0">
                <a:solidFill>
                  <a:srgbClr val="0000FF"/>
                </a:solidFill>
                <a:latin typeface="Courier New" pitchFamily="49" charset="0"/>
              </a:rPr>
              <a:t>系名*</a:t>
            </a:r>
            <a:r>
              <a:rPr lang="en-US" altLang="zh-CN" sz="2400" dirty="0">
                <a:solidFill>
                  <a:srgbClr val="0000FF"/>
                </a:solidFill>
                <a:latin typeface="Courier New" pitchFamily="49" charset="0"/>
              </a:rPr>
              <a:t>/</a:t>
            </a:r>
          </a:p>
          <a:p>
            <a:pPr marL="342900" indent="-342900" defTabSz="914400">
              <a:buFont typeface="Wingdings" pitchFamily="2" charset="2"/>
              <a:buNone/>
            </a:pPr>
            <a:r>
              <a:rPr lang="en-US" altLang="zh-CN" sz="2400" dirty="0">
                <a:solidFill>
                  <a:srgbClr val="0000FF"/>
                </a:solidFill>
                <a:latin typeface="Courier New" pitchFamily="49" charset="0"/>
              </a:rPr>
              <a:t>             </a:t>
            </a:r>
            <a:r>
              <a:rPr lang="en-US" altLang="zh-CN" sz="2400" dirty="0" err="1">
                <a:solidFill>
                  <a:srgbClr val="0000FF"/>
                </a:solidFill>
                <a:latin typeface="Courier New" pitchFamily="49" charset="0"/>
              </a:rPr>
              <a:t>Avg_age</a:t>
            </a:r>
            <a:r>
              <a:rPr lang="en-US" altLang="zh-CN" sz="2400" dirty="0">
                <a:solidFill>
                  <a:srgbClr val="0000FF"/>
                </a:solidFill>
                <a:latin typeface="Courier New" pitchFamily="49" charset="0"/>
              </a:rPr>
              <a:t> SMALLINT)</a:t>
            </a:r>
            <a:r>
              <a:rPr lang="zh-CN" altLang="en-US" sz="2400" dirty="0">
                <a:solidFill>
                  <a:srgbClr val="0000FF"/>
                </a:solidFill>
                <a:latin typeface="Courier New" pitchFamily="49" charset="0"/>
              </a:rPr>
              <a:t>；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学生平均年龄*</a:t>
            </a:r>
            <a:r>
              <a:rPr lang="en-US" altLang="zh-CN" sz="2400" dirty="0">
                <a:solidFill>
                  <a:srgbClr val="0000FF"/>
                </a:solidFill>
                <a:latin typeface="Courier New" pitchFamily="49" charset="0"/>
              </a:rPr>
              <a:t>/</a:t>
            </a:r>
          </a:p>
          <a:p>
            <a:pPr marL="342900" indent="-342900" defTabSz="914400"/>
            <a:r>
              <a:rPr lang="zh-CN" altLang="en-US" sz="2400" dirty="0">
                <a:latin typeface="Courier New" pitchFamily="49" charset="0"/>
              </a:rPr>
              <a:t>第二步：插入数据</a:t>
            </a:r>
          </a:p>
          <a:p>
            <a:pPr marL="342900" indent="-342900" defTabSz="914400">
              <a:buFont typeface="Wingdings" pitchFamily="2" charset="2"/>
              <a:buNone/>
            </a:pPr>
            <a:r>
              <a:rPr lang="zh-CN" altLang="en-US" sz="2400" dirty="0">
                <a:latin typeface="Courier New" pitchFamily="49" charset="0"/>
              </a:rPr>
              <a:t>        </a:t>
            </a:r>
            <a:r>
              <a:rPr lang="en-US" altLang="zh-CN" sz="2400" dirty="0">
                <a:solidFill>
                  <a:srgbClr val="0000FF"/>
                </a:solidFill>
                <a:latin typeface="Courier New" pitchFamily="49" charset="0"/>
              </a:rPr>
              <a:t>INSERT   INTO  </a:t>
            </a:r>
            <a:r>
              <a:rPr lang="en-US" altLang="zh-CN" sz="2400" dirty="0" err="1">
                <a:solidFill>
                  <a:srgbClr val="0000FF"/>
                </a:solidFill>
                <a:latin typeface="Courier New" pitchFamily="49" charset="0"/>
              </a:rPr>
              <a:t>Dept_age</a:t>
            </a:r>
            <a:r>
              <a:rPr lang="en-US" altLang="zh-CN" sz="2400" dirty="0">
                <a:solidFill>
                  <a:srgbClr val="0000FF"/>
                </a:solidFill>
                <a:latin typeface="Courier New" pitchFamily="49" charset="0"/>
              </a:rPr>
              <a:t>(</a:t>
            </a:r>
            <a:r>
              <a:rPr lang="en-US" altLang="zh-CN" sz="2400" dirty="0" err="1">
                <a:solidFill>
                  <a:srgbClr val="0000FF"/>
                </a:solidFill>
                <a:latin typeface="Courier New" pitchFamily="49" charset="0"/>
              </a:rPr>
              <a:t>Sdept</a:t>
            </a:r>
            <a:r>
              <a:rPr lang="zh-CN" altLang="en-US" sz="2400" dirty="0">
                <a:solidFill>
                  <a:srgbClr val="0000FF"/>
                </a:solidFill>
                <a:latin typeface="Courier New" pitchFamily="49" charset="0"/>
              </a:rPr>
              <a:t>，</a:t>
            </a:r>
            <a:r>
              <a:rPr lang="en-US" altLang="zh-CN" sz="2400" dirty="0" err="1">
                <a:solidFill>
                  <a:srgbClr val="0000FF"/>
                </a:solidFill>
                <a:latin typeface="Courier New" pitchFamily="49" charset="0"/>
              </a:rPr>
              <a:t>Avg_age</a:t>
            </a:r>
            <a:r>
              <a:rPr lang="en-US" altLang="zh-CN" sz="2400" dirty="0">
                <a:solidFill>
                  <a:srgbClr val="0000FF"/>
                </a:solidFill>
                <a:latin typeface="Courier New" pitchFamily="49" charset="0"/>
              </a:rPr>
              <a:t>)</a:t>
            </a:r>
          </a:p>
          <a:p>
            <a:pPr marL="342900" indent="-342900" defTabSz="914400">
              <a:buFont typeface="Wingdings" pitchFamily="2" charset="2"/>
              <a:buNone/>
            </a:pPr>
            <a:r>
              <a:rPr lang="en-US" altLang="zh-CN" sz="2400" dirty="0">
                <a:solidFill>
                  <a:srgbClr val="0000FF"/>
                </a:solidFill>
                <a:latin typeface="Courier New" pitchFamily="49" charset="0"/>
              </a:rPr>
              <a:t>                SELECT  </a:t>
            </a:r>
            <a:r>
              <a:rPr lang="en-US" altLang="zh-CN" sz="2400" dirty="0" err="1">
                <a:solidFill>
                  <a:srgbClr val="0000FF"/>
                </a:solidFill>
                <a:latin typeface="Courier New" pitchFamily="49" charset="0"/>
              </a:rPr>
              <a:t>Sdept</a:t>
            </a:r>
            <a:r>
              <a:rPr lang="zh-CN" altLang="en-US" sz="2400" dirty="0">
                <a:solidFill>
                  <a:srgbClr val="0000FF"/>
                </a:solidFill>
                <a:latin typeface="Courier New" pitchFamily="49" charset="0"/>
              </a:rPr>
              <a:t>，</a:t>
            </a:r>
            <a:r>
              <a:rPr lang="en-US" altLang="zh-CN" sz="2400" dirty="0">
                <a:solidFill>
                  <a:srgbClr val="0000FF"/>
                </a:solidFill>
                <a:latin typeface="Courier New" pitchFamily="49" charset="0"/>
              </a:rPr>
              <a:t>AVG(Sage)</a:t>
            </a:r>
          </a:p>
          <a:p>
            <a:pPr marL="342900" indent="-342900" defTabSz="914400">
              <a:buFont typeface="Wingdings" pitchFamily="2" charset="2"/>
              <a:buNone/>
            </a:pPr>
            <a:r>
              <a:rPr lang="en-US" altLang="zh-CN" sz="2400" dirty="0">
                <a:solidFill>
                  <a:srgbClr val="0000FF"/>
                </a:solidFill>
                <a:latin typeface="Courier New" pitchFamily="49" charset="0"/>
              </a:rPr>
              <a:t>                     FROM  Student</a:t>
            </a:r>
          </a:p>
          <a:p>
            <a:pPr marL="342900" indent="-342900" defTabSz="914400">
              <a:buFont typeface="Wingdings" pitchFamily="2" charset="2"/>
              <a:buNone/>
            </a:pPr>
            <a:r>
              <a:rPr lang="en-US" altLang="zh-CN" sz="2400" dirty="0">
                <a:solidFill>
                  <a:srgbClr val="0000FF"/>
                </a:solidFill>
                <a:latin typeface="Courier New" pitchFamily="49" charset="0"/>
              </a:rPr>
              <a:t>                          GROUP BY </a:t>
            </a:r>
            <a:r>
              <a:rPr lang="en-US" altLang="zh-CN" sz="2400" dirty="0" err="1">
                <a:solidFill>
                  <a:srgbClr val="0000FF"/>
                </a:solidFill>
                <a:latin typeface="Courier New" pitchFamily="49" charset="0"/>
              </a:rPr>
              <a:t>Sdept</a:t>
            </a:r>
            <a:r>
              <a:rPr lang="zh-CN" altLang="en-US" sz="2400" dirty="0">
                <a:solidFill>
                  <a:srgbClr val="0000FF"/>
                </a:solidFill>
                <a:latin typeface="Courier New" pitchFamily="49" charset="0"/>
              </a:rPr>
              <a:t>；</a:t>
            </a:r>
            <a:r>
              <a:rPr lang="en-US" altLang="zh-CN" sz="2400" dirty="0">
                <a:solidFill>
                  <a:srgbClr val="0000FF"/>
                </a:solidFill>
              </a:rPr>
              <a:t>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366D4CB-0C92-4FB8-B83A-8722EB412564}" type="slidenum">
              <a:rPr lang="zh-CN" altLang="en-US"/>
              <a:pPr/>
              <a:t>127</a:t>
            </a:fld>
            <a:endParaRPr lang="en-US" altLang="zh-CN"/>
          </a:p>
        </p:txBody>
      </p:sp>
      <p:sp>
        <p:nvSpPr>
          <p:cNvPr id="5" name="日期占位符 4"/>
          <p:cNvSpPr>
            <a:spLocks noGrp="1"/>
          </p:cNvSpPr>
          <p:nvPr>
            <p:ph type="dt" sz="half" idx="11"/>
          </p:nvPr>
        </p:nvSpPr>
        <p:spPr/>
        <p:txBody>
          <a:bodyPr/>
          <a:lstStyle/>
          <a:p>
            <a:fld id="{A2AF74DA-A458-4CBF-9D6A-8B2DB51566F2}" type="datetime1">
              <a:rPr lang="zh-CN" altLang="en-US"/>
              <a:pPr/>
              <a:t>2017/4/15</a:t>
            </a:fld>
            <a:endParaRPr lang="en-US" altLang="zh-CN" sz="1000"/>
          </a:p>
        </p:txBody>
      </p:sp>
      <p:sp>
        <p:nvSpPr>
          <p:cNvPr id="1554434" name="Rectangle 2"/>
          <p:cNvSpPr>
            <a:spLocks noGrp="1" noChangeArrowheads="1"/>
          </p:cNvSpPr>
          <p:nvPr>
            <p:ph type="title"/>
          </p:nvPr>
        </p:nvSpPr>
        <p:spPr/>
        <p:txBody>
          <a:bodyPr/>
          <a:lstStyle/>
          <a:p>
            <a:r>
              <a:rPr lang="en-US" altLang="zh-CN"/>
              <a:t>(2) </a:t>
            </a:r>
            <a:r>
              <a:rPr lang="zh-CN" altLang="en-US"/>
              <a:t>插入子查询结果</a:t>
            </a:r>
          </a:p>
        </p:txBody>
      </p:sp>
      <p:sp>
        <p:nvSpPr>
          <p:cNvPr id="1554435" name="Rectangle 3"/>
          <p:cNvSpPr>
            <a:spLocks noGrp="1" noChangeArrowheads="1"/>
          </p:cNvSpPr>
          <p:nvPr>
            <p:ph type="body" idx="1"/>
          </p:nvPr>
        </p:nvSpPr>
        <p:spPr>
          <a:xfrm>
            <a:off x="344488" y="1184275"/>
            <a:ext cx="9345612" cy="5124450"/>
          </a:xfrm>
        </p:spPr>
        <p:txBody>
          <a:bodyPr/>
          <a:lstStyle/>
          <a:p>
            <a:pPr>
              <a:lnSpc>
                <a:spcPct val="110000"/>
              </a:lnSpc>
            </a:pPr>
            <a:r>
              <a:rPr lang="en-US" altLang="zh-CN"/>
              <a:t>DBMS</a:t>
            </a:r>
            <a:r>
              <a:rPr lang="zh-CN" altLang="en-US"/>
              <a:t>在执行插入语句时会检查所插元组是否破坏表上已定义的完整性规则</a:t>
            </a:r>
          </a:p>
          <a:p>
            <a:pPr lvl="1">
              <a:lnSpc>
                <a:spcPct val="110000"/>
              </a:lnSpc>
            </a:pPr>
            <a:r>
              <a:rPr lang="zh-CN" altLang="en-US"/>
              <a:t>实体完整性</a:t>
            </a:r>
          </a:p>
          <a:p>
            <a:pPr lvl="1">
              <a:lnSpc>
                <a:spcPct val="110000"/>
              </a:lnSpc>
            </a:pPr>
            <a:r>
              <a:rPr lang="zh-CN" altLang="en-US"/>
              <a:t>参照完整性</a:t>
            </a:r>
          </a:p>
          <a:p>
            <a:pPr lvl="1">
              <a:lnSpc>
                <a:spcPct val="110000"/>
              </a:lnSpc>
            </a:pPr>
            <a:r>
              <a:rPr lang="zh-CN" altLang="en-US"/>
              <a:t>用户定义的完整性</a:t>
            </a:r>
          </a:p>
          <a:p>
            <a:pPr lvl="2">
              <a:lnSpc>
                <a:spcPct val="110000"/>
              </a:lnSpc>
            </a:pPr>
            <a:r>
              <a:rPr lang="zh-CN" altLang="en-US"/>
              <a:t>对于有</a:t>
            </a:r>
            <a:r>
              <a:rPr lang="en-US" altLang="zh-CN"/>
              <a:t>NOT NULL</a:t>
            </a:r>
            <a:r>
              <a:rPr lang="zh-CN" altLang="en-US"/>
              <a:t>约束的属性列是否提供了非空值</a:t>
            </a:r>
          </a:p>
          <a:p>
            <a:pPr lvl="2">
              <a:lnSpc>
                <a:spcPct val="110000"/>
              </a:lnSpc>
            </a:pPr>
            <a:r>
              <a:rPr lang="zh-CN" altLang="en-US"/>
              <a:t> 对于有</a:t>
            </a:r>
            <a:r>
              <a:rPr lang="en-US" altLang="zh-CN"/>
              <a:t>UNIQUE</a:t>
            </a:r>
            <a:r>
              <a:rPr lang="zh-CN" altLang="en-US"/>
              <a:t>约束的属性列是否提供了非重复值</a:t>
            </a:r>
          </a:p>
          <a:p>
            <a:pPr lvl="2">
              <a:lnSpc>
                <a:spcPct val="110000"/>
              </a:lnSpc>
            </a:pPr>
            <a:r>
              <a:rPr lang="zh-CN" altLang="en-US"/>
              <a:t> 对于有值域约束的属性列所提供的属性值是否在值域范围内</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9A6E31-BF0B-43C5-9B6F-4E523FB210BC}" type="slidenum">
              <a:rPr lang="zh-CN" altLang="en-US"/>
              <a:pPr/>
              <a:t>128</a:t>
            </a:fld>
            <a:endParaRPr lang="en-US" altLang="zh-CN"/>
          </a:p>
        </p:txBody>
      </p:sp>
      <p:sp>
        <p:nvSpPr>
          <p:cNvPr id="5" name="日期占位符 4"/>
          <p:cNvSpPr>
            <a:spLocks noGrp="1"/>
          </p:cNvSpPr>
          <p:nvPr>
            <p:ph type="dt" sz="half" idx="11"/>
          </p:nvPr>
        </p:nvSpPr>
        <p:spPr/>
        <p:txBody>
          <a:bodyPr/>
          <a:lstStyle/>
          <a:p>
            <a:fld id="{1F65A6A2-DE86-49A1-8374-D0AD7FB69865}" type="datetime1">
              <a:rPr lang="zh-CN" altLang="en-US"/>
              <a:pPr/>
              <a:t>2017/4/15</a:t>
            </a:fld>
            <a:endParaRPr lang="en-US" altLang="zh-CN" sz="1000"/>
          </a:p>
        </p:txBody>
      </p:sp>
      <p:sp>
        <p:nvSpPr>
          <p:cNvPr id="1556482" name="Rectangle 2"/>
          <p:cNvSpPr>
            <a:spLocks noGrp="1" noChangeArrowheads="1"/>
          </p:cNvSpPr>
          <p:nvPr>
            <p:ph type="title"/>
          </p:nvPr>
        </p:nvSpPr>
        <p:spPr/>
        <p:txBody>
          <a:bodyPr/>
          <a:lstStyle/>
          <a:p>
            <a:r>
              <a:rPr lang="en-US" altLang="zh-CN"/>
              <a:t>2.  </a:t>
            </a:r>
            <a:r>
              <a:rPr lang="zh-CN" altLang="en-US"/>
              <a:t>修改数据</a:t>
            </a:r>
          </a:p>
        </p:txBody>
      </p:sp>
      <p:sp>
        <p:nvSpPr>
          <p:cNvPr id="1556483" name="Rectangle 3"/>
          <p:cNvSpPr>
            <a:spLocks noGrp="1" noChangeArrowheads="1"/>
          </p:cNvSpPr>
          <p:nvPr>
            <p:ph type="body" idx="1"/>
          </p:nvPr>
        </p:nvSpPr>
        <p:spPr>
          <a:xfrm>
            <a:off x="560388" y="1196975"/>
            <a:ext cx="8832850" cy="5299912"/>
          </a:xfrm>
        </p:spPr>
        <p:txBody>
          <a:bodyPr/>
          <a:lstStyle/>
          <a:p>
            <a:pPr marL="342900" indent="-342900" defTabSz="914400">
              <a:lnSpc>
                <a:spcPct val="80000"/>
              </a:lnSpc>
            </a:pPr>
            <a:r>
              <a:rPr lang="zh-CN" altLang="en-US" dirty="0"/>
              <a:t>语句格式</a:t>
            </a:r>
          </a:p>
          <a:p>
            <a:pPr marL="342900" indent="-342900" algn="just" defTabSz="914400">
              <a:lnSpc>
                <a:spcPct val="80000"/>
              </a:lnSpc>
              <a:buFont typeface="Wingdings" pitchFamily="2" charset="2"/>
              <a:buNone/>
            </a:pPr>
            <a:r>
              <a:rPr lang="en-US" altLang="zh-CN" dirty="0">
                <a:solidFill>
                  <a:srgbClr val="0000FF"/>
                </a:solidFill>
                <a:latin typeface="Courier New" pitchFamily="49" charset="0"/>
                <a:cs typeface="Courier New" pitchFamily="49" charset="0"/>
              </a:rPr>
              <a:t>UPDATE &lt;</a:t>
            </a:r>
            <a:r>
              <a:rPr lang="zh-CN" altLang="en-US" dirty="0">
                <a:solidFill>
                  <a:srgbClr val="0000FF"/>
                </a:solidFill>
                <a:latin typeface="宋体" pitchFamily="2" charset="-122"/>
              </a:rPr>
              <a:t>表名</a:t>
            </a:r>
            <a:r>
              <a:rPr lang="zh-CN" altLang="en-US" dirty="0">
                <a:solidFill>
                  <a:srgbClr val="0000FF"/>
                </a:solidFill>
                <a:latin typeface="Courier New" pitchFamily="49" charset="0"/>
                <a:cs typeface="Courier New" pitchFamily="49" charset="0"/>
              </a:rPr>
              <a:t>&gt; </a:t>
            </a:r>
          </a:p>
          <a:p>
            <a:pPr marL="342900" indent="-342900" algn="just" defTabSz="914400">
              <a:lnSpc>
                <a:spcPct val="80000"/>
              </a:lnSpc>
              <a:buFont typeface="Wingdings" pitchFamily="2" charset="2"/>
              <a:buNone/>
            </a:pPr>
            <a:r>
              <a:rPr lang="zh-CN" altLang="en-US" dirty="0">
                <a:solidFill>
                  <a:srgbClr val="0000FF"/>
                </a:solidFill>
                <a:latin typeface="Courier New" pitchFamily="49" charset="0"/>
                <a:cs typeface="Courier New" pitchFamily="49" charset="0"/>
              </a:rPr>
              <a:t>  </a:t>
            </a:r>
            <a:r>
              <a:rPr lang="en-US" altLang="zh-CN" dirty="0">
                <a:solidFill>
                  <a:srgbClr val="0000FF"/>
                </a:solidFill>
                <a:latin typeface="Courier New" pitchFamily="49" charset="0"/>
                <a:cs typeface="Courier New" pitchFamily="49" charset="0"/>
              </a:rPr>
              <a:t>SET </a:t>
            </a:r>
            <a:r>
              <a:rPr lang="zh-CN" altLang="en-US" dirty="0">
                <a:solidFill>
                  <a:srgbClr val="0000FF"/>
                </a:solidFill>
                <a:latin typeface="宋体" pitchFamily="2" charset="-122"/>
              </a:rPr>
              <a:t>列名</a:t>
            </a:r>
            <a:r>
              <a:rPr lang="zh-CN" altLang="en-US" dirty="0">
                <a:solidFill>
                  <a:srgbClr val="0000FF"/>
                </a:solidFill>
                <a:latin typeface="Courier New" pitchFamily="49" charset="0"/>
                <a:cs typeface="Courier New" pitchFamily="49" charset="0"/>
              </a:rPr>
              <a:t>1=&lt;</a:t>
            </a:r>
            <a:r>
              <a:rPr lang="zh-CN" altLang="en-US" dirty="0">
                <a:solidFill>
                  <a:srgbClr val="0000FF"/>
                </a:solidFill>
                <a:latin typeface="宋体" pitchFamily="2" charset="-122"/>
              </a:rPr>
              <a:t>表达式</a:t>
            </a:r>
            <a:r>
              <a:rPr lang="zh-CN" altLang="en-US" dirty="0">
                <a:solidFill>
                  <a:srgbClr val="0000FF"/>
                </a:solidFill>
                <a:latin typeface="Courier New" pitchFamily="49" charset="0"/>
                <a:cs typeface="Courier New" pitchFamily="49" charset="0"/>
              </a:rPr>
              <a:t>1&gt;[</a:t>
            </a:r>
            <a:r>
              <a:rPr lang="zh-CN" altLang="en-US" dirty="0">
                <a:solidFill>
                  <a:srgbClr val="0000FF"/>
                </a:solidFill>
                <a:latin typeface="宋体" pitchFamily="2" charset="-122"/>
              </a:rPr>
              <a:t>,列名</a:t>
            </a:r>
            <a:r>
              <a:rPr lang="zh-CN" altLang="en-US" dirty="0">
                <a:solidFill>
                  <a:srgbClr val="0000FF"/>
                </a:solidFill>
                <a:latin typeface="Courier New" pitchFamily="49" charset="0"/>
                <a:cs typeface="Courier New" pitchFamily="49" charset="0"/>
              </a:rPr>
              <a:t>2=&lt;</a:t>
            </a:r>
            <a:r>
              <a:rPr lang="zh-CN" altLang="en-US" dirty="0">
                <a:solidFill>
                  <a:srgbClr val="0000FF"/>
                </a:solidFill>
                <a:latin typeface="宋体" pitchFamily="2" charset="-122"/>
              </a:rPr>
              <a:t>表达式</a:t>
            </a:r>
            <a:r>
              <a:rPr lang="zh-CN" altLang="en-US" dirty="0">
                <a:solidFill>
                  <a:srgbClr val="0000FF"/>
                </a:solidFill>
                <a:latin typeface="Courier New" pitchFamily="49" charset="0"/>
                <a:cs typeface="Courier New" pitchFamily="49" charset="0"/>
              </a:rPr>
              <a:t>2&gt;]</a:t>
            </a:r>
            <a:r>
              <a:rPr lang="zh-CN" altLang="en-US" dirty="0">
                <a:solidFill>
                  <a:srgbClr val="0000FF"/>
                </a:solidFill>
                <a:latin typeface="Courier New" pitchFamily="49" charset="0"/>
                <a:cs typeface="Courier New" pitchFamily="49" charset="0"/>
                <a:sym typeface="Symbol" pitchFamily="18" charset="2"/>
              </a:rPr>
              <a:t></a:t>
            </a:r>
            <a:endParaRPr lang="zh-CN" altLang="en-US" dirty="0">
              <a:solidFill>
                <a:srgbClr val="0000FF"/>
              </a:solidFill>
              <a:latin typeface="Courier New" pitchFamily="49" charset="0"/>
              <a:cs typeface="Courier New" pitchFamily="49" charset="0"/>
            </a:endParaRPr>
          </a:p>
          <a:p>
            <a:pPr marL="342900" indent="-342900" algn="just" defTabSz="914400">
              <a:lnSpc>
                <a:spcPct val="80000"/>
              </a:lnSpc>
              <a:buFont typeface="Wingdings" pitchFamily="2" charset="2"/>
              <a:buNone/>
            </a:pPr>
            <a:r>
              <a:rPr lang="zh-CN" altLang="en-US" dirty="0">
                <a:solidFill>
                  <a:srgbClr val="0000FF"/>
                </a:solidFill>
                <a:latin typeface="Courier New" pitchFamily="49" charset="0"/>
                <a:cs typeface="Courier New" pitchFamily="49" charset="0"/>
              </a:rPr>
              <a:t>  </a:t>
            </a:r>
            <a:r>
              <a:rPr lang="zh-CN" altLang="en-US" dirty="0" smtClean="0">
                <a:solidFill>
                  <a:srgbClr val="0000FF"/>
                </a:solidFill>
                <a:latin typeface="Courier New" pitchFamily="49" charset="0"/>
                <a:cs typeface="Courier New" pitchFamily="49" charset="0"/>
              </a:rPr>
              <a:t>  [</a:t>
            </a:r>
            <a:r>
              <a:rPr lang="en-US" altLang="zh-CN" dirty="0">
                <a:solidFill>
                  <a:srgbClr val="0000FF"/>
                </a:solidFill>
                <a:latin typeface="Courier New" pitchFamily="49" charset="0"/>
                <a:cs typeface="Courier New" pitchFamily="49" charset="0"/>
              </a:rPr>
              <a:t>WHERE &lt;</a:t>
            </a:r>
            <a:r>
              <a:rPr lang="zh-CN" altLang="en-US" dirty="0">
                <a:solidFill>
                  <a:srgbClr val="0000FF"/>
                </a:solidFill>
                <a:latin typeface="宋体" pitchFamily="2" charset="-122"/>
              </a:rPr>
              <a:t>条件表达式</a:t>
            </a:r>
            <a:r>
              <a:rPr lang="zh-CN" altLang="en-US" dirty="0">
                <a:solidFill>
                  <a:srgbClr val="0000FF"/>
                </a:solidFill>
                <a:latin typeface="Courier New" pitchFamily="49" charset="0"/>
                <a:cs typeface="Courier New" pitchFamily="49" charset="0"/>
              </a:rPr>
              <a:t>&gt;];</a:t>
            </a:r>
          </a:p>
          <a:p>
            <a:pPr marL="342900" indent="-342900" defTabSz="914400">
              <a:lnSpc>
                <a:spcPct val="80000"/>
              </a:lnSpc>
            </a:pPr>
            <a:r>
              <a:rPr lang="zh-CN" altLang="en-US" dirty="0"/>
              <a:t>功能：修改指定表中满足</a:t>
            </a:r>
            <a:r>
              <a:rPr lang="en-US" altLang="zh-CN" dirty="0"/>
              <a:t>WHERE</a:t>
            </a:r>
            <a:r>
              <a:rPr lang="zh-CN" altLang="en-US" dirty="0"/>
              <a:t>子句条件的元组</a:t>
            </a:r>
          </a:p>
          <a:p>
            <a:pPr marL="342900" indent="-342900" defTabSz="914400">
              <a:lnSpc>
                <a:spcPct val="80000"/>
              </a:lnSpc>
            </a:pPr>
            <a:r>
              <a:rPr lang="zh-CN" altLang="en-US" dirty="0"/>
              <a:t>说明</a:t>
            </a:r>
          </a:p>
          <a:p>
            <a:pPr marL="742950" lvl="1" indent="-285750" defTabSz="914400">
              <a:lnSpc>
                <a:spcPct val="80000"/>
              </a:lnSpc>
            </a:pPr>
            <a:r>
              <a:rPr lang="en-US" altLang="zh-CN" dirty="0"/>
              <a:t>SET</a:t>
            </a:r>
            <a:r>
              <a:rPr lang="zh-CN" altLang="en-US" dirty="0"/>
              <a:t>子句：     指定修改方式</a:t>
            </a:r>
          </a:p>
          <a:p>
            <a:pPr marL="1143000" lvl="2" indent="-228600" defTabSz="914400">
              <a:lnSpc>
                <a:spcPct val="80000"/>
              </a:lnSpc>
            </a:pPr>
            <a:r>
              <a:rPr lang="zh-CN" altLang="en-US" dirty="0"/>
              <a:t>  要修改的列</a:t>
            </a:r>
          </a:p>
          <a:p>
            <a:pPr marL="1143000" lvl="2" indent="-228600" defTabSz="914400">
              <a:lnSpc>
                <a:spcPct val="80000"/>
              </a:lnSpc>
            </a:pPr>
            <a:r>
              <a:rPr lang="zh-CN" altLang="en-US" dirty="0"/>
              <a:t>  修改后取值</a:t>
            </a:r>
          </a:p>
          <a:p>
            <a:pPr marL="742950" lvl="1" indent="-285750" defTabSz="914400">
              <a:lnSpc>
                <a:spcPct val="80000"/>
              </a:lnSpc>
            </a:pPr>
            <a:r>
              <a:rPr lang="en-US" altLang="zh-CN" dirty="0"/>
              <a:t>WHERE</a:t>
            </a:r>
            <a:r>
              <a:rPr lang="zh-CN" altLang="en-US" dirty="0"/>
              <a:t>子句：指定要修改的元组</a:t>
            </a:r>
          </a:p>
          <a:p>
            <a:pPr marL="1143000" lvl="2" indent="-228600" defTabSz="914400">
              <a:lnSpc>
                <a:spcPct val="80000"/>
              </a:lnSpc>
            </a:pPr>
            <a:r>
              <a:rPr lang="zh-CN" altLang="en-US" dirty="0"/>
              <a:t>缺省表示要修改表中的所有元组</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D21A5C2-BC66-43EA-B467-504860F69C31}" type="slidenum">
              <a:rPr lang="zh-CN" altLang="en-US"/>
              <a:pPr/>
              <a:t>129</a:t>
            </a:fld>
            <a:endParaRPr lang="en-US" altLang="zh-CN"/>
          </a:p>
        </p:txBody>
      </p:sp>
      <p:sp>
        <p:nvSpPr>
          <p:cNvPr id="5" name="日期占位符 4"/>
          <p:cNvSpPr>
            <a:spLocks noGrp="1"/>
          </p:cNvSpPr>
          <p:nvPr>
            <p:ph type="dt" sz="half" idx="11"/>
          </p:nvPr>
        </p:nvSpPr>
        <p:spPr/>
        <p:txBody>
          <a:bodyPr/>
          <a:lstStyle/>
          <a:p>
            <a:fld id="{559740D9-5609-4AB4-B0CD-54220EC2B90F}" type="datetime1">
              <a:rPr lang="zh-CN" altLang="en-US"/>
              <a:pPr/>
              <a:t>2017/4/15</a:t>
            </a:fld>
            <a:endParaRPr lang="en-US" altLang="zh-CN" sz="1000"/>
          </a:p>
        </p:txBody>
      </p:sp>
      <p:sp>
        <p:nvSpPr>
          <p:cNvPr id="1557506" name="Rectangle 2"/>
          <p:cNvSpPr>
            <a:spLocks noGrp="1" noChangeArrowheads="1"/>
          </p:cNvSpPr>
          <p:nvPr>
            <p:ph type="title"/>
          </p:nvPr>
        </p:nvSpPr>
        <p:spPr/>
        <p:txBody>
          <a:bodyPr/>
          <a:lstStyle/>
          <a:p>
            <a:r>
              <a:rPr lang="en-US" altLang="zh-CN"/>
              <a:t>2.  </a:t>
            </a:r>
            <a:r>
              <a:rPr lang="zh-CN" altLang="en-US"/>
              <a:t>修改数据</a:t>
            </a:r>
          </a:p>
        </p:txBody>
      </p:sp>
      <p:sp>
        <p:nvSpPr>
          <p:cNvPr id="1557507" name="Rectangle 3"/>
          <p:cNvSpPr>
            <a:spLocks noGrp="1" noChangeArrowheads="1"/>
          </p:cNvSpPr>
          <p:nvPr>
            <p:ph type="body" idx="1"/>
          </p:nvPr>
        </p:nvSpPr>
        <p:spPr>
          <a:xfrm>
            <a:off x="650875" y="1143000"/>
            <a:ext cx="8820150" cy="5239639"/>
          </a:xfrm>
        </p:spPr>
        <p:txBody>
          <a:bodyPr/>
          <a:lstStyle/>
          <a:p>
            <a:pPr marL="533400" indent="-533400">
              <a:lnSpc>
                <a:spcPct val="80000"/>
              </a:lnSpc>
            </a:pPr>
            <a:r>
              <a:rPr lang="zh-CN" altLang="en-US" dirty="0"/>
              <a:t>三种修改方式</a:t>
            </a:r>
          </a:p>
          <a:p>
            <a:pPr marL="920750" lvl="1" indent="-533400">
              <a:lnSpc>
                <a:spcPct val="80000"/>
              </a:lnSpc>
              <a:buFontTx/>
              <a:buAutoNum type="circleNumDbPlain"/>
            </a:pPr>
            <a:r>
              <a:rPr lang="zh-CN" altLang="en-US" dirty="0"/>
              <a:t>修改某一个元组的值</a:t>
            </a:r>
          </a:p>
          <a:p>
            <a:pPr marL="1311275" lvl="2" indent="-533400" algn="just">
              <a:lnSpc>
                <a:spcPct val="70000"/>
              </a:lnSpc>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将学生</a:t>
            </a:r>
            <a:r>
              <a:rPr lang="en-US" altLang="zh-CN" dirty="0"/>
              <a:t>200715121</a:t>
            </a:r>
            <a:r>
              <a:rPr lang="zh-CN" altLang="en-US" dirty="0"/>
              <a:t>的年龄改为</a:t>
            </a:r>
            <a:r>
              <a:rPr lang="en-US" altLang="zh-CN" dirty="0"/>
              <a:t>22</a:t>
            </a:r>
            <a:r>
              <a:rPr lang="zh-CN" altLang="en-US" dirty="0"/>
              <a:t>岁。</a:t>
            </a:r>
          </a:p>
          <a:p>
            <a:pPr marL="1311275" lvl="2" indent="-533400" algn="just">
              <a:lnSpc>
                <a:spcPct val="60000"/>
              </a:lnSpc>
              <a:buFont typeface="Wingdings" pitchFamily="2" charset="2"/>
              <a:buNone/>
            </a:pPr>
            <a:r>
              <a:rPr lang="zh-CN" altLang="en-US" dirty="0">
                <a:solidFill>
                  <a:srgbClr val="0000FF"/>
                </a:solidFill>
              </a:rPr>
              <a:t>         </a:t>
            </a:r>
            <a:r>
              <a:rPr lang="en-US" altLang="zh-CN" dirty="0">
                <a:solidFill>
                  <a:srgbClr val="0000FF"/>
                </a:solidFill>
              </a:rPr>
              <a:t>UPDATE  Student</a:t>
            </a:r>
          </a:p>
          <a:p>
            <a:pPr marL="1311275" lvl="2" indent="-533400" algn="just">
              <a:lnSpc>
                <a:spcPct val="60000"/>
              </a:lnSpc>
              <a:buFont typeface="Wingdings" pitchFamily="2" charset="2"/>
              <a:buNone/>
            </a:pPr>
            <a:r>
              <a:rPr lang="en-US" altLang="zh-CN" dirty="0">
                <a:solidFill>
                  <a:srgbClr val="0000FF"/>
                </a:solidFill>
              </a:rPr>
              <a:t>                SET Sage=22</a:t>
            </a:r>
          </a:p>
          <a:p>
            <a:pPr marL="1311275" lvl="2" indent="-533400" algn="just">
              <a:lnSpc>
                <a:spcPct val="60000"/>
              </a:lnSpc>
              <a:buFont typeface="Wingdings" pitchFamily="2" charset="2"/>
              <a:buNone/>
            </a:pPr>
            <a:r>
              <a:rPr lang="en-US" altLang="zh-CN" dirty="0">
                <a:solidFill>
                  <a:srgbClr val="0000FF"/>
                </a:solidFill>
              </a:rPr>
              <a:t>                </a:t>
            </a:r>
            <a:r>
              <a:rPr lang="en-US" altLang="zh-CN" dirty="0" smtClean="0">
                <a:solidFill>
                  <a:srgbClr val="0000FF"/>
                </a:solidFill>
              </a:rPr>
              <a:t>    WHERE  </a:t>
            </a:r>
            <a:r>
              <a:rPr lang="en-US" altLang="zh-CN" dirty="0" err="1">
                <a:solidFill>
                  <a:srgbClr val="0000FF"/>
                </a:solidFill>
              </a:rPr>
              <a:t>Sno</a:t>
            </a:r>
            <a:r>
              <a:rPr lang="en-US" altLang="zh-CN" dirty="0">
                <a:solidFill>
                  <a:srgbClr val="0000FF"/>
                </a:solidFill>
              </a:rPr>
              <a:t>='200715121'</a:t>
            </a:r>
            <a:r>
              <a:rPr lang="zh-CN" altLang="en-US" dirty="0">
                <a:solidFill>
                  <a:srgbClr val="0000FF"/>
                </a:solidFill>
              </a:rPr>
              <a:t>；</a:t>
            </a:r>
          </a:p>
          <a:p>
            <a:pPr marL="920750" lvl="1" indent="-533400">
              <a:lnSpc>
                <a:spcPct val="80000"/>
              </a:lnSpc>
              <a:buFontTx/>
              <a:buAutoNum type="circleNumDbPlain" startAt="2"/>
            </a:pPr>
            <a:r>
              <a:rPr lang="zh-CN" altLang="en-US" dirty="0"/>
              <a:t>修改多个元组的值</a:t>
            </a:r>
          </a:p>
          <a:p>
            <a:pPr marL="1311275" lvl="2" indent="-533400" algn="just">
              <a:lnSpc>
                <a:spcPct val="70000"/>
              </a:lnSpc>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将所有学生的年龄增加</a:t>
            </a:r>
            <a:r>
              <a:rPr lang="en-US" altLang="zh-CN" dirty="0"/>
              <a:t>1</a:t>
            </a:r>
            <a:r>
              <a:rPr lang="zh-CN" altLang="en-US" dirty="0"/>
              <a:t>岁。</a:t>
            </a:r>
          </a:p>
          <a:p>
            <a:pPr marL="1311275" lvl="2" indent="-533400" algn="just">
              <a:lnSpc>
                <a:spcPct val="60000"/>
              </a:lnSpc>
              <a:buFont typeface="Wingdings" pitchFamily="2" charset="2"/>
              <a:buNone/>
            </a:pPr>
            <a:r>
              <a:rPr lang="zh-CN" altLang="en-US" dirty="0">
                <a:solidFill>
                  <a:srgbClr val="0000FF"/>
                </a:solidFill>
              </a:rPr>
              <a:t>         </a:t>
            </a:r>
            <a:r>
              <a:rPr lang="en-US" altLang="zh-CN" dirty="0">
                <a:solidFill>
                  <a:srgbClr val="0000FF"/>
                </a:solidFill>
              </a:rPr>
              <a:t>UPDATE Student    SET Sage= Sage+1</a:t>
            </a:r>
            <a:r>
              <a:rPr lang="zh-CN" altLang="en-US" dirty="0">
                <a:solidFill>
                  <a:srgbClr val="0000FF"/>
                </a:solidFill>
              </a:rPr>
              <a:t>；</a:t>
            </a:r>
          </a:p>
          <a:p>
            <a:pPr marL="1311275" lvl="2" indent="-533400" algn="just">
              <a:lnSpc>
                <a:spcPct val="70000"/>
              </a:lnSpc>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将信息系所有学生的年龄增加</a:t>
            </a:r>
            <a:r>
              <a:rPr lang="en-US" altLang="zh-CN" dirty="0"/>
              <a:t>1</a:t>
            </a:r>
            <a:r>
              <a:rPr lang="zh-CN" altLang="en-US" dirty="0"/>
              <a:t>岁。</a:t>
            </a:r>
          </a:p>
          <a:p>
            <a:pPr marL="1311275" lvl="2" indent="-533400" algn="just">
              <a:lnSpc>
                <a:spcPct val="70000"/>
              </a:lnSpc>
              <a:buFont typeface="Wingdings" pitchFamily="2" charset="2"/>
              <a:buNone/>
            </a:pPr>
            <a:r>
              <a:rPr lang="zh-CN" altLang="en-US" dirty="0"/>
              <a:t>         </a:t>
            </a:r>
            <a:r>
              <a:rPr lang="en-US" altLang="zh-CN" dirty="0">
                <a:solidFill>
                  <a:srgbClr val="0000FF"/>
                </a:solidFill>
              </a:rPr>
              <a:t>UPDATE Student    SET Sage= Sage+1</a:t>
            </a:r>
          </a:p>
          <a:p>
            <a:pPr marL="1311275" lvl="2" indent="-533400" algn="just">
              <a:lnSpc>
                <a:spcPct val="70000"/>
              </a:lnSpc>
              <a:buFont typeface="Wingdings" pitchFamily="2" charset="2"/>
              <a:buNone/>
            </a:pP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IS '</a:t>
            </a:r>
            <a:r>
              <a:rPr lang="zh-CN" altLang="en-US"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7507">
                                            <p:txEl>
                                              <p:pRg st="0" end="0"/>
                                            </p:txEl>
                                          </p:spTgt>
                                        </p:tgtEl>
                                        <p:attrNameLst>
                                          <p:attrName>style.visibility</p:attrName>
                                        </p:attrNameLst>
                                      </p:cBhvr>
                                      <p:to>
                                        <p:strVal val="visible"/>
                                      </p:to>
                                    </p:set>
                                    <p:animEffect transition="in" filter="wipe(up)">
                                      <p:cBhvr>
                                        <p:cTn id="7" dur="1000"/>
                                        <p:tgtEl>
                                          <p:spTgt spid="155750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57507">
                                            <p:txEl>
                                              <p:pRg st="1" end="1"/>
                                            </p:txEl>
                                          </p:spTgt>
                                        </p:tgtEl>
                                        <p:attrNameLst>
                                          <p:attrName>style.visibility</p:attrName>
                                        </p:attrNameLst>
                                      </p:cBhvr>
                                      <p:to>
                                        <p:strVal val="visible"/>
                                      </p:to>
                                    </p:set>
                                    <p:animEffect transition="in" filter="wipe(up)">
                                      <p:cBhvr>
                                        <p:cTn id="11" dur="1000"/>
                                        <p:tgtEl>
                                          <p:spTgt spid="1557507">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57507">
                                            <p:txEl>
                                              <p:pRg st="2" end="2"/>
                                            </p:txEl>
                                          </p:spTgt>
                                        </p:tgtEl>
                                        <p:attrNameLst>
                                          <p:attrName>style.visibility</p:attrName>
                                        </p:attrNameLst>
                                      </p:cBhvr>
                                      <p:to>
                                        <p:strVal val="visible"/>
                                      </p:to>
                                    </p:set>
                                    <p:animEffect transition="in" filter="wipe(up)">
                                      <p:cBhvr>
                                        <p:cTn id="15" dur="1000"/>
                                        <p:tgtEl>
                                          <p:spTgt spid="1557507">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557507">
                                            <p:txEl>
                                              <p:pRg st="3" end="3"/>
                                            </p:txEl>
                                          </p:spTgt>
                                        </p:tgtEl>
                                        <p:attrNameLst>
                                          <p:attrName>style.visibility</p:attrName>
                                        </p:attrNameLst>
                                      </p:cBhvr>
                                      <p:to>
                                        <p:strVal val="visible"/>
                                      </p:to>
                                    </p:set>
                                    <p:animEffect transition="in" filter="wipe(up)">
                                      <p:cBhvr>
                                        <p:cTn id="19" dur="1000"/>
                                        <p:tgtEl>
                                          <p:spTgt spid="1557507">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557507">
                                            <p:txEl>
                                              <p:pRg st="4" end="4"/>
                                            </p:txEl>
                                          </p:spTgt>
                                        </p:tgtEl>
                                        <p:attrNameLst>
                                          <p:attrName>style.visibility</p:attrName>
                                        </p:attrNameLst>
                                      </p:cBhvr>
                                      <p:to>
                                        <p:strVal val="visible"/>
                                      </p:to>
                                    </p:set>
                                    <p:animEffect transition="in" filter="wipe(up)">
                                      <p:cBhvr>
                                        <p:cTn id="23" dur="1000"/>
                                        <p:tgtEl>
                                          <p:spTgt spid="1557507">
                                            <p:txEl>
                                              <p:pRg st="4" end="4"/>
                                            </p:txEl>
                                          </p:spTgt>
                                        </p:tgtEl>
                                      </p:cBhvr>
                                    </p:animEffect>
                                  </p:childTnLst>
                                </p:cTn>
                              </p:par>
                            </p:childTnLst>
                          </p:cTn>
                        </p:par>
                        <p:par>
                          <p:cTn id="24" fill="hold" nodeType="afterGroup">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557507">
                                            <p:txEl>
                                              <p:pRg st="5" end="5"/>
                                            </p:txEl>
                                          </p:spTgt>
                                        </p:tgtEl>
                                        <p:attrNameLst>
                                          <p:attrName>style.visibility</p:attrName>
                                        </p:attrNameLst>
                                      </p:cBhvr>
                                      <p:to>
                                        <p:strVal val="visible"/>
                                      </p:to>
                                    </p:set>
                                    <p:animEffect transition="in" filter="wipe(up)">
                                      <p:cBhvr>
                                        <p:cTn id="27" dur="1000"/>
                                        <p:tgtEl>
                                          <p:spTgt spid="1557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57507">
                                            <p:txEl>
                                              <p:pRg st="6" end="6"/>
                                            </p:txEl>
                                          </p:spTgt>
                                        </p:tgtEl>
                                        <p:attrNameLst>
                                          <p:attrName>style.visibility</p:attrName>
                                        </p:attrNameLst>
                                      </p:cBhvr>
                                      <p:to>
                                        <p:strVal val="visible"/>
                                      </p:to>
                                    </p:set>
                                    <p:animEffect transition="in" filter="wipe(up)">
                                      <p:cBhvr>
                                        <p:cTn id="32" dur="1000"/>
                                        <p:tgtEl>
                                          <p:spTgt spid="1557507">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557507">
                                            <p:txEl>
                                              <p:pRg st="7" end="7"/>
                                            </p:txEl>
                                          </p:spTgt>
                                        </p:tgtEl>
                                        <p:attrNameLst>
                                          <p:attrName>style.visibility</p:attrName>
                                        </p:attrNameLst>
                                      </p:cBhvr>
                                      <p:to>
                                        <p:strVal val="visible"/>
                                      </p:to>
                                    </p:set>
                                    <p:animEffect transition="in" filter="wipe(up)">
                                      <p:cBhvr>
                                        <p:cTn id="36" dur="500"/>
                                        <p:tgtEl>
                                          <p:spTgt spid="1557507">
                                            <p:txEl>
                                              <p:pRg st="7" end="7"/>
                                            </p:txEl>
                                          </p:spTgt>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1557507">
                                            <p:txEl>
                                              <p:pRg st="8" end="8"/>
                                            </p:txEl>
                                          </p:spTgt>
                                        </p:tgtEl>
                                        <p:attrNameLst>
                                          <p:attrName>style.visibility</p:attrName>
                                        </p:attrNameLst>
                                      </p:cBhvr>
                                      <p:to>
                                        <p:strVal val="visible"/>
                                      </p:to>
                                    </p:set>
                                    <p:animEffect transition="in" filter="wipe(up)">
                                      <p:cBhvr>
                                        <p:cTn id="40" dur="500"/>
                                        <p:tgtEl>
                                          <p:spTgt spid="1557507">
                                            <p:txEl>
                                              <p:pRg st="8" end="8"/>
                                            </p:txEl>
                                          </p:spTgt>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557507">
                                            <p:txEl>
                                              <p:pRg st="9" end="9"/>
                                            </p:txEl>
                                          </p:spTgt>
                                        </p:tgtEl>
                                        <p:attrNameLst>
                                          <p:attrName>style.visibility</p:attrName>
                                        </p:attrNameLst>
                                      </p:cBhvr>
                                      <p:to>
                                        <p:strVal val="visible"/>
                                      </p:to>
                                    </p:set>
                                    <p:animEffect transition="in" filter="wipe(up)">
                                      <p:cBhvr>
                                        <p:cTn id="44" dur="500"/>
                                        <p:tgtEl>
                                          <p:spTgt spid="1557507">
                                            <p:txEl>
                                              <p:pRg st="9" end="9"/>
                                            </p:txEl>
                                          </p:spTgt>
                                        </p:tgtEl>
                                      </p:cBhvr>
                                    </p:animEffect>
                                  </p:childTnLst>
                                </p:cTn>
                              </p:par>
                            </p:childTnLst>
                          </p:cTn>
                        </p:par>
                        <p:par>
                          <p:cTn id="45" fill="hold" nodeType="afterGroup">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1557507">
                                            <p:txEl>
                                              <p:pRg st="10" end="10"/>
                                            </p:txEl>
                                          </p:spTgt>
                                        </p:tgtEl>
                                        <p:attrNameLst>
                                          <p:attrName>style.visibility</p:attrName>
                                        </p:attrNameLst>
                                      </p:cBhvr>
                                      <p:to>
                                        <p:strVal val="visible"/>
                                      </p:to>
                                    </p:set>
                                    <p:animEffect transition="in" filter="wipe(up)">
                                      <p:cBhvr>
                                        <p:cTn id="48" dur="500"/>
                                        <p:tgtEl>
                                          <p:spTgt spid="1557507">
                                            <p:txEl>
                                              <p:pRg st="10" end="10"/>
                                            </p:txEl>
                                          </p:spTgt>
                                        </p:tgtEl>
                                      </p:cBhvr>
                                    </p:animEffect>
                                  </p:childTnLst>
                                </p:cTn>
                              </p:par>
                            </p:childTnLst>
                          </p:cTn>
                        </p:par>
                        <p:par>
                          <p:cTn id="49" fill="hold" nodeType="afterGroup">
                            <p:stCondLst>
                              <p:cond delay="3000"/>
                            </p:stCondLst>
                            <p:childTnLst>
                              <p:par>
                                <p:cTn id="50" presetID="22" presetClass="entr" presetSubtype="1" fill="hold" grpId="0" nodeType="afterEffect">
                                  <p:stCondLst>
                                    <p:cond delay="0"/>
                                  </p:stCondLst>
                                  <p:childTnLst>
                                    <p:set>
                                      <p:cBhvr>
                                        <p:cTn id="51" dur="1" fill="hold">
                                          <p:stCondLst>
                                            <p:cond delay="0"/>
                                          </p:stCondLst>
                                        </p:cTn>
                                        <p:tgtEl>
                                          <p:spTgt spid="1557507">
                                            <p:txEl>
                                              <p:pRg st="11" end="11"/>
                                            </p:txEl>
                                          </p:spTgt>
                                        </p:tgtEl>
                                        <p:attrNameLst>
                                          <p:attrName>style.visibility</p:attrName>
                                        </p:attrNameLst>
                                      </p:cBhvr>
                                      <p:to>
                                        <p:strVal val="visible"/>
                                      </p:to>
                                    </p:set>
                                    <p:animEffect transition="in" filter="wipe(up)">
                                      <p:cBhvr>
                                        <p:cTn id="52" dur="500"/>
                                        <p:tgtEl>
                                          <p:spTgt spid="1557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50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AA0946A-BA17-4842-A096-35A74A0C5B44}" type="slidenum">
              <a:rPr lang="zh-CN" altLang="en-US"/>
              <a:pPr/>
              <a:t>13</a:t>
            </a:fld>
            <a:endParaRPr lang="en-US" altLang="zh-CN"/>
          </a:p>
        </p:txBody>
      </p:sp>
      <p:sp>
        <p:nvSpPr>
          <p:cNvPr id="6" name="日期占位符 4"/>
          <p:cNvSpPr>
            <a:spLocks noGrp="1"/>
          </p:cNvSpPr>
          <p:nvPr>
            <p:ph type="dt" sz="half" idx="11"/>
          </p:nvPr>
        </p:nvSpPr>
        <p:spPr/>
        <p:txBody>
          <a:bodyPr/>
          <a:lstStyle/>
          <a:p>
            <a:fld id="{CDD2932E-F7DC-407D-AAF4-FE42AB1038AA}" type="datetime1">
              <a:rPr lang="zh-CN" altLang="en-US"/>
              <a:pPr/>
              <a:t>2017/4/15</a:t>
            </a:fld>
            <a:endParaRPr lang="en-US" altLang="zh-CN" sz="1000"/>
          </a:p>
        </p:txBody>
      </p:sp>
      <p:sp>
        <p:nvSpPr>
          <p:cNvPr id="1532930" name="Rectangle 2"/>
          <p:cNvSpPr>
            <a:spLocks noGrp="1" noChangeArrowheads="1"/>
          </p:cNvSpPr>
          <p:nvPr>
            <p:ph type="title"/>
          </p:nvPr>
        </p:nvSpPr>
        <p:spPr/>
        <p:txBody>
          <a:bodyPr/>
          <a:lstStyle/>
          <a:p>
            <a:r>
              <a:rPr lang="en-US" altLang="zh-CN"/>
              <a:t>4.3.1 </a:t>
            </a:r>
            <a:r>
              <a:rPr lang="zh-CN" altLang="en-US"/>
              <a:t>模式的定义和删除</a:t>
            </a:r>
          </a:p>
        </p:txBody>
      </p:sp>
      <p:sp>
        <p:nvSpPr>
          <p:cNvPr id="1532931" name="Rectangle 3"/>
          <p:cNvSpPr>
            <a:spLocks noGrp="1" noChangeArrowheads="1"/>
          </p:cNvSpPr>
          <p:nvPr>
            <p:ph type="body" idx="1"/>
          </p:nvPr>
        </p:nvSpPr>
        <p:spPr>
          <a:xfrm>
            <a:off x="344488" y="1143000"/>
            <a:ext cx="9255125" cy="5291138"/>
          </a:xfrm>
        </p:spPr>
        <p:txBody>
          <a:bodyPr/>
          <a:lstStyle/>
          <a:p>
            <a:r>
              <a:rPr lang="zh-CN" altLang="en-US"/>
              <a:t>定义模式后，实际上定义了一个命名空间，可以进一步定义该模式包含的数据库对象，如表，视图和索引等</a:t>
            </a:r>
          </a:p>
          <a:p>
            <a:r>
              <a:rPr lang="zh-CN" altLang="en-US"/>
              <a:t>可以在创建模式的同时在模式定义中进一步创建基本表、视图、定义授权等</a:t>
            </a:r>
          </a:p>
          <a:p>
            <a:pPr>
              <a:buFont typeface="Wingdings" pitchFamily="2" charset="2"/>
              <a:buNone/>
            </a:pPr>
            <a:r>
              <a:rPr lang="en-US" altLang="zh-CN" sz="2400"/>
              <a:t>CREATE SCHEMA </a:t>
            </a:r>
            <a:r>
              <a:rPr lang="zh-CN" altLang="en-US" sz="2400"/>
              <a:t>＜模式名＞ </a:t>
            </a:r>
            <a:r>
              <a:rPr lang="en-US" altLang="zh-CN" sz="2400"/>
              <a:t>AUTHORIZATION </a:t>
            </a:r>
            <a:r>
              <a:rPr lang="zh-CN" altLang="en-US" sz="2400"/>
              <a:t>＜用户名＞［＜表定义子句＞｜＜视图定义子句＞｜＜授权定义子句＞］</a:t>
            </a:r>
            <a:endParaRPr lang="en-US" altLang="zh-CN" sz="2400"/>
          </a:p>
          <a:p>
            <a:r>
              <a:rPr lang="zh-CN" altLang="en-US"/>
              <a:t>例创建相互依赖的 </a:t>
            </a:r>
            <a:r>
              <a:rPr lang="en-US" altLang="zh-CN"/>
              <a:t>FOREIGN KEY </a:t>
            </a:r>
            <a:r>
              <a:rPr lang="zh-CN" altLang="en-US"/>
              <a:t>约束</a:t>
            </a:r>
          </a:p>
          <a:p>
            <a:pPr lvl="1">
              <a:buFontTx/>
              <a:buNone/>
            </a:pPr>
            <a:r>
              <a:rPr lang="en-US" altLang="zh-CN" sz="2400"/>
              <a:t>CREATE SCHEMA AUTHORIZATION ross </a:t>
            </a:r>
          </a:p>
          <a:p>
            <a:pPr lvl="1">
              <a:buFontTx/>
              <a:buNone/>
            </a:pPr>
            <a:r>
              <a:rPr lang="en-US" altLang="zh-CN" sz="2400"/>
              <a:t>                CREATE TABLE t1 (c1 INT PRIMARY KEY,</a:t>
            </a:r>
          </a:p>
          <a:p>
            <a:pPr lvl="1">
              <a:buFontTx/>
              <a:buNone/>
            </a:pPr>
            <a:r>
              <a:rPr lang="en-US" altLang="zh-CN" sz="2400"/>
              <a:t>                                                      c2 INT REFERENCES t2(c1))</a:t>
            </a:r>
          </a:p>
          <a:p>
            <a:pPr lvl="1">
              <a:buFontTx/>
              <a:buNone/>
            </a:pPr>
            <a:r>
              <a:rPr lang="en-US" altLang="zh-CN" sz="2400"/>
              <a:t>              CREATE TABLE t2 (c1 INT PRIMARY KEY,</a:t>
            </a:r>
          </a:p>
          <a:p>
            <a:pPr lvl="1">
              <a:buFontTx/>
              <a:buNone/>
            </a:pPr>
            <a:r>
              <a:rPr lang="en-US" altLang="zh-CN" sz="2400"/>
              <a:t>                                                      c2 INT REFERENCES t1(c1)) </a:t>
            </a:r>
          </a:p>
        </p:txBody>
      </p:sp>
      <p:sp>
        <p:nvSpPr>
          <p:cNvPr id="1532932" name="AutoShape 4"/>
          <p:cNvSpPr>
            <a:spLocks noChangeArrowheads="1"/>
          </p:cNvSpPr>
          <p:nvPr/>
        </p:nvSpPr>
        <p:spPr bwMode="auto">
          <a:xfrm>
            <a:off x="5867400" y="2971800"/>
            <a:ext cx="3429000" cy="1219200"/>
          </a:xfrm>
          <a:prstGeom prst="wedgeRoundRectCallout">
            <a:avLst>
              <a:gd name="adj1" fmla="val -39583"/>
              <a:gd name="adj2" fmla="val 83074"/>
              <a:gd name="adj3" fmla="val 16667"/>
            </a:avLst>
          </a:prstGeom>
          <a:gradFill rotWithShape="0">
            <a:gsLst>
              <a:gs pos="0">
                <a:srgbClr val="99CCFF"/>
              </a:gs>
              <a:gs pos="100000">
                <a:srgbClr val="99CCFF">
                  <a:gamma/>
                  <a:tint val="0"/>
                  <a:invGamma/>
                </a:srgbClr>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sz="2800">
                <a:latin typeface="Times New Roman" pitchFamily="18" charset="0"/>
              </a:rPr>
              <a:t>用其它方法完成需要执行多个步骤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2931">
                                            <p:txEl>
                                              <p:pRg st="0" end="0"/>
                                            </p:txEl>
                                          </p:spTgt>
                                        </p:tgtEl>
                                        <p:attrNameLst>
                                          <p:attrName>style.visibility</p:attrName>
                                        </p:attrNameLst>
                                      </p:cBhvr>
                                      <p:to>
                                        <p:strVal val="visible"/>
                                      </p:to>
                                    </p:set>
                                    <p:animEffect transition="in" filter="wipe(up)">
                                      <p:cBhvr>
                                        <p:cTn id="7" dur="500"/>
                                        <p:tgtEl>
                                          <p:spTgt spid="153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2931">
                                            <p:txEl>
                                              <p:pRg st="1" end="1"/>
                                            </p:txEl>
                                          </p:spTgt>
                                        </p:tgtEl>
                                        <p:attrNameLst>
                                          <p:attrName>style.visibility</p:attrName>
                                        </p:attrNameLst>
                                      </p:cBhvr>
                                      <p:to>
                                        <p:strVal val="visible"/>
                                      </p:to>
                                    </p:set>
                                    <p:animEffect transition="in" filter="wipe(up)">
                                      <p:cBhvr>
                                        <p:cTn id="12" dur="500"/>
                                        <p:tgtEl>
                                          <p:spTgt spid="153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2931">
                                            <p:txEl>
                                              <p:pRg st="2" end="2"/>
                                            </p:txEl>
                                          </p:spTgt>
                                        </p:tgtEl>
                                        <p:attrNameLst>
                                          <p:attrName>style.visibility</p:attrName>
                                        </p:attrNameLst>
                                      </p:cBhvr>
                                      <p:to>
                                        <p:strVal val="visible"/>
                                      </p:to>
                                    </p:set>
                                    <p:animEffect transition="in" filter="wipe(up)">
                                      <p:cBhvr>
                                        <p:cTn id="17" dur="500"/>
                                        <p:tgtEl>
                                          <p:spTgt spid="1532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2931">
                                            <p:txEl>
                                              <p:pRg st="3" end="3"/>
                                            </p:txEl>
                                          </p:spTgt>
                                        </p:tgtEl>
                                        <p:attrNameLst>
                                          <p:attrName>style.visibility</p:attrName>
                                        </p:attrNameLst>
                                      </p:cBhvr>
                                      <p:to>
                                        <p:strVal val="visible"/>
                                      </p:to>
                                    </p:set>
                                    <p:animEffect transition="in" filter="wipe(up)">
                                      <p:cBhvr>
                                        <p:cTn id="22" dur="500"/>
                                        <p:tgtEl>
                                          <p:spTgt spid="1532931">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532931">
                                            <p:txEl>
                                              <p:pRg st="4" end="4"/>
                                            </p:txEl>
                                          </p:spTgt>
                                        </p:tgtEl>
                                        <p:attrNameLst>
                                          <p:attrName>style.visibility</p:attrName>
                                        </p:attrNameLst>
                                      </p:cBhvr>
                                      <p:to>
                                        <p:strVal val="visible"/>
                                      </p:to>
                                    </p:set>
                                    <p:animEffect transition="in" filter="wipe(up)">
                                      <p:cBhvr>
                                        <p:cTn id="25" dur="500"/>
                                        <p:tgtEl>
                                          <p:spTgt spid="1532931">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532931">
                                            <p:txEl>
                                              <p:pRg st="5" end="5"/>
                                            </p:txEl>
                                          </p:spTgt>
                                        </p:tgtEl>
                                        <p:attrNameLst>
                                          <p:attrName>style.visibility</p:attrName>
                                        </p:attrNameLst>
                                      </p:cBhvr>
                                      <p:to>
                                        <p:strVal val="visible"/>
                                      </p:to>
                                    </p:set>
                                    <p:animEffect transition="in" filter="wipe(up)">
                                      <p:cBhvr>
                                        <p:cTn id="28" dur="500"/>
                                        <p:tgtEl>
                                          <p:spTgt spid="1532931">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32931">
                                            <p:txEl>
                                              <p:pRg st="6" end="6"/>
                                            </p:txEl>
                                          </p:spTgt>
                                        </p:tgtEl>
                                        <p:attrNameLst>
                                          <p:attrName>style.visibility</p:attrName>
                                        </p:attrNameLst>
                                      </p:cBhvr>
                                      <p:to>
                                        <p:strVal val="visible"/>
                                      </p:to>
                                    </p:set>
                                    <p:animEffect transition="in" filter="wipe(up)">
                                      <p:cBhvr>
                                        <p:cTn id="31" dur="500"/>
                                        <p:tgtEl>
                                          <p:spTgt spid="1532931">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532931">
                                            <p:txEl>
                                              <p:pRg st="7" end="7"/>
                                            </p:txEl>
                                          </p:spTgt>
                                        </p:tgtEl>
                                        <p:attrNameLst>
                                          <p:attrName>style.visibility</p:attrName>
                                        </p:attrNameLst>
                                      </p:cBhvr>
                                      <p:to>
                                        <p:strVal val="visible"/>
                                      </p:to>
                                    </p:set>
                                    <p:animEffect transition="in" filter="wipe(up)">
                                      <p:cBhvr>
                                        <p:cTn id="34" dur="500"/>
                                        <p:tgtEl>
                                          <p:spTgt spid="1532931">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32931">
                                            <p:txEl>
                                              <p:pRg st="8" end="8"/>
                                            </p:txEl>
                                          </p:spTgt>
                                        </p:tgtEl>
                                        <p:attrNameLst>
                                          <p:attrName>style.visibility</p:attrName>
                                        </p:attrNameLst>
                                      </p:cBhvr>
                                      <p:to>
                                        <p:strVal val="visible"/>
                                      </p:to>
                                    </p:set>
                                    <p:animEffect transition="in" filter="wipe(up)">
                                      <p:cBhvr>
                                        <p:cTn id="37" dur="500"/>
                                        <p:tgtEl>
                                          <p:spTgt spid="153293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532932"/>
                                        </p:tgtEl>
                                        <p:attrNameLst>
                                          <p:attrName>style.visibility</p:attrName>
                                        </p:attrNameLst>
                                      </p:cBhvr>
                                      <p:to>
                                        <p:strVal val="visible"/>
                                      </p:to>
                                    </p:set>
                                    <p:anim calcmode="lin" valueType="num">
                                      <p:cBhvr additive="base">
                                        <p:cTn id="42" dur="500" fill="hold"/>
                                        <p:tgtEl>
                                          <p:spTgt spid="1532932"/>
                                        </p:tgtEl>
                                        <p:attrNameLst>
                                          <p:attrName>ppt_x</p:attrName>
                                        </p:attrNameLst>
                                      </p:cBhvr>
                                      <p:tavLst>
                                        <p:tav tm="0">
                                          <p:val>
                                            <p:strVal val="0-#ppt_w/2"/>
                                          </p:val>
                                        </p:tav>
                                        <p:tav tm="100000">
                                          <p:val>
                                            <p:strVal val="#ppt_x"/>
                                          </p:val>
                                        </p:tav>
                                      </p:tavLst>
                                    </p:anim>
                                    <p:anim calcmode="lin" valueType="num">
                                      <p:cBhvr additive="base">
                                        <p:cTn id="43" dur="500" fill="hold"/>
                                        <p:tgtEl>
                                          <p:spTgt spid="1532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931" grpId="0" build="p" autoUpdateAnimBg="0"/>
      <p:bldP spid="1532932"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6145F01-2E50-4849-AEC9-19F7A6AD747C}" type="slidenum">
              <a:rPr lang="zh-CN" altLang="en-US"/>
              <a:pPr/>
              <a:t>130</a:t>
            </a:fld>
            <a:endParaRPr lang="en-US" altLang="zh-CN"/>
          </a:p>
        </p:txBody>
      </p:sp>
      <p:sp>
        <p:nvSpPr>
          <p:cNvPr id="5" name="日期占位符 4"/>
          <p:cNvSpPr>
            <a:spLocks noGrp="1"/>
          </p:cNvSpPr>
          <p:nvPr>
            <p:ph type="dt" sz="half" idx="11"/>
          </p:nvPr>
        </p:nvSpPr>
        <p:spPr/>
        <p:txBody>
          <a:bodyPr/>
          <a:lstStyle/>
          <a:p>
            <a:fld id="{3BECC86A-A578-4243-B42E-F19C140EA132}" type="datetime1">
              <a:rPr lang="zh-CN" altLang="en-US"/>
              <a:pPr/>
              <a:t>2017/4/15</a:t>
            </a:fld>
            <a:endParaRPr lang="en-US" altLang="zh-CN" sz="1000"/>
          </a:p>
        </p:txBody>
      </p:sp>
      <p:sp>
        <p:nvSpPr>
          <p:cNvPr id="1558530" name="Rectangle 2"/>
          <p:cNvSpPr>
            <a:spLocks noGrp="1" noChangeArrowheads="1"/>
          </p:cNvSpPr>
          <p:nvPr>
            <p:ph type="title"/>
          </p:nvPr>
        </p:nvSpPr>
        <p:spPr/>
        <p:txBody>
          <a:bodyPr/>
          <a:lstStyle/>
          <a:p>
            <a:r>
              <a:rPr lang="en-US" altLang="zh-CN"/>
              <a:t>2.  </a:t>
            </a:r>
            <a:r>
              <a:rPr lang="zh-CN" altLang="en-US"/>
              <a:t>修改数据</a:t>
            </a:r>
          </a:p>
        </p:txBody>
      </p:sp>
      <p:sp>
        <p:nvSpPr>
          <p:cNvPr id="1558531" name="Rectangle 3"/>
          <p:cNvSpPr>
            <a:spLocks noGrp="1" noChangeArrowheads="1"/>
          </p:cNvSpPr>
          <p:nvPr>
            <p:ph type="body" idx="1"/>
          </p:nvPr>
        </p:nvSpPr>
        <p:spPr>
          <a:xfrm>
            <a:off x="704850" y="1196975"/>
            <a:ext cx="8420100" cy="4097788"/>
          </a:xfrm>
        </p:spPr>
        <p:txBody>
          <a:bodyPr/>
          <a:lstStyle/>
          <a:p>
            <a:pPr marL="533400" indent="-533400" defTabSz="914400">
              <a:lnSpc>
                <a:spcPct val="80000"/>
              </a:lnSpc>
            </a:pPr>
            <a:r>
              <a:rPr lang="zh-CN" altLang="en-US" dirty="0"/>
              <a:t>三种修改方式</a:t>
            </a:r>
            <a:r>
              <a:rPr lang="en-US" altLang="zh-CN" dirty="0"/>
              <a:t>(</a:t>
            </a:r>
            <a:r>
              <a:rPr lang="zh-CN" altLang="en-US" dirty="0"/>
              <a:t>续</a:t>
            </a:r>
            <a:r>
              <a:rPr lang="en-US" altLang="zh-CN" dirty="0"/>
              <a:t>)</a:t>
            </a:r>
          </a:p>
          <a:p>
            <a:pPr marL="990600" lvl="1" indent="-533400" defTabSz="914400">
              <a:lnSpc>
                <a:spcPct val="80000"/>
              </a:lnSpc>
              <a:buFontTx/>
              <a:buAutoNum type="circleNumDbPlain" startAt="3"/>
            </a:pPr>
            <a:r>
              <a:rPr lang="zh-CN" altLang="en-US" dirty="0"/>
              <a:t>带子查询的修改语句</a:t>
            </a:r>
          </a:p>
          <a:p>
            <a:pPr marL="533400" indent="-533400" algn="just" defTabSz="914400">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将计算机科学系全体学生的成绩置零。</a:t>
            </a:r>
          </a:p>
          <a:p>
            <a:pPr marL="533400" indent="-533400" algn="just" defTabSz="914400">
              <a:lnSpc>
                <a:spcPct val="70000"/>
              </a:lnSpc>
              <a:buFont typeface="Wingdings" pitchFamily="2" charset="2"/>
              <a:buNone/>
            </a:pPr>
            <a:r>
              <a:rPr lang="zh-CN" altLang="en-US" dirty="0"/>
              <a:t>        </a:t>
            </a:r>
            <a:r>
              <a:rPr lang="en-US" altLang="zh-CN" dirty="0">
                <a:solidFill>
                  <a:srgbClr val="0000FF"/>
                </a:solidFill>
              </a:rPr>
              <a:t>UPDATE SC</a:t>
            </a:r>
          </a:p>
          <a:p>
            <a:pPr marL="533400" indent="-533400" algn="just" defTabSz="914400">
              <a:lnSpc>
                <a:spcPct val="70000"/>
              </a:lnSpc>
              <a:buFont typeface="Wingdings" pitchFamily="2" charset="2"/>
              <a:buNone/>
            </a:pPr>
            <a:r>
              <a:rPr lang="en-US" altLang="zh-CN" dirty="0">
                <a:solidFill>
                  <a:srgbClr val="0000FF"/>
                </a:solidFill>
              </a:rPr>
              <a:t>               SET  Grade=0</a:t>
            </a:r>
          </a:p>
          <a:p>
            <a:pPr marL="533400" indent="-533400" algn="just" defTabSz="914400">
              <a:lnSpc>
                <a:spcPct val="70000"/>
              </a:lnSpc>
              <a:buFont typeface="Wingdings" pitchFamily="2" charset="2"/>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WHERE  'CS'=</a:t>
            </a:r>
          </a:p>
          <a:p>
            <a:pPr marL="533400" indent="-533400" algn="just" defTabSz="914400">
              <a:lnSpc>
                <a:spcPct val="70000"/>
              </a:lnSpc>
              <a:buFont typeface="Wingdings" pitchFamily="2" charset="2"/>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(SELETE </a:t>
            </a:r>
            <a:r>
              <a:rPr lang="en-US" altLang="zh-CN" dirty="0" err="1">
                <a:solidFill>
                  <a:srgbClr val="0000FF"/>
                </a:solidFill>
              </a:rPr>
              <a:t>Sdept</a:t>
            </a:r>
            <a:endParaRPr lang="en-US" altLang="zh-CN" dirty="0">
              <a:solidFill>
                <a:srgbClr val="0000FF"/>
              </a:solidFill>
            </a:endParaRPr>
          </a:p>
          <a:p>
            <a:pPr marL="533400" indent="-533400" algn="just" defTabSz="914400">
              <a:lnSpc>
                <a:spcPct val="70000"/>
              </a:lnSpc>
              <a:buFont typeface="Wingdings" pitchFamily="2" charset="2"/>
              <a:buNone/>
            </a:pPr>
            <a:r>
              <a:rPr lang="en-US" altLang="zh-CN" dirty="0">
                <a:solidFill>
                  <a:srgbClr val="0000FF"/>
                </a:solidFill>
              </a:rPr>
              <a:t>                            </a:t>
            </a:r>
            <a:r>
              <a:rPr lang="en-US" altLang="zh-CN" dirty="0" smtClean="0">
                <a:solidFill>
                  <a:srgbClr val="0000FF"/>
                </a:solidFill>
              </a:rPr>
              <a:t> FROM  </a:t>
            </a:r>
            <a:r>
              <a:rPr lang="en-US" altLang="zh-CN" dirty="0">
                <a:solidFill>
                  <a:srgbClr val="0000FF"/>
                </a:solidFill>
              </a:rPr>
              <a:t>Student</a:t>
            </a:r>
          </a:p>
          <a:p>
            <a:pPr marL="533400" indent="-533400" algn="just" defTabSz="914400">
              <a:lnSpc>
                <a:spcPct val="70000"/>
              </a:lnSpc>
              <a:buFont typeface="Wingdings" pitchFamily="2" charset="2"/>
              <a:buNone/>
            </a:pPr>
            <a:r>
              <a:rPr lang="en-US" altLang="zh-CN" dirty="0">
                <a:solidFill>
                  <a:srgbClr val="0000FF"/>
                </a:solidFill>
              </a:rPr>
              <a:t>                          </a:t>
            </a:r>
            <a:r>
              <a:rPr lang="en-US" altLang="zh-CN" dirty="0" smtClean="0">
                <a:solidFill>
                  <a:srgbClr val="0000FF"/>
                </a:solidFill>
              </a:rPr>
              <a:t>      </a:t>
            </a:r>
            <a:r>
              <a:rPr lang="en-US" altLang="zh-CN" dirty="0">
                <a:solidFill>
                  <a:srgbClr val="0000FF"/>
                </a:solidFill>
              </a:rPr>
              <a:t>WHERE  </a:t>
            </a:r>
            <a:r>
              <a:rPr lang="en-US" altLang="zh-CN" dirty="0" err="1">
                <a:solidFill>
                  <a:srgbClr val="0000FF"/>
                </a:solidFill>
              </a:rPr>
              <a:t>Student.Sno</a:t>
            </a:r>
            <a:r>
              <a:rPr lang="en-US" altLang="zh-CN" dirty="0">
                <a:solidFill>
                  <a:srgbClr val="0000FF"/>
                </a:solidFill>
              </a:rPr>
              <a:t> = </a:t>
            </a:r>
            <a:r>
              <a:rPr lang="en-US" altLang="zh-CN" dirty="0" err="1">
                <a:solidFill>
                  <a:srgbClr val="0000FF"/>
                </a:solidFill>
              </a:rPr>
              <a:t>SC.Sno</a:t>
            </a:r>
            <a:r>
              <a:rPr lang="en-US" altLang="zh-CN" dirty="0">
                <a:solidFill>
                  <a:srgbClr val="0000FF"/>
                </a:solidFill>
              </a:rPr>
              <a:t>)</a:t>
            </a:r>
            <a:r>
              <a:rPr lang="zh-CN" altLang="en-US" dirty="0">
                <a:solidFill>
                  <a:srgbClr val="0000FF"/>
                </a:solidFill>
              </a:rPr>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CB3150F-35B9-470A-8BD1-AE627AADC60C}" type="slidenum">
              <a:rPr lang="zh-CN" altLang="en-US"/>
              <a:pPr/>
              <a:t>131</a:t>
            </a:fld>
            <a:endParaRPr lang="en-US" altLang="zh-CN"/>
          </a:p>
        </p:txBody>
      </p:sp>
      <p:sp>
        <p:nvSpPr>
          <p:cNvPr id="5" name="日期占位符 4"/>
          <p:cNvSpPr>
            <a:spLocks noGrp="1"/>
          </p:cNvSpPr>
          <p:nvPr>
            <p:ph type="dt" sz="half" idx="11"/>
          </p:nvPr>
        </p:nvSpPr>
        <p:spPr/>
        <p:txBody>
          <a:bodyPr/>
          <a:lstStyle/>
          <a:p>
            <a:fld id="{6EC17C98-5FF9-49B1-B362-10E425B9B37D}" type="datetime1">
              <a:rPr lang="zh-CN" altLang="en-US"/>
              <a:pPr/>
              <a:t>2017/4/15</a:t>
            </a:fld>
            <a:endParaRPr lang="en-US" altLang="zh-CN" sz="1000"/>
          </a:p>
        </p:txBody>
      </p:sp>
      <p:sp>
        <p:nvSpPr>
          <p:cNvPr id="1559554" name="Rectangle 2"/>
          <p:cNvSpPr>
            <a:spLocks noGrp="1" noChangeArrowheads="1"/>
          </p:cNvSpPr>
          <p:nvPr>
            <p:ph type="title"/>
          </p:nvPr>
        </p:nvSpPr>
        <p:spPr/>
        <p:txBody>
          <a:bodyPr/>
          <a:lstStyle/>
          <a:p>
            <a:r>
              <a:rPr lang="en-US" altLang="zh-CN"/>
              <a:t>2.  </a:t>
            </a:r>
            <a:r>
              <a:rPr lang="zh-CN" altLang="en-US"/>
              <a:t>修改数据</a:t>
            </a:r>
          </a:p>
        </p:txBody>
      </p:sp>
      <p:sp>
        <p:nvSpPr>
          <p:cNvPr id="1559555" name="Rectangle 3"/>
          <p:cNvSpPr>
            <a:spLocks noGrp="1" noChangeArrowheads="1"/>
          </p:cNvSpPr>
          <p:nvPr>
            <p:ph type="body" idx="1"/>
          </p:nvPr>
        </p:nvSpPr>
        <p:spPr>
          <a:xfrm>
            <a:off x="650875" y="1143000"/>
            <a:ext cx="8820150" cy="4803775"/>
          </a:xfrm>
        </p:spPr>
        <p:txBody>
          <a:bodyPr/>
          <a:lstStyle/>
          <a:p>
            <a:pPr>
              <a:lnSpc>
                <a:spcPct val="110000"/>
              </a:lnSpc>
            </a:pPr>
            <a:r>
              <a:rPr lang="en-US" altLang="zh-CN"/>
              <a:t>DBMS</a:t>
            </a:r>
            <a:r>
              <a:rPr lang="zh-CN" altLang="en-US"/>
              <a:t>在执行修改语句时会检查修改操作</a:t>
            </a:r>
          </a:p>
          <a:p>
            <a:pPr>
              <a:lnSpc>
                <a:spcPct val="110000"/>
              </a:lnSpc>
            </a:pPr>
            <a:r>
              <a:rPr lang="zh-CN" altLang="en-US"/>
              <a:t>是否破坏表上已定义的完整性规则</a:t>
            </a:r>
          </a:p>
          <a:p>
            <a:pPr lvl="1">
              <a:lnSpc>
                <a:spcPct val="110000"/>
              </a:lnSpc>
            </a:pPr>
            <a:r>
              <a:rPr lang="zh-CN" altLang="en-US"/>
              <a:t>实体完整性</a:t>
            </a:r>
          </a:p>
          <a:p>
            <a:pPr lvl="1">
              <a:lnSpc>
                <a:spcPct val="110000"/>
              </a:lnSpc>
            </a:pPr>
            <a:r>
              <a:rPr lang="zh-CN" altLang="en-US"/>
              <a:t>主码不允许修改</a:t>
            </a:r>
          </a:p>
          <a:p>
            <a:pPr lvl="1">
              <a:lnSpc>
                <a:spcPct val="110000"/>
              </a:lnSpc>
            </a:pPr>
            <a:r>
              <a:rPr lang="zh-CN" altLang="en-US"/>
              <a:t>用户定义的完整性</a:t>
            </a:r>
          </a:p>
          <a:p>
            <a:pPr lvl="2">
              <a:lnSpc>
                <a:spcPct val="110000"/>
              </a:lnSpc>
            </a:pPr>
            <a:r>
              <a:rPr lang="zh-CN" altLang="en-US"/>
              <a:t> </a:t>
            </a:r>
            <a:r>
              <a:rPr lang="en-US" altLang="zh-CN"/>
              <a:t>NOT NULL</a:t>
            </a:r>
            <a:r>
              <a:rPr lang="zh-CN" altLang="en-US"/>
              <a:t>约束</a:t>
            </a:r>
          </a:p>
          <a:p>
            <a:pPr lvl="2">
              <a:lnSpc>
                <a:spcPct val="110000"/>
              </a:lnSpc>
            </a:pPr>
            <a:r>
              <a:rPr lang="zh-CN" altLang="en-US"/>
              <a:t> </a:t>
            </a:r>
            <a:r>
              <a:rPr lang="en-US" altLang="zh-CN"/>
              <a:t>UNIQUE</a:t>
            </a:r>
            <a:r>
              <a:rPr lang="zh-CN" altLang="en-US"/>
              <a:t>约束</a:t>
            </a:r>
          </a:p>
          <a:p>
            <a:pPr lvl="2">
              <a:lnSpc>
                <a:spcPct val="110000"/>
              </a:lnSpc>
            </a:pPr>
            <a:r>
              <a:rPr lang="zh-CN" altLang="en-US"/>
              <a:t> 值域约束</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3F0996-D666-4ECC-8807-2599F3135CB8}" type="slidenum">
              <a:rPr lang="zh-CN" altLang="en-US"/>
              <a:pPr/>
              <a:t>132</a:t>
            </a:fld>
            <a:endParaRPr lang="en-US" altLang="zh-CN"/>
          </a:p>
        </p:txBody>
      </p:sp>
      <p:sp>
        <p:nvSpPr>
          <p:cNvPr id="5" name="日期占位符 4"/>
          <p:cNvSpPr>
            <a:spLocks noGrp="1"/>
          </p:cNvSpPr>
          <p:nvPr>
            <p:ph type="dt" sz="half" idx="11"/>
          </p:nvPr>
        </p:nvSpPr>
        <p:spPr/>
        <p:txBody>
          <a:bodyPr/>
          <a:lstStyle/>
          <a:p>
            <a:fld id="{84154F14-7C97-428A-BF97-914480147B97}" type="datetime1">
              <a:rPr lang="zh-CN" altLang="en-US"/>
              <a:pPr/>
              <a:t>2017/4/15</a:t>
            </a:fld>
            <a:endParaRPr lang="en-US" altLang="zh-CN" sz="1000"/>
          </a:p>
        </p:txBody>
      </p:sp>
      <p:sp>
        <p:nvSpPr>
          <p:cNvPr id="1561602" name="Rectangle 2"/>
          <p:cNvSpPr>
            <a:spLocks noGrp="1" noChangeArrowheads="1"/>
          </p:cNvSpPr>
          <p:nvPr>
            <p:ph type="title"/>
          </p:nvPr>
        </p:nvSpPr>
        <p:spPr/>
        <p:txBody>
          <a:bodyPr/>
          <a:lstStyle/>
          <a:p>
            <a:r>
              <a:rPr lang="en-US" altLang="zh-CN"/>
              <a:t>3.  </a:t>
            </a:r>
            <a:r>
              <a:rPr lang="zh-CN" altLang="en-US"/>
              <a:t>删除数据</a:t>
            </a:r>
          </a:p>
        </p:txBody>
      </p:sp>
      <p:sp>
        <p:nvSpPr>
          <p:cNvPr id="1561603" name="Rectangle 3"/>
          <p:cNvSpPr>
            <a:spLocks noGrp="1" noChangeArrowheads="1"/>
          </p:cNvSpPr>
          <p:nvPr>
            <p:ph type="body" idx="1"/>
          </p:nvPr>
        </p:nvSpPr>
        <p:spPr>
          <a:xfrm>
            <a:off x="560388" y="1196975"/>
            <a:ext cx="8420100" cy="4075113"/>
          </a:xfrm>
        </p:spPr>
        <p:txBody>
          <a:bodyPr/>
          <a:lstStyle/>
          <a:p>
            <a:pPr>
              <a:lnSpc>
                <a:spcPct val="80000"/>
              </a:lnSpc>
            </a:pPr>
            <a:r>
              <a:rPr lang="zh-CN" altLang="en-US"/>
              <a:t>语句格式</a:t>
            </a:r>
          </a:p>
          <a:p>
            <a:pPr lvl="3" algn="just">
              <a:buFont typeface="Wingdings" pitchFamily="2" charset="2"/>
              <a:buNone/>
            </a:pPr>
            <a:r>
              <a:rPr lang="en-US" altLang="zh-CN">
                <a:solidFill>
                  <a:srgbClr val="0000FF"/>
                </a:solidFill>
              </a:rPr>
              <a:t>DELETE  FROM  &lt;</a:t>
            </a:r>
            <a:r>
              <a:rPr lang="zh-CN" altLang="en-US">
                <a:solidFill>
                  <a:srgbClr val="0000FF"/>
                </a:solidFill>
              </a:rPr>
              <a:t>表名</a:t>
            </a:r>
            <a:r>
              <a:rPr lang="en-US" altLang="zh-CN">
                <a:solidFill>
                  <a:srgbClr val="0000FF"/>
                </a:solidFill>
              </a:rPr>
              <a:t>&gt;</a:t>
            </a:r>
          </a:p>
          <a:p>
            <a:pPr lvl="3" algn="just">
              <a:buFontTx/>
              <a:buNone/>
            </a:pPr>
            <a:r>
              <a:rPr lang="en-US" altLang="zh-CN">
                <a:solidFill>
                  <a:srgbClr val="0000FF"/>
                </a:solidFill>
              </a:rPr>
              <a:t>       [WHERE &lt;</a:t>
            </a:r>
            <a:r>
              <a:rPr lang="zh-CN" altLang="en-US">
                <a:solidFill>
                  <a:srgbClr val="0000FF"/>
                </a:solidFill>
              </a:rPr>
              <a:t>条件</a:t>
            </a:r>
            <a:r>
              <a:rPr lang="en-US" altLang="zh-CN">
                <a:solidFill>
                  <a:srgbClr val="0000FF"/>
                </a:solidFill>
              </a:rPr>
              <a:t>&gt;]</a:t>
            </a:r>
            <a:r>
              <a:rPr lang="zh-CN" altLang="en-US">
                <a:solidFill>
                  <a:srgbClr val="0000FF"/>
                </a:solidFill>
              </a:rPr>
              <a:t>；</a:t>
            </a:r>
          </a:p>
          <a:p>
            <a:r>
              <a:rPr lang="zh-CN" altLang="en-US"/>
              <a:t>功能</a:t>
            </a:r>
          </a:p>
          <a:p>
            <a:pPr lvl="1"/>
            <a:r>
              <a:rPr lang="zh-CN" altLang="en-US"/>
              <a:t>删除指定表中满足</a:t>
            </a:r>
            <a:r>
              <a:rPr lang="en-US" altLang="zh-CN"/>
              <a:t>WHERE</a:t>
            </a:r>
            <a:r>
              <a:rPr lang="zh-CN" altLang="en-US"/>
              <a:t>子句条件的元组</a:t>
            </a:r>
          </a:p>
          <a:p>
            <a:r>
              <a:rPr lang="en-US" altLang="zh-CN"/>
              <a:t>WHERE</a:t>
            </a:r>
            <a:r>
              <a:rPr lang="zh-CN" altLang="en-US"/>
              <a:t>子句</a:t>
            </a:r>
          </a:p>
          <a:p>
            <a:pPr lvl="1"/>
            <a:r>
              <a:rPr lang="zh-CN" altLang="en-US"/>
              <a:t>指定要删除的元组</a:t>
            </a:r>
          </a:p>
          <a:p>
            <a:pPr lvl="1"/>
            <a:r>
              <a:rPr lang="zh-CN" altLang="en-US"/>
              <a:t>缺省表示要修改表中的所有元组</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1C669CF-60CB-43FB-80B3-8C3DE753E82C}" type="slidenum">
              <a:rPr lang="zh-CN" altLang="en-US"/>
              <a:pPr/>
              <a:t>133</a:t>
            </a:fld>
            <a:endParaRPr lang="en-US" altLang="zh-CN"/>
          </a:p>
        </p:txBody>
      </p:sp>
      <p:sp>
        <p:nvSpPr>
          <p:cNvPr id="5" name="日期占位符 4"/>
          <p:cNvSpPr>
            <a:spLocks noGrp="1"/>
          </p:cNvSpPr>
          <p:nvPr>
            <p:ph type="dt" sz="half" idx="11"/>
          </p:nvPr>
        </p:nvSpPr>
        <p:spPr/>
        <p:txBody>
          <a:bodyPr/>
          <a:lstStyle/>
          <a:p>
            <a:fld id="{8429637B-5255-40EE-8DCB-05F1B9D92FB3}" type="datetime1">
              <a:rPr lang="zh-CN" altLang="en-US"/>
              <a:pPr/>
              <a:t>2017/4/15</a:t>
            </a:fld>
            <a:endParaRPr lang="en-US" altLang="zh-CN" sz="1000"/>
          </a:p>
        </p:txBody>
      </p:sp>
      <p:sp>
        <p:nvSpPr>
          <p:cNvPr id="1562626" name="Rectangle 2"/>
          <p:cNvSpPr>
            <a:spLocks noGrp="1" noChangeArrowheads="1"/>
          </p:cNvSpPr>
          <p:nvPr>
            <p:ph type="title"/>
          </p:nvPr>
        </p:nvSpPr>
        <p:spPr/>
        <p:txBody>
          <a:bodyPr/>
          <a:lstStyle/>
          <a:p>
            <a:r>
              <a:rPr lang="en-US" altLang="zh-CN"/>
              <a:t>3.  </a:t>
            </a:r>
            <a:r>
              <a:rPr lang="zh-CN" altLang="en-US"/>
              <a:t>删除数据</a:t>
            </a:r>
          </a:p>
        </p:txBody>
      </p:sp>
      <p:sp>
        <p:nvSpPr>
          <p:cNvPr id="1562627" name="Rectangle 3"/>
          <p:cNvSpPr>
            <a:spLocks noGrp="1" noChangeArrowheads="1"/>
          </p:cNvSpPr>
          <p:nvPr>
            <p:ph type="body" idx="1"/>
          </p:nvPr>
        </p:nvSpPr>
        <p:spPr>
          <a:xfrm>
            <a:off x="650875" y="1143000"/>
            <a:ext cx="8820150" cy="5318125"/>
          </a:xfrm>
        </p:spPr>
        <p:txBody>
          <a:bodyPr/>
          <a:lstStyle/>
          <a:p>
            <a:pPr marL="533400" indent="-533400">
              <a:lnSpc>
                <a:spcPct val="80000"/>
              </a:lnSpc>
            </a:pPr>
            <a:r>
              <a:rPr lang="zh-CN" altLang="en-US"/>
              <a:t>三种删除方式</a:t>
            </a:r>
          </a:p>
          <a:p>
            <a:pPr marL="920750" lvl="1" indent="-533400">
              <a:lnSpc>
                <a:spcPct val="80000"/>
              </a:lnSpc>
              <a:buFontTx/>
              <a:buAutoNum type="circleNumDbPlain"/>
            </a:pPr>
            <a:r>
              <a:rPr lang="zh-CN" altLang="en-US"/>
              <a:t>删除某一个元组的值</a:t>
            </a:r>
          </a:p>
          <a:p>
            <a:pPr marL="1311275" lvl="2" indent="-533400">
              <a:lnSpc>
                <a:spcPct val="80000"/>
              </a:lnSpc>
              <a:buFont typeface="Wingdings" pitchFamily="2" charset="2"/>
              <a:buNone/>
            </a:pPr>
            <a:r>
              <a:rPr lang="en-US" altLang="zh-CN">
                <a:solidFill>
                  <a:srgbClr val="0000FF"/>
                </a:solidFill>
              </a:rPr>
              <a:t>[</a:t>
            </a:r>
            <a:r>
              <a:rPr lang="zh-CN" altLang="en-US">
                <a:solidFill>
                  <a:srgbClr val="0000FF"/>
                </a:solidFill>
              </a:rPr>
              <a:t>例</a:t>
            </a:r>
            <a:r>
              <a:rPr lang="en-US" altLang="zh-CN">
                <a:solidFill>
                  <a:srgbClr val="0000FF"/>
                </a:solidFill>
              </a:rPr>
              <a:t>]  </a:t>
            </a:r>
            <a:r>
              <a:rPr lang="zh-CN" altLang="en-US">
                <a:solidFill>
                  <a:srgbClr val="0000FF"/>
                </a:solidFill>
              </a:rPr>
              <a:t>删除学号为</a:t>
            </a:r>
            <a:r>
              <a:rPr lang="en-US" altLang="zh-CN">
                <a:solidFill>
                  <a:srgbClr val="0000FF"/>
                </a:solidFill>
              </a:rPr>
              <a:t>200215128</a:t>
            </a:r>
            <a:r>
              <a:rPr lang="zh-CN" altLang="en-US">
                <a:solidFill>
                  <a:srgbClr val="0000FF"/>
                </a:solidFill>
              </a:rPr>
              <a:t>的学生记录。</a:t>
            </a:r>
          </a:p>
          <a:p>
            <a:pPr marL="1311275" lvl="2" indent="-533400">
              <a:lnSpc>
                <a:spcPct val="80000"/>
              </a:lnSpc>
              <a:buFont typeface="Wingdings" pitchFamily="2" charset="2"/>
              <a:buNone/>
            </a:pPr>
            <a:r>
              <a:rPr lang="zh-CN" altLang="en-US" sz="2400">
                <a:solidFill>
                  <a:srgbClr val="0000FF"/>
                </a:solidFill>
              </a:rPr>
              <a:t>        </a:t>
            </a:r>
            <a:r>
              <a:rPr lang="en-US" altLang="zh-CN" sz="2400">
                <a:solidFill>
                  <a:srgbClr val="0000FF"/>
                </a:solidFill>
              </a:rPr>
              <a:t>DELETE     FROM Student</a:t>
            </a:r>
          </a:p>
          <a:p>
            <a:pPr marL="1311275" lvl="2" indent="-533400">
              <a:lnSpc>
                <a:spcPct val="80000"/>
              </a:lnSpc>
              <a:buFont typeface="Wingdings" pitchFamily="2" charset="2"/>
              <a:buNone/>
            </a:pPr>
            <a:r>
              <a:rPr lang="en-US" altLang="zh-CN" sz="2400">
                <a:solidFill>
                  <a:srgbClr val="0000FF"/>
                </a:solidFill>
              </a:rPr>
              <a:t>               WHERE Sno=‘200215128'</a:t>
            </a:r>
            <a:r>
              <a:rPr lang="zh-CN" altLang="en-US" sz="2400">
                <a:solidFill>
                  <a:srgbClr val="0000FF"/>
                </a:solidFill>
              </a:rPr>
              <a:t>；</a:t>
            </a:r>
          </a:p>
          <a:p>
            <a:pPr marL="920750" lvl="1" indent="-533400">
              <a:lnSpc>
                <a:spcPct val="80000"/>
              </a:lnSpc>
              <a:buFontTx/>
              <a:buAutoNum type="circleNumDbPlain" startAt="2"/>
            </a:pPr>
            <a:r>
              <a:rPr lang="zh-CN" altLang="en-US"/>
              <a:t>删除多个元组的值</a:t>
            </a:r>
          </a:p>
          <a:p>
            <a:pPr marL="1311275" lvl="2" indent="-533400">
              <a:lnSpc>
                <a:spcPct val="80000"/>
              </a:lnSpc>
              <a:buFont typeface="Wingdings" pitchFamily="2" charset="2"/>
              <a:buNone/>
            </a:pPr>
            <a:r>
              <a:rPr lang="en-US" altLang="zh-CN">
                <a:solidFill>
                  <a:srgbClr val="0000FF"/>
                </a:solidFill>
              </a:rPr>
              <a:t>[</a:t>
            </a:r>
            <a:r>
              <a:rPr lang="zh-CN" altLang="en-US">
                <a:solidFill>
                  <a:srgbClr val="0000FF"/>
                </a:solidFill>
              </a:rPr>
              <a:t>例</a:t>
            </a:r>
            <a:r>
              <a:rPr lang="en-US" altLang="zh-CN">
                <a:solidFill>
                  <a:srgbClr val="0000FF"/>
                </a:solidFill>
              </a:rPr>
              <a:t>]  </a:t>
            </a:r>
            <a:r>
              <a:rPr lang="zh-CN" altLang="en-US">
                <a:solidFill>
                  <a:srgbClr val="0000FF"/>
                </a:solidFill>
              </a:rPr>
              <a:t>删除</a:t>
            </a:r>
            <a:r>
              <a:rPr lang="en-US" altLang="zh-CN">
                <a:solidFill>
                  <a:srgbClr val="0000FF"/>
                </a:solidFill>
              </a:rPr>
              <a:t>2</a:t>
            </a:r>
            <a:r>
              <a:rPr lang="zh-CN" altLang="en-US">
                <a:solidFill>
                  <a:srgbClr val="0000FF"/>
                </a:solidFill>
              </a:rPr>
              <a:t>号课程的所有选课记录。</a:t>
            </a:r>
          </a:p>
          <a:p>
            <a:pPr marL="1311275" lvl="2" indent="-533400">
              <a:lnSpc>
                <a:spcPct val="80000"/>
              </a:lnSpc>
              <a:buFont typeface="Wingdings" pitchFamily="2" charset="2"/>
              <a:buNone/>
            </a:pPr>
            <a:r>
              <a:rPr lang="zh-CN" altLang="en-US" sz="2400">
                <a:solidFill>
                  <a:srgbClr val="0000FF"/>
                </a:solidFill>
              </a:rPr>
              <a:t>        </a:t>
            </a:r>
            <a:r>
              <a:rPr lang="en-US" altLang="zh-CN" sz="2400">
                <a:solidFill>
                  <a:srgbClr val="0000FF"/>
                </a:solidFill>
              </a:rPr>
              <a:t>DELETE     FROM SC</a:t>
            </a:r>
            <a:endParaRPr lang="zh-CN" altLang="en-US" sz="2400">
              <a:solidFill>
                <a:srgbClr val="0000FF"/>
              </a:solidFill>
            </a:endParaRPr>
          </a:p>
          <a:p>
            <a:pPr marL="1311275" lvl="2" indent="-533400">
              <a:lnSpc>
                <a:spcPct val="80000"/>
              </a:lnSpc>
              <a:buFont typeface="Wingdings" pitchFamily="2" charset="2"/>
              <a:buNone/>
            </a:pPr>
            <a:r>
              <a:rPr lang="zh-CN" altLang="en-US" sz="2400">
                <a:solidFill>
                  <a:srgbClr val="0000FF"/>
                </a:solidFill>
              </a:rPr>
              <a:t>               </a:t>
            </a:r>
            <a:r>
              <a:rPr lang="en-US" altLang="zh-CN" sz="2400">
                <a:solidFill>
                  <a:srgbClr val="0000FF"/>
                </a:solidFill>
              </a:rPr>
              <a:t>WHERE Cno='2'</a:t>
            </a:r>
            <a:r>
              <a:rPr lang="zh-CN" altLang="en-US" sz="2400">
                <a:solidFill>
                  <a:srgbClr val="0000FF"/>
                </a:solidFill>
              </a:rPr>
              <a:t>；</a:t>
            </a:r>
          </a:p>
          <a:p>
            <a:pPr marL="1311275" lvl="2" indent="-533400">
              <a:lnSpc>
                <a:spcPct val="80000"/>
              </a:lnSpc>
              <a:buFont typeface="Wingdings" pitchFamily="2" charset="2"/>
              <a:buNone/>
            </a:pPr>
            <a:r>
              <a:rPr lang="en-US" altLang="zh-CN">
                <a:solidFill>
                  <a:srgbClr val="0000FF"/>
                </a:solidFill>
              </a:rPr>
              <a:t>[</a:t>
            </a:r>
            <a:r>
              <a:rPr lang="zh-CN" altLang="en-US">
                <a:solidFill>
                  <a:srgbClr val="0000FF"/>
                </a:solidFill>
              </a:rPr>
              <a:t>例</a:t>
            </a:r>
            <a:r>
              <a:rPr lang="en-US" altLang="zh-CN">
                <a:solidFill>
                  <a:srgbClr val="0000FF"/>
                </a:solidFill>
              </a:rPr>
              <a:t>]  </a:t>
            </a:r>
            <a:r>
              <a:rPr lang="zh-CN" altLang="en-US">
                <a:solidFill>
                  <a:srgbClr val="0000FF"/>
                </a:solidFill>
              </a:rPr>
              <a:t>删除所有的学生选课记录。</a:t>
            </a:r>
          </a:p>
          <a:p>
            <a:pPr marL="1311275" lvl="2" indent="-533400">
              <a:lnSpc>
                <a:spcPct val="80000"/>
              </a:lnSpc>
              <a:buFont typeface="Wingdings" pitchFamily="2" charset="2"/>
              <a:buNone/>
            </a:pPr>
            <a:r>
              <a:rPr lang="zh-CN" altLang="en-US" sz="2400">
                <a:solidFill>
                  <a:srgbClr val="0000FF"/>
                </a:solidFill>
              </a:rPr>
              <a:t>        </a:t>
            </a:r>
            <a:r>
              <a:rPr lang="en-US" altLang="zh-CN" sz="2400">
                <a:solidFill>
                  <a:srgbClr val="0000FF"/>
                </a:solidFill>
              </a:rPr>
              <a:t>DELETE    </a:t>
            </a:r>
          </a:p>
          <a:p>
            <a:pPr marL="1311275" lvl="2" indent="-533400">
              <a:lnSpc>
                <a:spcPct val="80000"/>
              </a:lnSpc>
              <a:buFont typeface="Wingdings" pitchFamily="2" charset="2"/>
              <a:buNone/>
            </a:pPr>
            <a:r>
              <a:rPr lang="en-US" altLang="zh-CN" sz="2400">
                <a:solidFill>
                  <a:srgbClr val="0000FF"/>
                </a:solidFill>
              </a:rPr>
              <a:t>                 FROM SC</a:t>
            </a:r>
            <a:r>
              <a:rPr lang="zh-CN" altLang="en-US" sz="240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2627">
                                            <p:txEl>
                                              <p:pRg st="0" end="0"/>
                                            </p:txEl>
                                          </p:spTgt>
                                        </p:tgtEl>
                                        <p:attrNameLst>
                                          <p:attrName>style.visibility</p:attrName>
                                        </p:attrNameLst>
                                      </p:cBhvr>
                                      <p:to>
                                        <p:strVal val="visible"/>
                                      </p:to>
                                    </p:set>
                                    <p:animEffect transition="in" filter="wipe(up)">
                                      <p:cBhvr>
                                        <p:cTn id="7" dur="500"/>
                                        <p:tgtEl>
                                          <p:spTgt spid="15626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62627">
                                            <p:txEl>
                                              <p:pRg st="1" end="1"/>
                                            </p:txEl>
                                          </p:spTgt>
                                        </p:tgtEl>
                                        <p:attrNameLst>
                                          <p:attrName>style.visibility</p:attrName>
                                        </p:attrNameLst>
                                      </p:cBhvr>
                                      <p:to>
                                        <p:strVal val="visible"/>
                                      </p:to>
                                    </p:set>
                                    <p:animEffect transition="in" filter="wipe(up)">
                                      <p:cBhvr>
                                        <p:cTn id="11" dur="500"/>
                                        <p:tgtEl>
                                          <p:spTgt spid="156262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62627">
                                            <p:txEl>
                                              <p:pRg st="2" end="2"/>
                                            </p:txEl>
                                          </p:spTgt>
                                        </p:tgtEl>
                                        <p:attrNameLst>
                                          <p:attrName>style.visibility</p:attrName>
                                        </p:attrNameLst>
                                      </p:cBhvr>
                                      <p:to>
                                        <p:strVal val="visible"/>
                                      </p:to>
                                    </p:set>
                                    <p:animEffect transition="in" filter="wipe(up)">
                                      <p:cBhvr>
                                        <p:cTn id="15" dur="500"/>
                                        <p:tgtEl>
                                          <p:spTgt spid="156262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62627">
                                            <p:txEl>
                                              <p:pRg st="3" end="3"/>
                                            </p:txEl>
                                          </p:spTgt>
                                        </p:tgtEl>
                                        <p:attrNameLst>
                                          <p:attrName>style.visibility</p:attrName>
                                        </p:attrNameLst>
                                      </p:cBhvr>
                                      <p:to>
                                        <p:strVal val="visible"/>
                                      </p:to>
                                    </p:set>
                                    <p:animEffect transition="in" filter="wipe(up)">
                                      <p:cBhvr>
                                        <p:cTn id="19" dur="500"/>
                                        <p:tgtEl>
                                          <p:spTgt spid="156262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62627">
                                            <p:txEl>
                                              <p:pRg st="4" end="4"/>
                                            </p:txEl>
                                          </p:spTgt>
                                        </p:tgtEl>
                                        <p:attrNameLst>
                                          <p:attrName>style.visibility</p:attrName>
                                        </p:attrNameLst>
                                      </p:cBhvr>
                                      <p:to>
                                        <p:strVal val="visible"/>
                                      </p:to>
                                    </p:set>
                                    <p:animEffect transition="in" filter="wipe(up)">
                                      <p:cBhvr>
                                        <p:cTn id="23" dur="500"/>
                                        <p:tgtEl>
                                          <p:spTgt spid="156262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562627">
                                            <p:txEl>
                                              <p:pRg st="5" end="5"/>
                                            </p:txEl>
                                          </p:spTgt>
                                        </p:tgtEl>
                                        <p:attrNameLst>
                                          <p:attrName>style.visibility</p:attrName>
                                        </p:attrNameLst>
                                      </p:cBhvr>
                                      <p:to>
                                        <p:strVal val="visible"/>
                                      </p:to>
                                    </p:set>
                                    <p:animEffect transition="in" filter="wipe(up)">
                                      <p:cBhvr>
                                        <p:cTn id="28" dur="500"/>
                                        <p:tgtEl>
                                          <p:spTgt spid="1562627">
                                            <p:txEl>
                                              <p:pRg st="5" end="5"/>
                                            </p:txEl>
                                          </p:spTgt>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562627">
                                            <p:txEl>
                                              <p:pRg st="6" end="6"/>
                                            </p:txEl>
                                          </p:spTgt>
                                        </p:tgtEl>
                                        <p:attrNameLst>
                                          <p:attrName>style.visibility</p:attrName>
                                        </p:attrNameLst>
                                      </p:cBhvr>
                                      <p:to>
                                        <p:strVal val="visible"/>
                                      </p:to>
                                    </p:set>
                                    <p:animEffect transition="in" filter="wipe(up)">
                                      <p:cBhvr>
                                        <p:cTn id="32" dur="500"/>
                                        <p:tgtEl>
                                          <p:spTgt spid="1562627">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562627">
                                            <p:txEl>
                                              <p:pRg st="7" end="7"/>
                                            </p:txEl>
                                          </p:spTgt>
                                        </p:tgtEl>
                                        <p:attrNameLst>
                                          <p:attrName>style.visibility</p:attrName>
                                        </p:attrNameLst>
                                      </p:cBhvr>
                                      <p:to>
                                        <p:strVal val="visible"/>
                                      </p:to>
                                    </p:set>
                                    <p:animEffect transition="in" filter="wipe(up)">
                                      <p:cBhvr>
                                        <p:cTn id="36" dur="500"/>
                                        <p:tgtEl>
                                          <p:spTgt spid="1562627">
                                            <p:txEl>
                                              <p:pRg st="7" end="7"/>
                                            </p:txEl>
                                          </p:spTgt>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1562627">
                                            <p:txEl>
                                              <p:pRg st="8" end="8"/>
                                            </p:txEl>
                                          </p:spTgt>
                                        </p:tgtEl>
                                        <p:attrNameLst>
                                          <p:attrName>style.visibility</p:attrName>
                                        </p:attrNameLst>
                                      </p:cBhvr>
                                      <p:to>
                                        <p:strVal val="visible"/>
                                      </p:to>
                                    </p:set>
                                    <p:animEffect transition="in" filter="wipe(up)">
                                      <p:cBhvr>
                                        <p:cTn id="40" dur="500"/>
                                        <p:tgtEl>
                                          <p:spTgt spid="1562627">
                                            <p:txEl>
                                              <p:pRg st="8" end="8"/>
                                            </p:txEl>
                                          </p:spTgt>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1562627">
                                            <p:txEl>
                                              <p:pRg st="9" end="9"/>
                                            </p:txEl>
                                          </p:spTgt>
                                        </p:tgtEl>
                                        <p:attrNameLst>
                                          <p:attrName>style.visibility</p:attrName>
                                        </p:attrNameLst>
                                      </p:cBhvr>
                                      <p:to>
                                        <p:strVal val="visible"/>
                                      </p:to>
                                    </p:set>
                                    <p:animEffect transition="in" filter="wipe(up)">
                                      <p:cBhvr>
                                        <p:cTn id="44" dur="500"/>
                                        <p:tgtEl>
                                          <p:spTgt spid="1562627">
                                            <p:txEl>
                                              <p:pRg st="9" end="9"/>
                                            </p:txEl>
                                          </p:spTgt>
                                        </p:tgtEl>
                                      </p:cBhvr>
                                    </p:animEffect>
                                  </p:childTnLst>
                                </p:cTn>
                              </p:par>
                            </p:childTnLst>
                          </p:cTn>
                        </p:par>
                        <p:par>
                          <p:cTn id="45" fill="hold" nodeType="afterGroup">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1562627">
                                            <p:txEl>
                                              <p:pRg st="10" end="10"/>
                                            </p:txEl>
                                          </p:spTgt>
                                        </p:tgtEl>
                                        <p:attrNameLst>
                                          <p:attrName>style.visibility</p:attrName>
                                        </p:attrNameLst>
                                      </p:cBhvr>
                                      <p:to>
                                        <p:strVal val="visible"/>
                                      </p:to>
                                    </p:set>
                                    <p:animEffect transition="in" filter="wipe(up)">
                                      <p:cBhvr>
                                        <p:cTn id="48" dur="500"/>
                                        <p:tgtEl>
                                          <p:spTgt spid="1562627">
                                            <p:txEl>
                                              <p:pRg st="10" end="10"/>
                                            </p:txEl>
                                          </p:spTgt>
                                        </p:tgtEl>
                                      </p:cBhvr>
                                    </p:animEffect>
                                  </p:childTnLst>
                                </p:cTn>
                              </p:par>
                            </p:childTnLst>
                          </p:cTn>
                        </p:par>
                        <p:par>
                          <p:cTn id="49" fill="hold" nodeType="afterGroup">
                            <p:stCondLst>
                              <p:cond delay="3000"/>
                            </p:stCondLst>
                            <p:childTnLst>
                              <p:par>
                                <p:cTn id="50" presetID="22" presetClass="entr" presetSubtype="1" fill="hold" grpId="0" nodeType="afterEffect">
                                  <p:stCondLst>
                                    <p:cond delay="0"/>
                                  </p:stCondLst>
                                  <p:childTnLst>
                                    <p:set>
                                      <p:cBhvr>
                                        <p:cTn id="51" dur="1" fill="hold">
                                          <p:stCondLst>
                                            <p:cond delay="0"/>
                                          </p:stCondLst>
                                        </p:cTn>
                                        <p:tgtEl>
                                          <p:spTgt spid="1562627">
                                            <p:txEl>
                                              <p:pRg st="11" end="11"/>
                                            </p:txEl>
                                          </p:spTgt>
                                        </p:tgtEl>
                                        <p:attrNameLst>
                                          <p:attrName>style.visibility</p:attrName>
                                        </p:attrNameLst>
                                      </p:cBhvr>
                                      <p:to>
                                        <p:strVal val="visible"/>
                                      </p:to>
                                    </p:set>
                                    <p:animEffect transition="in" filter="wipe(up)">
                                      <p:cBhvr>
                                        <p:cTn id="52" dur="500"/>
                                        <p:tgtEl>
                                          <p:spTgt spid="15626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2627"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5B2CCE-0678-4413-9F84-E532A8D17812}" type="slidenum">
              <a:rPr lang="zh-CN" altLang="en-US"/>
              <a:pPr/>
              <a:t>134</a:t>
            </a:fld>
            <a:endParaRPr lang="en-US" altLang="zh-CN"/>
          </a:p>
        </p:txBody>
      </p:sp>
      <p:sp>
        <p:nvSpPr>
          <p:cNvPr id="5" name="日期占位符 4"/>
          <p:cNvSpPr>
            <a:spLocks noGrp="1"/>
          </p:cNvSpPr>
          <p:nvPr>
            <p:ph type="dt" sz="half" idx="11"/>
          </p:nvPr>
        </p:nvSpPr>
        <p:spPr/>
        <p:txBody>
          <a:bodyPr/>
          <a:lstStyle/>
          <a:p>
            <a:fld id="{ABEAA26C-65A9-4DB3-8951-C986213F2AC3}" type="datetime1">
              <a:rPr lang="zh-CN" altLang="en-US"/>
              <a:pPr/>
              <a:t>2017/4/15</a:t>
            </a:fld>
            <a:endParaRPr lang="en-US" altLang="zh-CN" sz="1000"/>
          </a:p>
        </p:txBody>
      </p:sp>
      <p:sp>
        <p:nvSpPr>
          <p:cNvPr id="1563650" name="Rectangle 2"/>
          <p:cNvSpPr>
            <a:spLocks noGrp="1" noChangeArrowheads="1"/>
          </p:cNvSpPr>
          <p:nvPr>
            <p:ph type="title"/>
          </p:nvPr>
        </p:nvSpPr>
        <p:spPr/>
        <p:txBody>
          <a:bodyPr/>
          <a:lstStyle/>
          <a:p>
            <a:r>
              <a:rPr lang="en-US" altLang="zh-CN"/>
              <a:t>3.  </a:t>
            </a:r>
            <a:r>
              <a:rPr lang="zh-CN" altLang="en-US"/>
              <a:t>删除数据</a:t>
            </a:r>
          </a:p>
        </p:txBody>
      </p:sp>
      <p:sp>
        <p:nvSpPr>
          <p:cNvPr id="1563651" name="Rectangle 3"/>
          <p:cNvSpPr>
            <a:spLocks noGrp="1" noChangeArrowheads="1"/>
          </p:cNvSpPr>
          <p:nvPr>
            <p:ph type="body" idx="1"/>
          </p:nvPr>
        </p:nvSpPr>
        <p:spPr>
          <a:xfrm>
            <a:off x="650875" y="1143000"/>
            <a:ext cx="8820150" cy="4651375"/>
          </a:xfrm>
        </p:spPr>
        <p:txBody>
          <a:bodyPr/>
          <a:lstStyle/>
          <a:p>
            <a:pPr marL="533400" indent="-533400"/>
            <a:r>
              <a:rPr lang="zh-CN" altLang="en-US" dirty="0"/>
              <a:t>三种删除方式（续）</a:t>
            </a:r>
          </a:p>
          <a:p>
            <a:pPr marL="920750" lvl="1" indent="-533400">
              <a:buFontTx/>
              <a:buAutoNum type="circleNumDbPlain" startAt="3"/>
            </a:pPr>
            <a:r>
              <a:rPr lang="zh-CN" altLang="en-US" dirty="0"/>
              <a:t>带子查询的删除语句</a:t>
            </a:r>
          </a:p>
          <a:p>
            <a:pPr marL="1311275" lvl="2" indent="-533400">
              <a:buFont typeface="Wingdings" pitchFamily="2" charset="2"/>
              <a:buNone/>
            </a:pPr>
            <a:r>
              <a:rPr lang="en-US" altLang="zh-CN" dirty="0"/>
              <a:t>[</a:t>
            </a:r>
            <a:r>
              <a:rPr lang="zh-CN" altLang="en-US" dirty="0"/>
              <a:t>例</a:t>
            </a:r>
            <a:r>
              <a:rPr lang="en-US" altLang="zh-CN" dirty="0"/>
              <a:t>]  </a:t>
            </a:r>
            <a:r>
              <a:rPr lang="zh-CN" altLang="en-US" dirty="0"/>
              <a:t>删除计算机科学系所有学生的选课记录。</a:t>
            </a:r>
          </a:p>
          <a:p>
            <a:pPr marL="1311275" lvl="2" indent="-533400">
              <a:buFont typeface="Wingdings" pitchFamily="2" charset="2"/>
              <a:buNone/>
            </a:pPr>
            <a:r>
              <a:rPr lang="zh-CN" altLang="en-US" dirty="0"/>
              <a:t>        </a:t>
            </a:r>
            <a:r>
              <a:rPr lang="en-US" altLang="zh-CN" dirty="0">
                <a:solidFill>
                  <a:srgbClr val="0000FF"/>
                </a:solidFill>
              </a:rPr>
              <a:t>DELETE</a:t>
            </a:r>
          </a:p>
          <a:p>
            <a:pPr marL="1311275" lvl="2" indent="-533400">
              <a:buFont typeface="Wingdings" pitchFamily="2" charset="2"/>
              <a:buNone/>
            </a:pPr>
            <a:r>
              <a:rPr lang="en-US" altLang="zh-CN" dirty="0">
                <a:solidFill>
                  <a:srgbClr val="0000FF"/>
                </a:solidFill>
              </a:rPr>
              <a:t>               FROM SC</a:t>
            </a:r>
          </a:p>
          <a:p>
            <a:pPr marL="1311275" lvl="2" indent="-533400">
              <a:buFont typeface="Wingdings" pitchFamily="2" charset="2"/>
              <a:buNone/>
            </a:pPr>
            <a:r>
              <a:rPr lang="en-US" altLang="zh-CN" dirty="0">
                <a:solidFill>
                  <a:srgbClr val="0000FF"/>
                </a:solidFill>
              </a:rPr>
              <a:t>               WHERE  'CS'=</a:t>
            </a:r>
          </a:p>
          <a:p>
            <a:pPr marL="1311275" lvl="2" indent="-533400">
              <a:buFont typeface="Wingdings" pitchFamily="2" charset="2"/>
              <a:buNone/>
            </a:pPr>
            <a:r>
              <a:rPr lang="en-US" altLang="zh-CN" dirty="0">
                <a:solidFill>
                  <a:srgbClr val="0000FF"/>
                </a:solidFill>
              </a:rPr>
              <a:t>                     (SELETE </a:t>
            </a:r>
            <a:r>
              <a:rPr lang="en-US" altLang="zh-CN" dirty="0" err="1">
                <a:solidFill>
                  <a:srgbClr val="0000FF"/>
                </a:solidFill>
              </a:rPr>
              <a:t>Sdept</a:t>
            </a:r>
            <a:r>
              <a:rPr lang="en-US" altLang="zh-CN" dirty="0">
                <a:solidFill>
                  <a:srgbClr val="0000FF"/>
                </a:solidFill>
              </a:rPr>
              <a:t> </a:t>
            </a:r>
          </a:p>
          <a:p>
            <a:pPr marL="1311275" lvl="2" indent="-533400">
              <a:buFont typeface="Wingdings" pitchFamily="2" charset="2"/>
              <a:buNone/>
            </a:pPr>
            <a:r>
              <a:rPr lang="en-US" altLang="zh-CN" dirty="0">
                <a:solidFill>
                  <a:srgbClr val="0000FF"/>
                </a:solidFill>
              </a:rPr>
              <a:t>                                 FROM Student</a:t>
            </a:r>
          </a:p>
          <a:p>
            <a:pPr marL="1311275" lvl="2" indent="-533400">
              <a:buFont typeface="Wingdings" pitchFamily="2" charset="2"/>
              <a:buNone/>
            </a:pPr>
            <a:r>
              <a:rPr lang="en-US" altLang="zh-CN" sz="900" dirty="0">
                <a:solidFill>
                  <a:srgbClr val="0000FF"/>
                </a:solidFill>
              </a:rPr>
              <a:t>                                                                                                     </a:t>
            </a:r>
            <a:r>
              <a:rPr lang="en-US" altLang="zh-CN" dirty="0">
                <a:solidFill>
                  <a:srgbClr val="0000FF"/>
                </a:solidFill>
              </a:rPr>
              <a:t>WHERE </a:t>
            </a:r>
            <a:r>
              <a:rPr lang="en-US" altLang="zh-CN" dirty="0" err="1">
                <a:solidFill>
                  <a:srgbClr val="0000FF"/>
                </a:solidFill>
              </a:rPr>
              <a:t>Student.Sno</a:t>
            </a:r>
            <a:r>
              <a:rPr lang="en-US" altLang="zh-CN" dirty="0">
                <a:solidFill>
                  <a:srgbClr val="0000FF"/>
                </a:solidFill>
              </a:rPr>
              <a:t>=</a:t>
            </a:r>
            <a:r>
              <a:rPr lang="en-US" altLang="zh-CN" dirty="0" err="1">
                <a:solidFill>
                  <a:srgbClr val="0000FF"/>
                </a:solidFill>
              </a:rPr>
              <a:t>SC.Sno</a:t>
            </a:r>
            <a:r>
              <a:rPr lang="en-US" altLang="zh-CN" dirty="0">
                <a:solidFill>
                  <a:srgbClr val="0000FF"/>
                </a:solidFill>
              </a:rPr>
              <a:t>)</a:t>
            </a:r>
            <a:r>
              <a:rPr lang="zh-CN" altLang="en-US" dirty="0">
                <a:solidFill>
                  <a:srgbClr val="0000FF"/>
                </a:solidFill>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6F99A7D-1954-4E4E-9132-7C5A06836D83}" type="slidenum">
              <a:rPr lang="zh-CN" altLang="en-US"/>
              <a:pPr/>
              <a:t>135</a:t>
            </a:fld>
            <a:endParaRPr lang="en-US" altLang="zh-CN"/>
          </a:p>
        </p:txBody>
      </p:sp>
      <p:sp>
        <p:nvSpPr>
          <p:cNvPr id="5" name="日期占位符 4"/>
          <p:cNvSpPr>
            <a:spLocks noGrp="1"/>
          </p:cNvSpPr>
          <p:nvPr>
            <p:ph type="dt" sz="half" idx="11"/>
          </p:nvPr>
        </p:nvSpPr>
        <p:spPr/>
        <p:txBody>
          <a:bodyPr/>
          <a:lstStyle/>
          <a:p>
            <a:fld id="{A1A8BF39-CDD6-4BCD-86BB-BFF53B730542}" type="datetime1">
              <a:rPr lang="zh-CN" altLang="en-US"/>
              <a:pPr/>
              <a:t>2017/4/15</a:t>
            </a:fld>
            <a:endParaRPr lang="en-US" altLang="zh-CN" sz="1000"/>
          </a:p>
        </p:txBody>
      </p:sp>
      <p:sp>
        <p:nvSpPr>
          <p:cNvPr id="1815554" name="Rectangle 2"/>
          <p:cNvSpPr>
            <a:spLocks noGrp="1" noChangeArrowheads="1"/>
          </p:cNvSpPr>
          <p:nvPr>
            <p:ph type="title"/>
          </p:nvPr>
        </p:nvSpPr>
        <p:spPr/>
        <p:txBody>
          <a:bodyPr/>
          <a:lstStyle/>
          <a:p>
            <a:r>
              <a:rPr lang="zh-CN" altLang="en-US"/>
              <a:t>截断表</a:t>
            </a:r>
            <a:r>
              <a:rPr lang="en-US" altLang="zh-CN"/>
              <a:t>TRUNCATE TABLE </a:t>
            </a:r>
            <a:endParaRPr lang="zh-CN" altLang="en-US"/>
          </a:p>
        </p:txBody>
      </p:sp>
      <p:sp>
        <p:nvSpPr>
          <p:cNvPr id="1815555" name="Rectangle 3"/>
          <p:cNvSpPr>
            <a:spLocks noGrp="1" noChangeArrowheads="1"/>
          </p:cNvSpPr>
          <p:nvPr>
            <p:ph type="body" idx="1"/>
          </p:nvPr>
        </p:nvSpPr>
        <p:spPr>
          <a:xfrm>
            <a:off x="650875" y="1143000"/>
            <a:ext cx="8820150" cy="5505450"/>
          </a:xfrm>
        </p:spPr>
        <p:txBody>
          <a:bodyPr/>
          <a:lstStyle/>
          <a:p>
            <a:r>
              <a:rPr lang="zh-CN" altLang="en-US" dirty="0"/>
              <a:t>删除表中的所有行，而不记录单个行删除操作</a:t>
            </a:r>
          </a:p>
          <a:p>
            <a:pPr lvl="1"/>
            <a:r>
              <a:rPr lang="en-US" altLang="zh-CN" dirty="0"/>
              <a:t>TRUNCATE TABLE </a:t>
            </a:r>
            <a:r>
              <a:rPr lang="en-US" altLang="zh-CN" i="1" dirty="0" err="1"/>
              <a:t>table_name</a:t>
            </a:r>
            <a:endParaRPr lang="en-US" altLang="zh-CN" dirty="0"/>
          </a:p>
          <a:p>
            <a:pPr lvl="1"/>
            <a:r>
              <a:rPr lang="zh-CN" altLang="en-US" dirty="0"/>
              <a:t>功能上与不带 </a:t>
            </a:r>
            <a:r>
              <a:rPr lang="en-US" altLang="zh-CN" dirty="0"/>
              <a:t>WHERE </a:t>
            </a:r>
            <a:r>
              <a:rPr lang="zh-CN" altLang="en-US" dirty="0"/>
              <a:t>子句的 </a:t>
            </a:r>
            <a:r>
              <a:rPr lang="en-US" altLang="zh-CN" dirty="0"/>
              <a:t>DELETE </a:t>
            </a:r>
            <a:r>
              <a:rPr lang="zh-CN" altLang="en-US" dirty="0"/>
              <a:t>语句相同：二者均删除表中的全部行。</a:t>
            </a:r>
          </a:p>
          <a:p>
            <a:pPr lvl="1"/>
            <a:r>
              <a:rPr lang="zh-CN" altLang="en-US" dirty="0"/>
              <a:t>但 </a:t>
            </a:r>
            <a:r>
              <a:rPr lang="en-US" altLang="zh-CN" dirty="0"/>
              <a:t>TRUNCATE TABLE </a:t>
            </a:r>
            <a:r>
              <a:rPr lang="zh-CN" altLang="en-US" dirty="0"/>
              <a:t>比 </a:t>
            </a:r>
            <a:r>
              <a:rPr lang="en-US" altLang="zh-CN" dirty="0"/>
              <a:t>DELETE </a:t>
            </a:r>
            <a:r>
              <a:rPr lang="zh-CN" altLang="en-US" dirty="0"/>
              <a:t>速度快，且使用的系统和事务日志资源少。 </a:t>
            </a:r>
          </a:p>
          <a:p>
            <a:pPr lvl="2"/>
            <a:r>
              <a:rPr lang="en-US" altLang="zh-CN" dirty="0"/>
              <a:t>DELETE </a:t>
            </a:r>
            <a:r>
              <a:rPr lang="zh-CN" altLang="en-US" dirty="0"/>
              <a:t>语句每次删除一行，并在事务日志中为所删除的每行记录一项。</a:t>
            </a:r>
          </a:p>
          <a:p>
            <a:pPr lvl="2"/>
            <a:r>
              <a:rPr lang="en-US" altLang="zh-CN" dirty="0"/>
              <a:t>TRUNCATE TABLE </a:t>
            </a:r>
            <a:r>
              <a:rPr lang="zh-CN" altLang="en-US" dirty="0"/>
              <a:t>通过释放存储表数据所用的数据页来删除数据，并且只在事务日志中记录页的释放。</a:t>
            </a:r>
          </a:p>
          <a:p>
            <a:pPr lvl="1"/>
            <a:r>
              <a:rPr lang="zh-CN" altLang="en-US" dirty="0"/>
              <a:t>操作不能回滚， </a:t>
            </a:r>
            <a:r>
              <a:rPr lang="en-US" altLang="zh-CN" dirty="0"/>
              <a:t>DELETE </a:t>
            </a:r>
            <a:r>
              <a:rPr lang="zh-CN" altLang="en-US" dirty="0"/>
              <a:t>可以回滚</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4D51209-412F-41A2-B90B-DDF16411BAA9}" type="slidenum">
              <a:rPr lang="zh-CN" altLang="en-US"/>
              <a:pPr/>
              <a:t>136</a:t>
            </a:fld>
            <a:endParaRPr lang="en-US" altLang="zh-CN"/>
          </a:p>
        </p:txBody>
      </p:sp>
      <p:sp>
        <p:nvSpPr>
          <p:cNvPr id="5" name="日期占位符 4"/>
          <p:cNvSpPr>
            <a:spLocks noGrp="1"/>
          </p:cNvSpPr>
          <p:nvPr>
            <p:ph type="dt" sz="half" idx="11"/>
          </p:nvPr>
        </p:nvSpPr>
        <p:spPr/>
        <p:txBody>
          <a:bodyPr/>
          <a:lstStyle/>
          <a:p>
            <a:fld id="{95424ECB-5455-4FBE-AB9D-782FB2041AD5}" type="datetime1">
              <a:rPr lang="zh-CN" altLang="en-US"/>
              <a:pPr/>
              <a:t>2017/4/15</a:t>
            </a:fld>
            <a:endParaRPr lang="en-US" altLang="zh-CN" sz="1000"/>
          </a:p>
        </p:txBody>
      </p:sp>
      <p:sp>
        <p:nvSpPr>
          <p:cNvPr id="1814530" name="Rectangle 2"/>
          <p:cNvSpPr>
            <a:spLocks noGrp="1" noChangeArrowheads="1"/>
          </p:cNvSpPr>
          <p:nvPr>
            <p:ph type="title"/>
          </p:nvPr>
        </p:nvSpPr>
        <p:spPr/>
        <p:txBody>
          <a:bodyPr/>
          <a:lstStyle/>
          <a:p>
            <a:r>
              <a:rPr lang="zh-CN" altLang="en-US"/>
              <a:t>更新数据与数据一致性</a:t>
            </a:r>
          </a:p>
        </p:txBody>
      </p:sp>
      <p:sp>
        <p:nvSpPr>
          <p:cNvPr id="1814531" name="Rectangle 3"/>
          <p:cNvSpPr>
            <a:spLocks noGrp="1" noChangeArrowheads="1"/>
          </p:cNvSpPr>
          <p:nvPr>
            <p:ph type="body" idx="1"/>
          </p:nvPr>
        </p:nvSpPr>
        <p:spPr>
          <a:xfrm>
            <a:off x="650875" y="1143000"/>
            <a:ext cx="8820150" cy="5121275"/>
          </a:xfrm>
        </p:spPr>
        <p:txBody>
          <a:bodyPr/>
          <a:lstStyle/>
          <a:p>
            <a:pPr algn="just"/>
            <a:r>
              <a:rPr lang="en-US" altLang="zh-CN" dirty="0"/>
              <a:t>DBMS</a:t>
            </a:r>
            <a:r>
              <a:rPr lang="zh-CN" altLang="en-US" dirty="0"/>
              <a:t>在执行增删改语句时必须保证数据库一致性</a:t>
            </a:r>
          </a:p>
          <a:p>
            <a:pPr lvl="1"/>
            <a:r>
              <a:rPr lang="zh-CN" altLang="en-US" dirty="0"/>
              <a:t>数据库不一致性的形成</a:t>
            </a:r>
          </a:p>
          <a:p>
            <a:pPr lvl="2"/>
            <a:r>
              <a:rPr lang="zh-CN" altLang="en-US" dirty="0"/>
              <a:t>当某同学退学时，首先删除成绩表（子表）中数据，然后删除学籍表（主表）中的数据，但如果执行完第一步后，计算机发生故障，则第二步永远不会执行，就会形成数据库的不一致性。</a:t>
            </a:r>
          </a:p>
          <a:p>
            <a:pPr lvl="2"/>
            <a:r>
              <a:rPr lang="zh-CN" altLang="en-US" dirty="0"/>
              <a:t>问题的解决：必须有事务的概念和原子性</a:t>
            </a:r>
            <a:endParaRPr lang="en-US" altLang="zh-CN" dirty="0"/>
          </a:p>
          <a:p>
            <a:pPr lvl="1" algn="just"/>
            <a:r>
              <a:rPr lang="zh-CN" altLang="en-US" dirty="0"/>
              <a:t>完整性检查和保证</a:t>
            </a:r>
          </a:p>
          <a:p>
            <a:pPr lvl="2"/>
            <a:r>
              <a:rPr lang="zh-CN" altLang="en-US" dirty="0"/>
              <a:t>系统自动在删除主表元组时删除子表对应的元组</a:t>
            </a:r>
          </a:p>
          <a:p>
            <a:pPr lvl="2"/>
            <a:r>
              <a:rPr lang="zh-CN" altLang="en-US" dirty="0"/>
              <a:t>系统检查子表中是否有相应的元组，如果存在，禁止删除动作</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34EE10-08E4-49D9-BDEB-64AD77EBD2EC}" type="slidenum">
              <a:rPr lang="zh-CN" altLang="en-US"/>
              <a:pPr/>
              <a:t>137</a:t>
            </a:fld>
            <a:endParaRPr lang="en-US" altLang="zh-CN"/>
          </a:p>
        </p:txBody>
      </p:sp>
      <p:sp>
        <p:nvSpPr>
          <p:cNvPr id="5" name="日期占位符 4"/>
          <p:cNvSpPr>
            <a:spLocks noGrp="1"/>
          </p:cNvSpPr>
          <p:nvPr>
            <p:ph type="dt" sz="half" idx="11"/>
          </p:nvPr>
        </p:nvSpPr>
        <p:spPr/>
        <p:txBody>
          <a:bodyPr/>
          <a:lstStyle/>
          <a:p>
            <a:fld id="{48946E42-44AC-483E-9206-6E2C34CA3F8F}" type="datetime1">
              <a:rPr lang="zh-CN" altLang="en-US"/>
              <a:pPr/>
              <a:t>2017/4/15</a:t>
            </a:fld>
            <a:endParaRPr lang="en-US" altLang="zh-CN" sz="1000"/>
          </a:p>
        </p:txBody>
      </p:sp>
      <p:sp>
        <p:nvSpPr>
          <p:cNvPr id="1728514"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28515" name="Rectangle 3"/>
          <p:cNvSpPr>
            <a:spLocks noGrp="1" noChangeArrowheads="1"/>
          </p:cNvSpPr>
          <p:nvPr>
            <p:ph type="body" idx="1"/>
          </p:nvPr>
        </p:nvSpPr>
        <p:spPr>
          <a:xfrm>
            <a:off x="704850" y="1196975"/>
            <a:ext cx="6026150" cy="4117975"/>
          </a:xfrm>
        </p:spPr>
        <p:txBody>
          <a:bodyPr/>
          <a:lstStyle/>
          <a:p>
            <a:r>
              <a:rPr lang="en-US" altLang="zh-CN"/>
              <a:t>4.1	SQL简介 </a:t>
            </a:r>
          </a:p>
          <a:p>
            <a:r>
              <a:rPr lang="en-US" altLang="zh-CN"/>
              <a:t>4.2	SQL的系统结构</a:t>
            </a:r>
          </a:p>
          <a:p>
            <a:r>
              <a:rPr lang="en-US" altLang="zh-CN"/>
              <a:t>4.3	SQL的数据定义</a:t>
            </a:r>
          </a:p>
          <a:p>
            <a:r>
              <a:rPr lang="en-US" altLang="zh-CN"/>
              <a:t>4.4	SQL的数据操纵</a:t>
            </a:r>
            <a:endParaRPr lang="zh-CN" altLang="en-US">
              <a:solidFill>
                <a:srgbClr val="0000FF"/>
              </a:solidFill>
            </a:endParaRPr>
          </a:p>
          <a:p>
            <a:r>
              <a:rPr lang="en-US" altLang="zh-CN">
                <a:solidFill>
                  <a:srgbClr val="0000FF"/>
                </a:solidFill>
              </a:rPr>
              <a:t>4.5	SQL中的视图</a:t>
            </a:r>
          </a:p>
          <a:p>
            <a:r>
              <a:rPr lang="en-US" altLang="zh-CN"/>
              <a:t>4.6	SQL的数据控制</a:t>
            </a:r>
          </a:p>
          <a:p>
            <a:r>
              <a:rPr lang="en-US" altLang="zh-CN"/>
              <a:t>4.7	嵌入式SQL</a:t>
            </a:r>
          </a:p>
          <a:p>
            <a:r>
              <a:rPr lang="en-US" altLang="zh-CN"/>
              <a:t>4.8	小结</a:t>
            </a:r>
            <a:endParaRPr lang="zh-CN" alt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F4B80-7FDA-4EAC-8BB4-FF9E5036AF16}" type="slidenum">
              <a:rPr lang="zh-CN" altLang="en-US"/>
              <a:pPr/>
              <a:t>138</a:t>
            </a:fld>
            <a:endParaRPr lang="en-US" altLang="zh-CN"/>
          </a:p>
        </p:txBody>
      </p:sp>
      <p:sp>
        <p:nvSpPr>
          <p:cNvPr id="5" name="日期占位符 4"/>
          <p:cNvSpPr>
            <a:spLocks noGrp="1"/>
          </p:cNvSpPr>
          <p:nvPr>
            <p:ph type="dt" sz="half" idx="11"/>
          </p:nvPr>
        </p:nvSpPr>
        <p:spPr/>
        <p:txBody>
          <a:bodyPr/>
          <a:lstStyle/>
          <a:p>
            <a:fld id="{264ACCFA-BD66-489A-BCE8-98660E36E106}" type="datetime1">
              <a:rPr lang="zh-CN" altLang="en-US"/>
              <a:pPr/>
              <a:t>2017/4/15</a:t>
            </a:fld>
            <a:endParaRPr lang="en-US" altLang="zh-CN" sz="1000"/>
          </a:p>
        </p:txBody>
      </p:sp>
      <p:sp>
        <p:nvSpPr>
          <p:cNvPr id="1570818" name="Rectangle 2"/>
          <p:cNvSpPr>
            <a:spLocks noGrp="1" noChangeArrowheads="1"/>
          </p:cNvSpPr>
          <p:nvPr>
            <p:ph type="title"/>
          </p:nvPr>
        </p:nvSpPr>
        <p:spPr>
          <a:xfrm>
            <a:off x="650875" y="311150"/>
            <a:ext cx="8820150" cy="603250"/>
          </a:xfrm>
        </p:spPr>
        <p:txBody>
          <a:bodyPr/>
          <a:lstStyle/>
          <a:p>
            <a:pPr defTabSz="914400"/>
            <a:r>
              <a:rPr lang="en-US" altLang="zh-CN" sz="4400"/>
              <a:t>4.5  </a:t>
            </a:r>
            <a:r>
              <a:rPr lang="zh-CN" altLang="en-US" sz="4400"/>
              <a:t>视    图</a:t>
            </a:r>
            <a:endParaRPr lang="zh-CN" altLang="en-US"/>
          </a:p>
        </p:txBody>
      </p:sp>
      <p:sp>
        <p:nvSpPr>
          <p:cNvPr id="1570819" name="Rectangle 3"/>
          <p:cNvSpPr>
            <a:spLocks noGrp="1" noChangeArrowheads="1"/>
          </p:cNvSpPr>
          <p:nvPr>
            <p:ph type="body" idx="1"/>
          </p:nvPr>
        </p:nvSpPr>
        <p:spPr>
          <a:xfrm>
            <a:off x="560388" y="1196975"/>
            <a:ext cx="8929687" cy="4783138"/>
          </a:xfrm>
        </p:spPr>
        <p:txBody>
          <a:bodyPr/>
          <a:lstStyle/>
          <a:p>
            <a:pPr>
              <a:lnSpc>
                <a:spcPct val="100000"/>
              </a:lnSpc>
            </a:pPr>
            <a:r>
              <a:rPr lang="zh-CN" altLang="en-US"/>
              <a:t>视图的特点</a:t>
            </a:r>
          </a:p>
          <a:p>
            <a:pPr lvl="1">
              <a:lnSpc>
                <a:spcPct val="100000"/>
              </a:lnSpc>
            </a:pPr>
            <a:r>
              <a:rPr lang="zh-CN" altLang="en-US"/>
              <a:t>虚表</a:t>
            </a:r>
            <a:r>
              <a:rPr lang="en-US" altLang="zh-CN"/>
              <a:t>,</a:t>
            </a:r>
            <a:r>
              <a:rPr lang="zh-CN" altLang="en-US"/>
              <a:t>是从一个或几个基本表（或视图）导出的表</a:t>
            </a:r>
          </a:p>
          <a:p>
            <a:pPr lvl="1">
              <a:lnSpc>
                <a:spcPct val="100000"/>
              </a:lnSpc>
              <a:spcBef>
                <a:spcPct val="40000"/>
              </a:spcBef>
            </a:pPr>
            <a:r>
              <a:rPr lang="zh-CN" altLang="en-US"/>
              <a:t>只存放视图的定义，不会出现数据冗余</a:t>
            </a:r>
          </a:p>
          <a:p>
            <a:pPr lvl="1">
              <a:lnSpc>
                <a:spcPct val="100000"/>
              </a:lnSpc>
              <a:spcBef>
                <a:spcPct val="40000"/>
              </a:spcBef>
            </a:pPr>
            <a:r>
              <a:rPr lang="zh-CN" altLang="en-US"/>
              <a:t>基表中的数据发生变化</a:t>
            </a:r>
            <a:r>
              <a:rPr lang="en-US" altLang="zh-CN"/>
              <a:t>,</a:t>
            </a:r>
            <a:r>
              <a:rPr lang="zh-CN" altLang="en-US"/>
              <a:t>从视图中查询出的数据也改变</a:t>
            </a:r>
          </a:p>
          <a:p>
            <a:pPr>
              <a:lnSpc>
                <a:spcPct val="100000"/>
              </a:lnSpc>
            </a:pPr>
            <a:r>
              <a:rPr lang="zh-CN" altLang="en-US"/>
              <a:t>基于视图的操作</a:t>
            </a:r>
          </a:p>
          <a:p>
            <a:pPr lvl="1">
              <a:lnSpc>
                <a:spcPct val="100000"/>
              </a:lnSpc>
            </a:pPr>
            <a:r>
              <a:rPr lang="zh-CN" altLang="en-US"/>
              <a:t>视图实际上提供了一种观察数据的逻辑窗口。对视图的操作意味着对基表进行相对应的操作。但对视图的更新</a:t>
            </a:r>
            <a:r>
              <a:rPr lang="en-US" altLang="zh-CN"/>
              <a:t>(</a:t>
            </a:r>
            <a:r>
              <a:rPr lang="zh-CN" altLang="en-US"/>
              <a:t>插入数据、删除、修改</a:t>
            </a:r>
            <a:r>
              <a:rPr lang="en-US" altLang="zh-CN"/>
              <a:t>)</a:t>
            </a:r>
            <a:r>
              <a:rPr lang="zh-CN" altLang="en-US"/>
              <a:t>有一些限制</a:t>
            </a:r>
          </a:p>
          <a:p>
            <a:pPr lvl="1">
              <a:lnSpc>
                <a:spcPct val="100000"/>
              </a:lnSpc>
            </a:pPr>
            <a:r>
              <a:rPr lang="zh-CN" altLang="en-US"/>
              <a:t>视图的定义是递归的，可以定义基于该视图的新视图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819">
                                            <p:txEl>
                                              <p:pRg st="0" end="0"/>
                                            </p:txEl>
                                          </p:spTgt>
                                        </p:tgtEl>
                                        <p:attrNameLst>
                                          <p:attrName>style.visibility</p:attrName>
                                        </p:attrNameLst>
                                      </p:cBhvr>
                                      <p:to>
                                        <p:strVal val="visible"/>
                                      </p:to>
                                    </p:set>
                                    <p:animEffect transition="in" filter="wipe(up)">
                                      <p:cBhvr>
                                        <p:cTn id="7" dur="1000"/>
                                        <p:tgtEl>
                                          <p:spTgt spid="157081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70819">
                                            <p:txEl>
                                              <p:pRg st="1" end="1"/>
                                            </p:txEl>
                                          </p:spTgt>
                                        </p:tgtEl>
                                        <p:attrNameLst>
                                          <p:attrName>style.visibility</p:attrName>
                                        </p:attrNameLst>
                                      </p:cBhvr>
                                      <p:to>
                                        <p:strVal val="visible"/>
                                      </p:to>
                                    </p:set>
                                    <p:animEffect transition="in" filter="wipe(up)">
                                      <p:cBhvr>
                                        <p:cTn id="11" dur="1000"/>
                                        <p:tgtEl>
                                          <p:spTgt spid="157081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70819">
                                            <p:txEl>
                                              <p:pRg st="2" end="2"/>
                                            </p:txEl>
                                          </p:spTgt>
                                        </p:tgtEl>
                                        <p:attrNameLst>
                                          <p:attrName>style.visibility</p:attrName>
                                        </p:attrNameLst>
                                      </p:cBhvr>
                                      <p:to>
                                        <p:strVal val="visible"/>
                                      </p:to>
                                    </p:set>
                                    <p:animEffect transition="in" filter="wipe(up)">
                                      <p:cBhvr>
                                        <p:cTn id="15" dur="1000"/>
                                        <p:tgtEl>
                                          <p:spTgt spid="157081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570819">
                                            <p:txEl>
                                              <p:pRg st="3" end="3"/>
                                            </p:txEl>
                                          </p:spTgt>
                                        </p:tgtEl>
                                        <p:attrNameLst>
                                          <p:attrName>style.visibility</p:attrName>
                                        </p:attrNameLst>
                                      </p:cBhvr>
                                      <p:to>
                                        <p:strVal val="visible"/>
                                      </p:to>
                                    </p:set>
                                    <p:animEffect transition="in" filter="wipe(up)">
                                      <p:cBhvr>
                                        <p:cTn id="19" dur="1000"/>
                                        <p:tgtEl>
                                          <p:spTgt spid="157081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70819">
                                            <p:txEl>
                                              <p:pRg st="4" end="4"/>
                                            </p:txEl>
                                          </p:spTgt>
                                        </p:tgtEl>
                                        <p:attrNameLst>
                                          <p:attrName>style.visibility</p:attrName>
                                        </p:attrNameLst>
                                      </p:cBhvr>
                                      <p:to>
                                        <p:strVal val="visible"/>
                                      </p:to>
                                    </p:set>
                                    <p:animEffect transition="in" filter="wipe(up)">
                                      <p:cBhvr>
                                        <p:cTn id="24" dur="1000"/>
                                        <p:tgtEl>
                                          <p:spTgt spid="1570819">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70819">
                                            <p:txEl>
                                              <p:pRg st="5" end="5"/>
                                            </p:txEl>
                                          </p:spTgt>
                                        </p:tgtEl>
                                        <p:attrNameLst>
                                          <p:attrName>style.visibility</p:attrName>
                                        </p:attrNameLst>
                                      </p:cBhvr>
                                      <p:to>
                                        <p:strVal val="visible"/>
                                      </p:to>
                                    </p:set>
                                    <p:animEffect transition="in" filter="wipe(up)">
                                      <p:cBhvr>
                                        <p:cTn id="27" dur="1000"/>
                                        <p:tgtEl>
                                          <p:spTgt spid="1570819">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70819">
                                            <p:txEl>
                                              <p:pRg st="6" end="6"/>
                                            </p:txEl>
                                          </p:spTgt>
                                        </p:tgtEl>
                                        <p:attrNameLst>
                                          <p:attrName>style.visibility</p:attrName>
                                        </p:attrNameLst>
                                      </p:cBhvr>
                                      <p:to>
                                        <p:strVal val="visible"/>
                                      </p:to>
                                    </p:set>
                                    <p:animEffect transition="in" filter="wipe(up)">
                                      <p:cBhvr>
                                        <p:cTn id="30" dur="1000"/>
                                        <p:tgtEl>
                                          <p:spTgt spid="1570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19"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AE7FD0-99BD-4219-A6DB-91E4F683175B}" type="slidenum">
              <a:rPr lang="zh-CN" altLang="en-US"/>
              <a:pPr/>
              <a:t>139</a:t>
            </a:fld>
            <a:endParaRPr lang="en-US" altLang="zh-CN"/>
          </a:p>
        </p:txBody>
      </p:sp>
      <p:sp>
        <p:nvSpPr>
          <p:cNvPr id="5" name="日期占位符 4"/>
          <p:cNvSpPr>
            <a:spLocks noGrp="1"/>
          </p:cNvSpPr>
          <p:nvPr>
            <p:ph type="dt" sz="half" idx="11"/>
          </p:nvPr>
        </p:nvSpPr>
        <p:spPr/>
        <p:txBody>
          <a:bodyPr/>
          <a:lstStyle/>
          <a:p>
            <a:fld id="{141C2691-3A68-47E7-872C-4305CFF768F0}" type="datetime1">
              <a:rPr lang="zh-CN" altLang="en-US"/>
              <a:pPr/>
              <a:t>2017/4/15</a:t>
            </a:fld>
            <a:endParaRPr lang="en-US" altLang="zh-CN" sz="1000"/>
          </a:p>
        </p:txBody>
      </p:sp>
      <p:sp>
        <p:nvSpPr>
          <p:cNvPr id="1572866" name="Rectangle 2"/>
          <p:cNvSpPr>
            <a:spLocks noGrp="1" noChangeArrowheads="1"/>
          </p:cNvSpPr>
          <p:nvPr>
            <p:ph type="title"/>
          </p:nvPr>
        </p:nvSpPr>
        <p:spPr/>
        <p:txBody>
          <a:bodyPr/>
          <a:lstStyle/>
          <a:p>
            <a:pPr defTabSz="914400"/>
            <a:r>
              <a:rPr lang="zh-CN" altLang="en-US"/>
              <a:t>4.5.1	视图的定义</a:t>
            </a:r>
          </a:p>
        </p:txBody>
      </p:sp>
      <p:sp>
        <p:nvSpPr>
          <p:cNvPr id="1572867" name="Rectangle 3"/>
          <p:cNvSpPr>
            <a:spLocks noGrp="1" noChangeArrowheads="1"/>
          </p:cNvSpPr>
          <p:nvPr>
            <p:ph type="body" idx="1"/>
          </p:nvPr>
        </p:nvSpPr>
        <p:spPr>
          <a:xfrm>
            <a:off x="650875" y="1143000"/>
            <a:ext cx="8820150" cy="4886325"/>
          </a:xfrm>
        </p:spPr>
        <p:txBody>
          <a:bodyPr/>
          <a:lstStyle/>
          <a:p>
            <a:pPr marL="342900" indent="-342900" defTabSz="914400">
              <a:lnSpc>
                <a:spcPct val="80000"/>
              </a:lnSpc>
              <a:buFont typeface="Wingdings" pitchFamily="2" charset="2"/>
              <a:buNone/>
            </a:pPr>
            <a:r>
              <a:rPr lang="en-US" altLang="zh-CN"/>
              <a:t>1. </a:t>
            </a:r>
            <a:r>
              <a:rPr lang="zh-CN" altLang="en-US"/>
              <a:t>建立视图</a:t>
            </a:r>
          </a:p>
          <a:p>
            <a:pPr marL="342900" indent="-342900" defTabSz="914400">
              <a:lnSpc>
                <a:spcPct val="80000"/>
              </a:lnSpc>
              <a:buFont typeface="Wingdings" pitchFamily="2" charset="2"/>
              <a:buNone/>
            </a:pPr>
            <a:r>
              <a:rPr lang="zh-CN" altLang="en-US"/>
              <a:t>    </a:t>
            </a:r>
            <a:r>
              <a:rPr lang="en-US" altLang="zh-CN">
                <a:solidFill>
                  <a:srgbClr val="FF0000"/>
                </a:solidFill>
              </a:rPr>
              <a:t>CREATE  VIEW</a:t>
            </a:r>
            <a:r>
              <a:rPr lang="en-US" altLang="zh-CN"/>
              <a:t> &lt;</a:t>
            </a:r>
            <a:r>
              <a:rPr lang="zh-CN" altLang="en-US"/>
              <a:t>视图名</a:t>
            </a:r>
            <a:r>
              <a:rPr lang="en-US" altLang="zh-CN"/>
              <a:t>&gt;  [(&lt;</a:t>
            </a:r>
            <a:r>
              <a:rPr lang="zh-CN" altLang="en-US"/>
              <a:t>列名</a:t>
            </a:r>
            <a:r>
              <a:rPr lang="en-US" altLang="zh-CN"/>
              <a:t>&gt; [</a:t>
            </a:r>
            <a:r>
              <a:rPr lang="zh-CN" altLang="en-US"/>
              <a:t>,</a:t>
            </a:r>
            <a:r>
              <a:rPr lang="en-US" altLang="zh-CN"/>
              <a:t>&lt;</a:t>
            </a:r>
            <a:r>
              <a:rPr lang="zh-CN" altLang="en-US"/>
              <a:t>列名</a:t>
            </a:r>
            <a:r>
              <a:rPr lang="en-US" altLang="zh-CN"/>
              <a:t>&gt;]…)]</a:t>
            </a:r>
          </a:p>
          <a:p>
            <a:pPr marL="342900" indent="-342900" defTabSz="914400">
              <a:lnSpc>
                <a:spcPct val="50000"/>
              </a:lnSpc>
              <a:buFont typeface="Wingdings" pitchFamily="2" charset="2"/>
              <a:buNone/>
            </a:pPr>
            <a:r>
              <a:rPr lang="en-US" altLang="zh-CN">
                <a:solidFill>
                  <a:srgbClr val="FF3399"/>
                </a:solidFill>
              </a:rPr>
              <a:t>         </a:t>
            </a:r>
            <a:r>
              <a:rPr lang="en-US" altLang="zh-CN">
                <a:solidFill>
                  <a:srgbClr val="FF0000"/>
                </a:solidFill>
              </a:rPr>
              <a:t>AS</a:t>
            </a:r>
            <a:r>
              <a:rPr lang="en-US" altLang="zh-CN"/>
              <a:t>  &lt;</a:t>
            </a:r>
            <a:r>
              <a:rPr lang="zh-CN" altLang="en-US"/>
              <a:t>子查询</a:t>
            </a:r>
            <a:r>
              <a:rPr lang="en-US" altLang="zh-CN"/>
              <a:t>&gt;</a:t>
            </a:r>
          </a:p>
          <a:p>
            <a:pPr marL="342900" indent="-342900" defTabSz="914400">
              <a:lnSpc>
                <a:spcPct val="50000"/>
              </a:lnSpc>
              <a:buFont typeface="Wingdings" pitchFamily="2" charset="2"/>
              <a:buNone/>
            </a:pPr>
            <a:r>
              <a:rPr lang="en-US" altLang="zh-CN"/>
              <a:t>         [</a:t>
            </a:r>
            <a:r>
              <a:rPr lang="en-US" altLang="zh-CN">
                <a:solidFill>
                  <a:srgbClr val="FF0000"/>
                </a:solidFill>
              </a:rPr>
              <a:t>WITH  CHECK  OPTION</a:t>
            </a:r>
            <a:r>
              <a:rPr lang="en-US" altLang="zh-CN"/>
              <a:t>]</a:t>
            </a:r>
            <a:r>
              <a:rPr lang="zh-CN" altLang="en-US"/>
              <a:t>；</a:t>
            </a:r>
          </a:p>
          <a:p>
            <a:pPr marL="342900" indent="-342900" defTabSz="914400">
              <a:lnSpc>
                <a:spcPct val="80000"/>
              </a:lnSpc>
            </a:pPr>
            <a:r>
              <a:rPr lang="en-US" altLang="zh-CN"/>
              <a:t>SELECT</a:t>
            </a:r>
            <a:r>
              <a:rPr lang="zh-CN" altLang="en-US"/>
              <a:t>语句表示子查询，但通常不允许包括</a:t>
            </a:r>
            <a:r>
              <a:rPr lang="en-US" altLang="zh-CN"/>
              <a:t>ORDER BY</a:t>
            </a:r>
            <a:r>
              <a:rPr lang="zh-CN" altLang="en-US"/>
              <a:t>子句和</a:t>
            </a:r>
            <a:r>
              <a:rPr lang="en-US" altLang="zh-CN"/>
              <a:t>DISTINCT</a:t>
            </a:r>
            <a:r>
              <a:rPr lang="zh-CN" altLang="en-US"/>
              <a:t>短语</a:t>
            </a:r>
          </a:p>
          <a:p>
            <a:pPr marL="342900" indent="-342900" defTabSz="914400">
              <a:lnSpc>
                <a:spcPct val="80000"/>
              </a:lnSpc>
            </a:pPr>
            <a:r>
              <a:rPr lang="en-US" altLang="zh-CN"/>
              <a:t>WITH CHECK OPTION</a:t>
            </a:r>
          </a:p>
          <a:p>
            <a:pPr marL="742950" lvl="1" indent="-285750" defTabSz="914400">
              <a:lnSpc>
                <a:spcPct val="80000"/>
              </a:lnSpc>
            </a:pPr>
            <a:r>
              <a:rPr lang="zh-CN" altLang="en-US"/>
              <a:t>通过视图进行增删改操作时，不得破坏视图定义中的谓词条件（即子查询中的条件表达式）</a:t>
            </a:r>
          </a:p>
          <a:p>
            <a:pPr marL="342900" indent="-342900" defTabSz="914400">
              <a:lnSpc>
                <a:spcPct val="80000"/>
              </a:lnSpc>
            </a:pPr>
            <a:r>
              <a:rPr lang="en-US" altLang="zh-CN"/>
              <a:t>DBMS</a:t>
            </a:r>
            <a:r>
              <a:rPr lang="zh-CN" altLang="en-US"/>
              <a:t>执行</a:t>
            </a:r>
            <a:r>
              <a:rPr lang="en-US" altLang="zh-CN"/>
              <a:t>CREATE VIEW</a:t>
            </a:r>
            <a:r>
              <a:rPr lang="zh-CN" altLang="en-US"/>
              <a:t>语句时只是把视图的定义存入数据字典，并不执行其中的</a:t>
            </a:r>
            <a:r>
              <a:rPr lang="en-US" altLang="zh-CN"/>
              <a:t>SELECT</a:t>
            </a:r>
            <a:r>
              <a:rPr lang="zh-CN" altLang="en-US"/>
              <a:t>语句。在对视图查询时，按视图的定义从基本表中将数据查出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2867">
                                            <p:txEl>
                                              <p:pRg st="0" end="0"/>
                                            </p:txEl>
                                          </p:spTgt>
                                        </p:tgtEl>
                                        <p:attrNameLst>
                                          <p:attrName>style.visibility</p:attrName>
                                        </p:attrNameLst>
                                      </p:cBhvr>
                                      <p:to>
                                        <p:strVal val="visible"/>
                                      </p:to>
                                    </p:set>
                                    <p:animEffect transition="in" filter="wipe(up)">
                                      <p:cBhvr>
                                        <p:cTn id="7" dur="500"/>
                                        <p:tgtEl>
                                          <p:spTgt spid="157286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72867">
                                            <p:txEl>
                                              <p:pRg st="1" end="1"/>
                                            </p:txEl>
                                          </p:spTgt>
                                        </p:tgtEl>
                                        <p:attrNameLst>
                                          <p:attrName>style.visibility</p:attrName>
                                        </p:attrNameLst>
                                      </p:cBhvr>
                                      <p:to>
                                        <p:strVal val="visible"/>
                                      </p:to>
                                    </p:set>
                                    <p:animEffect transition="in" filter="wipe(up)">
                                      <p:cBhvr>
                                        <p:cTn id="11" dur="500"/>
                                        <p:tgtEl>
                                          <p:spTgt spid="157286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72867">
                                            <p:txEl>
                                              <p:pRg st="2" end="2"/>
                                            </p:txEl>
                                          </p:spTgt>
                                        </p:tgtEl>
                                        <p:attrNameLst>
                                          <p:attrName>style.visibility</p:attrName>
                                        </p:attrNameLst>
                                      </p:cBhvr>
                                      <p:to>
                                        <p:strVal val="visible"/>
                                      </p:to>
                                    </p:set>
                                    <p:animEffect transition="in" filter="wipe(up)">
                                      <p:cBhvr>
                                        <p:cTn id="15" dur="500"/>
                                        <p:tgtEl>
                                          <p:spTgt spid="157286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72867">
                                            <p:txEl>
                                              <p:pRg st="3" end="3"/>
                                            </p:txEl>
                                          </p:spTgt>
                                        </p:tgtEl>
                                        <p:attrNameLst>
                                          <p:attrName>style.visibility</p:attrName>
                                        </p:attrNameLst>
                                      </p:cBhvr>
                                      <p:to>
                                        <p:strVal val="visible"/>
                                      </p:to>
                                    </p:set>
                                    <p:animEffect transition="in" filter="wipe(up)">
                                      <p:cBhvr>
                                        <p:cTn id="19" dur="500"/>
                                        <p:tgtEl>
                                          <p:spTgt spid="15728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72867">
                                            <p:txEl>
                                              <p:pRg st="4" end="4"/>
                                            </p:txEl>
                                          </p:spTgt>
                                        </p:tgtEl>
                                        <p:attrNameLst>
                                          <p:attrName>style.visibility</p:attrName>
                                        </p:attrNameLst>
                                      </p:cBhvr>
                                      <p:to>
                                        <p:strVal val="visible"/>
                                      </p:to>
                                    </p:set>
                                    <p:animEffect transition="in" filter="wipe(up)">
                                      <p:cBhvr>
                                        <p:cTn id="24" dur="500"/>
                                        <p:tgtEl>
                                          <p:spTgt spid="157286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72867">
                                            <p:txEl>
                                              <p:pRg st="5" end="5"/>
                                            </p:txEl>
                                          </p:spTgt>
                                        </p:tgtEl>
                                        <p:attrNameLst>
                                          <p:attrName>style.visibility</p:attrName>
                                        </p:attrNameLst>
                                      </p:cBhvr>
                                      <p:to>
                                        <p:strVal val="visible"/>
                                      </p:to>
                                    </p:set>
                                    <p:animEffect transition="in" filter="wipe(up)">
                                      <p:cBhvr>
                                        <p:cTn id="29" dur="500"/>
                                        <p:tgtEl>
                                          <p:spTgt spid="1572867">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72867">
                                            <p:txEl>
                                              <p:pRg st="6" end="6"/>
                                            </p:txEl>
                                          </p:spTgt>
                                        </p:tgtEl>
                                        <p:attrNameLst>
                                          <p:attrName>style.visibility</p:attrName>
                                        </p:attrNameLst>
                                      </p:cBhvr>
                                      <p:to>
                                        <p:strVal val="visible"/>
                                      </p:to>
                                    </p:set>
                                    <p:animEffect transition="in" filter="wipe(up)">
                                      <p:cBhvr>
                                        <p:cTn id="32" dur="500"/>
                                        <p:tgtEl>
                                          <p:spTgt spid="15728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72867">
                                            <p:txEl>
                                              <p:pRg st="7" end="7"/>
                                            </p:txEl>
                                          </p:spTgt>
                                        </p:tgtEl>
                                        <p:attrNameLst>
                                          <p:attrName>style.visibility</p:attrName>
                                        </p:attrNameLst>
                                      </p:cBhvr>
                                      <p:to>
                                        <p:strVal val="visible"/>
                                      </p:to>
                                    </p:set>
                                    <p:animEffect transition="in" filter="wipe(up)">
                                      <p:cBhvr>
                                        <p:cTn id="37" dur="500"/>
                                        <p:tgtEl>
                                          <p:spTgt spid="157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4A5CC2E-DA76-40F4-B803-1EF104771F35}" type="slidenum">
              <a:rPr lang="zh-CN" altLang="en-US"/>
              <a:pPr/>
              <a:t>14</a:t>
            </a:fld>
            <a:endParaRPr lang="en-US" altLang="zh-CN"/>
          </a:p>
        </p:txBody>
      </p:sp>
      <p:sp>
        <p:nvSpPr>
          <p:cNvPr id="5" name="日期占位符 4"/>
          <p:cNvSpPr>
            <a:spLocks noGrp="1"/>
          </p:cNvSpPr>
          <p:nvPr>
            <p:ph type="dt" sz="half" idx="11"/>
          </p:nvPr>
        </p:nvSpPr>
        <p:spPr/>
        <p:txBody>
          <a:bodyPr/>
          <a:lstStyle/>
          <a:p>
            <a:fld id="{F8194C3D-346B-4E16-A93F-546BF8A1E21C}" type="datetime1">
              <a:rPr lang="zh-CN" altLang="en-US"/>
              <a:pPr/>
              <a:t>2017/4/15</a:t>
            </a:fld>
            <a:endParaRPr lang="en-US" altLang="zh-CN" sz="1000"/>
          </a:p>
        </p:txBody>
      </p:sp>
      <p:sp>
        <p:nvSpPr>
          <p:cNvPr id="1533954" name="Rectangle 2"/>
          <p:cNvSpPr>
            <a:spLocks noGrp="1" noChangeArrowheads="1"/>
          </p:cNvSpPr>
          <p:nvPr>
            <p:ph type="title"/>
          </p:nvPr>
        </p:nvSpPr>
        <p:spPr/>
        <p:txBody>
          <a:bodyPr/>
          <a:lstStyle/>
          <a:p>
            <a:r>
              <a:rPr lang="en-US" altLang="zh-CN"/>
              <a:t>4.3.1 </a:t>
            </a:r>
            <a:r>
              <a:rPr lang="zh-CN" altLang="en-US"/>
              <a:t>模式的定义和删除</a:t>
            </a:r>
          </a:p>
        </p:txBody>
      </p:sp>
      <p:sp>
        <p:nvSpPr>
          <p:cNvPr id="1533955" name="Rectangle 3"/>
          <p:cNvSpPr>
            <a:spLocks noGrp="1" noChangeArrowheads="1"/>
          </p:cNvSpPr>
          <p:nvPr>
            <p:ph type="body" idx="1"/>
          </p:nvPr>
        </p:nvSpPr>
        <p:spPr>
          <a:xfrm>
            <a:off x="650875" y="1143000"/>
            <a:ext cx="8820150" cy="3819525"/>
          </a:xfrm>
        </p:spPr>
        <p:txBody>
          <a:bodyPr/>
          <a:lstStyle/>
          <a:p>
            <a:pPr algn="just"/>
            <a:r>
              <a:rPr lang="zh-CN" altLang="en-US"/>
              <a:t>删除模式语句：</a:t>
            </a:r>
          </a:p>
          <a:p>
            <a:pPr algn="just">
              <a:buFont typeface="Wingdings" pitchFamily="2" charset="2"/>
              <a:buNone/>
            </a:pPr>
            <a:r>
              <a:rPr lang="zh-CN" altLang="en-US"/>
              <a:t>	</a:t>
            </a:r>
            <a:r>
              <a:rPr lang="en-US" altLang="zh-CN" sz="2400"/>
              <a:t>DROP SCHEMA〈</a:t>
            </a:r>
            <a:r>
              <a:rPr lang="zh-CN" altLang="en-US" sz="2400"/>
              <a:t>模式名</a:t>
            </a:r>
            <a:r>
              <a:rPr lang="en-US" altLang="zh-CN" sz="2400"/>
              <a:t>〉</a:t>
            </a:r>
            <a:r>
              <a:rPr lang="zh-CN" altLang="en-US" sz="2400"/>
              <a:t>［</a:t>
            </a:r>
            <a:r>
              <a:rPr lang="en-US" altLang="zh-CN" sz="2400"/>
              <a:t>CASCADE│RESTRICT</a:t>
            </a:r>
            <a:r>
              <a:rPr lang="zh-CN" altLang="en-US" sz="2400"/>
              <a:t>］</a:t>
            </a:r>
          </a:p>
          <a:p>
            <a:pPr lvl="1" algn="just"/>
            <a:r>
              <a:rPr lang="en-US" altLang="zh-CN"/>
              <a:t>CASCADE (</a:t>
            </a:r>
            <a:r>
              <a:rPr lang="zh-CN" altLang="en-US"/>
              <a:t>级联式</a:t>
            </a:r>
            <a:r>
              <a:rPr lang="en-US" altLang="zh-CN"/>
              <a:t>)</a:t>
            </a:r>
            <a:r>
              <a:rPr lang="zh-CN" altLang="en-US"/>
              <a:t>方式</a:t>
            </a:r>
          </a:p>
          <a:p>
            <a:pPr lvl="2" algn="just"/>
            <a:r>
              <a:rPr lang="zh-CN" altLang="en-US"/>
              <a:t>表示在删除模式的同时把该模式中所有的数据库对象全部一起删除</a:t>
            </a:r>
          </a:p>
          <a:p>
            <a:pPr lvl="1"/>
            <a:r>
              <a:rPr lang="en-US" altLang="zh-CN"/>
              <a:t>RESTRICT (</a:t>
            </a:r>
            <a:r>
              <a:rPr lang="zh-CN" altLang="en-US"/>
              <a:t>限制式</a:t>
            </a:r>
            <a:r>
              <a:rPr lang="en-US" altLang="zh-CN"/>
              <a:t>)</a:t>
            </a:r>
            <a:r>
              <a:rPr lang="zh-CN" altLang="en-US"/>
              <a:t>方式</a:t>
            </a:r>
          </a:p>
          <a:p>
            <a:pPr lvl="2"/>
            <a:r>
              <a:rPr lang="zh-CN" altLang="en-US"/>
              <a:t>表示如果该模式中已经定义了下属的数据库对象</a:t>
            </a:r>
            <a:r>
              <a:rPr lang="en-US" altLang="zh-CN"/>
              <a:t>,</a:t>
            </a:r>
            <a:r>
              <a:rPr lang="zh-CN" altLang="en-US"/>
              <a:t> 则拒绝该删除语句的执行</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904" name="Text Box 16"/>
          <p:cNvSpPr txBox="1">
            <a:spLocks noChangeArrowheads="1"/>
          </p:cNvSpPr>
          <p:nvPr/>
        </p:nvSpPr>
        <p:spPr bwMode="auto">
          <a:xfrm>
            <a:off x="128464" y="3861048"/>
            <a:ext cx="5789736" cy="2456057"/>
          </a:xfrm>
          <a:prstGeom prst="rect">
            <a:avLst/>
          </a:prstGeom>
          <a:solidFill>
            <a:schemeClr val="bg1"/>
          </a:solidFill>
          <a:ln w="9525">
            <a:solidFill>
              <a:schemeClr val="tx1"/>
            </a:solidFill>
            <a:miter lim="800000"/>
            <a:headEnd/>
            <a:tailEnd/>
          </a:ln>
          <a:effectLst>
            <a:outerShdw dist="107763" dir="2700000" algn="ctr" rotWithShape="0">
              <a:srgbClr val="0099CC"/>
            </a:outerShdw>
          </a:effectLst>
        </p:spPr>
        <p:txBody>
          <a:bodyPr wrap="square" lIns="18000" rIns="18000">
            <a:spAutoFit/>
          </a:bodyPr>
          <a:lstStyle>
            <a:lvl1pPr algn="l" defTabSz="460375">
              <a:tabLst>
                <a:tab pos="279400" algn="l"/>
              </a:tabLst>
              <a:defRPr sz="2400">
                <a:solidFill>
                  <a:schemeClr val="tx1"/>
                </a:solidFill>
                <a:latin typeface="Arial" pitchFamily="34" charset="0"/>
                <a:ea typeface="宋体" pitchFamily="2" charset="-122"/>
              </a:defRPr>
            </a:lvl1pPr>
            <a:lvl2pPr algn="l" defTabSz="460375">
              <a:tabLst>
                <a:tab pos="279400" algn="l"/>
              </a:tabLst>
              <a:defRPr sz="2400">
                <a:solidFill>
                  <a:schemeClr val="tx1"/>
                </a:solidFill>
                <a:latin typeface="Arial" pitchFamily="34" charset="0"/>
                <a:ea typeface="宋体" pitchFamily="2" charset="-122"/>
              </a:defRPr>
            </a:lvl2pPr>
            <a:lvl3pPr algn="l" defTabSz="460375">
              <a:tabLst>
                <a:tab pos="279400" algn="l"/>
              </a:tabLst>
              <a:defRPr sz="2400">
                <a:solidFill>
                  <a:schemeClr val="tx1"/>
                </a:solidFill>
                <a:latin typeface="Arial" pitchFamily="34" charset="0"/>
                <a:ea typeface="宋体" pitchFamily="2" charset="-122"/>
              </a:defRPr>
            </a:lvl3pPr>
            <a:lvl4pPr algn="l" defTabSz="460375">
              <a:tabLst>
                <a:tab pos="279400" algn="l"/>
              </a:tabLst>
              <a:defRPr sz="2400">
                <a:solidFill>
                  <a:schemeClr val="tx1"/>
                </a:solidFill>
                <a:latin typeface="Arial" pitchFamily="34" charset="0"/>
                <a:ea typeface="宋体" pitchFamily="2" charset="-122"/>
              </a:defRPr>
            </a:lvl4pPr>
            <a:lvl5pPr algn="l" defTabSz="460375">
              <a:tabLst>
                <a:tab pos="279400" algn="l"/>
              </a:tabLst>
              <a:defRPr sz="2400">
                <a:solidFill>
                  <a:schemeClr val="tx1"/>
                </a:solidFill>
                <a:latin typeface="Arial" pitchFamily="34" charset="0"/>
                <a:ea typeface="宋体" pitchFamily="2" charset="-122"/>
              </a:defRPr>
            </a:lvl5pPr>
            <a:lvl6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6pPr>
            <a:lvl7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7pPr>
            <a:lvl8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8pPr>
            <a:lvl9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9pPr>
          </a:lstStyle>
          <a:p>
            <a:pPr>
              <a:lnSpc>
                <a:spcPct val="80000"/>
              </a:lnSpc>
            </a:pPr>
            <a:r>
              <a:rPr lang="en-US" altLang="zh-CN" dirty="0">
                <a:latin typeface="Lucida Sans Typewriter" pitchFamily="49" charset="0"/>
              </a:rPr>
              <a:t>CREATE VIEW </a:t>
            </a:r>
            <a:r>
              <a:rPr lang="en-US" altLang="zh-CN" dirty="0" err="1">
                <a:latin typeface="Lucida Sans Typewriter" pitchFamily="49" charset="0"/>
              </a:rPr>
              <a:t>dbo.ShipStatusView</a:t>
            </a:r>
            <a:endParaRPr lang="en-US" altLang="zh-CN" dirty="0">
              <a:latin typeface="Lucida Sans Typewriter" pitchFamily="49" charset="0"/>
            </a:endParaRPr>
          </a:p>
          <a:p>
            <a:pPr>
              <a:lnSpc>
                <a:spcPct val="80000"/>
              </a:lnSpc>
            </a:pPr>
            <a:r>
              <a:rPr lang="en-US" altLang="zh-CN" dirty="0">
                <a:latin typeface="Lucida Sans Typewriter" pitchFamily="49" charset="0"/>
              </a:rPr>
              <a:t>AS</a:t>
            </a:r>
          </a:p>
          <a:p>
            <a:pPr>
              <a:lnSpc>
                <a:spcPct val="80000"/>
              </a:lnSpc>
            </a:pPr>
            <a:r>
              <a:rPr lang="en-US" altLang="zh-CN" dirty="0">
                <a:latin typeface="Lucida Sans Typewriter" pitchFamily="49" charset="0"/>
              </a:rPr>
              <a:t>SELECT </a:t>
            </a:r>
            <a:r>
              <a:rPr lang="en-US" altLang="zh-CN" dirty="0" err="1">
                <a:latin typeface="Lucida Sans Typewriter" pitchFamily="49" charset="0"/>
              </a:rPr>
              <a:t>OrderID</a:t>
            </a:r>
            <a:r>
              <a:rPr lang="en-US" altLang="zh-CN" dirty="0">
                <a:latin typeface="Lucida Sans Typewriter" pitchFamily="49" charset="0"/>
              </a:rPr>
              <a:t>, 	</a:t>
            </a:r>
            <a:r>
              <a:rPr lang="en-US" altLang="zh-CN" dirty="0" err="1">
                <a:latin typeface="Lucida Sans Typewriter" pitchFamily="49" charset="0"/>
              </a:rPr>
              <a:t>ShippedDate,ContactName</a:t>
            </a:r>
            <a:endParaRPr lang="en-US" altLang="zh-CN" dirty="0">
              <a:latin typeface="Lucida Sans Typewriter" pitchFamily="49" charset="0"/>
            </a:endParaRPr>
          </a:p>
          <a:p>
            <a:pPr>
              <a:lnSpc>
                <a:spcPct val="80000"/>
              </a:lnSpc>
            </a:pPr>
            <a:r>
              <a:rPr lang="en-US" altLang="zh-CN" dirty="0">
                <a:latin typeface="Lucida Sans Typewriter" pitchFamily="49" charset="0"/>
              </a:rPr>
              <a:t>FROM Customers </a:t>
            </a:r>
            <a:r>
              <a:rPr lang="en-US" altLang="zh-CN" dirty="0" smtClean="0">
                <a:latin typeface="Lucida Sans Typewriter" pitchFamily="49" charset="0"/>
              </a:rPr>
              <a:t>c, Orders o</a:t>
            </a:r>
            <a:endParaRPr lang="en-US" altLang="zh-CN" dirty="0">
              <a:latin typeface="Lucida Sans Typewriter" pitchFamily="49" charset="0"/>
            </a:endParaRPr>
          </a:p>
          <a:p>
            <a:pPr>
              <a:lnSpc>
                <a:spcPct val="80000"/>
              </a:lnSpc>
            </a:pPr>
            <a:r>
              <a:rPr lang="en-US" altLang="zh-CN" dirty="0" smtClean="0">
                <a:latin typeface="Lucida Sans Typewriter" pitchFamily="49" charset="0"/>
              </a:rPr>
              <a:t>WHERE </a:t>
            </a:r>
            <a:r>
              <a:rPr lang="en-US" altLang="zh-CN" dirty="0" err="1" smtClean="0">
                <a:latin typeface="Lucida Sans Typewriter" pitchFamily="49" charset="0"/>
              </a:rPr>
              <a:t>c.CustomerID</a:t>
            </a:r>
            <a:r>
              <a:rPr lang="en-US" altLang="zh-CN" dirty="0" smtClean="0">
                <a:latin typeface="Lucida Sans Typewriter" pitchFamily="49" charset="0"/>
              </a:rPr>
              <a:t>=</a:t>
            </a:r>
            <a:r>
              <a:rPr lang="en-US" altLang="zh-CN" dirty="0" err="1" smtClean="0">
                <a:latin typeface="Lucida Sans Typewriter" pitchFamily="49" charset="0"/>
              </a:rPr>
              <a:t>O.CustomerID</a:t>
            </a:r>
            <a:endParaRPr lang="en-US" altLang="zh-CN" dirty="0">
              <a:latin typeface="Lucida Sans Typewriter" pitchFamily="49" charset="0"/>
            </a:endParaRPr>
          </a:p>
          <a:p>
            <a:pPr>
              <a:lnSpc>
                <a:spcPct val="80000"/>
              </a:lnSpc>
            </a:pPr>
            <a:r>
              <a:rPr lang="en-US" altLang="zh-CN" dirty="0" smtClean="0">
                <a:latin typeface="Lucida Sans Typewriter" pitchFamily="49" charset="0"/>
              </a:rPr>
              <a:t>  and </a:t>
            </a:r>
            <a:r>
              <a:rPr lang="en-US" altLang="zh-CN" dirty="0" err="1" smtClean="0">
                <a:latin typeface="Lucida Sans Typewriter" pitchFamily="49" charset="0"/>
              </a:rPr>
              <a:t>RequiredDate</a:t>
            </a:r>
            <a:r>
              <a:rPr lang="en-US" altLang="zh-CN" dirty="0" smtClean="0">
                <a:latin typeface="Lucida Sans Typewriter" pitchFamily="49" charset="0"/>
              </a:rPr>
              <a:t>&lt;</a:t>
            </a:r>
            <a:r>
              <a:rPr lang="en-US" altLang="zh-CN" dirty="0" err="1" smtClean="0">
                <a:latin typeface="Lucida Sans Typewriter" pitchFamily="49" charset="0"/>
              </a:rPr>
              <a:t>ShippedDate</a:t>
            </a:r>
            <a:endParaRPr lang="en-US" altLang="zh-CN" dirty="0" smtClean="0">
              <a:latin typeface="Lucida Sans Typewriter" pitchFamily="49" charset="0"/>
            </a:endParaRPr>
          </a:p>
          <a:p>
            <a:pPr>
              <a:lnSpc>
                <a:spcPct val="80000"/>
              </a:lnSpc>
            </a:pPr>
            <a:r>
              <a:rPr lang="en-US" altLang="zh-CN" dirty="0">
                <a:latin typeface="Lucida Sans Typewriter" pitchFamily="49" charset="0"/>
              </a:rPr>
              <a:t> </a:t>
            </a:r>
            <a:r>
              <a:rPr lang="en-US" altLang="zh-CN" dirty="0" smtClean="0">
                <a:latin typeface="Lucida Sans Typewriter" pitchFamily="49" charset="0"/>
              </a:rPr>
              <a:t> </a:t>
            </a:r>
            <a:endParaRPr lang="en-US" altLang="zh-CN" dirty="0">
              <a:latin typeface="Lucida Sans Typewriter" pitchFamily="49" charset="0"/>
            </a:endParaRPr>
          </a:p>
        </p:txBody>
      </p:sp>
      <p:sp>
        <p:nvSpPr>
          <p:cNvPr id="41" name="灯片编号占位符 3"/>
          <p:cNvSpPr>
            <a:spLocks noGrp="1"/>
          </p:cNvSpPr>
          <p:nvPr>
            <p:ph type="sldNum" sz="quarter" idx="10"/>
          </p:nvPr>
        </p:nvSpPr>
        <p:spPr/>
        <p:txBody>
          <a:bodyPr/>
          <a:lstStyle/>
          <a:p>
            <a:fld id="{767BF174-13DF-426F-8E54-344D7CA15743}" type="slidenum">
              <a:rPr lang="zh-CN" altLang="en-US"/>
              <a:pPr/>
              <a:t>140</a:t>
            </a:fld>
            <a:endParaRPr lang="en-US" altLang="zh-CN"/>
          </a:p>
        </p:txBody>
      </p:sp>
      <p:sp>
        <p:nvSpPr>
          <p:cNvPr id="42" name="日期占位符 4"/>
          <p:cNvSpPr>
            <a:spLocks noGrp="1"/>
          </p:cNvSpPr>
          <p:nvPr>
            <p:ph type="dt" sz="half" idx="11"/>
          </p:nvPr>
        </p:nvSpPr>
        <p:spPr/>
        <p:txBody>
          <a:bodyPr/>
          <a:lstStyle/>
          <a:p>
            <a:fld id="{11B92FEA-9106-47D6-9714-9F7E8E840DCD}" type="datetime1">
              <a:rPr lang="zh-CN" altLang="en-US"/>
              <a:pPr/>
              <a:t>2017/4/15</a:t>
            </a:fld>
            <a:endParaRPr lang="en-US" altLang="zh-CN" sz="1000"/>
          </a:p>
        </p:txBody>
      </p:sp>
      <p:sp>
        <p:nvSpPr>
          <p:cNvPr id="1573890" name="Rectangle 2"/>
          <p:cNvSpPr>
            <a:spLocks noGrp="1" noChangeArrowheads="1"/>
          </p:cNvSpPr>
          <p:nvPr>
            <p:ph type="title"/>
          </p:nvPr>
        </p:nvSpPr>
        <p:spPr/>
        <p:txBody>
          <a:bodyPr/>
          <a:lstStyle/>
          <a:p>
            <a:r>
              <a:rPr lang="en-US" altLang="zh-CN"/>
              <a:t>1. </a:t>
            </a:r>
            <a:r>
              <a:rPr lang="zh-CN" altLang="en-US"/>
              <a:t>建立视图</a:t>
            </a:r>
          </a:p>
        </p:txBody>
      </p:sp>
      <p:grpSp>
        <p:nvGrpSpPr>
          <p:cNvPr id="1573891" name="Group 3"/>
          <p:cNvGrpSpPr>
            <a:grpSpLocks/>
          </p:cNvGrpSpPr>
          <p:nvPr/>
        </p:nvGrpSpPr>
        <p:grpSpPr bwMode="auto">
          <a:xfrm>
            <a:off x="0" y="981075"/>
            <a:ext cx="4808538" cy="2387600"/>
            <a:chOff x="384" y="1056"/>
            <a:chExt cx="2448" cy="1200"/>
          </a:xfrm>
        </p:grpSpPr>
        <p:grpSp>
          <p:nvGrpSpPr>
            <p:cNvPr id="1573892" name="Group 4"/>
            <p:cNvGrpSpPr>
              <a:grpSpLocks/>
            </p:cNvGrpSpPr>
            <p:nvPr/>
          </p:nvGrpSpPr>
          <p:grpSpPr bwMode="auto">
            <a:xfrm>
              <a:off x="384" y="1296"/>
              <a:ext cx="2448" cy="960"/>
              <a:chOff x="288" y="864"/>
              <a:chExt cx="2448" cy="960"/>
            </a:xfrm>
          </p:grpSpPr>
          <p:sp>
            <p:nvSpPr>
              <p:cNvPr id="1573893" name="Rectangle 5"/>
              <p:cNvSpPr>
                <a:spLocks noChangeArrowheads="1"/>
              </p:cNvSpPr>
              <p:nvPr/>
            </p:nvSpPr>
            <p:spPr bwMode="auto">
              <a:xfrm>
                <a:off x="288" y="864"/>
                <a:ext cx="624"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a:solidFill>
                      <a:schemeClr val="bg1"/>
                    </a:solidFill>
                    <a:effectLst>
                      <a:outerShdw blurRad="38100" dist="38100" dir="2700000" algn="tl">
                        <a:srgbClr val="000000"/>
                      </a:outerShdw>
                    </a:effectLst>
                    <a:latin typeface="Arial Narrow" pitchFamily="34" charset="0"/>
                  </a:rPr>
                  <a:t>OrderID</a:t>
                </a:r>
              </a:p>
            </p:txBody>
          </p:sp>
          <p:sp>
            <p:nvSpPr>
              <p:cNvPr id="1573894" name="Rectangle 6"/>
              <p:cNvSpPr>
                <a:spLocks noChangeArrowheads="1"/>
              </p:cNvSpPr>
              <p:nvPr/>
            </p:nvSpPr>
            <p:spPr bwMode="auto">
              <a:xfrm>
                <a:off x="288" y="1008"/>
                <a:ext cx="528"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r>
                  <a:rPr lang="en-US" altLang="zh-CN" sz="2000">
                    <a:latin typeface="Arial Narrow" pitchFamily="34" charset="0"/>
                  </a:rPr>
                  <a:t>10663</a:t>
                </a:r>
              </a:p>
              <a:p>
                <a:r>
                  <a:rPr lang="en-US" altLang="zh-CN" sz="2000">
                    <a:latin typeface="Arial Narrow" pitchFamily="34" charset="0"/>
                  </a:rPr>
                  <a:t>10827</a:t>
                </a:r>
              </a:p>
              <a:p>
                <a:r>
                  <a:rPr lang="en-US" altLang="zh-CN" sz="2000">
                    <a:latin typeface="Arial Narrow" pitchFamily="34" charset="0"/>
                  </a:rPr>
                  <a:t>10427</a:t>
                </a:r>
              </a:p>
              <a:p>
                <a:r>
                  <a:rPr lang="en-US" altLang="zh-CN" sz="2000">
                    <a:latin typeface="Arial Narrow" pitchFamily="34" charset="0"/>
                  </a:rPr>
                  <a:t>10451</a:t>
                </a:r>
              </a:p>
              <a:p>
                <a:r>
                  <a:rPr lang="en-US" altLang="zh-CN" sz="2000">
                    <a:latin typeface="Arial Narrow" pitchFamily="34" charset="0"/>
                  </a:rPr>
                  <a:t>10515</a:t>
                </a:r>
              </a:p>
            </p:txBody>
          </p:sp>
          <p:sp>
            <p:nvSpPr>
              <p:cNvPr id="1573895" name="Rectangle 7"/>
              <p:cNvSpPr>
                <a:spLocks noChangeArrowheads="1"/>
              </p:cNvSpPr>
              <p:nvPr/>
            </p:nvSpPr>
            <p:spPr bwMode="auto">
              <a:xfrm>
                <a:off x="816" y="864"/>
                <a:ext cx="720"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CustomerID</a:t>
                </a:r>
              </a:p>
            </p:txBody>
          </p:sp>
          <p:sp>
            <p:nvSpPr>
              <p:cNvPr id="1573896" name="Rectangle 8"/>
              <p:cNvSpPr>
                <a:spLocks noChangeArrowheads="1"/>
              </p:cNvSpPr>
              <p:nvPr/>
            </p:nvSpPr>
            <p:spPr bwMode="auto">
              <a:xfrm>
                <a:off x="816" y="1008"/>
                <a:ext cx="672" cy="816"/>
              </a:xfrm>
              <a:prstGeom prst="rect">
                <a:avLst/>
              </a:prstGeom>
              <a:solidFill>
                <a:schemeClr val="folHlink"/>
              </a:solidFill>
              <a:ln w="9525">
                <a:solidFill>
                  <a:schemeClr val="tx1"/>
                </a:solidFill>
                <a:miter lim="800000"/>
                <a:headEnd/>
                <a:tailEnd/>
              </a:ln>
              <a:effectLst>
                <a:outerShdw dist="107763" dir="2700000" algn="ctr" rotWithShape="0">
                  <a:srgbClr val="B2B2B2"/>
                </a:outerShdw>
              </a:effectLst>
            </p:spPr>
            <p:txBody>
              <a:bodyPr wrap="none" lIns="182880"/>
              <a:lstStyle/>
              <a:p>
                <a:pPr algn="l"/>
                <a:r>
                  <a:rPr lang="en-US" altLang="zh-CN" sz="2000">
                    <a:latin typeface="Arial Narrow" pitchFamily="34" charset="0"/>
                  </a:rPr>
                  <a:t>BONAP 	</a:t>
                </a:r>
              </a:p>
              <a:p>
                <a:pPr algn="l"/>
                <a:r>
                  <a:rPr lang="en-US" altLang="zh-CN" sz="2000">
                    <a:latin typeface="Arial Narrow" pitchFamily="34" charset="0"/>
                  </a:rPr>
                  <a:t>BONAP 	</a:t>
                </a:r>
              </a:p>
              <a:p>
                <a:pPr algn="l"/>
                <a:r>
                  <a:rPr lang="en-US" altLang="zh-CN" sz="2000">
                    <a:latin typeface="Arial Narrow" pitchFamily="34" charset="0"/>
                  </a:rPr>
                  <a:t>PICCO 	</a:t>
                </a:r>
              </a:p>
              <a:p>
                <a:pPr algn="l"/>
                <a:r>
                  <a:rPr lang="en-US" altLang="zh-CN" sz="2000">
                    <a:latin typeface="Arial Narrow" pitchFamily="34" charset="0"/>
                  </a:rPr>
                  <a:t>QUICK</a:t>
                </a:r>
              </a:p>
              <a:p>
                <a:pPr algn="l"/>
                <a:r>
                  <a:rPr lang="en-US" altLang="zh-CN" sz="2000">
                    <a:latin typeface="Arial Narrow" pitchFamily="34" charset="0"/>
                  </a:rPr>
                  <a:t>QUICK	</a:t>
                </a:r>
              </a:p>
              <a:p>
                <a:pPr algn="l"/>
                <a:endParaRPr lang="zh-CN" altLang="en-US" sz="2000">
                  <a:latin typeface="Times New Roman" pitchFamily="18" charset="0"/>
                </a:endParaRPr>
              </a:p>
            </p:txBody>
          </p:sp>
          <p:sp>
            <p:nvSpPr>
              <p:cNvPr id="1573897" name="Rectangle 9"/>
              <p:cNvSpPr>
                <a:spLocks noChangeArrowheads="1"/>
              </p:cNvSpPr>
              <p:nvPr/>
            </p:nvSpPr>
            <p:spPr bwMode="auto">
              <a:xfrm>
                <a:off x="1536" y="864"/>
                <a:ext cx="57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endParaRPr lang="zh-CN" altLang="en-US" sz="1600" i="1">
                  <a:solidFill>
                    <a:schemeClr val="bg1"/>
                  </a:solidFill>
                  <a:effectLst>
                    <a:outerShdw blurRad="38100" dist="38100" dir="2700000" algn="tl">
                      <a:srgbClr val="000000"/>
                    </a:outerShdw>
                  </a:effectLst>
                  <a:latin typeface="Arial Narrow" pitchFamily="34" charset="0"/>
                </a:endParaRPr>
              </a:p>
            </p:txBody>
          </p:sp>
          <p:sp>
            <p:nvSpPr>
              <p:cNvPr id="1573898" name="Rectangle 10"/>
              <p:cNvSpPr>
                <a:spLocks noChangeArrowheads="1"/>
              </p:cNvSpPr>
              <p:nvPr/>
            </p:nvSpPr>
            <p:spPr bwMode="auto">
              <a:xfrm>
                <a:off x="1536" y="1008"/>
                <a:ext cx="558"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lIns="182880"/>
              <a:lstStyle/>
              <a:p>
                <a:pPr algn="l"/>
                <a:r>
                  <a:rPr lang="en-US" altLang="zh-CN" sz="1400">
                    <a:latin typeface="Arial Narrow" pitchFamily="34" charset="0"/>
                  </a:rPr>
                  <a:t>~~~ 	</a:t>
                </a:r>
              </a:p>
              <a:p>
                <a:pPr algn="l"/>
                <a:r>
                  <a:rPr lang="en-US" altLang="zh-CN" sz="1400">
                    <a:latin typeface="Arial Narrow" pitchFamily="34" charset="0"/>
                  </a:rPr>
                  <a:t>~~~ 	</a:t>
                </a:r>
              </a:p>
              <a:p>
                <a:pPr algn="l"/>
                <a:r>
                  <a:rPr lang="en-US" altLang="zh-CN" sz="1400">
                    <a:latin typeface="Arial Narrow" pitchFamily="34" charset="0"/>
                  </a:rPr>
                  <a:t>~~~ 	</a:t>
                </a:r>
              </a:p>
              <a:p>
                <a:pPr algn="l"/>
                <a:r>
                  <a:rPr lang="en-US" altLang="zh-CN" sz="1400">
                    <a:latin typeface="Arial Narrow" pitchFamily="34" charset="0"/>
                  </a:rPr>
                  <a:t>~~~ 	</a:t>
                </a:r>
              </a:p>
              <a:p>
                <a:pPr algn="l"/>
                <a:r>
                  <a:rPr lang="en-US" altLang="zh-CN" sz="1400">
                    <a:latin typeface="Arial Narrow" pitchFamily="34" charset="0"/>
                  </a:rPr>
                  <a:t>~~~</a:t>
                </a:r>
              </a:p>
            </p:txBody>
          </p:sp>
          <p:sp>
            <p:nvSpPr>
              <p:cNvPr id="1573899" name="Rectangle 11"/>
              <p:cNvSpPr>
                <a:spLocks noChangeArrowheads="1"/>
              </p:cNvSpPr>
              <p:nvPr/>
            </p:nvSpPr>
            <p:spPr bwMode="auto">
              <a:xfrm>
                <a:off x="1488" y="864"/>
                <a:ext cx="622"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RequiredDate</a:t>
                </a:r>
              </a:p>
            </p:txBody>
          </p:sp>
          <p:sp>
            <p:nvSpPr>
              <p:cNvPr id="1573900" name="Rectangle 12"/>
              <p:cNvSpPr>
                <a:spLocks noChangeArrowheads="1"/>
              </p:cNvSpPr>
              <p:nvPr/>
            </p:nvSpPr>
            <p:spPr bwMode="auto">
              <a:xfrm>
                <a:off x="1440" y="1008"/>
                <a:ext cx="720" cy="816"/>
              </a:xfrm>
              <a:prstGeom prst="rect">
                <a:avLst/>
              </a:prstGeom>
              <a:solidFill>
                <a:srgbClr val="DDDDDD"/>
              </a:solidFill>
              <a:ln w="9525">
                <a:solidFill>
                  <a:schemeClr val="tx1"/>
                </a:solidFill>
                <a:miter lim="800000"/>
                <a:headEnd/>
                <a:tailEnd/>
              </a:ln>
              <a:effectLst>
                <a:outerShdw dist="107763" dir="2700000" algn="ctr" rotWithShape="0">
                  <a:srgbClr val="B2B2B2"/>
                </a:outerShdw>
              </a:effectLst>
            </p:spPr>
            <p:txBody>
              <a:bodyPr wrap="none"/>
              <a:lstStyle/>
              <a:p>
                <a:r>
                  <a:rPr lang="en-US" altLang="zh-CN" sz="2000">
                    <a:latin typeface="Arial Narrow" pitchFamily="34" charset="0"/>
                  </a:rPr>
                  <a:t>1997-09-24</a:t>
                </a:r>
              </a:p>
              <a:p>
                <a:r>
                  <a:rPr lang="en-US" altLang="zh-CN" sz="2000">
                    <a:latin typeface="Arial Narrow" pitchFamily="34" charset="0"/>
                  </a:rPr>
                  <a:t>1998-01-26</a:t>
                </a:r>
              </a:p>
              <a:p>
                <a:r>
                  <a:rPr lang="en-US" altLang="zh-CN" sz="2000">
                    <a:latin typeface="Arial Narrow" pitchFamily="34" charset="0"/>
                  </a:rPr>
                  <a:t>1997-02-24</a:t>
                </a:r>
              </a:p>
              <a:p>
                <a:r>
                  <a:rPr lang="en-US" altLang="zh-CN" sz="2000">
                    <a:latin typeface="Arial Narrow" pitchFamily="34" charset="0"/>
                  </a:rPr>
                  <a:t>1997-03-05</a:t>
                </a:r>
              </a:p>
              <a:p>
                <a:r>
                  <a:rPr lang="en-US" altLang="zh-CN" sz="2000">
                    <a:latin typeface="Arial Narrow" pitchFamily="34" charset="0"/>
                  </a:rPr>
                  <a:t>1997-05-07</a:t>
                </a:r>
                <a:endParaRPr lang="en-US" altLang="zh-CN" sz="2000">
                  <a:latin typeface="Times New Roman" pitchFamily="18" charset="0"/>
                </a:endParaRPr>
              </a:p>
            </p:txBody>
          </p:sp>
          <p:sp>
            <p:nvSpPr>
              <p:cNvPr id="1573901" name="Rectangle 13"/>
              <p:cNvSpPr>
                <a:spLocks noChangeArrowheads="1"/>
              </p:cNvSpPr>
              <p:nvPr/>
            </p:nvSpPr>
            <p:spPr bwMode="auto">
              <a:xfrm>
                <a:off x="2110" y="864"/>
                <a:ext cx="62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ShippedDate</a:t>
                </a:r>
              </a:p>
            </p:txBody>
          </p:sp>
          <p:sp>
            <p:nvSpPr>
              <p:cNvPr id="1573902" name="Rectangle 14"/>
              <p:cNvSpPr>
                <a:spLocks noChangeArrowheads="1"/>
              </p:cNvSpPr>
              <p:nvPr/>
            </p:nvSpPr>
            <p:spPr bwMode="auto">
              <a:xfrm>
                <a:off x="2110" y="1008"/>
                <a:ext cx="626"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r>
                  <a:rPr lang="en-US" altLang="zh-CN" sz="2000">
                    <a:latin typeface="Arial Narrow" pitchFamily="34" charset="0"/>
                  </a:rPr>
                  <a:t>1997-10-03</a:t>
                </a:r>
              </a:p>
              <a:p>
                <a:r>
                  <a:rPr lang="en-US" altLang="zh-CN" sz="2000">
                    <a:latin typeface="Arial Narrow" pitchFamily="34" charset="0"/>
                  </a:rPr>
                  <a:t>1998-02-06</a:t>
                </a:r>
              </a:p>
              <a:p>
                <a:r>
                  <a:rPr lang="en-US" altLang="zh-CN" sz="2000">
                    <a:latin typeface="Arial Narrow" pitchFamily="34" charset="0"/>
                  </a:rPr>
                  <a:t>1997-03-03</a:t>
                </a:r>
              </a:p>
              <a:p>
                <a:r>
                  <a:rPr lang="en-US" altLang="zh-CN" sz="2000">
                    <a:latin typeface="Arial Narrow" pitchFamily="34" charset="0"/>
                  </a:rPr>
                  <a:t>1997-03-12</a:t>
                </a:r>
              </a:p>
              <a:p>
                <a:r>
                  <a:rPr lang="en-US" altLang="zh-CN" sz="2000">
                    <a:latin typeface="Arial Narrow" pitchFamily="34" charset="0"/>
                  </a:rPr>
                  <a:t>1997-05-23</a:t>
                </a:r>
                <a:endParaRPr lang="en-US" altLang="zh-CN" sz="2000">
                  <a:latin typeface="Times New Roman" pitchFamily="18" charset="0"/>
                </a:endParaRPr>
              </a:p>
            </p:txBody>
          </p:sp>
        </p:grpSp>
        <p:sp>
          <p:nvSpPr>
            <p:cNvPr id="1573903" name="Text Box 15"/>
            <p:cNvSpPr txBox="1">
              <a:spLocks noChangeArrowheads="1"/>
            </p:cNvSpPr>
            <p:nvPr/>
          </p:nvSpPr>
          <p:spPr bwMode="auto">
            <a:xfrm>
              <a:off x="1104" y="1056"/>
              <a:ext cx="87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Orders</a:t>
              </a:r>
            </a:p>
          </p:txBody>
        </p:sp>
      </p:grpSp>
      <p:grpSp>
        <p:nvGrpSpPr>
          <p:cNvPr id="1573905" name="Group 17"/>
          <p:cNvGrpSpPr>
            <a:grpSpLocks/>
          </p:cNvGrpSpPr>
          <p:nvPr/>
        </p:nvGrpSpPr>
        <p:grpSpPr bwMode="auto">
          <a:xfrm>
            <a:off x="4953000" y="1196975"/>
            <a:ext cx="4679950" cy="2171700"/>
            <a:chOff x="3120" y="1056"/>
            <a:chExt cx="2304" cy="1200"/>
          </a:xfrm>
        </p:grpSpPr>
        <p:sp>
          <p:nvSpPr>
            <p:cNvPr id="1573906" name="Text Box 18"/>
            <p:cNvSpPr txBox="1">
              <a:spLocks noChangeArrowheads="1"/>
            </p:cNvSpPr>
            <p:nvPr/>
          </p:nvSpPr>
          <p:spPr bwMode="auto">
            <a:xfrm>
              <a:off x="3888" y="1056"/>
              <a:ext cx="98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Customers</a:t>
              </a:r>
            </a:p>
          </p:txBody>
        </p:sp>
        <p:grpSp>
          <p:nvGrpSpPr>
            <p:cNvPr id="1573907" name="Group 19"/>
            <p:cNvGrpSpPr>
              <a:grpSpLocks/>
            </p:cNvGrpSpPr>
            <p:nvPr/>
          </p:nvGrpSpPr>
          <p:grpSpPr bwMode="auto">
            <a:xfrm>
              <a:off x="3120" y="1296"/>
              <a:ext cx="2304" cy="960"/>
              <a:chOff x="3024" y="864"/>
              <a:chExt cx="2304" cy="960"/>
            </a:xfrm>
          </p:grpSpPr>
          <p:sp>
            <p:nvSpPr>
              <p:cNvPr id="1573908" name="Rectangle 20"/>
              <p:cNvSpPr>
                <a:spLocks noChangeArrowheads="1"/>
              </p:cNvSpPr>
              <p:nvPr/>
            </p:nvSpPr>
            <p:spPr bwMode="auto">
              <a:xfrm>
                <a:off x="3024" y="864"/>
                <a:ext cx="624" cy="14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CustomerID</a:t>
                </a:r>
              </a:p>
            </p:txBody>
          </p:sp>
          <p:sp>
            <p:nvSpPr>
              <p:cNvPr id="1573909" name="Rectangle 21"/>
              <p:cNvSpPr>
                <a:spLocks noChangeArrowheads="1"/>
              </p:cNvSpPr>
              <p:nvPr/>
            </p:nvSpPr>
            <p:spPr bwMode="auto">
              <a:xfrm>
                <a:off x="3024" y="1008"/>
                <a:ext cx="624" cy="816"/>
              </a:xfrm>
              <a:prstGeom prst="rect">
                <a:avLst/>
              </a:prstGeom>
              <a:solidFill>
                <a:srgbClr val="DDDDDD"/>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BONAP</a:t>
                </a:r>
              </a:p>
              <a:p>
                <a:pPr algn="l"/>
                <a:r>
                  <a:rPr lang="en-US" altLang="zh-CN" sz="2000">
                    <a:latin typeface="Arial Narrow" pitchFamily="34" charset="0"/>
                  </a:rPr>
                  <a:t>PICCO</a:t>
                </a:r>
              </a:p>
              <a:p>
                <a:pPr algn="l"/>
                <a:r>
                  <a:rPr lang="en-US" altLang="zh-CN" sz="2000">
                    <a:latin typeface="Arial Narrow" pitchFamily="34" charset="0"/>
                  </a:rPr>
                  <a:t>QUICK</a:t>
                </a:r>
              </a:p>
              <a:p>
                <a:pPr algn="l"/>
                <a:endParaRPr lang="en-US" altLang="zh-CN" sz="2000">
                  <a:latin typeface="Arial Narrow" pitchFamily="34" charset="0"/>
                </a:endParaRPr>
              </a:p>
              <a:p>
                <a:pPr algn="l"/>
                <a:endParaRPr lang="zh-CN" altLang="en-US" sz="2000">
                  <a:latin typeface="Times New Roman" pitchFamily="18" charset="0"/>
                </a:endParaRPr>
              </a:p>
            </p:txBody>
          </p:sp>
          <p:sp>
            <p:nvSpPr>
              <p:cNvPr id="1573910" name="Rectangle 22"/>
              <p:cNvSpPr>
                <a:spLocks noChangeArrowheads="1"/>
              </p:cNvSpPr>
              <p:nvPr/>
            </p:nvSpPr>
            <p:spPr bwMode="auto">
              <a:xfrm>
                <a:off x="3648" y="864"/>
                <a:ext cx="816" cy="14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CompanyName</a:t>
                </a:r>
              </a:p>
            </p:txBody>
          </p:sp>
          <p:sp>
            <p:nvSpPr>
              <p:cNvPr id="1573911" name="Rectangle 23"/>
              <p:cNvSpPr>
                <a:spLocks noChangeArrowheads="1"/>
              </p:cNvSpPr>
              <p:nvPr/>
            </p:nvSpPr>
            <p:spPr bwMode="auto">
              <a:xfrm>
                <a:off x="3648" y="1008"/>
                <a:ext cx="816" cy="816"/>
              </a:xfrm>
              <a:prstGeom prst="rect">
                <a:avLst/>
              </a:prstGeom>
              <a:solidFill>
                <a:srgbClr val="DDDDDD"/>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Bon app'</a:t>
                </a:r>
              </a:p>
              <a:p>
                <a:pPr algn="l"/>
                <a:r>
                  <a:rPr lang="en-US" altLang="zh-CN" sz="2000">
                    <a:latin typeface="Arial Narrow" pitchFamily="34" charset="0"/>
                  </a:rPr>
                  <a:t>Piccolo und mehr</a:t>
                </a:r>
              </a:p>
              <a:p>
                <a:pPr algn="l"/>
                <a:r>
                  <a:rPr lang="en-US" altLang="zh-CN" sz="2000">
                    <a:latin typeface="Arial Narrow" pitchFamily="34" charset="0"/>
                  </a:rPr>
                  <a:t>QUICK-Stop	</a:t>
                </a:r>
              </a:p>
              <a:p>
                <a:pPr algn="l"/>
                <a:endParaRPr lang="zh-CN" altLang="en-US" sz="2000">
                  <a:latin typeface="Times New Roman" pitchFamily="18" charset="0"/>
                </a:endParaRPr>
              </a:p>
            </p:txBody>
          </p:sp>
          <p:sp>
            <p:nvSpPr>
              <p:cNvPr id="1573912" name="Rectangle 24"/>
              <p:cNvSpPr>
                <a:spLocks noChangeArrowheads="1"/>
              </p:cNvSpPr>
              <p:nvPr/>
            </p:nvSpPr>
            <p:spPr bwMode="auto">
              <a:xfrm>
                <a:off x="4464" y="864"/>
                <a:ext cx="864" cy="14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ContactName</a:t>
                </a:r>
              </a:p>
            </p:txBody>
          </p:sp>
          <p:sp>
            <p:nvSpPr>
              <p:cNvPr id="1573913" name="Rectangle 25"/>
              <p:cNvSpPr>
                <a:spLocks noChangeArrowheads="1"/>
              </p:cNvSpPr>
              <p:nvPr/>
            </p:nvSpPr>
            <p:spPr bwMode="auto">
              <a:xfrm>
                <a:off x="4464" y="1008"/>
                <a:ext cx="864"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Laurence Lebihan</a:t>
                </a:r>
              </a:p>
              <a:p>
                <a:pPr algn="l"/>
                <a:r>
                  <a:rPr lang="en-US" altLang="zh-CN" sz="2000">
                    <a:latin typeface="Arial Narrow" pitchFamily="34" charset="0"/>
                  </a:rPr>
                  <a:t>Georg Pipps</a:t>
                </a:r>
              </a:p>
              <a:p>
                <a:pPr algn="l"/>
                <a:r>
                  <a:rPr lang="en-US" altLang="zh-CN" sz="2000">
                    <a:latin typeface="Arial Narrow" pitchFamily="34" charset="0"/>
                  </a:rPr>
                  <a:t>Horst Kloss</a:t>
                </a:r>
              </a:p>
            </p:txBody>
          </p:sp>
        </p:grpSp>
      </p:grpSp>
      <p:grpSp>
        <p:nvGrpSpPr>
          <p:cNvPr id="1573914" name="Group 26"/>
          <p:cNvGrpSpPr>
            <a:grpSpLocks/>
          </p:cNvGrpSpPr>
          <p:nvPr/>
        </p:nvGrpSpPr>
        <p:grpSpPr bwMode="auto">
          <a:xfrm>
            <a:off x="979488" y="3176588"/>
            <a:ext cx="7570787" cy="1255712"/>
            <a:chOff x="617" y="2303"/>
            <a:chExt cx="4662" cy="694"/>
          </a:xfrm>
        </p:grpSpPr>
        <p:sp>
          <p:nvSpPr>
            <p:cNvPr id="1573915" name="AutoShape 27"/>
            <p:cNvSpPr>
              <a:spLocks noChangeArrowheads="1"/>
            </p:cNvSpPr>
            <p:nvPr/>
          </p:nvSpPr>
          <p:spPr bwMode="auto">
            <a:xfrm rot="1200000" flipV="1">
              <a:off x="2414" y="2545"/>
              <a:ext cx="2160" cy="163"/>
            </a:xfrm>
            <a:prstGeom prst="rightArrow">
              <a:avLst>
                <a:gd name="adj1" fmla="val 57028"/>
                <a:gd name="adj2" fmla="val 196687"/>
              </a:avLst>
            </a:prstGeom>
            <a:gradFill rotWithShape="0">
              <a:gsLst>
                <a:gs pos="0">
                  <a:srgbClr val="FF6600">
                    <a:gamma/>
                    <a:shade val="41961"/>
                    <a:invGamma/>
                  </a:srgbClr>
                </a:gs>
                <a:gs pos="100000">
                  <a:srgbClr val="FF6600"/>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endParaRPr lang="zh-CN" altLang="en-US"/>
            </a:p>
          </p:txBody>
        </p:sp>
        <p:sp>
          <p:nvSpPr>
            <p:cNvPr id="1573916" name="AutoShape 28"/>
            <p:cNvSpPr>
              <a:spLocks noChangeArrowheads="1"/>
            </p:cNvSpPr>
            <p:nvPr/>
          </p:nvSpPr>
          <p:spPr bwMode="auto">
            <a:xfrm rot="5441956">
              <a:off x="4837" y="2554"/>
              <a:ext cx="694" cy="191"/>
            </a:xfrm>
            <a:prstGeom prst="rightArrow">
              <a:avLst>
                <a:gd name="adj1" fmla="val 50000"/>
                <a:gd name="adj2" fmla="val 90838"/>
              </a:avLst>
            </a:prstGeom>
            <a:gradFill rotWithShape="0">
              <a:gsLst>
                <a:gs pos="0">
                  <a:srgbClr val="FF6600">
                    <a:gamma/>
                    <a:shade val="41961"/>
                    <a:invGamma/>
                  </a:srgbClr>
                </a:gs>
                <a:gs pos="100000">
                  <a:srgbClr val="FF6600"/>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endParaRPr lang="zh-CN" altLang="en-US"/>
            </a:p>
          </p:txBody>
        </p:sp>
        <p:sp>
          <p:nvSpPr>
            <p:cNvPr id="1573917" name="AutoShape 29"/>
            <p:cNvSpPr>
              <a:spLocks noChangeArrowheads="1"/>
            </p:cNvSpPr>
            <p:nvPr/>
          </p:nvSpPr>
          <p:spPr bwMode="auto">
            <a:xfrm rot="720000">
              <a:off x="617" y="2585"/>
              <a:ext cx="3319" cy="144"/>
            </a:xfrm>
            <a:prstGeom prst="rightArrow">
              <a:avLst>
                <a:gd name="adj1" fmla="val 57028"/>
                <a:gd name="adj2" fmla="val 342101"/>
              </a:avLst>
            </a:prstGeom>
            <a:gradFill rotWithShape="0">
              <a:gsLst>
                <a:gs pos="0">
                  <a:srgbClr val="FF6600">
                    <a:gamma/>
                    <a:shade val="41961"/>
                    <a:invGamma/>
                  </a:srgbClr>
                </a:gs>
                <a:gs pos="100000">
                  <a:srgbClr val="FF6600"/>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endParaRPr lang="zh-CN" altLang="en-US"/>
            </a:p>
          </p:txBody>
        </p:sp>
      </p:grpSp>
      <p:grpSp>
        <p:nvGrpSpPr>
          <p:cNvPr id="1573918" name="Group 30"/>
          <p:cNvGrpSpPr>
            <a:grpSpLocks/>
          </p:cNvGrpSpPr>
          <p:nvPr/>
        </p:nvGrpSpPr>
        <p:grpSpPr bwMode="auto">
          <a:xfrm>
            <a:off x="5882952" y="3573463"/>
            <a:ext cx="4038600" cy="2606675"/>
            <a:chOff x="3696" y="2544"/>
            <a:chExt cx="1920" cy="1440"/>
          </a:xfrm>
        </p:grpSpPr>
        <p:sp>
          <p:nvSpPr>
            <p:cNvPr id="1573919" name="Text Box 31"/>
            <p:cNvSpPr txBox="1">
              <a:spLocks noChangeArrowheads="1"/>
            </p:cNvSpPr>
            <p:nvPr/>
          </p:nvSpPr>
          <p:spPr bwMode="auto">
            <a:xfrm>
              <a:off x="3888" y="2544"/>
              <a:ext cx="129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en-US" altLang="zh-CN">
                  <a:solidFill>
                    <a:srgbClr val="008000"/>
                  </a:solidFill>
                </a:rPr>
                <a:t>ShipStatusView</a:t>
              </a:r>
            </a:p>
          </p:txBody>
        </p:sp>
        <p:grpSp>
          <p:nvGrpSpPr>
            <p:cNvPr id="1573920" name="Group 32"/>
            <p:cNvGrpSpPr>
              <a:grpSpLocks/>
            </p:cNvGrpSpPr>
            <p:nvPr/>
          </p:nvGrpSpPr>
          <p:grpSpPr bwMode="auto">
            <a:xfrm>
              <a:off x="3696" y="3024"/>
              <a:ext cx="1920" cy="960"/>
              <a:chOff x="3600" y="2832"/>
              <a:chExt cx="1920" cy="960"/>
            </a:xfrm>
          </p:grpSpPr>
          <p:sp>
            <p:nvSpPr>
              <p:cNvPr id="1573921" name="Rectangle 33"/>
              <p:cNvSpPr>
                <a:spLocks noChangeArrowheads="1"/>
              </p:cNvSpPr>
              <p:nvPr/>
            </p:nvSpPr>
            <p:spPr bwMode="auto">
              <a:xfrm>
                <a:off x="3600" y="2832"/>
                <a:ext cx="528"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OrderID</a:t>
                </a:r>
              </a:p>
            </p:txBody>
          </p:sp>
          <p:sp>
            <p:nvSpPr>
              <p:cNvPr id="1573922" name="Rectangle 34"/>
              <p:cNvSpPr>
                <a:spLocks noChangeArrowheads="1"/>
              </p:cNvSpPr>
              <p:nvPr/>
            </p:nvSpPr>
            <p:spPr bwMode="auto">
              <a:xfrm>
                <a:off x="3600" y="2976"/>
                <a:ext cx="528"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10264</a:t>
                </a:r>
              </a:p>
              <a:p>
                <a:pPr algn="l"/>
                <a:r>
                  <a:rPr lang="en-US" altLang="zh-CN" sz="2000">
                    <a:latin typeface="Arial Narrow" pitchFamily="34" charset="0"/>
                  </a:rPr>
                  <a:t>10271</a:t>
                </a:r>
              </a:p>
              <a:p>
                <a:pPr algn="l"/>
                <a:r>
                  <a:rPr lang="en-US" altLang="zh-CN" sz="2000">
                    <a:latin typeface="Arial Narrow" pitchFamily="34" charset="0"/>
                  </a:rPr>
                  <a:t>10280</a:t>
                </a:r>
              </a:p>
            </p:txBody>
          </p:sp>
          <p:sp>
            <p:nvSpPr>
              <p:cNvPr id="1573923" name="Rectangle 35"/>
              <p:cNvSpPr>
                <a:spLocks noChangeArrowheads="1"/>
              </p:cNvSpPr>
              <p:nvPr/>
            </p:nvSpPr>
            <p:spPr bwMode="auto">
              <a:xfrm>
                <a:off x="4208" y="2832"/>
                <a:ext cx="560"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endParaRPr lang="zh-CN" altLang="en-US" sz="1600" i="1">
                  <a:solidFill>
                    <a:schemeClr val="bg1"/>
                  </a:solidFill>
                  <a:effectLst>
                    <a:outerShdw blurRad="38100" dist="38100" dir="2700000" algn="tl">
                      <a:srgbClr val="000000"/>
                    </a:outerShdw>
                  </a:effectLst>
                  <a:latin typeface="Arial Narrow" pitchFamily="34" charset="0"/>
                </a:endParaRPr>
              </a:p>
            </p:txBody>
          </p:sp>
          <p:sp>
            <p:nvSpPr>
              <p:cNvPr id="1573924" name="Rectangle 36"/>
              <p:cNvSpPr>
                <a:spLocks noChangeArrowheads="1"/>
              </p:cNvSpPr>
              <p:nvPr/>
            </p:nvSpPr>
            <p:spPr bwMode="auto">
              <a:xfrm>
                <a:off x="4208" y="2976"/>
                <a:ext cx="560"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1400">
                    <a:latin typeface="Arial Narrow" pitchFamily="34" charset="0"/>
                  </a:rPr>
                  <a:t>1996-08-21</a:t>
                </a:r>
              </a:p>
              <a:p>
                <a:pPr algn="l"/>
                <a:r>
                  <a:rPr lang="en-US" altLang="zh-CN" sz="1400">
                    <a:latin typeface="Arial Narrow" pitchFamily="34" charset="0"/>
                  </a:rPr>
                  <a:t>1996-08-29</a:t>
                </a:r>
              </a:p>
              <a:p>
                <a:pPr algn="l"/>
                <a:r>
                  <a:rPr lang="en-US" altLang="zh-CN" sz="1400">
                    <a:latin typeface="Arial Narrow" pitchFamily="34" charset="0"/>
                  </a:rPr>
                  <a:t>1996-09-11	</a:t>
                </a:r>
              </a:p>
              <a:p>
                <a:pPr algn="l"/>
                <a:endParaRPr lang="en-US" altLang="zh-CN" sz="1400">
                  <a:latin typeface="Arial Narrow" pitchFamily="34" charset="0"/>
                </a:endParaRPr>
              </a:p>
              <a:p>
                <a:pPr algn="l"/>
                <a:endParaRPr lang="zh-CN" altLang="en-US" sz="1400">
                  <a:latin typeface="Arial Narrow" pitchFamily="34" charset="0"/>
                </a:endParaRPr>
              </a:p>
            </p:txBody>
          </p:sp>
          <p:sp>
            <p:nvSpPr>
              <p:cNvPr id="1573925" name="Rectangle 37"/>
              <p:cNvSpPr>
                <a:spLocks noChangeArrowheads="1"/>
              </p:cNvSpPr>
              <p:nvPr/>
            </p:nvSpPr>
            <p:spPr bwMode="auto">
              <a:xfrm>
                <a:off x="4080" y="2832"/>
                <a:ext cx="65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ShippedDate</a:t>
                </a:r>
              </a:p>
            </p:txBody>
          </p:sp>
          <p:sp>
            <p:nvSpPr>
              <p:cNvPr id="1573926" name="Rectangle 38"/>
              <p:cNvSpPr>
                <a:spLocks noChangeArrowheads="1"/>
              </p:cNvSpPr>
              <p:nvPr/>
            </p:nvSpPr>
            <p:spPr bwMode="auto">
              <a:xfrm>
                <a:off x="4080" y="2976"/>
                <a:ext cx="656"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1996-08-23</a:t>
                </a:r>
              </a:p>
              <a:p>
                <a:pPr algn="l"/>
                <a:r>
                  <a:rPr lang="en-US" altLang="zh-CN" sz="2000">
                    <a:latin typeface="Arial Narrow" pitchFamily="34" charset="0"/>
                  </a:rPr>
                  <a:t>1996-08-30</a:t>
                </a:r>
              </a:p>
              <a:p>
                <a:pPr algn="l"/>
                <a:r>
                  <a:rPr lang="en-US" altLang="zh-CN" sz="2000">
                    <a:latin typeface="Arial Narrow" pitchFamily="34" charset="0"/>
                  </a:rPr>
                  <a:t>1996-09-12</a:t>
                </a:r>
              </a:p>
            </p:txBody>
          </p:sp>
          <p:sp>
            <p:nvSpPr>
              <p:cNvPr id="1573927" name="Rectangle 39"/>
              <p:cNvSpPr>
                <a:spLocks noChangeArrowheads="1"/>
              </p:cNvSpPr>
              <p:nvPr/>
            </p:nvSpPr>
            <p:spPr bwMode="auto">
              <a:xfrm>
                <a:off x="4704" y="2832"/>
                <a:ext cx="81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dirty="0" err="1">
                    <a:solidFill>
                      <a:schemeClr val="bg1"/>
                    </a:solidFill>
                    <a:effectLst>
                      <a:outerShdw blurRad="38100" dist="38100" dir="2700000" algn="tl">
                        <a:srgbClr val="000000"/>
                      </a:outerShdw>
                    </a:effectLst>
                    <a:latin typeface="Arial Narrow" pitchFamily="34" charset="0"/>
                  </a:rPr>
                  <a:t>ContactName</a:t>
                </a:r>
                <a:endParaRPr lang="en-US" altLang="zh-CN" sz="2000" i="1" dirty="0">
                  <a:solidFill>
                    <a:schemeClr val="bg1"/>
                  </a:solidFill>
                  <a:effectLst>
                    <a:outerShdw blurRad="38100" dist="38100" dir="2700000" algn="tl">
                      <a:srgbClr val="000000"/>
                    </a:outerShdw>
                  </a:effectLst>
                  <a:latin typeface="Arial Narrow" pitchFamily="34" charset="0"/>
                </a:endParaRPr>
              </a:p>
            </p:txBody>
          </p:sp>
          <p:sp>
            <p:nvSpPr>
              <p:cNvPr id="1573928" name="Rectangle 40"/>
              <p:cNvSpPr>
                <a:spLocks noChangeArrowheads="1"/>
              </p:cNvSpPr>
              <p:nvPr/>
            </p:nvSpPr>
            <p:spPr bwMode="auto">
              <a:xfrm>
                <a:off x="4704" y="2976"/>
                <a:ext cx="816"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dirty="0">
                    <a:latin typeface="Arial Narrow" pitchFamily="34" charset="0"/>
                  </a:rPr>
                  <a:t>Laurence </a:t>
                </a:r>
                <a:r>
                  <a:rPr lang="en-US" altLang="zh-CN" sz="2000" dirty="0" err="1">
                    <a:latin typeface="Arial Narrow" pitchFamily="34" charset="0"/>
                  </a:rPr>
                  <a:t>Lebihan</a:t>
                </a:r>
                <a:endParaRPr lang="en-US" altLang="zh-CN" sz="2000" dirty="0">
                  <a:latin typeface="Arial Narrow" pitchFamily="34" charset="0"/>
                </a:endParaRPr>
              </a:p>
              <a:p>
                <a:pPr algn="l"/>
                <a:r>
                  <a:rPr lang="en-US" altLang="zh-CN" sz="2000" dirty="0">
                    <a:latin typeface="Arial Narrow" pitchFamily="34" charset="0"/>
                  </a:rPr>
                  <a:t>Georg </a:t>
                </a:r>
                <a:r>
                  <a:rPr lang="en-US" altLang="zh-CN" sz="2000" dirty="0" err="1">
                    <a:latin typeface="Arial Narrow" pitchFamily="34" charset="0"/>
                  </a:rPr>
                  <a:t>Pipps</a:t>
                </a:r>
                <a:endParaRPr lang="en-US" altLang="zh-CN" sz="2000" dirty="0">
                  <a:latin typeface="Arial Narrow" pitchFamily="34" charset="0"/>
                </a:endParaRPr>
              </a:p>
              <a:p>
                <a:pPr algn="l"/>
                <a:r>
                  <a:rPr lang="en-US" altLang="zh-CN" sz="2000" dirty="0">
                    <a:latin typeface="Arial Narrow" pitchFamily="34" charset="0"/>
                  </a:rPr>
                  <a:t>Horst </a:t>
                </a:r>
                <a:r>
                  <a:rPr lang="en-US" altLang="zh-CN" sz="2000" dirty="0" err="1">
                    <a:latin typeface="Arial Narrow" pitchFamily="34" charset="0"/>
                  </a:rPr>
                  <a:t>Kloss</a:t>
                </a:r>
                <a:endParaRPr lang="en-US" altLang="zh-CN" sz="2000" dirty="0">
                  <a:latin typeface="Arial Narrow"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3891"/>
                                        </p:tgtEl>
                                        <p:attrNameLst>
                                          <p:attrName>style.visibility</p:attrName>
                                        </p:attrNameLst>
                                      </p:cBhvr>
                                      <p:to>
                                        <p:strVal val="visible"/>
                                      </p:to>
                                    </p:set>
                                    <p:anim to="" calcmode="lin" valueType="num">
                                      <p:cBhvr>
                                        <p:cTn id="7" dur="1" fill="hold"/>
                                        <p:tgtEl>
                                          <p:spTgt spid="1573891"/>
                                        </p:tgtEl>
                                        <p:attrNameLst>
                                          <p:attrName/>
                                        </p:attrNameLst>
                                      </p:cBhvr>
                                    </p:anim>
                                  </p:childTnLst>
                                </p:cTn>
                              </p:par>
                            </p:childTnLst>
                          </p:cTn>
                        </p:par>
                        <p:par>
                          <p:cTn id="8" fill="hold" nodeType="afterGroup">
                            <p:stCondLst>
                              <p:cond delay="0"/>
                            </p:stCondLst>
                            <p:childTnLst>
                              <p:par>
                                <p:cTn id="9" presetID="24" presetClass="entr" presetSubtype="0" fill="hold" nodeType="afterEffect">
                                  <p:stCondLst>
                                    <p:cond delay="0"/>
                                  </p:stCondLst>
                                  <p:childTnLst>
                                    <p:set>
                                      <p:cBhvr>
                                        <p:cTn id="10" dur="1" fill="hold">
                                          <p:stCondLst>
                                            <p:cond delay="0"/>
                                          </p:stCondLst>
                                        </p:cTn>
                                        <p:tgtEl>
                                          <p:spTgt spid="1573905"/>
                                        </p:tgtEl>
                                        <p:attrNameLst>
                                          <p:attrName>style.visibility</p:attrName>
                                        </p:attrNameLst>
                                      </p:cBhvr>
                                      <p:to>
                                        <p:strVal val="visible"/>
                                      </p:to>
                                    </p:set>
                                    <p:anim to="" calcmode="lin" valueType="num">
                                      <p:cBhvr>
                                        <p:cTn id="11" dur="1" fill="hold"/>
                                        <p:tgtEl>
                                          <p:spTgt spid="1573905"/>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1573904"/>
                                        </p:tgtEl>
                                        <p:attrNameLst>
                                          <p:attrName>style.visibility</p:attrName>
                                        </p:attrNameLst>
                                      </p:cBhvr>
                                      <p:to>
                                        <p:strVal val="visible"/>
                                      </p:to>
                                    </p:set>
                                    <p:anim to="" calcmode="lin" valueType="num">
                                      <p:cBhvr>
                                        <p:cTn id="16" dur="1" fill="hold"/>
                                        <p:tgtEl>
                                          <p:spTgt spid="1573904"/>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573914"/>
                                        </p:tgtEl>
                                        <p:attrNameLst>
                                          <p:attrName>style.visibility</p:attrName>
                                        </p:attrNameLst>
                                      </p:cBhvr>
                                      <p:to>
                                        <p:strVal val="visible"/>
                                      </p:to>
                                    </p:set>
                                    <p:anim to="" calcmode="lin" valueType="num">
                                      <p:cBhvr>
                                        <p:cTn id="21" dur="1" fill="hold"/>
                                        <p:tgtEl>
                                          <p:spTgt spid="1573914"/>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1573918"/>
                                        </p:tgtEl>
                                        <p:attrNameLst>
                                          <p:attrName>style.visibility</p:attrName>
                                        </p:attrNameLst>
                                      </p:cBhvr>
                                      <p:to>
                                        <p:strVal val="visible"/>
                                      </p:to>
                                    </p:set>
                                    <p:anim to="" calcmode="lin" valueType="num">
                                      <p:cBhvr>
                                        <p:cTn id="26" dur="1" fill="hold"/>
                                        <p:tgtEl>
                                          <p:spTgt spid="15739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90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F177033-239D-4A2E-AD73-19D38C948506}" type="slidenum">
              <a:rPr lang="zh-CN" altLang="en-US"/>
              <a:pPr/>
              <a:t>141</a:t>
            </a:fld>
            <a:endParaRPr lang="en-US" altLang="zh-CN"/>
          </a:p>
        </p:txBody>
      </p:sp>
      <p:sp>
        <p:nvSpPr>
          <p:cNvPr id="5" name="日期占位符 4"/>
          <p:cNvSpPr>
            <a:spLocks noGrp="1"/>
          </p:cNvSpPr>
          <p:nvPr>
            <p:ph type="dt" sz="half" idx="11"/>
          </p:nvPr>
        </p:nvSpPr>
        <p:spPr/>
        <p:txBody>
          <a:bodyPr/>
          <a:lstStyle/>
          <a:p>
            <a:fld id="{8CEBB903-848C-4393-8F4D-084D7C8E5F82}" type="datetime1">
              <a:rPr lang="zh-CN" altLang="en-US"/>
              <a:pPr/>
              <a:t>2017/4/15</a:t>
            </a:fld>
            <a:endParaRPr lang="en-US" altLang="zh-CN" sz="1000"/>
          </a:p>
        </p:txBody>
      </p:sp>
      <p:sp>
        <p:nvSpPr>
          <p:cNvPr id="1574914" name="Rectangle 2"/>
          <p:cNvSpPr>
            <a:spLocks noGrp="1" noChangeArrowheads="1"/>
          </p:cNvSpPr>
          <p:nvPr>
            <p:ph type="title"/>
          </p:nvPr>
        </p:nvSpPr>
        <p:spPr/>
        <p:txBody>
          <a:bodyPr/>
          <a:lstStyle/>
          <a:p>
            <a:r>
              <a:rPr lang="en-US" altLang="zh-CN"/>
              <a:t>1. </a:t>
            </a:r>
            <a:r>
              <a:rPr lang="zh-CN" altLang="en-US"/>
              <a:t>建立视图</a:t>
            </a:r>
          </a:p>
        </p:txBody>
      </p:sp>
      <p:sp>
        <p:nvSpPr>
          <p:cNvPr id="1574915" name="Rectangle 3"/>
          <p:cNvSpPr>
            <a:spLocks noGrp="1" noChangeArrowheads="1"/>
          </p:cNvSpPr>
          <p:nvPr>
            <p:ph type="body" idx="1"/>
          </p:nvPr>
        </p:nvSpPr>
        <p:spPr>
          <a:xfrm>
            <a:off x="273050" y="1196975"/>
            <a:ext cx="9274175" cy="4311650"/>
          </a:xfrm>
        </p:spPr>
        <p:txBody>
          <a:bodyPr/>
          <a:lstStyle/>
          <a:p>
            <a:pPr marL="342900" indent="-342900" defTabSz="889000">
              <a:lnSpc>
                <a:spcPct val="100000"/>
              </a:lnSpc>
            </a:pPr>
            <a:r>
              <a:rPr lang="zh-CN" altLang="en-US"/>
              <a:t>组成视图的属性列名</a:t>
            </a:r>
            <a:r>
              <a:rPr lang="zh-CN" altLang="en-US">
                <a:solidFill>
                  <a:srgbClr val="0000CC"/>
                </a:solidFill>
              </a:rPr>
              <a:t>全部省略</a:t>
            </a:r>
            <a:r>
              <a:rPr lang="zh-CN" altLang="en-US"/>
              <a:t>或</a:t>
            </a:r>
            <a:r>
              <a:rPr lang="zh-CN" altLang="en-US">
                <a:solidFill>
                  <a:srgbClr val="0000CC"/>
                </a:solidFill>
              </a:rPr>
              <a:t>全部指定</a:t>
            </a:r>
          </a:p>
          <a:p>
            <a:pPr marL="742950" lvl="1" indent="-285750" defTabSz="889000">
              <a:lnSpc>
                <a:spcPct val="100000"/>
              </a:lnSpc>
            </a:pPr>
            <a:r>
              <a:rPr lang="zh-CN" altLang="en-US"/>
              <a:t>省略</a:t>
            </a:r>
            <a:r>
              <a:rPr lang="en-US" altLang="zh-CN"/>
              <a:t>: </a:t>
            </a:r>
          </a:p>
          <a:p>
            <a:pPr marL="742950" lvl="1" indent="-285750" defTabSz="889000">
              <a:lnSpc>
                <a:spcPct val="100000"/>
              </a:lnSpc>
              <a:buFontTx/>
              <a:buNone/>
            </a:pPr>
            <a:r>
              <a:rPr lang="en-US" altLang="zh-CN"/>
              <a:t>    </a:t>
            </a:r>
            <a:r>
              <a:rPr lang="zh-CN" altLang="en-US"/>
              <a:t>由子查询中</a:t>
            </a:r>
            <a:r>
              <a:rPr lang="en-US" altLang="zh-CN"/>
              <a:t>SELECT</a:t>
            </a:r>
            <a:r>
              <a:rPr lang="zh-CN" altLang="en-US"/>
              <a:t>目标列中的诸字段组成</a:t>
            </a:r>
          </a:p>
          <a:p>
            <a:pPr marL="742950" lvl="1" indent="-285750" defTabSz="889000">
              <a:lnSpc>
                <a:spcPct val="100000"/>
              </a:lnSpc>
            </a:pPr>
            <a:r>
              <a:rPr lang="zh-CN" altLang="zh-CN"/>
              <a:t>在下列情况下，必须命名 CREATE VIEW 中的列：</a:t>
            </a:r>
            <a:endParaRPr lang="en-US" altLang="zh-CN"/>
          </a:p>
          <a:p>
            <a:pPr marL="1143000" lvl="2" indent="-228600" defTabSz="889000">
              <a:lnSpc>
                <a:spcPct val="100000"/>
              </a:lnSpc>
              <a:buFont typeface="Wingdings" pitchFamily="2" charset="2"/>
              <a:buNone/>
            </a:pPr>
            <a:r>
              <a:rPr lang="en-US" altLang="zh-CN"/>
              <a:t>(1)</a:t>
            </a:r>
            <a:r>
              <a:rPr lang="zh-CN" altLang="en-US"/>
              <a:t>当列是从算术表达式、函数或常量派生的</a:t>
            </a:r>
          </a:p>
          <a:p>
            <a:pPr marL="1143000" lvl="2" indent="-228600" defTabSz="889000">
              <a:lnSpc>
                <a:spcPct val="100000"/>
              </a:lnSpc>
              <a:buFont typeface="Wingdings" pitchFamily="2" charset="2"/>
              <a:buNone/>
            </a:pPr>
            <a:r>
              <a:rPr lang="en-US" altLang="zh-CN"/>
              <a:t>(2)</a:t>
            </a:r>
            <a:r>
              <a:rPr lang="zh-CN" altLang="en-US"/>
              <a:t>两个或更多的列可能会具有相同的名称（通常是因为联接）</a:t>
            </a:r>
          </a:p>
          <a:p>
            <a:pPr marL="1143000" lvl="2" indent="-228600" defTabSz="889000">
              <a:lnSpc>
                <a:spcPct val="100000"/>
              </a:lnSpc>
              <a:buFont typeface="Wingdings" pitchFamily="2" charset="2"/>
              <a:buNone/>
            </a:pPr>
            <a:r>
              <a:rPr lang="en-US" altLang="zh-CN"/>
              <a:t>(3)</a:t>
            </a:r>
            <a:r>
              <a:rPr lang="zh-CN" altLang="en-US"/>
              <a:t>视图中的某列被赋予了不同于派生来源列的名称</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A060CB-8D4B-47BA-8147-24E8D7E8F460}" type="slidenum">
              <a:rPr lang="zh-CN" altLang="en-US"/>
              <a:pPr/>
              <a:t>142</a:t>
            </a:fld>
            <a:endParaRPr lang="en-US" altLang="zh-CN"/>
          </a:p>
        </p:txBody>
      </p:sp>
      <p:sp>
        <p:nvSpPr>
          <p:cNvPr id="5" name="日期占位符 4"/>
          <p:cNvSpPr>
            <a:spLocks noGrp="1"/>
          </p:cNvSpPr>
          <p:nvPr>
            <p:ph type="dt" sz="half" idx="11"/>
          </p:nvPr>
        </p:nvSpPr>
        <p:spPr/>
        <p:txBody>
          <a:bodyPr/>
          <a:lstStyle/>
          <a:p>
            <a:fld id="{06835EF4-6784-4AE9-AEEB-222BAECCD4AB}" type="datetime1">
              <a:rPr lang="zh-CN" altLang="en-US"/>
              <a:pPr/>
              <a:t>2017/4/15</a:t>
            </a:fld>
            <a:endParaRPr lang="en-US" altLang="zh-CN" sz="1000"/>
          </a:p>
        </p:txBody>
      </p:sp>
      <p:sp>
        <p:nvSpPr>
          <p:cNvPr id="1729538" name="Rectangle 2"/>
          <p:cNvSpPr>
            <a:spLocks noGrp="1" noChangeArrowheads="1"/>
          </p:cNvSpPr>
          <p:nvPr>
            <p:ph type="title"/>
          </p:nvPr>
        </p:nvSpPr>
        <p:spPr/>
        <p:txBody>
          <a:bodyPr/>
          <a:lstStyle/>
          <a:p>
            <a:r>
              <a:rPr lang="en-US" altLang="zh-CN"/>
              <a:t>1. </a:t>
            </a:r>
            <a:r>
              <a:rPr lang="zh-CN" altLang="en-US"/>
              <a:t>建立视图</a:t>
            </a:r>
          </a:p>
        </p:txBody>
      </p:sp>
      <p:sp>
        <p:nvSpPr>
          <p:cNvPr id="1729539" name="Rectangle 3"/>
          <p:cNvSpPr>
            <a:spLocks noGrp="1" noChangeArrowheads="1"/>
          </p:cNvSpPr>
          <p:nvPr>
            <p:ph type="body" idx="1"/>
          </p:nvPr>
        </p:nvSpPr>
        <p:spPr>
          <a:xfrm>
            <a:off x="650875" y="1143000"/>
            <a:ext cx="8820150" cy="5378450"/>
          </a:xfrm>
        </p:spPr>
        <p:txBody>
          <a:bodyPr/>
          <a:lstStyle/>
          <a:p>
            <a:pPr>
              <a:spcBef>
                <a:spcPct val="0"/>
              </a:spcBef>
            </a:pPr>
            <a:r>
              <a:rPr lang="en-US" altLang="zh-CN" dirty="0"/>
              <a:t>WITH CHECK OPTION</a:t>
            </a:r>
            <a:r>
              <a:rPr lang="zh-CN" altLang="en-US" dirty="0"/>
              <a:t>选项</a:t>
            </a:r>
          </a:p>
          <a:p>
            <a:pPr lvl="1">
              <a:spcBef>
                <a:spcPct val="0"/>
              </a:spcBef>
            </a:pPr>
            <a:r>
              <a:rPr lang="zh-CN" altLang="en-US" dirty="0"/>
              <a:t>通过视图插入、删除或修改元组时检查元组是否满足视图定义中的条件，如果不满足将拒绝执行这些操作。</a:t>
            </a:r>
          </a:p>
          <a:p>
            <a:pPr lvl="1">
              <a:spcBef>
                <a:spcPct val="0"/>
              </a:spcBef>
            </a:pPr>
            <a:r>
              <a:rPr lang="zh-CN" altLang="en-US" dirty="0"/>
              <a:t>如果视图定义中含有条件，建议选择</a:t>
            </a:r>
            <a:r>
              <a:rPr lang="en-US" altLang="zh-CN" dirty="0"/>
              <a:t>WITH CHECK OPTION</a:t>
            </a:r>
            <a:r>
              <a:rPr lang="zh-CN" altLang="en-US" dirty="0"/>
              <a:t>选项，以约束更新的数据 </a:t>
            </a:r>
          </a:p>
          <a:p>
            <a:pPr>
              <a:spcBef>
                <a:spcPct val="0"/>
              </a:spcBef>
            </a:pPr>
            <a:r>
              <a:rPr lang="en-US" altLang="zh-CN" dirty="0"/>
              <a:t>【</a:t>
            </a:r>
            <a:r>
              <a:rPr lang="zh-CN" altLang="en-US" dirty="0"/>
              <a:t>例</a:t>
            </a:r>
            <a:r>
              <a:rPr lang="en-US" altLang="zh-CN" dirty="0"/>
              <a:t>4-41】</a:t>
            </a:r>
            <a:r>
              <a:rPr lang="zh-CN" altLang="en-US" dirty="0"/>
              <a:t>建立年龄小于</a:t>
            </a:r>
            <a:r>
              <a:rPr lang="en-US" altLang="zh-CN" dirty="0"/>
              <a:t>23</a:t>
            </a:r>
            <a:r>
              <a:rPr lang="zh-CN" altLang="en-US" dirty="0"/>
              <a:t>岁的学生视图，并要求数据更新时进行检查。</a:t>
            </a:r>
          </a:p>
          <a:p>
            <a:pPr lvl="2">
              <a:spcBef>
                <a:spcPct val="0"/>
              </a:spcBef>
              <a:buFont typeface="Wingdings" pitchFamily="2" charset="2"/>
              <a:buNone/>
            </a:pPr>
            <a:r>
              <a:rPr lang="en-US" altLang="zh-CN" dirty="0">
                <a:solidFill>
                  <a:srgbClr val="0000FF"/>
                </a:solidFill>
              </a:rPr>
              <a:t>CREATE VIEW Sage_23</a:t>
            </a:r>
          </a:p>
          <a:p>
            <a:pPr lvl="2">
              <a:spcBef>
                <a:spcPct val="0"/>
              </a:spcBef>
              <a:buFont typeface="Wingdings" pitchFamily="2" charset="2"/>
              <a:buNone/>
            </a:pPr>
            <a:r>
              <a:rPr lang="en-US" altLang="zh-CN" dirty="0">
                <a:solidFill>
                  <a:srgbClr val="0000FF"/>
                </a:solidFill>
              </a:rPr>
              <a:t>   AS SELECT * FROM Student WHERE Sage &lt; 23 </a:t>
            </a:r>
          </a:p>
          <a:p>
            <a:pPr lvl="2">
              <a:spcBef>
                <a:spcPct val="0"/>
              </a:spcBef>
              <a:buFont typeface="Wingdings" pitchFamily="2" charset="2"/>
              <a:buNone/>
            </a:pPr>
            <a:r>
              <a:rPr lang="en-US" altLang="zh-CN" dirty="0">
                <a:solidFill>
                  <a:srgbClr val="0000FF"/>
                </a:solidFill>
              </a:rPr>
              <a:t>   WITH CHECK OPTION; </a:t>
            </a:r>
          </a:p>
          <a:p>
            <a:pPr>
              <a:spcBef>
                <a:spcPct val="0"/>
              </a:spcBef>
            </a:pPr>
            <a:r>
              <a:rPr lang="zh-CN" altLang="en-US" dirty="0"/>
              <a:t>当通过视图更新学生元组时，系统将检查所更新的学生年龄是否小于</a:t>
            </a:r>
            <a:r>
              <a:rPr lang="en-US" altLang="zh-CN" dirty="0"/>
              <a:t>23</a:t>
            </a:r>
            <a:r>
              <a:rPr lang="zh-CN" altLang="en-US" dirty="0"/>
              <a:t>岁，不满足条件时系统将拒绝执行更新操作</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29539">
                                            <p:txEl>
                                              <p:pRg st="0" end="0"/>
                                            </p:txEl>
                                          </p:spTgt>
                                        </p:tgtEl>
                                        <p:attrNameLst>
                                          <p:attrName>style.visibility</p:attrName>
                                        </p:attrNameLst>
                                      </p:cBhvr>
                                      <p:to>
                                        <p:strVal val="visible"/>
                                      </p:to>
                                    </p:set>
                                    <p:animEffect transition="in" filter="wipe(up)">
                                      <p:cBhvr>
                                        <p:cTn id="7" dur="500"/>
                                        <p:tgtEl>
                                          <p:spTgt spid="172953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29539">
                                            <p:txEl>
                                              <p:pRg st="1" end="1"/>
                                            </p:txEl>
                                          </p:spTgt>
                                        </p:tgtEl>
                                        <p:attrNameLst>
                                          <p:attrName>style.visibility</p:attrName>
                                        </p:attrNameLst>
                                      </p:cBhvr>
                                      <p:to>
                                        <p:strVal val="visible"/>
                                      </p:to>
                                    </p:set>
                                    <p:animEffect transition="in" filter="wipe(up)">
                                      <p:cBhvr>
                                        <p:cTn id="11" dur="500"/>
                                        <p:tgtEl>
                                          <p:spTgt spid="172953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29539">
                                            <p:txEl>
                                              <p:pRg st="2" end="2"/>
                                            </p:txEl>
                                          </p:spTgt>
                                        </p:tgtEl>
                                        <p:attrNameLst>
                                          <p:attrName>style.visibility</p:attrName>
                                        </p:attrNameLst>
                                      </p:cBhvr>
                                      <p:to>
                                        <p:strVal val="visible"/>
                                      </p:to>
                                    </p:set>
                                    <p:animEffect transition="in" filter="wipe(up)">
                                      <p:cBhvr>
                                        <p:cTn id="15" dur="500"/>
                                        <p:tgtEl>
                                          <p:spTgt spid="17295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29539">
                                            <p:txEl>
                                              <p:pRg st="3" end="3"/>
                                            </p:txEl>
                                          </p:spTgt>
                                        </p:tgtEl>
                                        <p:attrNameLst>
                                          <p:attrName>style.visibility</p:attrName>
                                        </p:attrNameLst>
                                      </p:cBhvr>
                                      <p:to>
                                        <p:strVal val="visible"/>
                                      </p:to>
                                    </p:set>
                                    <p:animEffect transition="in" filter="wipe(up)">
                                      <p:cBhvr>
                                        <p:cTn id="20" dur="500"/>
                                        <p:tgtEl>
                                          <p:spTgt spid="172953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29539">
                                            <p:txEl>
                                              <p:pRg st="4" end="4"/>
                                            </p:txEl>
                                          </p:spTgt>
                                        </p:tgtEl>
                                        <p:attrNameLst>
                                          <p:attrName>style.visibility</p:attrName>
                                        </p:attrNameLst>
                                      </p:cBhvr>
                                      <p:to>
                                        <p:strVal val="visible"/>
                                      </p:to>
                                    </p:set>
                                    <p:animEffect transition="in" filter="wipe(up)">
                                      <p:cBhvr>
                                        <p:cTn id="23" dur="500"/>
                                        <p:tgtEl>
                                          <p:spTgt spid="1729539">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29539">
                                            <p:txEl>
                                              <p:pRg st="5" end="5"/>
                                            </p:txEl>
                                          </p:spTgt>
                                        </p:tgtEl>
                                        <p:attrNameLst>
                                          <p:attrName>style.visibility</p:attrName>
                                        </p:attrNameLst>
                                      </p:cBhvr>
                                      <p:to>
                                        <p:strVal val="visible"/>
                                      </p:to>
                                    </p:set>
                                    <p:animEffect transition="in" filter="wipe(up)">
                                      <p:cBhvr>
                                        <p:cTn id="26" dur="500"/>
                                        <p:tgtEl>
                                          <p:spTgt spid="1729539">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29539">
                                            <p:txEl>
                                              <p:pRg st="6" end="6"/>
                                            </p:txEl>
                                          </p:spTgt>
                                        </p:tgtEl>
                                        <p:attrNameLst>
                                          <p:attrName>style.visibility</p:attrName>
                                        </p:attrNameLst>
                                      </p:cBhvr>
                                      <p:to>
                                        <p:strVal val="visible"/>
                                      </p:to>
                                    </p:set>
                                    <p:animEffect transition="in" filter="wipe(up)">
                                      <p:cBhvr>
                                        <p:cTn id="29" dur="500"/>
                                        <p:tgtEl>
                                          <p:spTgt spid="172953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29539">
                                            <p:txEl>
                                              <p:pRg st="7" end="7"/>
                                            </p:txEl>
                                          </p:spTgt>
                                        </p:tgtEl>
                                        <p:attrNameLst>
                                          <p:attrName>style.visibility</p:attrName>
                                        </p:attrNameLst>
                                      </p:cBhvr>
                                      <p:to>
                                        <p:strVal val="visible"/>
                                      </p:to>
                                    </p:set>
                                    <p:animEffect transition="in" filter="wipe(up)">
                                      <p:cBhvr>
                                        <p:cTn id="34" dur="500"/>
                                        <p:tgtEl>
                                          <p:spTgt spid="1729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39"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638E70D-02D6-404C-92A7-C51248E758E0}" type="slidenum">
              <a:rPr lang="zh-CN" altLang="en-US"/>
              <a:pPr/>
              <a:t>143</a:t>
            </a:fld>
            <a:endParaRPr lang="en-US" altLang="zh-CN"/>
          </a:p>
        </p:txBody>
      </p:sp>
      <p:sp>
        <p:nvSpPr>
          <p:cNvPr id="5" name="日期占位符 4"/>
          <p:cNvSpPr>
            <a:spLocks noGrp="1"/>
          </p:cNvSpPr>
          <p:nvPr>
            <p:ph type="dt" sz="half" idx="11"/>
          </p:nvPr>
        </p:nvSpPr>
        <p:spPr/>
        <p:txBody>
          <a:bodyPr/>
          <a:lstStyle/>
          <a:p>
            <a:fld id="{70166D6A-9B57-43AB-9EAB-D0674DB69D6D}" type="datetime1">
              <a:rPr lang="zh-CN" altLang="en-US"/>
              <a:pPr/>
              <a:t>2017/4/15</a:t>
            </a:fld>
            <a:endParaRPr lang="en-US" altLang="zh-CN" sz="1000"/>
          </a:p>
        </p:txBody>
      </p:sp>
      <p:sp>
        <p:nvSpPr>
          <p:cNvPr id="1583106" name="Rectangle 2"/>
          <p:cNvSpPr>
            <a:spLocks noGrp="1" noChangeArrowheads="1"/>
          </p:cNvSpPr>
          <p:nvPr>
            <p:ph type="title"/>
          </p:nvPr>
        </p:nvSpPr>
        <p:spPr/>
        <p:txBody>
          <a:bodyPr/>
          <a:lstStyle/>
          <a:p>
            <a:r>
              <a:rPr lang="zh-CN" altLang="en-US"/>
              <a:t>带表达式的视图</a:t>
            </a:r>
          </a:p>
        </p:txBody>
      </p:sp>
      <p:sp>
        <p:nvSpPr>
          <p:cNvPr id="1583107" name="Rectangle 3"/>
          <p:cNvSpPr>
            <a:spLocks noGrp="1" noChangeArrowheads="1"/>
          </p:cNvSpPr>
          <p:nvPr>
            <p:ph type="body" idx="1"/>
          </p:nvPr>
        </p:nvSpPr>
        <p:spPr>
          <a:xfrm>
            <a:off x="650875" y="1143000"/>
            <a:ext cx="8820150" cy="4908550"/>
          </a:xfrm>
        </p:spPr>
        <p:txBody>
          <a:bodyPr/>
          <a:lstStyle/>
          <a:p>
            <a:pPr marL="342900" indent="-342900" defTabSz="914400"/>
            <a:r>
              <a:rPr lang="en-US" altLang="zh-CN" dirty="0"/>
              <a:t>【</a:t>
            </a:r>
            <a:r>
              <a:rPr lang="zh-CN" altLang="en-US" dirty="0"/>
              <a:t>例</a:t>
            </a:r>
            <a:r>
              <a:rPr lang="en-US" altLang="zh-CN" dirty="0"/>
              <a:t>4-42】</a:t>
            </a:r>
            <a:r>
              <a:rPr lang="zh-CN" altLang="en-US" dirty="0"/>
              <a:t>按系建立学生平均年龄的视图。</a:t>
            </a:r>
          </a:p>
          <a:p>
            <a:pPr marL="742950" lvl="1" indent="-285750" defTabSz="914400">
              <a:buFontTx/>
              <a:buNone/>
            </a:pPr>
            <a:r>
              <a:rPr lang="en-US" altLang="zh-CN" dirty="0">
                <a:solidFill>
                  <a:srgbClr val="0000FF"/>
                </a:solidFill>
              </a:rPr>
              <a:t>CREATE VIEW D-Sage (</a:t>
            </a:r>
            <a:r>
              <a:rPr lang="en-US" altLang="zh-CN" dirty="0" err="1">
                <a:solidFill>
                  <a:srgbClr val="0000FF"/>
                </a:solidFill>
              </a:rPr>
              <a:t>Sdept</a:t>
            </a:r>
            <a:r>
              <a:rPr lang="en-US" altLang="zh-CN" dirty="0">
                <a:solidFill>
                  <a:srgbClr val="0000FF"/>
                </a:solidFill>
              </a:rPr>
              <a:t>, </a:t>
            </a:r>
            <a:r>
              <a:rPr lang="en-US" altLang="zh-CN" dirty="0" err="1">
                <a:solidFill>
                  <a:srgbClr val="0000FF"/>
                </a:solidFill>
              </a:rPr>
              <a:t>Avgage</a:t>
            </a:r>
            <a:r>
              <a:rPr lang="en-US" altLang="zh-CN" dirty="0">
                <a:solidFill>
                  <a:srgbClr val="0000FF"/>
                </a:solidFill>
              </a:rPr>
              <a:t>)</a:t>
            </a:r>
          </a:p>
          <a:p>
            <a:pPr marL="742950" lvl="1" indent="-285750" defTabSz="914400">
              <a:buFontTx/>
              <a:buNone/>
            </a:pPr>
            <a:r>
              <a:rPr lang="en-US" altLang="zh-CN" dirty="0">
                <a:solidFill>
                  <a:srgbClr val="0000FF"/>
                </a:solidFill>
              </a:rPr>
              <a:t>   AS SELECT </a:t>
            </a:r>
            <a:r>
              <a:rPr lang="en-US" altLang="zh-CN" dirty="0" err="1">
                <a:solidFill>
                  <a:srgbClr val="0000FF"/>
                </a:solidFill>
              </a:rPr>
              <a:t>Sdept</a:t>
            </a:r>
            <a:r>
              <a:rPr lang="en-US" altLang="zh-CN" dirty="0">
                <a:solidFill>
                  <a:srgbClr val="0000FF"/>
                </a:solidFill>
              </a:rPr>
              <a:t>, AVG(Sage)</a:t>
            </a:r>
          </a:p>
          <a:p>
            <a:pPr marL="742950" lvl="1" indent="-285750" defTabSz="914400">
              <a:buFontTx/>
              <a:buNone/>
            </a:pPr>
            <a:r>
              <a:rPr lang="en-US" altLang="zh-CN" dirty="0">
                <a:solidFill>
                  <a:srgbClr val="0000FF"/>
                </a:solidFill>
              </a:rPr>
              <a:t>    FROM Student GROUP BY </a:t>
            </a:r>
            <a:r>
              <a:rPr lang="en-US" altLang="zh-CN" dirty="0" err="1">
                <a:solidFill>
                  <a:srgbClr val="0000FF"/>
                </a:solidFill>
              </a:rPr>
              <a:t>Sdept</a:t>
            </a:r>
            <a:r>
              <a:rPr lang="en-US" altLang="zh-CN" dirty="0">
                <a:solidFill>
                  <a:srgbClr val="0000FF"/>
                </a:solidFill>
              </a:rPr>
              <a:t>;</a:t>
            </a:r>
          </a:p>
          <a:p>
            <a:pPr marL="342900" indent="-342900" defTabSz="914400">
              <a:lnSpc>
                <a:spcPct val="110000"/>
              </a:lnSpc>
            </a:pPr>
            <a:r>
              <a:rPr lang="zh-CN" altLang="en-US" dirty="0"/>
              <a:t>带表达式的视图必须明确定义组成视图的各个属性列名</a:t>
            </a:r>
          </a:p>
          <a:p>
            <a:pPr marL="742950" lvl="1" indent="-285750" defTabSz="914400"/>
            <a:r>
              <a:rPr lang="zh-CN" altLang="en-US" dirty="0"/>
              <a:t>因在</a:t>
            </a:r>
            <a:r>
              <a:rPr lang="en-US" altLang="zh-CN" dirty="0"/>
              <a:t>SELECT</a:t>
            </a:r>
            <a:r>
              <a:rPr lang="zh-CN" altLang="en-US" dirty="0"/>
              <a:t>目标表中有聚集函数</a:t>
            </a:r>
            <a:r>
              <a:rPr lang="en-US" altLang="zh-CN" dirty="0"/>
              <a:t>AVG</a:t>
            </a:r>
            <a:r>
              <a:rPr lang="zh-CN" altLang="en-US" dirty="0"/>
              <a:t>，视图定义中必须含有列名选项。</a:t>
            </a:r>
          </a:p>
          <a:p>
            <a:pPr marL="742950" lvl="1" indent="-285750" defTabSz="914400"/>
            <a:r>
              <a:rPr lang="zh-CN" altLang="en-US" dirty="0"/>
              <a:t>视图的列名与</a:t>
            </a:r>
            <a:r>
              <a:rPr lang="en-US" altLang="zh-CN" dirty="0"/>
              <a:t>SELECT</a:t>
            </a:r>
            <a:r>
              <a:rPr lang="zh-CN" altLang="en-US" dirty="0"/>
              <a:t>后的列名相对应，即使有与基本表相同的列名也不能省略</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98E73E5-CFFA-44D0-8545-50130EDEBAC2}" type="slidenum">
              <a:rPr lang="zh-CN" altLang="en-US"/>
              <a:pPr/>
              <a:t>144</a:t>
            </a:fld>
            <a:endParaRPr lang="en-US" altLang="zh-CN"/>
          </a:p>
        </p:txBody>
      </p:sp>
      <p:sp>
        <p:nvSpPr>
          <p:cNvPr id="5" name="日期占位符 4"/>
          <p:cNvSpPr>
            <a:spLocks noGrp="1"/>
          </p:cNvSpPr>
          <p:nvPr>
            <p:ph type="dt" sz="half" idx="11"/>
          </p:nvPr>
        </p:nvSpPr>
        <p:spPr/>
        <p:txBody>
          <a:bodyPr/>
          <a:lstStyle/>
          <a:p>
            <a:fld id="{9186AD4A-78C9-4052-B216-E21F8EF57E75}" type="datetime1">
              <a:rPr lang="zh-CN" altLang="en-US"/>
              <a:pPr/>
              <a:t>2017/4/15</a:t>
            </a:fld>
            <a:endParaRPr lang="en-US" altLang="zh-CN" sz="1000"/>
          </a:p>
        </p:txBody>
      </p:sp>
      <p:sp>
        <p:nvSpPr>
          <p:cNvPr id="1580034" name="Rectangle 2"/>
          <p:cNvSpPr>
            <a:spLocks noGrp="1" noChangeArrowheads="1"/>
          </p:cNvSpPr>
          <p:nvPr>
            <p:ph type="title"/>
          </p:nvPr>
        </p:nvSpPr>
        <p:spPr/>
        <p:txBody>
          <a:bodyPr/>
          <a:lstStyle/>
          <a:p>
            <a:pPr defTabSz="914400"/>
            <a:r>
              <a:rPr lang="zh-CN" altLang="en-US"/>
              <a:t>基于多个基表的视图</a:t>
            </a:r>
          </a:p>
        </p:txBody>
      </p:sp>
      <p:sp>
        <p:nvSpPr>
          <p:cNvPr id="1580035" name="Rectangle 3"/>
          <p:cNvSpPr>
            <a:spLocks noGrp="1" noChangeArrowheads="1"/>
          </p:cNvSpPr>
          <p:nvPr>
            <p:ph type="body" idx="1"/>
          </p:nvPr>
        </p:nvSpPr>
        <p:spPr>
          <a:xfrm>
            <a:off x="631825" y="1196975"/>
            <a:ext cx="8420100" cy="3821113"/>
          </a:xfrm>
        </p:spPr>
        <p:txBody>
          <a:bodyPr/>
          <a:lstStyle/>
          <a:p>
            <a:pPr marL="342900" indent="-342900" defTabSz="914400"/>
            <a:r>
              <a:rPr lang="en-US" altLang="zh-CN" dirty="0"/>
              <a:t>【</a:t>
            </a:r>
            <a:r>
              <a:rPr lang="zh-CN" altLang="en-US" dirty="0"/>
              <a:t>例</a:t>
            </a:r>
            <a:r>
              <a:rPr lang="en-US" altLang="zh-CN" dirty="0"/>
              <a:t>4-43】</a:t>
            </a:r>
            <a:r>
              <a:rPr lang="zh-CN" altLang="en-US" dirty="0"/>
              <a:t>建立计算机系选修了</a:t>
            </a:r>
            <a:r>
              <a:rPr lang="en-US" altLang="zh-CN" dirty="0"/>
              <a:t>C2</a:t>
            </a:r>
            <a:r>
              <a:rPr lang="zh-CN" altLang="en-US" dirty="0"/>
              <a:t>课的学生姓名和成绩的视图。</a:t>
            </a:r>
          </a:p>
          <a:p>
            <a:pPr marL="342900" indent="-342900" defTabSz="914400">
              <a:lnSpc>
                <a:spcPct val="100000"/>
              </a:lnSpc>
              <a:spcBef>
                <a:spcPct val="0"/>
              </a:spcBef>
              <a:buFont typeface="Wingdings" pitchFamily="2" charset="2"/>
              <a:buNone/>
            </a:pPr>
            <a:r>
              <a:rPr lang="zh-CN" altLang="en-US" dirty="0">
                <a:solidFill>
                  <a:srgbClr val="0000FF"/>
                </a:solidFill>
              </a:rPr>
              <a:t>  </a:t>
            </a:r>
            <a:r>
              <a:rPr lang="en-US" altLang="zh-CN" dirty="0">
                <a:solidFill>
                  <a:srgbClr val="0000FF"/>
                </a:solidFill>
              </a:rPr>
              <a:t>CREATE VIEW CS_SC(</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a:t>
            </a:r>
          </a:p>
          <a:p>
            <a:pPr marL="342900" indent="-342900" defTabSz="914400">
              <a:lnSpc>
                <a:spcPct val="100000"/>
              </a:lnSpc>
              <a:spcBef>
                <a:spcPct val="0"/>
              </a:spcBef>
              <a:buFont typeface="Wingdings" pitchFamily="2" charset="2"/>
              <a:buNone/>
            </a:pPr>
            <a:r>
              <a:rPr lang="en-US" altLang="zh-CN" dirty="0">
                <a:solidFill>
                  <a:srgbClr val="0000FF"/>
                </a:solidFill>
              </a:rPr>
              <a:t>      AS SELECT </a:t>
            </a:r>
            <a:r>
              <a:rPr lang="en-US" altLang="zh-CN" dirty="0" err="1">
                <a:solidFill>
                  <a:srgbClr val="0000FF"/>
                </a:solidFill>
              </a:rPr>
              <a:t>Student.Sno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 </a:t>
            </a:r>
          </a:p>
          <a:p>
            <a:pPr marL="342900" indent="-342900" defTabSz="914400">
              <a:lnSpc>
                <a:spcPct val="100000"/>
              </a:lnSpc>
              <a:spcBef>
                <a:spcPct val="0"/>
              </a:spcBef>
              <a:buFont typeface="Wingdings" pitchFamily="2" charset="2"/>
              <a:buNone/>
            </a:pPr>
            <a:r>
              <a:rPr lang="en-US" altLang="zh-CN" dirty="0">
                <a:solidFill>
                  <a:srgbClr val="0000FF"/>
                </a:solidFill>
              </a:rPr>
              <a:t>               FROM Student, SC</a:t>
            </a:r>
            <a:br>
              <a:rPr lang="en-US" altLang="zh-CN" dirty="0">
                <a:solidFill>
                  <a:srgbClr val="0000FF"/>
                </a:solidFill>
              </a:rPr>
            </a:b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a:t>
            </a:r>
            <a:r>
              <a:rPr lang="zh-CN" altLang="en-US" dirty="0">
                <a:solidFill>
                  <a:srgbClr val="0000FF"/>
                </a:solidFill>
              </a:rPr>
              <a:t>计算机</a:t>
            </a:r>
            <a:r>
              <a:rPr lang="en-US" altLang="zh-CN" dirty="0">
                <a:solidFill>
                  <a:srgbClr val="0000FF"/>
                </a:solidFill>
              </a:rPr>
              <a:t>' AND</a:t>
            </a:r>
          </a:p>
          <a:p>
            <a:pPr marL="342900" indent="-342900" defTabSz="914400">
              <a:lnSpc>
                <a:spcPct val="100000"/>
              </a:lnSpc>
              <a:spcBef>
                <a:spcPct val="0"/>
              </a:spcBef>
              <a:buFont typeface="Wingdings" pitchFamily="2" charset="2"/>
              <a:buNone/>
            </a:pPr>
            <a:r>
              <a:rPr lang="en-US" altLang="zh-CN" dirty="0">
                <a:solidFill>
                  <a:srgbClr val="0000FF"/>
                </a:solidFill>
              </a:rPr>
              <a:t>                     </a:t>
            </a:r>
            <a:r>
              <a:rPr lang="en-US" altLang="zh-CN" dirty="0" err="1">
                <a:solidFill>
                  <a:srgbClr val="0000FF"/>
                </a:solidFill>
              </a:rPr>
              <a:t>Student.Sno</a:t>
            </a:r>
            <a:r>
              <a:rPr lang="en-US" altLang="zh-CN" dirty="0">
                <a:solidFill>
                  <a:srgbClr val="0000FF"/>
                </a:solidFill>
              </a:rPr>
              <a:t>=</a:t>
            </a:r>
            <a:r>
              <a:rPr lang="en-US" altLang="zh-CN" dirty="0" err="1">
                <a:solidFill>
                  <a:srgbClr val="0000FF"/>
                </a:solidFill>
              </a:rPr>
              <a:t>SC.Sno</a:t>
            </a:r>
            <a:r>
              <a:rPr lang="en-US" altLang="zh-CN" dirty="0">
                <a:solidFill>
                  <a:srgbClr val="0000FF"/>
                </a:solidFill>
              </a:rPr>
              <a:t> AND </a:t>
            </a:r>
            <a:r>
              <a:rPr lang="en-US" altLang="zh-CN" dirty="0" err="1">
                <a:solidFill>
                  <a:srgbClr val="0000FF"/>
                </a:solidFill>
              </a:rPr>
              <a:t>SC.Cno</a:t>
            </a:r>
            <a:r>
              <a:rPr lang="en-US" altLang="zh-CN" dirty="0">
                <a:solidFill>
                  <a:srgbClr val="0000FF"/>
                </a:solidFill>
              </a:rPr>
              <a:t>='C2'</a:t>
            </a:r>
            <a:r>
              <a:rPr lang="zh-CN" altLang="en-US" dirty="0">
                <a:solidFill>
                  <a:srgbClr val="0000FF"/>
                </a:solidFill>
              </a:rPr>
              <a:t>；</a:t>
            </a:r>
          </a:p>
          <a:p>
            <a:pPr marL="342900" indent="-342900" defTabSz="914400"/>
            <a:r>
              <a:rPr lang="zh-CN" altLang="en-US" dirty="0"/>
              <a:t>在</a:t>
            </a:r>
            <a:r>
              <a:rPr lang="en-US" altLang="zh-CN" dirty="0"/>
              <a:t>SELECT</a:t>
            </a:r>
            <a:r>
              <a:rPr lang="zh-CN" altLang="en-US" dirty="0"/>
              <a:t>目标表中有带表名的列名</a:t>
            </a:r>
            <a:r>
              <a:rPr lang="en-US" altLang="zh-CN" dirty="0" err="1"/>
              <a:t>Student.Sno</a:t>
            </a:r>
            <a:r>
              <a:rPr lang="zh-CN" altLang="en-US" dirty="0"/>
              <a:t>，视图定义中必须要重新定义列名。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CC2A94E-C620-41AD-93B1-6999D085919C}" type="slidenum">
              <a:rPr lang="zh-CN" altLang="en-US"/>
              <a:pPr/>
              <a:t>145</a:t>
            </a:fld>
            <a:endParaRPr lang="en-US" altLang="zh-CN"/>
          </a:p>
        </p:txBody>
      </p:sp>
      <p:sp>
        <p:nvSpPr>
          <p:cNvPr id="5" name="日期占位符 4"/>
          <p:cNvSpPr>
            <a:spLocks noGrp="1"/>
          </p:cNvSpPr>
          <p:nvPr>
            <p:ph type="dt" sz="half" idx="11"/>
          </p:nvPr>
        </p:nvSpPr>
        <p:spPr/>
        <p:txBody>
          <a:bodyPr/>
          <a:lstStyle/>
          <a:p>
            <a:fld id="{A739F5E8-10B4-4A7D-B470-74C8FC7E8D9B}" type="datetime1">
              <a:rPr lang="zh-CN" altLang="en-US"/>
              <a:pPr/>
              <a:t>2017/4/15</a:t>
            </a:fld>
            <a:endParaRPr lang="en-US" altLang="zh-CN" sz="1000"/>
          </a:p>
        </p:txBody>
      </p:sp>
      <p:sp>
        <p:nvSpPr>
          <p:cNvPr id="1582082" name="Rectangle 2"/>
          <p:cNvSpPr>
            <a:spLocks noGrp="1" noChangeArrowheads="1"/>
          </p:cNvSpPr>
          <p:nvPr>
            <p:ph type="title"/>
          </p:nvPr>
        </p:nvSpPr>
        <p:spPr/>
        <p:txBody>
          <a:bodyPr/>
          <a:lstStyle/>
          <a:p>
            <a:pPr defTabSz="914400"/>
            <a:r>
              <a:rPr lang="zh-CN" altLang="en-US"/>
              <a:t>基于视图的视图</a:t>
            </a:r>
          </a:p>
        </p:txBody>
      </p:sp>
      <p:sp>
        <p:nvSpPr>
          <p:cNvPr id="1582083" name="Rectangle 3"/>
          <p:cNvSpPr>
            <a:spLocks noGrp="1" noChangeArrowheads="1"/>
          </p:cNvSpPr>
          <p:nvPr>
            <p:ph type="body" idx="1"/>
          </p:nvPr>
        </p:nvSpPr>
        <p:spPr>
          <a:xfrm>
            <a:off x="650875" y="1143000"/>
            <a:ext cx="8820150" cy="2901950"/>
          </a:xfrm>
        </p:spPr>
        <p:txBody>
          <a:bodyPr/>
          <a:lstStyle/>
          <a:p>
            <a:pPr marL="342900" indent="-342900" defTabSz="914400"/>
            <a:r>
              <a:rPr lang="en-US" altLang="zh-CN" dirty="0"/>
              <a:t>【</a:t>
            </a:r>
            <a:r>
              <a:rPr lang="zh-CN" altLang="en-US" dirty="0"/>
              <a:t>例</a:t>
            </a:r>
            <a:r>
              <a:rPr lang="en-US" altLang="zh-CN" dirty="0"/>
              <a:t>4-44】</a:t>
            </a:r>
            <a:r>
              <a:rPr lang="zh-CN" altLang="en-US" dirty="0"/>
              <a:t>建立计算机系选修了</a:t>
            </a:r>
            <a:r>
              <a:rPr lang="en-US" altLang="zh-CN" dirty="0"/>
              <a:t>C2</a:t>
            </a:r>
            <a:r>
              <a:rPr lang="zh-CN" altLang="en-US" dirty="0"/>
              <a:t>课且成绩在</a:t>
            </a:r>
            <a:r>
              <a:rPr lang="en-US" altLang="zh-CN" dirty="0"/>
              <a:t>90</a:t>
            </a:r>
            <a:r>
              <a:rPr lang="zh-CN" altLang="en-US" dirty="0"/>
              <a:t>分以上的学生视图。 </a:t>
            </a:r>
          </a:p>
          <a:p>
            <a:pPr marL="742950" lvl="1" indent="-285750" defTabSz="914400">
              <a:buFontTx/>
              <a:buNone/>
            </a:pPr>
            <a:r>
              <a:rPr lang="zh-CN" altLang="en-US" dirty="0">
                <a:solidFill>
                  <a:srgbClr val="0000FF"/>
                </a:solidFill>
              </a:rPr>
              <a:t>   </a:t>
            </a:r>
            <a:r>
              <a:rPr lang="en-US" altLang="zh-CN" dirty="0">
                <a:solidFill>
                  <a:srgbClr val="0000FF"/>
                </a:solidFill>
              </a:rPr>
              <a:t>CREATE VIEW CS_90 </a:t>
            </a:r>
          </a:p>
          <a:p>
            <a:pPr marL="742950" lvl="1" indent="-285750" defTabSz="914400">
              <a:buFontTx/>
              <a:buNone/>
            </a:pPr>
            <a:r>
              <a:rPr lang="en-US" altLang="zh-CN" dirty="0">
                <a:solidFill>
                  <a:srgbClr val="0000FF"/>
                </a:solidFill>
              </a:rPr>
              <a:t>        AS SELECT </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 </a:t>
            </a:r>
          </a:p>
          <a:p>
            <a:pPr marL="742950" lvl="1" indent="-285750" defTabSz="914400">
              <a:buFontTx/>
              <a:buNone/>
            </a:pPr>
            <a:r>
              <a:rPr lang="en-US" altLang="zh-CN" dirty="0">
                <a:solidFill>
                  <a:srgbClr val="0000FF"/>
                </a:solidFill>
              </a:rPr>
              <a:t>                FROM CS_SC  </a:t>
            </a:r>
          </a:p>
          <a:p>
            <a:pPr marL="742950" lvl="1" indent="-285750" defTabSz="914400">
              <a:buFontTx/>
              <a:buNone/>
            </a:pPr>
            <a:r>
              <a:rPr lang="en-US" altLang="zh-CN" dirty="0">
                <a:solidFill>
                  <a:srgbClr val="0000FF"/>
                </a:solidFill>
              </a:rPr>
              <a:t>                WHERE Grade&gt;=90</a:t>
            </a:r>
            <a:r>
              <a:rPr lang="zh-CN" altLang="en-US" dirty="0">
                <a:solidFill>
                  <a:srgbClr val="0000FF"/>
                </a:solidFill>
              </a:rPr>
              <a:t>；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2B4D07A7-986D-4092-A565-26E4542B075C}" type="slidenum">
              <a:rPr lang="zh-CN" altLang="en-US"/>
              <a:pPr/>
              <a:t>146</a:t>
            </a:fld>
            <a:endParaRPr lang="en-US" altLang="zh-CN"/>
          </a:p>
        </p:txBody>
      </p:sp>
      <p:sp>
        <p:nvSpPr>
          <p:cNvPr id="7" name="日期占位符 4"/>
          <p:cNvSpPr>
            <a:spLocks noGrp="1"/>
          </p:cNvSpPr>
          <p:nvPr>
            <p:ph type="dt" sz="half" idx="11"/>
          </p:nvPr>
        </p:nvSpPr>
        <p:spPr/>
        <p:txBody>
          <a:bodyPr/>
          <a:lstStyle/>
          <a:p>
            <a:fld id="{7F1BBAF9-DA1A-4987-9F39-E1A4C6CEB521}" type="datetime1">
              <a:rPr lang="zh-CN" altLang="en-US"/>
              <a:pPr/>
              <a:t>2017/4/15</a:t>
            </a:fld>
            <a:endParaRPr lang="en-US" altLang="zh-CN" sz="1000"/>
          </a:p>
        </p:txBody>
      </p:sp>
      <p:sp>
        <p:nvSpPr>
          <p:cNvPr id="1585154" name="Rectangle 2"/>
          <p:cNvSpPr>
            <a:spLocks noGrp="1" noChangeArrowheads="1"/>
          </p:cNvSpPr>
          <p:nvPr>
            <p:ph type="title"/>
          </p:nvPr>
        </p:nvSpPr>
        <p:spPr/>
        <p:txBody>
          <a:bodyPr/>
          <a:lstStyle/>
          <a:p>
            <a:pPr defTabSz="914400"/>
            <a:r>
              <a:rPr lang="zh-CN" altLang="en-US"/>
              <a:t> 建立视图（续）</a:t>
            </a:r>
          </a:p>
        </p:txBody>
      </p:sp>
      <p:sp>
        <p:nvSpPr>
          <p:cNvPr id="1585155" name="Rectangle 3"/>
          <p:cNvSpPr>
            <a:spLocks noGrp="1" noChangeArrowheads="1"/>
          </p:cNvSpPr>
          <p:nvPr>
            <p:ph type="body" idx="1"/>
          </p:nvPr>
        </p:nvSpPr>
        <p:spPr>
          <a:xfrm>
            <a:off x="776288" y="1235075"/>
            <a:ext cx="8585200" cy="5289550"/>
          </a:xfrm>
        </p:spPr>
        <p:txBody>
          <a:bodyPr/>
          <a:lstStyle/>
          <a:p>
            <a:pPr marL="342900" indent="-342900" defTabSz="914400">
              <a:lnSpc>
                <a:spcPct val="80000"/>
              </a:lnSpc>
            </a:pPr>
            <a:r>
              <a:rPr lang="zh-CN" altLang="en-US"/>
              <a:t>不易扩充的视图：</a:t>
            </a:r>
          </a:p>
          <a:p>
            <a:pPr marL="742950" lvl="1" indent="-285750" defTabSz="914400">
              <a:lnSpc>
                <a:spcPct val="80000"/>
              </a:lnSpc>
            </a:pPr>
            <a:r>
              <a:rPr lang="zh-CN" altLang="en-US"/>
              <a:t>以 </a:t>
            </a:r>
            <a:r>
              <a:rPr lang="en-US" altLang="zh-CN"/>
              <a:t>SELECT * </a:t>
            </a:r>
            <a:r>
              <a:rPr lang="zh-CN" altLang="en-US"/>
              <a:t>方式创建的视图可扩充性差，应尽可能避免</a:t>
            </a:r>
          </a:p>
          <a:p>
            <a:pPr marL="342900" indent="-342900" defTabSz="914400">
              <a:lnSpc>
                <a:spcPct val="80000"/>
              </a:lnSpc>
            </a:pPr>
            <a:r>
              <a:rPr lang="en-US" altLang="zh-CN">
                <a:ea typeface="黑体" pitchFamily="49" charset="-122"/>
              </a:rPr>
              <a:t>[</a:t>
            </a:r>
            <a:r>
              <a:rPr lang="zh-CN" altLang="en-US">
                <a:ea typeface="黑体" pitchFamily="49" charset="-122"/>
              </a:rPr>
              <a:t>例</a:t>
            </a:r>
            <a:r>
              <a:rPr lang="en-US" altLang="zh-CN"/>
              <a:t>]</a:t>
            </a:r>
            <a:r>
              <a:rPr lang="zh-CN" altLang="en-US"/>
              <a:t>将</a:t>
            </a:r>
            <a:r>
              <a:rPr lang="en-US" altLang="zh-CN"/>
              <a:t>Student</a:t>
            </a:r>
            <a:r>
              <a:rPr lang="zh-CN" altLang="en-US"/>
              <a:t>表中所有女生记录定义为一个视图</a:t>
            </a:r>
          </a:p>
          <a:p>
            <a:pPr marL="342900" indent="-342900" algn="just" defTabSz="914400">
              <a:lnSpc>
                <a:spcPct val="80000"/>
              </a:lnSpc>
              <a:buFont typeface="Wingdings" pitchFamily="2" charset="2"/>
              <a:buNone/>
            </a:pPr>
            <a:r>
              <a:rPr lang="zh-CN" altLang="en-US">
                <a:solidFill>
                  <a:srgbClr val="0000FF"/>
                </a:solidFill>
              </a:rPr>
              <a:t>       </a:t>
            </a:r>
            <a:r>
              <a:rPr lang="en-US" altLang="zh-CN">
                <a:solidFill>
                  <a:srgbClr val="0000FF"/>
                </a:solidFill>
              </a:rPr>
              <a:t>CREATE VIEW </a:t>
            </a:r>
          </a:p>
          <a:p>
            <a:pPr marL="342900" indent="-342900" algn="just" defTabSz="914400">
              <a:lnSpc>
                <a:spcPct val="80000"/>
              </a:lnSpc>
              <a:buFont typeface="Wingdings" pitchFamily="2" charset="2"/>
              <a:buNone/>
            </a:pPr>
            <a:r>
              <a:rPr lang="en-US" altLang="zh-CN">
                <a:solidFill>
                  <a:srgbClr val="0000FF"/>
                </a:solidFill>
              </a:rPr>
              <a:t>               F_Student1(stdnum</a:t>
            </a:r>
            <a:r>
              <a:rPr lang="zh-CN" altLang="en-US">
                <a:solidFill>
                  <a:srgbClr val="0000FF"/>
                </a:solidFill>
              </a:rPr>
              <a:t>，</a:t>
            </a:r>
            <a:r>
              <a:rPr lang="en-US" altLang="zh-CN">
                <a:solidFill>
                  <a:srgbClr val="0000FF"/>
                </a:solidFill>
              </a:rPr>
              <a:t>name</a:t>
            </a:r>
            <a:r>
              <a:rPr lang="zh-CN" altLang="en-US">
                <a:solidFill>
                  <a:srgbClr val="0000FF"/>
                </a:solidFill>
              </a:rPr>
              <a:t>，</a:t>
            </a:r>
            <a:r>
              <a:rPr lang="en-US" altLang="zh-CN">
                <a:solidFill>
                  <a:srgbClr val="0000FF"/>
                </a:solidFill>
              </a:rPr>
              <a:t>sex</a:t>
            </a:r>
            <a:r>
              <a:rPr lang="zh-CN" altLang="en-US">
                <a:solidFill>
                  <a:srgbClr val="0000FF"/>
                </a:solidFill>
              </a:rPr>
              <a:t>，</a:t>
            </a:r>
            <a:r>
              <a:rPr lang="en-US" altLang="zh-CN">
                <a:solidFill>
                  <a:srgbClr val="0000FF"/>
                </a:solidFill>
              </a:rPr>
              <a:t>age</a:t>
            </a:r>
            <a:r>
              <a:rPr lang="zh-CN" altLang="en-US">
                <a:solidFill>
                  <a:srgbClr val="0000FF"/>
                </a:solidFill>
              </a:rPr>
              <a:t>，</a:t>
            </a:r>
            <a:r>
              <a:rPr lang="en-US" altLang="zh-CN">
                <a:solidFill>
                  <a:srgbClr val="0000FF"/>
                </a:solidFill>
              </a:rPr>
              <a:t>dept)</a:t>
            </a:r>
          </a:p>
          <a:p>
            <a:pPr marL="342900" indent="-342900" algn="just" defTabSz="914400">
              <a:lnSpc>
                <a:spcPct val="80000"/>
              </a:lnSpc>
              <a:buFont typeface="Wingdings" pitchFamily="2" charset="2"/>
              <a:buNone/>
            </a:pPr>
            <a:r>
              <a:rPr lang="en-US" altLang="zh-CN">
                <a:solidFill>
                  <a:srgbClr val="0000FF"/>
                </a:solidFill>
              </a:rPr>
              <a:t>         AS  SELECT *     FROM  Student</a:t>
            </a:r>
          </a:p>
          <a:p>
            <a:pPr marL="342900" indent="-342900" algn="just" defTabSz="914400">
              <a:lnSpc>
                <a:spcPct val="80000"/>
              </a:lnSpc>
              <a:buFont typeface="Wingdings" pitchFamily="2" charset="2"/>
              <a:buNone/>
            </a:pPr>
            <a:r>
              <a:rPr lang="en-US" altLang="zh-CN">
                <a:solidFill>
                  <a:srgbClr val="0000FF"/>
                </a:solidFill>
              </a:rPr>
              <a:t>          WHERE Ssex='</a:t>
            </a:r>
            <a:r>
              <a:rPr lang="zh-CN" altLang="en-US">
                <a:solidFill>
                  <a:srgbClr val="0000FF"/>
                </a:solidFill>
              </a:rPr>
              <a:t>女</a:t>
            </a:r>
            <a:r>
              <a:rPr lang="en-US" altLang="zh-CN">
                <a:solidFill>
                  <a:srgbClr val="0000FF"/>
                </a:solidFill>
              </a:rPr>
              <a:t>'</a:t>
            </a:r>
            <a:r>
              <a:rPr lang="zh-CN" altLang="en-US">
                <a:solidFill>
                  <a:srgbClr val="0000FF"/>
                </a:solidFill>
              </a:rPr>
              <a:t>；</a:t>
            </a:r>
          </a:p>
          <a:p>
            <a:pPr marL="342900" indent="-342900" defTabSz="914400">
              <a:lnSpc>
                <a:spcPct val="80000"/>
              </a:lnSpc>
            </a:pPr>
            <a:r>
              <a:rPr lang="zh-CN" altLang="en-US"/>
              <a:t>缺点</a:t>
            </a:r>
          </a:p>
          <a:p>
            <a:pPr marL="742950" lvl="1" indent="-285750" defTabSz="914400">
              <a:lnSpc>
                <a:spcPct val="80000"/>
              </a:lnSpc>
            </a:pPr>
            <a:r>
              <a:rPr lang="zh-CN" altLang="en-US"/>
              <a:t>修改基表</a:t>
            </a:r>
            <a:r>
              <a:rPr lang="en-US" altLang="zh-CN"/>
              <a:t>Student</a:t>
            </a:r>
            <a:r>
              <a:rPr lang="zh-CN" altLang="en-US"/>
              <a:t>的结构后，</a:t>
            </a:r>
            <a:r>
              <a:rPr lang="en-US" altLang="zh-CN"/>
              <a:t>Student</a:t>
            </a:r>
            <a:r>
              <a:rPr lang="zh-CN" altLang="en-US"/>
              <a:t>表与</a:t>
            </a:r>
            <a:r>
              <a:rPr lang="en-US" altLang="zh-CN"/>
              <a:t>F_Student1</a:t>
            </a:r>
            <a:r>
              <a:rPr lang="zh-CN" altLang="en-US"/>
              <a:t>视图的映象关系被破坏，导致该视图不能正确工作。</a:t>
            </a:r>
          </a:p>
        </p:txBody>
      </p:sp>
      <p:sp>
        <p:nvSpPr>
          <p:cNvPr id="1585156" name="Rectangle 4"/>
          <p:cNvSpPr>
            <a:spLocks noChangeArrowheads="1"/>
          </p:cNvSpPr>
          <p:nvPr/>
        </p:nvSpPr>
        <p:spPr bwMode="auto">
          <a:xfrm>
            <a:off x="704850" y="2889250"/>
            <a:ext cx="8820150" cy="2089150"/>
          </a:xfrm>
          <a:prstGeom prst="rect">
            <a:avLst/>
          </a:prstGeom>
          <a:solidFill>
            <a:srgbClr val="B5BEE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just" defTabSz="814388">
              <a:lnSpc>
                <a:spcPct val="70000"/>
              </a:lnSpc>
              <a:spcBef>
                <a:spcPct val="35000"/>
              </a:spcBef>
              <a:buClr>
                <a:srgbClr val="27305F"/>
              </a:buClr>
              <a:buSzPct val="60000"/>
              <a:buFont typeface="Wingdings" pitchFamily="2" charset="2"/>
              <a:buNone/>
            </a:pPr>
            <a:r>
              <a:rPr lang="zh-CN" altLang="en-US" sz="2800">
                <a:solidFill>
                  <a:srgbClr val="FF0000"/>
                </a:solidFill>
                <a:latin typeface="Times New Roman" pitchFamily="18" charset="0"/>
              </a:rPr>
              <a:t>        </a:t>
            </a:r>
            <a:r>
              <a:rPr lang="en-US" altLang="zh-CN" sz="2800">
                <a:solidFill>
                  <a:srgbClr val="FF0000"/>
                </a:solidFill>
                <a:latin typeface="Times New Roman" pitchFamily="18" charset="0"/>
              </a:rPr>
              <a:t>CREATE VIEW</a:t>
            </a:r>
          </a:p>
          <a:p>
            <a:pPr marL="258763" indent="-258763" algn="just" defTabSz="814388">
              <a:lnSpc>
                <a:spcPct val="70000"/>
              </a:lnSpc>
              <a:spcBef>
                <a:spcPct val="35000"/>
              </a:spcBef>
              <a:buClr>
                <a:srgbClr val="27305F"/>
              </a:buClr>
              <a:buSzPct val="60000"/>
              <a:buFont typeface="Wingdings" pitchFamily="2" charset="2"/>
              <a:buNone/>
            </a:pPr>
            <a:r>
              <a:rPr lang="en-US" altLang="zh-CN" sz="2800">
                <a:solidFill>
                  <a:srgbClr val="FF0000"/>
                </a:solidFill>
                <a:latin typeface="Times New Roman" pitchFamily="18" charset="0"/>
              </a:rPr>
              <a:t>               F_Student2 (stdnum</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name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sex</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age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dept)</a:t>
            </a:r>
          </a:p>
          <a:p>
            <a:pPr marL="258763" indent="-258763" algn="just" defTabSz="814388">
              <a:lnSpc>
                <a:spcPct val="70000"/>
              </a:lnSpc>
              <a:spcBef>
                <a:spcPct val="35000"/>
              </a:spcBef>
              <a:buClr>
                <a:srgbClr val="27305F"/>
              </a:buClr>
              <a:buSzPct val="60000"/>
              <a:buFont typeface="Wingdings" pitchFamily="2" charset="2"/>
              <a:buNone/>
            </a:pPr>
            <a:r>
              <a:rPr lang="en-US" altLang="zh-CN" sz="2800">
                <a:solidFill>
                  <a:srgbClr val="FF0000"/>
                </a:solidFill>
                <a:latin typeface="Times New Roman" pitchFamily="18" charset="0"/>
              </a:rPr>
              <a:t>        AS  SELECT Sno</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Sname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Ssex</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Sage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Sdept</a:t>
            </a:r>
          </a:p>
          <a:p>
            <a:pPr marL="258763" indent="-258763" algn="just" defTabSz="814388">
              <a:lnSpc>
                <a:spcPct val="70000"/>
              </a:lnSpc>
              <a:spcBef>
                <a:spcPct val="35000"/>
              </a:spcBef>
              <a:buClr>
                <a:srgbClr val="27305F"/>
              </a:buClr>
              <a:buSzPct val="60000"/>
              <a:buFont typeface="Wingdings" pitchFamily="2" charset="2"/>
              <a:buNone/>
            </a:pPr>
            <a:r>
              <a:rPr lang="en-US" altLang="zh-CN" sz="2800">
                <a:solidFill>
                  <a:srgbClr val="FF0000"/>
                </a:solidFill>
                <a:latin typeface="Times New Roman" pitchFamily="18" charset="0"/>
              </a:rPr>
              <a:t>             FROM  Student</a:t>
            </a:r>
          </a:p>
          <a:p>
            <a:pPr marL="258763" indent="-258763" algn="just" defTabSz="814388">
              <a:lnSpc>
                <a:spcPct val="70000"/>
              </a:lnSpc>
              <a:spcBef>
                <a:spcPct val="35000"/>
              </a:spcBef>
              <a:buClr>
                <a:srgbClr val="27305F"/>
              </a:buClr>
              <a:buSzPct val="60000"/>
              <a:buFont typeface="Wingdings" pitchFamily="2" charset="2"/>
              <a:buNone/>
            </a:pPr>
            <a:r>
              <a:rPr lang="en-US" altLang="zh-CN" sz="2800">
                <a:solidFill>
                  <a:srgbClr val="FF0000"/>
                </a:solidFill>
                <a:latin typeface="Times New Roman" pitchFamily="18" charset="0"/>
              </a:rPr>
              <a:t>                WHERE Ssex='</a:t>
            </a:r>
            <a:r>
              <a:rPr lang="zh-CN" altLang="en-US" sz="2800">
                <a:solidFill>
                  <a:srgbClr val="FF0000"/>
                </a:solidFill>
                <a:latin typeface="Times New Roman" pitchFamily="18" charset="0"/>
              </a:rPr>
              <a:t>女</a:t>
            </a:r>
            <a:r>
              <a:rPr lang="en-US" altLang="zh-CN" sz="2800">
                <a:solidFill>
                  <a:srgbClr val="FF0000"/>
                </a:solidFill>
                <a:latin typeface="Times New Roman" pitchFamily="18" charset="0"/>
              </a:rPr>
              <a:t>'</a:t>
            </a:r>
            <a:r>
              <a:rPr lang="zh-CN" altLang="en-US" sz="2800">
                <a:solidFill>
                  <a:srgbClr val="FF0000"/>
                </a:solidFill>
                <a:latin typeface="Times New Roman" pitchFamily="18" charset="0"/>
              </a:rPr>
              <a:t>；</a:t>
            </a:r>
          </a:p>
        </p:txBody>
      </p:sp>
      <p:sp>
        <p:nvSpPr>
          <p:cNvPr id="1585158" name="AutoShape 6"/>
          <p:cNvSpPr>
            <a:spLocks noChangeArrowheads="1"/>
          </p:cNvSpPr>
          <p:nvPr/>
        </p:nvSpPr>
        <p:spPr bwMode="auto">
          <a:xfrm>
            <a:off x="5673725" y="1162050"/>
            <a:ext cx="3455988" cy="1584325"/>
          </a:xfrm>
          <a:prstGeom prst="wedgeRoundRectCallout">
            <a:avLst>
              <a:gd name="adj1" fmla="val -40861"/>
              <a:gd name="adj2" fmla="val 90481"/>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为基表</a:t>
            </a:r>
            <a:r>
              <a:rPr lang="en-US" altLang="zh-CN"/>
              <a:t>Student</a:t>
            </a:r>
            <a:r>
              <a:rPr lang="zh-CN" altLang="en-US"/>
              <a:t>增加属性列不会破坏</a:t>
            </a:r>
            <a:r>
              <a:rPr lang="en-US" altLang="zh-CN"/>
              <a:t>Student</a:t>
            </a:r>
            <a:r>
              <a:rPr lang="zh-CN" altLang="en-US"/>
              <a:t>表与</a:t>
            </a:r>
            <a:r>
              <a:rPr lang="en-US" altLang="zh-CN"/>
              <a:t>F_Student2</a:t>
            </a:r>
            <a:r>
              <a:rPr lang="zh-CN" altLang="en-US"/>
              <a:t>视图的映象关系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Effect transition="in" filter="blinds(horizontal)">
                                      <p:cBhvr>
                                        <p:cTn id="7" dur="500"/>
                                        <p:tgtEl>
                                          <p:spTgt spid="1585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5158"/>
                                        </p:tgtEl>
                                        <p:attrNameLst>
                                          <p:attrName>style.visibility</p:attrName>
                                        </p:attrNameLst>
                                      </p:cBhvr>
                                      <p:to>
                                        <p:strVal val="visible"/>
                                      </p:to>
                                    </p:set>
                                    <p:animEffect transition="in" filter="blinds(horizontal)">
                                      <p:cBhvr>
                                        <p:cTn id="12" dur="500"/>
                                        <p:tgtEl>
                                          <p:spTgt spid="158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animBg="1"/>
      <p:bldP spid="1585158"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5D4EF3-E7A5-4902-8A2E-4F364B052386}" type="slidenum">
              <a:rPr lang="zh-CN" altLang="en-US"/>
              <a:pPr/>
              <a:t>147</a:t>
            </a:fld>
            <a:endParaRPr lang="en-US" altLang="zh-CN"/>
          </a:p>
        </p:txBody>
      </p:sp>
      <p:sp>
        <p:nvSpPr>
          <p:cNvPr id="5" name="日期占位符 4"/>
          <p:cNvSpPr>
            <a:spLocks noGrp="1"/>
          </p:cNvSpPr>
          <p:nvPr>
            <p:ph type="dt" sz="half" idx="11"/>
          </p:nvPr>
        </p:nvSpPr>
        <p:spPr/>
        <p:txBody>
          <a:bodyPr/>
          <a:lstStyle/>
          <a:p>
            <a:fld id="{1FCA6586-1B5E-4E20-AB3F-2A32ED30E957}" type="datetime1">
              <a:rPr lang="zh-CN" altLang="en-US"/>
              <a:pPr/>
              <a:t>2017/4/15</a:t>
            </a:fld>
            <a:endParaRPr lang="en-US" altLang="zh-CN" sz="1000"/>
          </a:p>
        </p:txBody>
      </p:sp>
      <p:sp>
        <p:nvSpPr>
          <p:cNvPr id="1587202" name="Rectangle 2"/>
          <p:cNvSpPr>
            <a:spLocks noGrp="1" noChangeArrowheads="1"/>
          </p:cNvSpPr>
          <p:nvPr>
            <p:ph type="title"/>
          </p:nvPr>
        </p:nvSpPr>
        <p:spPr/>
        <p:txBody>
          <a:bodyPr/>
          <a:lstStyle/>
          <a:p>
            <a:r>
              <a:rPr lang="en-US" altLang="zh-CN"/>
              <a:t>2. </a:t>
            </a:r>
            <a:r>
              <a:rPr lang="zh-CN" altLang="en-US"/>
              <a:t>删除视图</a:t>
            </a:r>
          </a:p>
        </p:txBody>
      </p:sp>
      <p:sp>
        <p:nvSpPr>
          <p:cNvPr id="1587203" name="Rectangle 3"/>
          <p:cNvSpPr>
            <a:spLocks noGrp="1" noChangeArrowheads="1"/>
          </p:cNvSpPr>
          <p:nvPr>
            <p:ph type="body" idx="1"/>
          </p:nvPr>
        </p:nvSpPr>
        <p:spPr>
          <a:xfrm>
            <a:off x="650875" y="1143000"/>
            <a:ext cx="8820150" cy="3073400"/>
          </a:xfrm>
        </p:spPr>
        <p:txBody>
          <a:bodyPr/>
          <a:lstStyle/>
          <a:p>
            <a:pPr>
              <a:lnSpc>
                <a:spcPct val="100000"/>
              </a:lnSpc>
            </a:pPr>
            <a:r>
              <a:rPr lang="en-US" altLang="zh-CN"/>
              <a:t>DROP  VIEW  &lt;</a:t>
            </a:r>
            <a:r>
              <a:rPr lang="zh-CN" altLang="en-US"/>
              <a:t>视图名</a:t>
            </a:r>
            <a:r>
              <a:rPr lang="en-US" altLang="zh-CN"/>
              <a:t>&gt; </a:t>
            </a:r>
            <a:r>
              <a:rPr lang="zh-CN" altLang="en-US"/>
              <a:t>；</a:t>
            </a:r>
          </a:p>
          <a:p>
            <a:pPr lvl="1">
              <a:lnSpc>
                <a:spcPct val="100000"/>
              </a:lnSpc>
            </a:pPr>
            <a:r>
              <a:rPr lang="zh-CN" altLang="en-US"/>
              <a:t>该语句从数据字典中删除指定的视图定义</a:t>
            </a:r>
          </a:p>
          <a:p>
            <a:pPr lvl="1">
              <a:lnSpc>
                <a:spcPct val="100000"/>
              </a:lnSpc>
            </a:pPr>
            <a:r>
              <a:rPr lang="zh-CN" altLang="en-US"/>
              <a:t>删除基表时，由该基表导出的所有视图定义都必须显式删除</a:t>
            </a:r>
          </a:p>
          <a:p>
            <a:r>
              <a:rPr lang="en-US" altLang="zh-CN"/>
              <a:t>【</a:t>
            </a:r>
            <a:r>
              <a:rPr lang="zh-CN" altLang="en-US"/>
              <a:t>例</a:t>
            </a:r>
            <a:r>
              <a:rPr lang="en-US" altLang="zh-CN"/>
              <a:t>4-45】</a:t>
            </a:r>
            <a:r>
              <a:rPr lang="zh-CN" altLang="en-US"/>
              <a:t>删除学生视图</a:t>
            </a:r>
            <a:r>
              <a:rPr lang="en-US" altLang="zh-CN"/>
              <a:t>CS_90</a:t>
            </a:r>
            <a:r>
              <a:rPr lang="zh-CN" altLang="en-US"/>
              <a:t>。</a:t>
            </a:r>
          </a:p>
          <a:p>
            <a:pPr lvl="2">
              <a:buFont typeface="Wingdings" pitchFamily="2" charset="2"/>
              <a:buNone/>
            </a:pPr>
            <a:r>
              <a:rPr lang="en-US" altLang="zh-CN"/>
              <a:t>DROP VIEW CS_90</a:t>
            </a:r>
            <a:r>
              <a:rPr lang="zh-CN" altLang="en-US"/>
              <a:t>； </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01FACA-0E47-4472-A3AD-62DE71AAB937}" type="slidenum">
              <a:rPr lang="zh-CN" altLang="en-US"/>
              <a:pPr/>
              <a:t>148</a:t>
            </a:fld>
            <a:endParaRPr lang="en-US" altLang="zh-CN"/>
          </a:p>
        </p:txBody>
      </p:sp>
      <p:sp>
        <p:nvSpPr>
          <p:cNvPr id="5" name="日期占位符 4"/>
          <p:cNvSpPr>
            <a:spLocks noGrp="1"/>
          </p:cNvSpPr>
          <p:nvPr>
            <p:ph type="dt" sz="half" idx="11"/>
          </p:nvPr>
        </p:nvSpPr>
        <p:spPr/>
        <p:txBody>
          <a:bodyPr/>
          <a:lstStyle/>
          <a:p>
            <a:fld id="{0D5DD9AD-AE5B-42E1-B086-9C1C0D575FFC}" type="datetime1">
              <a:rPr lang="zh-CN" altLang="en-US"/>
              <a:pPr/>
              <a:t>2017/4/15</a:t>
            </a:fld>
            <a:endParaRPr lang="en-US" altLang="zh-CN" sz="1000"/>
          </a:p>
        </p:txBody>
      </p:sp>
      <p:sp>
        <p:nvSpPr>
          <p:cNvPr id="1589250" name="Rectangle 2"/>
          <p:cNvSpPr>
            <a:spLocks noGrp="1" noChangeArrowheads="1"/>
          </p:cNvSpPr>
          <p:nvPr>
            <p:ph type="title"/>
          </p:nvPr>
        </p:nvSpPr>
        <p:spPr/>
        <p:txBody>
          <a:bodyPr/>
          <a:lstStyle/>
          <a:p>
            <a:r>
              <a:rPr lang="en-US" altLang="en-US"/>
              <a:t>4.5.2	视图上的操作</a:t>
            </a:r>
            <a:endParaRPr lang="zh-CN" altLang="en-US"/>
          </a:p>
        </p:txBody>
      </p:sp>
      <p:sp>
        <p:nvSpPr>
          <p:cNvPr id="1589251" name="Rectangle 3"/>
          <p:cNvSpPr>
            <a:spLocks noGrp="1" noChangeArrowheads="1"/>
          </p:cNvSpPr>
          <p:nvPr>
            <p:ph type="body" idx="1"/>
          </p:nvPr>
        </p:nvSpPr>
        <p:spPr>
          <a:xfrm>
            <a:off x="650875" y="1143000"/>
            <a:ext cx="8820150" cy="4440238"/>
          </a:xfrm>
        </p:spPr>
        <p:txBody>
          <a:bodyPr/>
          <a:lstStyle/>
          <a:p>
            <a:pPr marL="533400" indent="-533400">
              <a:lnSpc>
                <a:spcPct val="100000"/>
              </a:lnSpc>
              <a:spcAft>
                <a:spcPct val="30000"/>
              </a:spcAft>
            </a:pPr>
            <a:r>
              <a:rPr lang="zh-CN" altLang="en-US" dirty="0"/>
              <a:t>从用户角度：与基本表一样，通过视图可以对数据库执行查询和更新操作</a:t>
            </a:r>
          </a:p>
          <a:p>
            <a:pPr marL="533400" indent="-533400">
              <a:lnSpc>
                <a:spcPct val="100000"/>
              </a:lnSpc>
            </a:pPr>
            <a:r>
              <a:rPr lang="en-US" altLang="zh-CN" dirty="0"/>
              <a:t>DBMS</a:t>
            </a:r>
            <a:r>
              <a:rPr lang="zh-CN" altLang="en-US" dirty="0"/>
              <a:t>实现视图查询的方法</a:t>
            </a:r>
          </a:p>
          <a:p>
            <a:pPr marL="920750" lvl="1" indent="-533400">
              <a:lnSpc>
                <a:spcPct val="100000"/>
              </a:lnSpc>
              <a:buFontTx/>
              <a:buAutoNum type="circleNumDbPlain"/>
            </a:pPr>
            <a:r>
              <a:rPr lang="zh-CN" altLang="en-US" dirty="0"/>
              <a:t>实体化视图（</a:t>
            </a:r>
            <a:r>
              <a:rPr lang="en-US" altLang="zh-CN" dirty="0"/>
              <a:t>View Materialization</a:t>
            </a:r>
            <a:r>
              <a:rPr lang="zh-CN" altLang="en-US" dirty="0"/>
              <a:t>）</a:t>
            </a:r>
          </a:p>
          <a:p>
            <a:pPr marL="1311275" lvl="2" indent="-533400">
              <a:lnSpc>
                <a:spcPct val="100000"/>
              </a:lnSpc>
            </a:pPr>
            <a:r>
              <a:rPr lang="zh-CN" altLang="en-US" dirty="0"/>
              <a:t>有效性检查：检查所查询的视图是否存在</a:t>
            </a:r>
          </a:p>
          <a:p>
            <a:pPr marL="1311275" lvl="2" indent="-533400">
              <a:lnSpc>
                <a:spcPct val="100000"/>
              </a:lnSpc>
            </a:pPr>
            <a:r>
              <a:rPr lang="zh-CN" altLang="en-US" dirty="0"/>
              <a:t>执行视图定义，将视图临时实体化，生成临时表</a:t>
            </a:r>
          </a:p>
          <a:p>
            <a:pPr marL="1311275" lvl="2" indent="-533400">
              <a:lnSpc>
                <a:spcPct val="100000"/>
              </a:lnSpc>
            </a:pPr>
            <a:r>
              <a:rPr lang="zh-CN" altLang="en-US" dirty="0"/>
              <a:t>查询视图转换为查询临时表</a:t>
            </a:r>
          </a:p>
          <a:p>
            <a:pPr marL="1311275" lvl="2" indent="-533400">
              <a:lnSpc>
                <a:spcPct val="100000"/>
              </a:lnSpc>
            </a:pPr>
            <a:r>
              <a:rPr lang="zh-CN" altLang="en-US" dirty="0"/>
              <a:t>查询完毕删除被实体化的视图</a:t>
            </a:r>
            <a:r>
              <a:rPr lang="en-US" altLang="zh-CN" dirty="0"/>
              <a:t>(</a:t>
            </a:r>
            <a:r>
              <a:rPr lang="zh-CN" altLang="en-US" dirty="0"/>
              <a:t>临时表</a:t>
            </a:r>
            <a:r>
              <a:rPr lang="en-US" altLang="zh-CN" dirty="0"/>
              <a:t>)</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043E9D8-4BED-4A3B-8D63-8F260B44F591}" type="slidenum">
              <a:rPr lang="zh-CN" altLang="en-US"/>
              <a:pPr/>
              <a:t>149</a:t>
            </a:fld>
            <a:endParaRPr lang="en-US" altLang="zh-CN"/>
          </a:p>
        </p:txBody>
      </p:sp>
      <p:sp>
        <p:nvSpPr>
          <p:cNvPr id="5" name="日期占位符 4"/>
          <p:cNvSpPr>
            <a:spLocks noGrp="1"/>
          </p:cNvSpPr>
          <p:nvPr>
            <p:ph type="dt" sz="half" idx="11"/>
          </p:nvPr>
        </p:nvSpPr>
        <p:spPr/>
        <p:txBody>
          <a:bodyPr/>
          <a:lstStyle/>
          <a:p>
            <a:fld id="{AD6DC16B-DCB8-44E6-B351-D703738D7572}" type="datetime1">
              <a:rPr lang="zh-CN" altLang="en-US"/>
              <a:pPr/>
              <a:t>2017/4/15</a:t>
            </a:fld>
            <a:endParaRPr lang="en-US" altLang="zh-CN" sz="1000"/>
          </a:p>
        </p:txBody>
      </p:sp>
      <p:sp>
        <p:nvSpPr>
          <p:cNvPr id="1590274" name="Rectangle 2"/>
          <p:cNvSpPr>
            <a:spLocks noGrp="1" noChangeArrowheads="1"/>
          </p:cNvSpPr>
          <p:nvPr>
            <p:ph type="title"/>
          </p:nvPr>
        </p:nvSpPr>
        <p:spPr/>
        <p:txBody>
          <a:bodyPr/>
          <a:lstStyle/>
          <a:p>
            <a:r>
              <a:rPr lang="en-US" altLang="en-US"/>
              <a:t>4.5.2	视图上的操作</a:t>
            </a:r>
            <a:endParaRPr lang="zh-CN" altLang="en-US"/>
          </a:p>
        </p:txBody>
      </p:sp>
      <p:sp>
        <p:nvSpPr>
          <p:cNvPr id="1590275" name="Rectangle 3"/>
          <p:cNvSpPr>
            <a:spLocks noGrp="1" noChangeArrowheads="1"/>
          </p:cNvSpPr>
          <p:nvPr>
            <p:ph type="body" idx="1"/>
          </p:nvPr>
        </p:nvSpPr>
        <p:spPr>
          <a:xfrm>
            <a:off x="650875" y="1143000"/>
            <a:ext cx="8820150" cy="4676775"/>
          </a:xfrm>
        </p:spPr>
        <p:txBody>
          <a:bodyPr/>
          <a:lstStyle/>
          <a:p>
            <a:pPr marL="533400" indent="-533400">
              <a:lnSpc>
                <a:spcPct val="100000"/>
              </a:lnSpc>
            </a:pPr>
            <a:r>
              <a:rPr lang="en-US" altLang="zh-CN"/>
              <a:t>DBMS</a:t>
            </a:r>
            <a:r>
              <a:rPr lang="zh-CN" altLang="en-US"/>
              <a:t>实现视图查询的方法</a:t>
            </a:r>
          </a:p>
          <a:p>
            <a:pPr marL="920750" lvl="1" indent="-533400">
              <a:lnSpc>
                <a:spcPct val="100000"/>
              </a:lnSpc>
              <a:buFontTx/>
              <a:buAutoNum type="circleNumDbPlain"/>
            </a:pPr>
            <a:r>
              <a:rPr lang="zh-CN" altLang="en-US"/>
              <a:t>实体化视图（</a:t>
            </a:r>
            <a:r>
              <a:rPr lang="en-US" altLang="zh-CN"/>
              <a:t>View Materialization</a:t>
            </a:r>
            <a:r>
              <a:rPr lang="zh-CN" altLang="en-US"/>
              <a:t>）</a:t>
            </a:r>
          </a:p>
          <a:p>
            <a:pPr marL="920750" lvl="1" indent="-533400">
              <a:lnSpc>
                <a:spcPct val="120000"/>
              </a:lnSpc>
              <a:buFontTx/>
              <a:buAutoNum type="circleNumDbPlain" startAt="2"/>
            </a:pPr>
            <a:r>
              <a:rPr lang="zh-CN" altLang="en-US"/>
              <a:t>视图消解法（</a:t>
            </a:r>
            <a:r>
              <a:rPr lang="en-US" altLang="zh-CN"/>
              <a:t>View Resolution</a:t>
            </a:r>
            <a:r>
              <a:rPr lang="zh-CN" altLang="en-US"/>
              <a:t>）</a:t>
            </a:r>
          </a:p>
          <a:p>
            <a:pPr marL="1311275" lvl="2" indent="-533400">
              <a:lnSpc>
                <a:spcPct val="120000"/>
              </a:lnSpc>
            </a:pPr>
            <a:r>
              <a:rPr lang="zh-CN" altLang="en-US"/>
              <a:t>进行有效性检查，检查查询的表、视图等是否存在。如果存在，则从数据字典中取出视图的定义</a:t>
            </a:r>
          </a:p>
          <a:p>
            <a:pPr marL="1311275" lvl="2" indent="-533400">
              <a:lnSpc>
                <a:spcPct val="120000"/>
              </a:lnSpc>
            </a:pPr>
            <a:r>
              <a:rPr lang="zh-CN" altLang="en-US"/>
              <a:t>把视图定义中的子查询与用户的查询结合起来，转换成等价的对基本表的查询</a:t>
            </a:r>
          </a:p>
          <a:p>
            <a:pPr marL="1311275" lvl="2" indent="-533400">
              <a:lnSpc>
                <a:spcPct val="120000"/>
              </a:lnSpc>
            </a:pPr>
            <a:r>
              <a:rPr lang="zh-CN" altLang="en-US"/>
              <a:t>执行</a:t>
            </a:r>
            <a:r>
              <a:rPr lang="zh-CN" altLang="en-US">
                <a:solidFill>
                  <a:srgbClr val="0000FF"/>
                </a:solidFill>
              </a:rPr>
              <a:t>修正</a:t>
            </a:r>
            <a:r>
              <a:rPr lang="zh-CN" altLang="en-US"/>
              <a:t>后的查询</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9F8A981-1C4D-4859-971C-56A4583D2AF9}" type="slidenum">
              <a:rPr lang="zh-CN" altLang="en-US"/>
              <a:pPr/>
              <a:t>15</a:t>
            </a:fld>
            <a:endParaRPr lang="en-US" altLang="zh-CN"/>
          </a:p>
        </p:txBody>
      </p:sp>
      <p:sp>
        <p:nvSpPr>
          <p:cNvPr id="5" name="日期占位符 4"/>
          <p:cNvSpPr>
            <a:spLocks noGrp="1"/>
          </p:cNvSpPr>
          <p:nvPr>
            <p:ph type="dt" sz="half" idx="11"/>
          </p:nvPr>
        </p:nvSpPr>
        <p:spPr/>
        <p:txBody>
          <a:bodyPr/>
          <a:lstStyle/>
          <a:p>
            <a:fld id="{40779440-A1E3-4474-9D58-09762474FE64}" type="datetime1">
              <a:rPr lang="zh-CN" altLang="en-US"/>
              <a:pPr/>
              <a:t>2017/4/15</a:t>
            </a:fld>
            <a:endParaRPr lang="en-US" altLang="zh-CN" sz="1000"/>
          </a:p>
        </p:txBody>
      </p:sp>
      <p:sp>
        <p:nvSpPr>
          <p:cNvPr id="1283074" name="Rectangle 2"/>
          <p:cNvSpPr>
            <a:spLocks noGrp="1" noChangeArrowheads="1"/>
          </p:cNvSpPr>
          <p:nvPr>
            <p:ph type="title"/>
          </p:nvPr>
        </p:nvSpPr>
        <p:spPr>
          <a:xfrm>
            <a:off x="650875" y="311150"/>
            <a:ext cx="8820150" cy="603250"/>
          </a:xfrm>
        </p:spPr>
        <p:txBody>
          <a:bodyPr/>
          <a:lstStyle/>
          <a:p>
            <a:pPr defTabSz="914400"/>
            <a:r>
              <a:rPr lang="en-US" altLang="zh-CN" sz="4400"/>
              <a:t>4.3.2 </a:t>
            </a:r>
            <a:r>
              <a:rPr lang="zh-CN" altLang="en-US" sz="4400"/>
              <a:t>表的定义、删除与修改</a:t>
            </a:r>
          </a:p>
        </p:txBody>
      </p:sp>
      <p:sp>
        <p:nvSpPr>
          <p:cNvPr id="1283075" name="Rectangle 3"/>
          <p:cNvSpPr>
            <a:spLocks noGrp="1" noChangeArrowheads="1"/>
          </p:cNvSpPr>
          <p:nvPr>
            <p:ph type="body" idx="1"/>
          </p:nvPr>
        </p:nvSpPr>
        <p:spPr>
          <a:xfrm>
            <a:off x="650875" y="1143000"/>
            <a:ext cx="8820150" cy="5027613"/>
          </a:xfrm>
        </p:spPr>
        <p:txBody>
          <a:bodyPr/>
          <a:lstStyle/>
          <a:p>
            <a:pPr marL="342900" indent="-342900" algn="just" defTabSz="914400"/>
            <a:r>
              <a:rPr lang="en-US" altLang="zh-CN"/>
              <a:t>1.  </a:t>
            </a:r>
            <a:r>
              <a:rPr lang="zh-CN" altLang="en-US"/>
              <a:t>定义基本表</a:t>
            </a:r>
          </a:p>
          <a:p>
            <a:pPr marL="342900" indent="-342900" algn="just" defTabSz="914400">
              <a:lnSpc>
                <a:spcPct val="110000"/>
              </a:lnSpc>
              <a:buFont typeface="Wingdings" pitchFamily="2" charset="2"/>
              <a:buNone/>
            </a:pPr>
            <a:r>
              <a:rPr lang="en-US" altLang="zh-CN" sz="2400"/>
              <a:t>CREATE TABLE &lt;</a:t>
            </a:r>
            <a:r>
              <a:rPr lang="zh-CN" altLang="en-US" sz="2400"/>
              <a:t>表名</a:t>
            </a:r>
            <a:r>
              <a:rPr lang="en-US" altLang="zh-CN" sz="2400"/>
              <a:t>&gt;</a:t>
            </a:r>
          </a:p>
          <a:p>
            <a:pPr marL="742950" lvl="1" indent="-285750" algn="just" defTabSz="914400">
              <a:lnSpc>
                <a:spcPct val="110000"/>
              </a:lnSpc>
              <a:buFontTx/>
              <a:buNone/>
            </a:pPr>
            <a:r>
              <a:rPr lang="en-US" altLang="zh-CN" sz="2400"/>
              <a:t>      </a:t>
            </a:r>
            <a:r>
              <a:rPr lang="zh-CN" altLang="en-US" sz="2400"/>
              <a:t>（</a:t>
            </a:r>
            <a:r>
              <a:rPr lang="en-US" altLang="zh-CN" sz="2400"/>
              <a:t>&lt;</a:t>
            </a:r>
            <a:r>
              <a:rPr lang="zh-CN" altLang="en-US" sz="2400"/>
              <a:t>列名</a:t>
            </a:r>
            <a:r>
              <a:rPr lang="en-US" altLang="zh-CN" sz="2400"/>
              <a:t>&gt; &lt;</a:t>
            </a:r>
            <a:r>
              <a:rPr lang="zh-CN" altLang="en-US" sz="2400"/>
              <a:t>数据类型</a:t>
            </a:r>
            <a:r>
              <a:rPr lang="en-US" altLang="zh-CN" sz="2400"/>
              <a:t>&gt;[ &lt;</a:t>
            </a:r>
            <a:r>
              <a:rPr lang="zh-CN" altLang="en-US" sz="2400"/>
              <a:t>列级完整性约束条件</a:t>
            </a:r>
            <a:r>
              <a:rPr lang="en-US" altLang="zh-CN" sz="2400"/>
              <a:t>&gt; ]</a:t>
            </a:r>
          </a:p>
          <a:p>
            <a:pPr marL="742950" lvl="1" indent="-285750" algn="just" defTabSz="914400">
              <a:lnSpc>
                <a:spcPct val="110000"/>
              </a:lnSpc>
              <a:buFontTx/>
              <a:buNone/>
            </a:pPr>
            <a:r>
              <a:rPr lang="en-US" altLang="zh-CN" sz="2400"/>
              <a:t>      [</a:t>
            </a:r>
            <a:r>
              <a:rPr lang="zh-CN" altLang="en-US" sz="2400"/>
              <a:t>，</a:t>
            </a:r>
            <a:r>
              <a:rPr lang="en-US" altLang="zh-CN" sz="2400"/>
              <a:t>&lt;</a:t>
            </a:r>
            <a:r>
              <a:rPr lang="zh-CN" altLang="en-US" sz="2400"/>
              <a:t>列名</a:t>
            </a:r>
            <a:r>
              <a:rPr lang="en-US" altLang="zh-CN" sz="2400"/>
              <a:t>&gt; &lt;</a:t>
            </a:r>
            <a:r>
              <a:rPr lang="zh-CN" altLang="en-US" sz="2400"/>
              <a:t>数据类型</a:t>
            </a:r>
            <a:r>
              <a:rPr lang="en-US" altLang="zh-CN" sz="2400"/>
              <a:t>&gt;[ &lt;</a:t>
            </a:r>
            <a:r>
              <a:rPr lang="zh-CN" altLang="en-US" sz="2400"/>
              <a:t>列级完整性约束条件</a:t>
            </a:r>
            <a:r>
              <a:rPr lang="en-US" altLang="zh-CN" sz="2400"/>
              <a:t>&gt;] ] </a:t>
            </a:r>
            <a:r>
              <a:rPr lang="en-US" altLang="zh-CN" sz="2400">
                <a:latin typeface="Courier New"/>
              </a:rPr>
              <a:t>…</a:t>
            </a:r>
            <a:endParaRPr lang="en-US" altLang="zh-CN" sz="2400"/>
          </a:p>
          <a:p>
            <a:pPr marL="742950" lvl="1" indent="-285750" algn="just" defTabSz="914400">
              <a:lnSpc>
                <a:spcPct val="110000"/>
              </a:lnSpc>
              <a:buFontTx/>
              <a:buNone/>
            </a:pPr>
            <a:r>
              <a:rPr lang="en-US" altLang="zh-CN" sz="2400"/>
              <a:t>      [</a:t>
            </a:r>
            <a:r>
              <a:rPr lang="zh-CN" altLang="en-US" sz="2400"/>
              <a:t>，</a:t>
            </a:r>
            <a:r>
              <a:rPr lang="en-US" altLang="zh-CN" sz="2400"/>
              <a:t>&lt;</a:t>
            </a:r>
            <a:r>
              <a:rPr lang="zh-CN" altLang="en-US" sz="2400"/>
              <a:t>表级完整性约束条件</a:t>
            </a:r>
            <a:r>
              <a:rPr lang="en-US" altLang="zh-CN" sz="2400"/>
              <a:t>&gt; ] </a:t>
            </a:r>
            <a:r>
              <a:rPr lang="zh-CN" altLang="en-US" sz="2400"/>
              <a:t>）；</a:t>
            </a:r>
          </a:p>
          <a:p>
            <a:pPr marL="742950" lvl="1" indent="-285750" algn="just" defTabSz="914400">
              <a:lnSpc>
                <a:spcPct val="110000"/>
              </a:lnSpc>
            </a:pPr>
            <a:r>
              <a:rPr lang="en-US" altLang="zh-CN" sz="2400">
                <a:solidFill>
                  <a:srgbClr val="FF0000"/>
                </a:solidFill>
              </a:rPr>
              <a:t>&lt;</a:t>
            </a:r>
            <a:r>
              <a:rPr lang="zh-CN" altLang="en-US" sz="2400">
                <a:solidFill>
                  <a:srgbClr val="FF0000"/>
                </a:solidFill>
              </a:rPr>
              <a:t>表名</a:t>
            </a:r>
            <a:r>
              <a:rPr lang="en-US" altLang="zh-CN" sz="2400">
                <a:solidFill>
                  <a:srgbClr val="FF0000"/>
                </a:solidFill>
              </a:rPr>
              <a:t>&gt;</a:t>
            </a:r>
            <a:r>
              <a:rPr lang="zh-CN" altLang="en-US" sz="2400"/>
              <a:t>：所要定义的基本表的名字</a:t>
            </a:r>
          </a:p>
          <a:p>
            <a:pPr marL="742950" lvl="1" indent="-285750" algn="just" defTabSz="914400">
              <a:lnSpc>
                <a:spcPct val="110000"/>
              </a:lnSpc>
            </a:pPr>
            <a:r>
              <a:rPr lang="en-US" altLang="zh-CN" sz="2400">
                <a:solidFill>
                  <a:srgbClr val="FF0000"/>
                </a:solidFill>
              </a:rPr>
              <a:t>&lt;</a:t>
            </a:r>
            <a:r>
              <a:rPr lang="zh-CN" altLang="en-US" sz="2400">
                <a:solidFill>
                  <a:srgbClr val="FF0000"/>
                </a:solidFill>
              </a:rPr>
              <a:t>列名</a:t>
            </a:r>
            <a:r>
              <a:rPr lang="en-US" altLang="zh-CN" sz="2400">
                <a:solidFill>
                  <a:srgbClr val="FF0000"/>
                </a:solidFill>
              </a:rPr>
              <a:t>&gt;</a:t>
            </a:r>
            <a:r>
              <a:rPr lang="zh-CN" altLang="en-US" sz="2400"/>
              <a:t>：组成该表的各个属性（列）</a:t>
            </a:r>
          </a:p>
          <a:p>
            <a:pPr marL="742950" lvl="1" indent="-285750" algn="just" defTabSz="914400">
              <a:lnSpc>
                <a:spcPct val="110000"/>
              </a:lnSpc>
            </a:pPr>
            <a:r>
              <a:rPr lang="en-US" altLang="zh-CN" sz="2400">
                <a:solidFill>
                  <a:srgbClr val="FF0000"/>
                </a:solidFill>
              </a:rPr>
              <a:t>&lt;</a:t>
            </a:r>
            <a:r>
              <a:rPr lang="zh-CN" altLang="en-US" sz="2400">
                <a:solidFill>
                  <a:srgbClr val="FF0000"/>
                </a:solidFill>
              </a:rPr>
              <a:t>列级完整性约束条件</a:t>
            </a:r>
            <a:r>
              <a:rPr lang="en-US" altLang="zh-CN" sz="2400">
                <a:solidFill>
                  <a:srgbClr val="FF0000"/>
                </a:solidFill>
              </a:rPr>
              <a:t>&gt;</a:t>
            </a:r>
            <a:r>
              <a:rPr lang="zh-CN" altLang="en-US" sz="2400"/>
              <a:t>：涉及相应属性列的完整性约束条件</a:t>
            </a:r>
          </a:p>
          <a:p>
            <a:pPr marL="742950" lvl="1" indent="-285750" defTabSz="914400">
              <a:lnSpc>
                <a:spcPct val="110000"/>
              </a:lnSpc>
            </a:pPr>
            <a:r>
              <a:rPr lang="en-US" altLang="zh-CN" sz="2400">
                <a:solidFill>
                  <a:srgbClr val="FF0000"/>
                </a:solidFill>
              </a:rPr>
              <a:t>&lt;</a:t>
            </a:r>
            <a:r>
              <a:rPr lang="zh-CN" altLang="en-US" sz="2400">
                <a:solidFill>
                  <a:srgbClr val="FF0000"/>
                </a:solidFill>
              </a:rPr>
              <a:t>表级完整性约束条件</a:t>
            </a:r>
            <a:r>
              <a:rPr lang="en-US" altLang="zh-CN" sz="2400">
                <a:solidFill>
                  <a:srgbClr val="FF0000"/>
                </a:solidFill>
              </a:rPr>
              <a:t>&gt;</a:t>
            </a:r>
            <a:r>
              <a:rPr lang="zh-CN" altLang="en-US" sz="2400"/>
              <a:t>：涉及一个或多个属性列的完整性约束条件 </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217EE95-46AC-41C3-8CE6-24368E43BBBB}" type="slidenum">
              <a:rPr lang="zh-CN" altLang="en-US"/>
              <a:pPr/>
              <a:t>150</a:t>
            </a:fld>
            <a:endParaRPr lang="en-US" altLang="zh-CN"/>
          </a:p>
        </p:txBody>
      </p:sp>
      <p:sp>
        <p:nvSpPr>
          <p:cNvPr id="5" name="日期占位符 4"/>
          <p:cNvSpPr>
            <a:spLocks noGrp="1"/>
          </p:cNvSpPr>
          <p:nvPr>
            <p:ph type="dt" sz="half" idx="11"/>
          </p:nvPr>
        </p:nvSpPr>
        <p:spPr/>
        <p:txBody>
          <a:bodyPr/>
          <a:lstStyle/>
          <a:p>
            <a:fld id="{24999088-01EE-4D98-BD47-883C2A728EB0}" type="datetime1">
              <a:rPr lang="zh-CN" altLang="en-US"/>
              <a:pPr/>
              <a:t>2017/4/15</a:t>
            </a:fld>
            <a:endParaRPr lang="en-US" altLang="zh-CN" sz="1000"/>
          </a:p>
        </p:txBody>
      </p:sp>
      <p:sp>
        <p:nvSpPr>
          <p:cNvPr id="1591298" name="Rectangle 2"/>
          <p:cNvSpPr>
            <a:spLocks noGrp="1" noChangeArrowheads="1"/>
          </p:cNvSpPr>
          <p:nvPr>
            <p:ph type="title"/>
          </p:nvPr>
        </p:nvSpPr>
        <p:spPr/>
        <p:txBody>
          <a:bodyPr/>
          <a:lstStyle/>
          <a:p>
            <a:r>
              <a:rPr lang="en-US" altLang="en-US"/>
              <a:t>1.	查询 </a:t>
            </a:r>
            <a:endParaRPr lang="zh-CN" altLang="en-US"/>
          </a:p>
        </p:txBody>
      </p:sp>
      <p:sp>
        <p:nvSpPr>
          <p:cNvPr id="1591299" name="Rectangle 3"/>
          <p:cNvSpPr>
            <a:spLocks noGrp="1" noChangeArrowheads="1"/>
          </p:cNvSpPr>
          <p:nvPr>
            <p:ph type="body" idx="1"/>
          </p:nvPr>
        </p:nvSpPr>
        <p:spPr>
          <a:xfrm>
            <a:off x="650875" y="1143000"/>
            <a:ext cx="8820150" cy="5473700"/>
          </a:xfrm>
        </p:spPr>
        <p:txBody>
          <a:bodyPr/>
          <a:lstStyle/>
          <a:p>
            <a:pPr marL="342900" indent="-342900" defTabSz="914400">
              <a:spcBef>
                <a:spcPct val="10000"/>
              </a:spcBef>
            </a:pPr>
            <a:r>
              <a:rPr lang="en-US" altLang="zh-CN"/>
              <a:t>【</a:t>
            </a:r>
            <a:r>
              <a:rPr lang="zh-CN" altLang="en-US"/>
              <a:t>例</a:t>
            </a:r>
            <a:r>
              <a:rPr lang="en-US" altLang="zh-CN"/>
              <a:t>4-46】</a:t>
            </a:r>
            <a:r>
              <a:rPr lang="zh-CN" altLang="en-US"/>
              <a:t>查询计算机系年龄小于</a:t>
            </a:r>
            <a:r>
              <a:rPr lang="en-US" altLang="zh-CN"/>
              <a:t>23</a:t>
            </a:r>
            <a:r>
              <a:rPr lang="zh-CN" altLang="en-US"/>
              <a:t>岁的学生。</a:t>
            </a:r>
          </a:p>
          <a:p>
            <a:pPr marL="1143000" lvl="2" indent="-228600" defTabSz="914400">
              <a:spcBef>
                <a:spcPct val="10000"/>
              </a:spcBef>
              <a:buFont typeface="Wingdings" pitchFamily="2" charset="2"/>
              <a:buNone/>
            </a:pPr>
            <a:r>
              <a:rPr lang="en-US" altLang="zh-CN" sz="2400"/>
              <a:t>SELECT *     FROM Sage_23</a:t>
            </a:r>
          </a:p>
          <a:p>
            <a:pPr marL="1143000" lvl="2" indent="-228600" defTabSz="914400">
              <a:spcBef>
                <a:spcPct val="10000"/>
              </a:spcBef>
              <a:buFont typeface="Wingdings" pitchFamily="2" charset="2"/>
              <a:buNone/>
            </a:pPr>
            <a:r>
              <a:rPr lang="en-US" altLang="zh-CN" sz="2400"/>
              <a:t>   WHERE Sdept=‘</a:t>
            </a:r>
            <a:r>
              <a:rPr lang="zh-CN" altLang="en-US" sz="2400"/>
              <a:t>计算机’</a:t>
            </a:r>
            <a:r>
              <a:rPr lang="en-US" altLang="zh-CN" sz="2400"/>
              <a:t>;</a:t>
            </a:r>
            <a:endParaRPr lang="zh-CN" altLang="en-US" sz="2400"/>
          </a:p>
          <a:p>
            <a:pPr marL="342900" indent="-342900" defTabSz="914400">
              <a:spcBef>
                <a:spcPct val="10000"/>
              </a:spcBef>
            </a:pPr>
            <a:r>
              <a:rPr lang="zh-CN" altLang="en-US"/>
              <a:t>视图消解法 </a:t>
            </a:r>
            <a:r>
              <a:rPr lang="en-US" altLang="zh-CN"/>
              <a:t>:</a:t>
            </a:r>
            <a:r>
              <a:rPr lang="zh-CN" altLang="en-US"/>
              <a:t>系统首先从数据字典中取出视图定义，把查询语句与视图定义中的子查询合并在一起，然后在相关基本表上执行查询 。转换后的查询语句为：</a:t>
            </a:r>
          </a:p>
          <a:p>
            <a:pPr marL="742950" lvl="1" indent="-285750" defTabSz="914400">
              <a:spcBef>
                <a:spcPct val="10000"/>
              </a:spcBef>
              <a:buFontTx/>
              <a:buNone/>
            </a:pPr>
            <a:r>
              <a:rPr lang="en-US" altLang="zh-CN" sz="2400"/>
              <a:t>    SELECT *    FROM Student</a:t>
            </a:r>
          </a:p>
          <a:p>
            <a:pPr marL="742950" lvl="1" indent="-285750" defTabSz="914400">
              <a:spcBef>
                <a:spcPct val="10000"/>
              </a:spcBef>
              <a:buFontTx/>
              <a:buNone/>
            </a:pPr>
            <a:r>
              <a:rPr lang="en-US" altLang="zh-CN" sz="2400"/>
              <a:t>        WHERE Sdept=‘</a:t>
            </a:r>
            <a:r>
              <a:rPr lang="zh-CN" altLang="en-US" sz="2400"/>
              <a:t>计算机’ </a:t>
            </a:r>
            <a:r>
              <a:rPr lang="en-US" altLang="zh-CN" sz="2400"/>
              <a:t>AND Sage &lt; 23; </a:t>
            </a:r>
          </a:p>
          <a:p>
            <a:pPr marL="342900" indent="-342900" defTabSz="914400">
              <a:spcBef>
                <a:spcPct val="10000"/>
              </a:spcBef>
            </a:pPr>
            <a:r>
              <a:rPr lang="zh-CN" altLang="en-US">
                <a:latin typeface="宋体" pitchFamily="2" charset="-122"/>
              </a:rPr>
              <a:t>视图消解法的局限</a:t>
            </a:r>
          </a:p>
          <a:p>
            <a:pPr marL="742950" lvl="1" indent="-285750" defTabSz="914400">
              <a:spcBef>
                <a:spcPct val="10000"/>
              </a:spcBef>
            </a:pPr>
            <a:r>
              <a:rPr lang="zh-CN" altLang="en-US">
                <a:latin typeface="宋体" pitchFamily="2" charset="-122"/>
              </a:rPr>
              <a:t>有些情况下，视图消解法不能生成正确查询。采用视图消解法的</a:t>
            </a:r>
            <a:r>
              <a:rPr lang="en-US" altLang="zh-CN">
                <a:latin typeface="宋体" pitchFamily="2" charset="-122"/>
              </a:rPr>
              <a:t>DBMS</a:t>
            </a:r>
            <a:r>
              <a:rPr lang="zh-CN" altLang="en-US">
                <a:latin typeface="宋体" pitchFamily="2" charset="-122"/>
              </a:rPr>
              <a:t>会限制这类查询。</a:t>
            </a:r>
          </a:p>
          <a:p>
            <a:pPr marL="742950" lvl="1" indent="-285750" defTabSz="914400">
              <a:spcBef>
                <a:spcPct val="10000"/>
              </a:spcBef>
            </a:pPr>
            <a:r>
              <a:rPr lang="zh-CN" altLang="en-US"/>
              <a:t>简单视图的视图消解是总能进行的。但含有聚集函数的视图消解可能会发生错误，只能采取对基表直接操作的方式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1299">
                                            <p:txEl>
                                              <p:pRg st="0" end="0"/>
                                            </p:txEl>
                                          </p:spTgt>
                                        </p:tgtEl>
                                        <p:attrNameLst>
                                          <p:attrName>style.visibility</p:attrName>
                                        </p:attrNameLst>
                                      </p:cBhvr>
                                      <p:to>
                                        <p:strVal val="visible"/>
                                      </p:to>
                                    </p:set>
                                    <p:animEffect transition="in" filter="wipe(up)">
                                      <p:cBhvr>
                                        <p:cTn id="7" dur="500"/>
                                        <p:tgtEl>
                                          <p:spTgt spid="15912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91299">
                                            <p:txEl>
                                              <p:pRg st="1" end="1"/>
                                            </p:txEl>
                                          </p:spTgt>
                                        </p:tgtEl>
                                        <p:attrNameLst>
                                          <p:attrName>style.visibility</p:attrName>
                                        </p:attrNameLst>
                                      </p:cBhvr>
                                      <p:to>
                                        <p:strVal val="visible"/>
                                      </p:to>
                                    </p:set>
                                    <p:animEffect transition="in" filter="wipe(up)">
                                      <p:cBhvr>
                                        <p:cTn id="10" dur="500"/>
                                        <p:tgtEl>
                                          <p:spTgt spid="15912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91299">
                                            <p:txEl>
                                              <p:pRg st="2" end="2"/>
                                            </p:txEl>
                                          </p:spTgt>
                                        </p:tgtEl>
                                        <p:attrNameLst>
                                          <p:attrName>style.visibility</p:attrName>
                                        </p:attrNameLst>
                                      </p:cBhvr>
                                      <p:to>
                                        <p:strVal val="visible"/>
                                      </p:to>
                                    </p:set>
                                    <p:animEffect transition="in" filter="wipe(up)">
                                      <p:cBhvr>
                                        <p:cTn id="13" dur="500"/>
                                        <p:tgtEl>
                                          <p:spTgt spid="15912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91299">
                                            <p:txEl>
                                              <p:pRg st="3" end="3"/>
                                            </p:txEl>
                                          </p:spTgt>
                                        </p:tgtEl>
                                        <p:attrNameLst>
                                          <p:attrName>style.visibility</p:attrName>
                                        </p:attrNameLst>
                                      </p:cBhvr>
                                      <p:to>
                                        <p:strVal val="visible"/>
                                      </p:to>
                                    </p:set>
                                    <p:animEffect transition="in" filter="wipe(up)">
                                      <p:cBhvr>
                                        <p:cTn id="18" dur="500"/>
                                        <p:tgtEl>
                                          <p:spTgt spid="159129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91299">
                                            <p:txEl>
                                              <p:pRg st="4" end="4"/>
                                            </p:txEl>
                                          </p:spTgt>
                                        </p:tgtEl>
                                        <p:attrNameLst>
                                          <p:attrName>style.visibility</p:attrName>
                                        </p:attrNameLst>
                                      </p:cBhvr>
                                      <p:to>
                                        <p:strVal val="visible"/>
                                      </p:to>
                                    </p:set>
                                    <p:animEffect transition="in" filter="wipe(up)">
                                      <p:cBhvr>
                                        <p:cTn id="21" dur="500"/>
                                        <p:tgtEl>
                                          <p:spTgt spid="159129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91299">
                                            <p:txEl>
                                              <p:pRg st="5" end="5"/>
                                            </p:txEl>
                                          </p:spTgt>
                                        </p:tgtEl>
                                        <p:attrNameLst>
                                          <p:attrName>style.visibility</p:attrName>
                                        </p:attrNameLst>
                                      </p:cBhvr>
                                      <p:to>
                                        <p:strVal val="visible"/>
                                      </p:to>
                                    </p:set>
                                    <p:animEffect transition="in" filter="wipe(up)">
                                      <p:cBhvr>
                                        <p:cTn id="24" dur="500"/>
                                        <p:tgtEl>
                                          <p:spTgt spid="159129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91299">
                                            <p:txEl>
                                              <p:pRg st="6" end="6"/>
                                            </p:txEl>
                                          </p:spTgt>
                                        </p:tgtEl>
                                        <p:attrNameLst>
                                          <p:attrName>style.visibility</p:attrName>
                                        </p:attrNameLst>
                                      </p:cBhvr>
                                      <p:to>
                                        <p:strVal val="visible"/>
                                      </p:to>
                                    </p:set>
                                    <p:animEffect transition="in" filter="wipe(up)">
                                      <p:cBhvr>
                                        <p:cTn id="29" dur="500"/>
                                        <p:tgtEl>
                                          <p:spTgt spid="1591299">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91299">
                                            <p:txEl>
                                              <p:pRg st="7" end="7"/>
                                            </p:txEl>
                                          </p:spTgt>
                                        </p:tgtEl>
                                        <p:attrNameLst>
                                          <p:attrName>style.visibility</p:attrName>
                                        </p:attrNameLst>
                                      </p:cBhvr>
                                      <p:to>
                                        <p:strVal val="visible"/>
                                      </p:to>
                                    </p:set>
                                    <p:animEffect transition="in" filter="wipe(up)">
                                      <p:cBhvr>
                                        <p:cTn id="32" dur="500"/>
                                        <p:tgtEl>
                                          <p:spTgt spid="1591299">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91299">
                                            <p:txEl>
                                              <p:pRg st="8" end="8"/>
                                            </p:txEl>
                                          </p:spTgt>
                                        </p:tgtEl>
                                        <p:attrNameLst>
                                          <p:attrName>style.visibility</p:attrName>
                                        </p:attrNameLst>
                                      </p:cBhvr>
                                      <p:to>
                                        <p:strVal val="visible"/>
                                      </p:to>
                                    </p:set>
                                    <p:animEffect transition="in" filter="wipe(up)">
                                      <p:cBhvr>
                                        <p:cTn id="35" dur="500"/>
                                        <p:tgtEl>
                                          <p:spTgt spid="1591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1299"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9536A46-0B9C-46D6-A9AF-9D46CD13FEA5}" type="slidenum">
              <a:rPr lang="zh-CN" altLang="en-US"/>
              <a:pPr/>
              <a:t>151</a:t>
            </a:fld>
            <a:endParaRPr lang="en-US" altLang="zh-CN"/>
          </a:p>
        </p:txBody>
      </p:sp>
      <p:sp>
        <p:nvSpPr>
          <p:cNvPr id="5" name="日期占位符 4"/>
          <p:cNvSpPr>
            <a:spLocks noGrp="1"/>
          </p:cNvSpPr>
          <p:nvPr>
            <p:ph type="dt" sz="half" idx="11"/>
          </p:nvPr>
        </p:nvSpPr>
        <p:spPr/>
        <p:txBody>
          <a:bodyPr/>
          <a:lstStyle/>
          <a:p>
            <a:fld id="{9F0835CB-E37F-45B6-8164-9604EBDA8D6F}" type="datetime1">
              <a:rPr lang="zh-CN" altLang="en-US"/>
              <a:pPr/>
              <a:t>2017/4/15</a:t>
            </a:fld>
            <a:endParaRPr lang="en-US" altLang="zh-CN" sz="1000"/>
          </a:p>
        </p:txBody>
      </p:sp>
      <p:sp>
        <p:nvSpPr>
          <p:cNvPr id="1592322" name="Rectangle 2"/>
          <p:cNvSpPr>
            <a:spLocks noGrp="1" noChangeArrowheads="1"/>
          </p:cNvSpPr>
          <p:nvPr>
            <p:ph type="title"/>
          </p:nvPr>
        </p:nvSpPr>
        <p:spPr/>
        <p:txBody>
          <a:bodyPr/>
          <a:lstStyle/>
          <a:p>
            <a:r>
              <a:rPr lang="en-US" altLang="en-US"/>
              <a:t>1.	查询</a:t>
            </a:r>
            <a:endParaRPr lang="zh-CN" altLang="en-US"/>
          </a:p>
        </p:txBody>
      </p:sp>
      <p:sp>
        <p:nvSpPr>
          <p:cNvPr id="1592323" name="Rectangle 3"/>
          <p:cNvSpPr>
            <a:spLocks noGrp="1" noChangeArrowheads="1"/>
          </p:cNvSpPr>
          <p:nvPr>
            <p:ph type="body" idx="1"/>
          </p:nvPr>
        </p:nvSpPr>
        <p:spPr>
          <a:xfrm>
            <a:off x="650875" y="1143000"/>
            <a:ext cx="8820150" cy="5521325"/>
          </a:xfrm>
        </p:spPr>
        <p:txBody>
          <a:bodyPr/>
          <a:lstStyle/>
          <a:p>
            <a:pPr>
              <a:lnSpc>
                <a:spcPct val="70000"/>
              </a:lnSpc>
            </a:pPr>
            <a:r>
              <a:rPr lang="en-US" altLang="zh-CN"/>
              <a:t>【</a:t>
            </a:r>
            <a:r>
              <a:rPr lang="zh-CN" altLang="en-US"/>
              <a:t>例</a:t>
            </a:r>
            <a:r>
              <a:rPr lang="en-US" altLang="zh-CN"/>
              <a:t>4-47】</a:t>
            </a:r>
            <a:r>
              <a:rPr lang="zh-CN" altLang="en-US"/>
              <a:t>查询专业系，要求学生的平均年龄小于</a:t>
            </a:r>
            <a:r>
              <a:rPr lang="en-US" altLang="zh-CN"/>
              <a:t>21</a:t>
            </a:r>
            <a:r>
              <a:rPr lang="zh-CN" altLang="en-US"/>
              <a:t>岁，该查询在学生平均年龄的视图</a:t>
            </a:r>
            <a:r>
              <a:rPr lang="en-US" altLang="zh-CN"/>
              <a:t>D-Sage</a:t>
            </a:r>
            <a:r>
              <a:rPr lang="zh-CN" altLang="en-US"/>
              <a:t>上执行 </a:t>
            </a:r>
          </a:p>
          <a:p>
            <a:pPr lvl="1">
              <a:lnSpc>
                <a:spcPct val="70000"/>
              </a:lnSpc>
              <a:buFontTx/>
              <a:buNone/>
            </a:pPr>
            <a:r>
              <a:rPr lang="en-US" altLang="zh-CN"/>
              <a:t>SELECT Sdept </a:t>
            </a:r>
          </a:p>
          <a:p>
            <a:pPr lvl="1">
              <a:lnSpc>
                <a:spcPct val="70000"/>
              </a:lnSpc>
              <a:buFontTx/>
              <a:buNone/>
            </a:pPr>
            <a:r>
              <a:rPr lang="en-US" altLang="zh-CN"/>
              <a:t>   FROM D-Sage</a:t>
            </a:r>
          </a:p>
          <a:p>
            <a:pPr lvl="1">
              <a:lnSpc>
                <a:spcPct val="70000"/>
              </a:lnSpc>
              <a:buFontTx/>
              <a:buNone/>
            </a:pPr>
            <a:r>
              <a:rPr lang="en-US" altLang="zh-CN"/>
              <a:t>   WHERE Avgage&lt;21;</a:t>
            </a:r>
          </a:p>
          <a:p>
            <a:pPr lvl="1">
              <a:lnSpc>
                <a:spcPct val="70000"/>
              </a:lnSpc>
              <a:buFontTx/>
              <a:buNone/>
            </a:pPr>
            <a:r>
              <a:rPr lang="en-US" altLang="zh-CN">
                <a:solidFill>
                  <a:srgbClr val="0000FF"/>
                </a:solidFill>
              </a:rPr>
              <a:t>CREATE VIEW D-Sage (Sdept, Avgage)</a:t>
            </a:r>
          </a:p>
          <a:p>
            <a:pPr lvl="1">
              <a:lnSpc>
                <a:spcPct val="70000"/>
              </a:lnSpc>
              <a:buFontTx/>
              <a:buNone/>
            </a:pPr>
            <a:r>
              <a:rPr lang="en-US" altLang="zh-CN">
                <a:solidFill>
                  <a:srgbClr val="0000FF"/>
                </a:solidFill>
              </a:rPr>
              <a:t>   AS SELECT Sdept, AVG(Sage)</a:t>
            </a:r>
          </a:p>
          <a:p>
            <a:pPr lvl="1">
              <a:lnSpc>
                <a:spcPct val="70000"/>
              </a:lnSpc>
              <a:buFontTx/>
              <a:buNone/>
            </a:pPr>
            <a:r>
              <a:rPr lang="en-US" altLang="zh-CN">
                <a:solidFill>
                  <a:srgbClr val="0000FF"/>
                </a:solidFill>
              </a:rPr>
              <a:t>                  FROM Student GROUP BY Sdept;</a:t>
            </a:r>
          </a:p>
          <a:p>
            <a:pPr>
              <a:lnSpc>
                <a:spcPct val="70000"/>
              </a:lnSpc>
            </a:pPr>
            <a:r>
              <a:rPr lang="zh-CN" altLang="en-US"/>
              <a:t>其转换后的等价语句为：</a:t>
            </a:r>
          </a:p>
          <a:p>
            <a:pPr lvl="1">
              <a:lnSpc>
                <a:spcPct val="70000"/>
              </a:lnSpc>
              <a:buFontTx/>
              <a:buNone/>
            </a:pPr>
            <a:r>
              <a:rPr lang="en-US" altLang="zh-CN"/>
              <a:t>SELECT Sdept     </a:t>
            </a:r>
          </a:p>
          <a:p>
            <a:pPr lvl="1">
              <a:lnSpc>
                <a:spcPct val="70000"/>
              </a:lnSpc>
              <a:buFontTx/>
              <a:buNone/>
            </a:pPr>
            <a:r>
              <a:rPr lang="en-US" altLang="zh-CN"/>
              <a:t>       FROM Student</a:t>
            </a:r>
          </a:p>
          <a:p>
            <a:pPr lvl="1">
              <a:lnSpc>
                <a:spcPct val="70000"/>
              </a:lnSpc>
              <a:buFontTx/>
              <a:buNone/>
            </a:pPr>
            <a:r>
              <a:rPr lang="en-US" altLang="zh-CN"/>
              <a:t>            GROUP BY Sdept</a:t>
            </a:r>
          </a:p>
          <a:p>
            <a:pPr lvl="1">
              <a:lnSpc>
                <a:spcPct val="70000"/>
              </a:lnSpc>
              <a:buFontTx/>
              <a:buNone/>
            </a:pPr>
            <a:r>
              <a:rPr lang="en-US" altLang="zh-CN"/>
              <a:t>            HAVING AVG(Sage)&lt;21; </a:t>
            </a:r>
            <a:endParaRPr lang="zh-CN" alt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0BAE73-4B30-4E9B-9639-E7C06543ECF9}" type="slidenum">
              <a:rPr lang="zh-CN" altLang="en-US"/>
              <a:pPr/>
              <a:t>152</a:t>
            </a:fld>
            <a:endParaRPr lang="en-US" altLang="zh-CN"/>
          </a:p>
        </p:txBody>
      </p:sp>
      <p:sp>
        <p:nvSpPr>
          <p:cNvPr id="5" name="日期占位符 4"/>
          <p:cNvSpPr>
            <a:spLocks noGrp="1"/>
          </p:cNvSpPr>
          <p:nvPr>
            <p:ph type="dt" sz="half" idx="11"/>
          </p:nvPr>
        </p:nvSpPr>
        <p:spPr/>
        <p:txBody>
          <a:bodyPr/>
          <a:lstStyle/>
          <a:p>
            <a:fld id="{5560F1D5-1043-460E-8AD5-8A9F85468054}" type="datetime1">
              <a:rPr lang="zh-CN" altLang="en-US"/>
              <a:pPr/>
              <a:t>2017/4/15</a:t>
            </a:fld>
            <a:endParaRPr lang="en-US" altLang="zh-CN" sz="1000"/>
          </a:p>
        </p:txBody>
      </p:sp>
      <p:sp>
        <p:nvSpPr>
          <p:cNvPr id="1595394" name="Rectangle 2"/>
          <p:cNvSpPr>
            <a:spLocks noGrp="1" noChangeArrowheads="1"/>
          </p:cNvSpPr>
          <p:nvPr>
            <p:ph type="title"/>
          </p:nvPr>
        </p:nvSpPr>
        <p:spPr/>
        <p:txBody>
          <a:bodyPr/>
          <a:lstStyle/>
          <a:p>
            <a:r>
              <a:rPr lang="en-US" altLang="en-US"/>
              <a:t>2.	更新</a:t>
            </a:r>
            <a:endParaRPr lang="zh-CN" altLang="en-US"/>
          </a:p>
        </p:txBody>
      </p:sp>
      <p:sp>
        <p:nvSpPr>
          <p:cNvPr id="1595395" name="Rectangle 3"/>
          <p:cNvSpPr>
            <a:spLocks noGrp="1" noChangeArrowheads="1"/>
          </p:cNvSpPr>
          <p:nvPr>
            <p:ph type="body" idx="1"/>
          </p:nvPr>
        </p:nvSpPr>
        <p:spPr>
          <a:xfrm>
            <a:off x="704850" y="1268413"/>
            <a:ext cx="8712200" cy="4738687"/>
          </a:xfrm>
        </p:spPr>
        <p:txBody>
          <a:bodyPr/>
          <a:lstStyle/>
          <a:p>
            <a:pPr marL="342900" indent="-342900" defTabSz="914400">
              <a:lnSpc>
                <a:spcPct val="100000"/>
              </a:lnSpc>
            </a:pPr>
            <a:r>
              <a:rPr lang="zh-CN" altLang="en-US" dirty="0"/>
              <a:t>对视图的数据插入、删除、修改最终转换为对基表的操作来进行</a:t>
            </a:r>
          </a:p>
          <a:p>
            <a:pPr marL="342900" indent="-342900" defTabSz="914400">
              <a:lnSpc>
                <a:spcPct val="100000"/>
              </a:lnSpc>
            </a:pPr>
            <a:r>
              <a:rPr lang="zh-CN" altLang="en-US" dirty="0"/>
              <a:t>用户角度：更新视图与更新基本表相同</a:t>
            </a:r>
          </a:p>
          <a:p>
            <a:pPr marL="1111250" lvl="2" indent="-342900" defTabSz="914400">
              <a:lnSpc>
                <a:spcPct val="100000"/>
              </a:lnSpc>
            </a:pPr>
            <a:r>
              <a:rPr lang="en-US" altLang="zh-CN" dirty="0">
                <a:solidFill>
                  <a:srgbClr val="2C376C"/>
                </a:solidFill>
              </a:rPr>
              <a:t>DBMS</a:t>
            </a:r>
            <a:r>
              <a:rPr lang="zh-CN" altLang="en-US" dirty="0">
                <a:solidFill>
                  <a:srgbClr val="2C376C"/>
                </a:solidFill>
              </a:rPr>
              <a:t>实现视图更新的方法</a:t>
            </a:r>
          </a:p>
          <a:p>
            <a:pPr marL="1509712" lvl="3" indent="-285750" defTabSz="914400">
              <a:lnSpc>
                <a:spcPct val="100000"/>
              </a:lnSpc>
            </a:pPr>
            <a:r>
              <a:rPr lang="zh-CN" altLang="en-US" dirty="0">
                <a:solidFill>
                  <a:srgbClr val="2C376C"/>
                </a:solidFill>
              </a:rPr>
              <a:t>视图实体化法（</a:t>
            </a:r>
            <a:r>
              <a:rPr lang="en-US" altLang="zh-CN" dirty="0">
                <a:solidFill>
                  <a:srgbClr val="2C376C"/>
                </a:solidFill>
              </a:rPr>
              <a:t>View Materialization</a:t>
            </a:r>
            <a:r>
              <a:rPr lang="zh-CN" altLang="en-US" dirty="0">
                <a:solidFill>
                  <a:srgbClr val="2C376C"/>
                </a:solidFill>
              </a:rPr>
              <a:t>）</a:t>
            </a:r>
          </a:p>
          <a:p>
            <a:pPr marL="1509712" lvl="3" indent="-285750" defTabSz="914400">
              <a:lnSpc>
                <a:spcPct val="100000"/>
              </a:lnSpc>
            </a:pPr>
            <a:r>
              <a:rPr lang="zh-CN" altLang="en-US" dirty="0">
                <a:solidFill>
                  <a:srgbClr val="2C376C"/>
                </a:solidFill>
              </a:rPr>
              <a:t>视图消解法（</a:t>
            </a:r>
            <a:r>
              <a:rPr lang="en-US" altLang="zh-CN" dirty="0">
                <a:solidFill>
                  <a:srgbClr val="2C376C"/>
                </a:solidFill>
              </a:rPr>
              <a:t>View Resolution</a:t>
            </a:r>
            <a:r>
              <a:rPr lang="zh-CN" altLang="en-US" dirty="0">
                <a:solidFill>
                  <a:srgbClr val="2C376C"/>
                </a:solidFill>
              </a:rPr>
              <a:t>）</a:t>
            </a:r>
          </a:p>
          <a:p>
            <a:pPr marL="342900" indent="-342900" defTabSz="914400">
              <a:lnSpc>
                <a:spcPct val="100000"/>
              </a:lnSpc>
            </a:pPr>
            <a:r>
              <a:rPr lang="zh-CN" altLang="en-US" dirty="0"/>
              <a:t>指定</a:t>
            </a:r>
            <a:r>
              <a:rPr lang="en-US" altLang="zh-CN" dirty="0"/>
              <a:t>WITH CHECK OPTION</a:t>
            </a:r>
            <a:r>
              <a:rPr lang="zh-CN" altLang="en-US" dirty="0"/>
              <a:t>子句后</a:t>
            </a:r>
          </a:p>
          <a:p>
            <a:pPr marL="342900" indent="-342900" defTabSz="914400">
              <a:lnSpc>
                <a:spcPct val="100000"/>
              </a:lnSpc>
              <a:buFont typeface="Wingdings" pitchFamily="2" charset="2"/>
              <a:buNone/>
            </a:pPr>
            <a:r>
              <a:rPr lang="zh-CN" altLang="en-US" dirty="0"/>
              <a:t>    </a:t>
            </a:r>
            <a:r>
              <a:rPr lang="en-US" altLang="zh-CN" dirty="0"/>
              <a:t>DBMS</a:t>
            </a:r>
            <a:r>
              <a:rPr lang="zh-CN" altLang="en-US" dirty="0"/>
              <a:t>在更新视图时会进行检查，防止用户通过视图对</a:t>
            </a:r>
            <a:r>
              <a:rPr lang="zh-CN" altLang="en-US" dirty="0">
                <a:solidFill>
                  <a:srgbClr val="0000FF"/>
                </a:solidFill>
              </a:rPr>
              <a:t>不属于视图范围内</a:t>
            </a:r>
            <a:r>
              <a:rPr lang="zh-CN" altLang="en-US" dirty="0"/>
              <a:t>的基本表数据进行更新</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1CA5399-4224-4520-A732-F8B1E17DFCDC}" type="slidenum">
              <a:rPr lang="zh-CN" altLang="en-US"/>
              <a:pPr/>
              <a:t>153</a:t>
            </a:fld>
            <a:endParaRPr lang="en-US" altLang="zh-CN"/>
          </a:p>
        </p:txBody>
      </p:sp>
      <p:sp>
        <p:nvSpPr>
          <p:cNvPr id="5" name="日期占位符 4"/>
          <p:cNvSpPr>
            <a:spLocks noGrp="1"/>
          </p:cNvSpPr>
          <p:nvPr>
            <p:ph type="dt" sz="half" idx="11"/>
          </p:nvPr>
        </p:nvSpPr>
        <p:spPr/>
        <p:txBody>
          <a:bodyPr/>
          <a:lstStyle/>
          <a:p>
            <a:fld id="{E844A6D6-00EC-4513-AA7D-8E8C5F381FDE}" type="datetime1">
              <a:rPr lang="zh-CN" altLang="en-US"/>
              <a:pPr/>
              <a:t>2017/4/15</a:t>
            </a:fld>
            <a:endParaRPr lang="en-US" altLang="zh-CN" sz="1000"/>
          </a:p>
        </p:txBody>
      </p:sp>
      <p:sp>
        <p:nvSpPr>
          <p:cNvPr id="1596418" name="Rectangle 2"/>
          <p:cNvSpPr>
            <a:spLocks noGrp="1" noChangeArrowheads="1"/>
          </p:cNvSpPr>
          <p:nvPr>
            <p:ph type="title"/>
          </p:nvPr>
        </p:nvSpPr>
        <p:spPr/>
        <p:txBody>
          <a:bodyPr/>
          <a:lstStyle/>
          <a:p>
            <a:r>
              <a:rPr lang="en-US" altLang="en-US"/>
              <a:t>2.	更新</a:t>
            </a:r>
            <a:endParaRPr lang="zh-CN" altLang="en-US"/>
          </a:p>
        </p:txBody>
      </p:sp>
      <p:sp>
        <p:nvSpPr>
          <p:cNvPr id="1596419" name="Rectangle 3"/>
          <p:cNvSpPr>
            <a:spLocks noGrp="1" noChangeArrowheads="1"/>
          </p:cNvSpPr>
          <p:nvPr>
            <p:ph type="body" idx="1"/>
          </p:nvPr>
        </p:nvSpPr>
        <p:spPr>
          <a:xfrm>
            <a:off x="631825" y="1196975"/>
            <a:ext cx="8420100" cy="5019836"/>
          </a:xfrm>
        </p:spPr>
        <p:txBody>
          <a:bodyPr/>
          <a:lstStyle/>
          <a:p>
            <a:pPr marL="342900" indent="-342900" defTabSz="914400"/>
            <a:r>
              <a:rPr lang="en-US" altLang="zh-CN" dirty="0"/>
              <a:t>【</a:t>
            </a:r>
            <a:r>
              <a:rPr lang="zh-CN" altLang="en-US" dirty="0"/>
              <a:t>例</a:t>
            </a:r>
            <a:r>
              <a:rPr lang="en-US" altLang="zh-CN" dirty="0"/>
              <a:t>4-48】</a:t>
            </a:r>
            <a:r>
              <a:rPr lang="zh-CN" altLang="en-US" dirty="0"/>
              <a:t>通过视图</a:t>
            </a:r>
            <a:r>
              <a:rPr lang="en-US" altLang="zh-CN" dirty="0"/>
              <a:t>Sage_23</a:t>
            </a:r>
            <a:r>
              <a:rPr lang="zh-CN" altLang="en-US" dirty="0"/>
              <a:t>插入学生刘敏的信息（</a:t>
            </a:r>
            <a:r>
              <a:rPr lang="en-US" altLang="zh-CN" dirty="0"/>
              <a:t>'20041' ,'</a:t>
            </a:r>
            <a:r>
              <a:rPr lang="zh-CN" altLang="en-US" dirty="0"/>
              <a:t>刘敏</a:t>
            </a:r>
            <a:r>
              <a:rPr lang="en-US" altLang="zh-CN" dirty="0"/>
              <a:t>' ,21,'</a:t>
            </a:r>
            <a:r>
              <a:rPr lang="zh-CN" altLang="en-US" dirty="0"/>
              <a:t>女</a:t>
            </a:r>
            <a:r>
              <a:rPr lang="en-US" altLang="zh-CN" dirty="0"/>
              <a:t>','</a:t>
            </a:r>
            <a:r>
              <a:rPr lang="zh-CN" altLang="en-US" dirty="0"/>
              <a:t>数学</a:t>
            </a:r>
            <a:r>
              <a:rPr lang="en-US" altLang="zh-CN" dirty="0"/>
              <a:t>'</a:t>
            </a:r>
            <a:r>
              <a:rPr lang="zh-CN" altLang="en-US" dirty="0"/>
              <a:t>）。 </a:t>
            </a:r>
          </a:p>
          <a:p>
            <a:pPr marL="1120775" lvl="2" indent="-285750" defTabSz="914400">
              <a:spcBef>
                <a:spcPct val="0"/>
              </a:spcBef>
              <a:buFontTx/>
              <a:buNone/>
            </a:pPr>
            <a:r>
              <a:rPr lang="en-US" altLang="zh-CN" dirty="0">
                <a:solidFill>
                  <a:srgbClr val="2C376C"/>
                </a:solidFill>
              </a:rPr>
              <a:t>CREATE VIEW Sage_23</a:t>
            </a:r>
          </a:p>
          <a:p>
            <a:pPr marL="1120775" lvl="2" indent="-285750" defTabSz="914400">
              <a:spcBef>
                <a:spcPct val="0"/>
              </a:spcBef>
              <a:buFontTx/>
              <a:buNone/>
            </a:pPr>
            <a:r>
              <a:rPr lang="en-US" altLang="zh-CN" dirty="0">
                <a:solidFill>
                  <a:srgbClr val="2C376C"/>
                </a:solidFill>
              </a:rPr>
              <a:t>   AS SELECT * FROM Student </a:t>
            </a:r>
          </a:p>
          <a:p>
            <a:pPr marL="1120775" lvl="2" indent="-285750" defTabSz="914400">
              <a:spcBef>
                <a:spcPct val="0"/>
              </a:spcBef>
              <a:buFontTx/>
              <a:buNone/>
            </a:pPr>
            <a:r>
              <a:rPr lang="en-US" altLang="zh-CN" dirty="0">
                <a:solidFill>
                  <a:srgbClr val="2C376C"/>
                </a:solidFill>
              </a:rPr>
              <a:t>        WHERE Sage &lt; 23 </a:t>
            </a:r>
          </a:p>
          <a:p>
            <a:pPr marL="1120775" lvl="2" indent="-285750" defTabSz="914400">
              <a:spcBef>
                <a:spcPct val="0"/>
              </a:spcBef>
              <a:buFontTx/>
              <a:buNone/>
            </a:pPr>
            <a:r>
              <a:rPr lang="en-US" altLang="zh-CN" dirty="0">
                <a:solidFill>
                  <a:srgbClr val="2C376C"/>
                </a:solidFill>
              </a:rPr>
              <a:t>   WITH CHECK OPTION;</a:t>
            </a:r>
          </a:p>
          <a:p>
            <a:pPr marL="742950" lvl="1" indent="-285750" defTabSz="914400">
              <a:buFontTx/>
              <a:buNone/>
            </a:pPr>
            <a:r>
              <a:rPr lang="en-US" altLang="zh-CN" dirty="0" smtClean="0">
                <a:solidFill>
                  <a:srgbClr val="0000FF"/>
                </a:solidFill>
              </a:rPr>
              <a:t>INSERT </a:t>
            </a:r>
            <a:r>
              <a:rPr lang="en-US" altLang="zh-CN" dirty="0">
                <a:solidFill>
                  <a:srgbClr val="0000FF"/>
                </a:solidFill>
              </a:rPr>
              <a:t>INTO Sage_23 </a:t>
            </a:r>
          </a:p>
          <a:p>
            <a:pPr marL="742950" lvl="1" indent="-285750" defTabSz="914400">
              <a:buFontTx/>
              <a:buNone/>
            </a:pPr>
            <a:r>
              <a:rPr lang="en-US" altLang="zh-CN" dirty="0">
                <a:solidFill>
                  <a:srgbClr val="0000FF"/>
                </a:solidFill>
              </a:rPr>
              <a:t>   VALUES ('20041' ,'</a:t>
            </a:r>
            <a:r>
              <a:rPr lang="zh-CN" altLang="en-US" dirty="0">
                <a:solidFill>
                  <a:srgbClr val="0000FF"/>
                </a:solidFill>
              </a:rPr>
              <a:t>刘敏</a:t>
            </a:r>
            <a:r>
              <a:rPr lang="en-US" altLang="zh-CN" dirty="0">
                <a:solidFill>
                  <a:srgbClr val="0000FF"/>
                </a:solidFill>
              </a:rPr>
              <a:t>' ,21,'</a:t>
            </a:r>
            <a:r>
              <a:rPr lang="zh-CN" altLang="en-US" dirty="0">
                <a:solidFill>
                  <a:srgbClr val="0000FF"/>
                </a:solidFill>
              </a:rPr>
              <a:t>女</a:t>
            </a:r>
            <a:r>
              <a:rPr lang="en-US" altLang="zh-CN" dirty="0">
                <a:solidFill>
                  <a:srgbClr val="0000FF"/>
                </a:solidFill>
              </a:rPr>
              <a:t>','</a:t>
            </a:r>
            <a:r>
              <a:rPr lang="zh-CN" altLang="en-US" dirty="0">
                <a:solidFill>
                  <a:srgbClr val="0000FF"/>
                </a:solidFill>
              </a:rPr>
              <a:t>数学</a:t>
            </a:r>
            <a:r>
              <a:rPr lang="en-US" altLang="zh-CN" dirty="0">
                <a:solidFill>
                  <a:srgbClr val="0000FF"/>
                </a:solidFill>
              </a:rPr>
              <a:t>');</a:t>
            </a:r>
          </a:p>
          <a:p>
            <a:pPr marL="742950" lvl="1" indent="-285750" defTabSz="914400"/>
            <a:r>
              <a:rPr lang="zh-CN" altLang="en-US" dirty="0" smtClean="0"/>
              <a:t>以上</a:t>
            </a:r>
            <a:r>
              <a:rPr lang="zh-CN" altLang="en-US" dirty="0"/>
              <a:t>插入将转换成如下语句执行： </a:t>
            </a:r>
          </a:p>
          <a:p>
            <a:pPr marL="742950" lvl="1" indent="-285750" defTabSz="914400">
              <a:buFontTx/>
              <a:buNone/>
            </a:pPr>
            <a:r>
              <a:rPr lang="en-US" altLang="zh-CN" dirty="0">
                <a:solidFill>
                  <a:srgbClr val="0000FF"/>
                </a:solidFill>
              </a:rPr>
              <a:t>INSERT INTO </a:t>
            </a:r>
            <a:r>
              <a:rPr lang="en-US" altLang="zh-CN" dirty="0">
                <a:solidFill>
                  <a:srgbClr val="FF0000"/>
                </a:solidFill>
              </a:rPr>
              <a:t>Student</a:t>
            </a:r>
          </a:p>
          <a:p>
            <a:pPr marL="742950" lvl="1" indent="-285750" defTabSz="914400">
              <a:buFontTx/>
              <a:buNone/>
            </a:pPr>
            <a:r>
              <a:rPr lang="en-US" altLang="zh-CN" dirty="0">
                <a:solidFill>
                  <a:srgbClr val="0000FF"/>
                </a:solidFill>
              </a:rPr>
              <a:t>   VALUES ('20041' ,'</a:t>
            </a:r>
            <a:r>
              <a:rPr lang="zh-CN" altLang="en-US" dirty="0">
                <a:solidFill>
                  <a:srgbClr val="0000FF"/>
                </a:solidFill>
              </a:rPr>
              <a:t>刘敏</a:t>
            </a:r>
            <a:r>
              <a:rPr lang="en-US" altLang="zh-CN" dirty="0">
                <a:solidFill>
                  <a:srgbClr val="0000FF"/>
                </a:solidFill>
              </a:rPr>
              <a:t>' ,21,'</a:t>
            </a:r>
            <a:r>
              <a:rPr lang="zh-CN" altLang="en-US" dirty="0">
                <a:solidFill>
                  <a:srgbClr val="0000FF"/>
                </a:solidFill>
              </a:rPr>
              <a:t>女</a:t>
            </a:r>
            <a:r>
              <a:rPr lang="en-US" altLang="zh-CN" dirty="0">
                <a:solidFill>
                  <a:srgbClr val="0000FF"/>
                </a:solidFill>
              </a:rPr>
              <a:t>','</a:t>
            </a:r>
            <a:r>
              <a:rPr lang="zh-CN" altLang="en-US" dirty="0">
                <a:solidFill>
                  <a:srgbClr val="0000FF"/>
                </a:solidFill>
              </a:rPr>
              <a:t>数学</a:t>
            </a:r>
            <a:r>
              <a:rPr lang="en-US" altLang="zh-CN" dirty="0">
                <a:solidFill>
                  <a:srgbClr val="0000FF"/>
                </a:solidFill>
              </a:rPr>
              <a:t>');</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2783E7A-FF7D-4947-8323-DFAE38167815}" type="slidenum">
              <a:rPr lang="zh-CN" altLang="en-US"/>
              <a:pPr/>
              <a:t>154</a:t>
            </a:fld>
            <a:endParaRPr lang="en-US" altLang="zh-CN"/>
          </a:p>
        </p:txBody>
      </p:sp>
      <p:sp>
        <p:nvSpPr>
          <p:cNvPr id="6" name="日期占位符 4"/>
          <p:cNvSpPr>
            <a:spLocks noGrp="1"/>
          </p:cNvSpPr>
          <p:nvPr>
            <p:ph type="dt" sz="half" idx="11"/>
          </p:nvPr>
        </p:nvSpPr>
        <p:spPr/>
        <p:txBody>
          <a:bodyPr/>
          <a:lstStyle/>
          <a:p>
            <a:fld id="{8EEE8D61-6E1E-415E-8A78-AB1826ED122D}" type="datetime1">
              <a:rPr lang="zh-CN" altLang="en-US"/>
              <a:pPr/>
              <a:t>2017/4/15</a:t>
            </a:fld>
            <a:endParaRPr lang="en-US" altLang="zh-CN" sz="1000"/>
          </a:p>
        </p:txBody>
      </p:sp>
      <p:sp>
        <p:nvSpPr>
          <p:cNvPr id="1731586" name="Rectangle 2"/>
          <p:cNvSpPr>
            <a:spLocks noGrp="1" noChangeArrowheads="1"/>
          </p:cNvSpPr>
          <p:nvPr>
            <p:ph type="title"/>
          </p:nvPr>
        </p:nvSpPr>
        <p:spPr/>
        <p:txBody>
          <a:bodyPr/>
          <a:lstStyle/>
          <a:p>
            <a:r>
              <a:rPr lang="en-US" altLang="en-US"/>
              <a:t>2.	更新</a:t>
            </a:r>
            <a:endParaRPr lang="zh-CN" altLang="en-US"/>
          </a:p>
        </p:txBody>
      </p:sp>
      <p:sp>
        <p:nvSpPr>
          <p:cNvPr id="1731587" name="Rectangle 3"/>
          <p:cNvSpPr>
            <a:spLocks noGrp="1" noChangeArrowheads="1"/>
          </p:cNvSpPr>
          <p:nvPr>
            <p:ph type="body" idx="1"/>
          </p:nvPr>
        </p:nvSpPr>
        <p:spPr>
          <a:xfrm>
            <a:off x="631825" y="1196975"/>
            <a:ext cx="8420100" cy="3188565"/>
          </a:xfrm>
        </p:spPr>
        <p:txBody>
          <a:bodyPr/>
          <a:lstStyle/>
          <a:p>
            <a:pPr marL="342900" indent="-342900" defTabSz="914400">
              <a:lnSpc>
                <a:spcPct val="120000"/>
              </a:lnSpc>
            </a:pPr>
            <a:r>
              <a:rPr lang="en-US" altLang="zh-CN" dirty="0"/>
              <a:t>【</a:t>
            </a:r>
            <a:r>
              <a:rPr lang="zh-CN" altLang="en-US" dirty="0"/>
              <a:t>例</a:t>
            </a:r>
            <a:r>
              <a:rPr lang="en-US" altLang="zh-CN" dirty="0"/>
              <a:t>4-50】</a:t>
            </a:r>
            <a:r>
              <a:rPr lang="zh-CN" altLang="en-US" dirty="0"/>
              <a:t>通过视图</a:t>
            </a:r>
            <a:r>
              <a:rPr lang="en-US" altLang="zh-CN" dirty="0"/>
              <a:t>Sage_23</a:t>
            </a:r>
            <a:r>
              <a:rPr lang="zh-CN" altLang="en-US" dirty="0"/>
              <a:t>删除学生王茵的记录。 </a:t>
            </a:r>
          </a:p>
          <a:p>
            <a:pPr marL="742950" lvl="1" indent="-285750" defTabSz="914400">
              <a:lnSpc>
                <a:spcPct val="120000"/>
              </a:lnSpc>
              <a:buFontTx/>
              <a:buNone/>
            </a:pPr>
            <a:r>
              <a:rPr lang="en-US" altLang="zh-CN" dirty="0">
                <a:solidFill>
                  <a:srgbClr val="0000FF"/>
                </a:solidFill>
              </a:rPr>
              <a:t>DELETE FROM Sage_23   WHERE </a:t>
            </a:r>
            <a:r>
              <a:rPr lang="en-US" altLang="zh-CN" dirty="0" err="1">
                <a:solidFill>
                  <a:srgbClr val="0000FF"/>
                </a:solidFill>
              </a:rPr>
              <a:t>Sname</a:t>
            </a:r>
            <a:r>
              <a:rPr lang="en-US" altLang="zh-CN" dirty="0">
                <a:solidFill>
                  <a:srgbClr val="0000FF"/>
                </a:solidFill>
              </a:rPr>
              <a:t>='</a:t>
            </a:r>
            <a:r>
              <a:rPr lang="zh-CN" altLang="en-US" dirty="0">
                <a:solidFill>
                  <a:srgbClr val="0000FF"/>
                </a:solidFill>
              </a:rPr>
              <a:t>王茵</a:t>
            </a:r>
            <a:r>
              <a:rPr lang="en-US" altLang="zh-CN" dirty="0">
                <a:solidFill>
                  <a:srgbClr val="0000FF"/>
                </a:solidFill>
              </a:rPr>
              <a:t>';</a:t>
            </a:r>
          </a:p>
          <a:p>
            <a:pPr marL="742950" lvl="1" indent="-285750" defTabSz="914400">
              <a:lnSpc>
                <a:spcPct val="120000"/>
              </a:lnSpc>
            </a:pPr>
            <a:r>
              <a:rPr lang="zh-CN" altLang="en-US" dirty="0"/>
              <a:t>该删除语句将转换为对基本表的操作：</a:t>
            </a:r>
          </a:p>
          <a:p>
            <a:pPr marL="742950" lvl="1" indent="-285750" defTabSz="914400">
              <a:lnSpc>
                <a:spcPct val="120000"/>
              </a:lnSpc>
              <a:buFontTx/>
              <a:buNone/>
            </a:pPr>
            <a:r>
              <a:rPr lang="en-US" altLang="zh-CN" dirty="0">
                <a:solidFill>
                  <a:srgbClr val="0000FF"/>
                </a:solidFill>
              </a:rPr>
              <a:t>DELETE FROM </a:t>
            </a:r>
            <a:r>
              <a:rPr lang="en-US" altLang="zh-CN" dirty="0">
                <a:solidFill>
                  <a:srgbClr val="FF0000"/>
                </a:solidFill>
              </a:rPr>
              <a:t>Student  </a:t>
            </a:r>
            <a:r>
              <a:rPr lang="en-US" altLang="zh-CN" dirty="0">
                <a:solidFill>
                  <a:srgbClr val="0000FF"/>
                </a:solidFill>
              </a:rPr>
              <a:t> </a:t>
            </a:r>
            <a:endParaRPr lang="en-US" altLang="zh-CN" dirty="0" smtClean="0">
              <a:solidFill>
                <a:srgbClr val="0000FF"/>
              </a:solidFill>
            </a:endParaRPr>
          </a:p>
          <a:p>
            <a:pPr marL="742950" lvl="1" indent="-285750" defTabSz="914400">
              <a:lnSpc>
                <a:spcPct val="120000"/>
              </a:lnSpc>
              <a:buFontTx/>
              <a:buNone/>
            </a:pPr>
            <a:r>
              <a:rPr lang="en-US" altLang="zh-CN" dirty="0">
                <a:solidFill>
                  <a:srgbClr val="0000FF"/>
                </a:solidFill>
              </a:rPr>
              <a:t> </a:t>
            </a:r>
            <a:r>
              <a:rPr lang="en-US" altLang="zh-CN" dirty="0" smtClean="0">
                <a:solidFill>
                  <a:srgbClr val="0000FF"/>
                </a:solidFill>
              </a:rPr>
              <a:t>          WHERE </a:t>
            </a:r>
            <a:r>
              <a:rPr lang="en-US" altLang="zh-CN" dirty="0" err="1">
                <a:solidFill>
                  <a:srgbClr val="0000FF"/>
                </a:solidFill>
              </a:rPr>
              <a:t>Sname</a:t>
            </a:r>
            <a:r>
              <a:rPr lang="en-US" altLang="zh-CN" dirty="0">
                <a:solidFill>
                  <a:srgbClr val="0000FF"/>
                </a:solidFill>
              </a:rPr>
              <a:t>='</a:t>
            </a:r>
            <a:r>
              <a:rPr lang="zh-CN" altLang="en-US" dirty="0">
                <a:solidFill>
                  <a:srgbClr val="0000FF"/>
                </a:solidFill>
              </a:rPr>
              <a:t>王茵</a:t>
            </a:r>
            <a:r>
              <a:rPr lang="en-US" altLang="zh-CN" dirty="0">
                <a:solidFill>
                  <a:srgbClr val="0000FF"/>
                </a:solidFill>
              </a:rPr>
              <a:t>' AND Sage &lt; 23;</a:t>
            </a:r>
          </a:p>
        </p:txBody>
      </p:sp>
      <p:sp>
        <p:nvSpPr>
          <p:cNvPr id="1731588" name="Rectangle 4"/>
          <p:cNvSpPr>
            <a:spLocks noChangeArrowheads="1"/>
          </p:cNvSpPr>
          <p:nvPr/>
        </p:nvSpPr>
        <p:spPr bwMode="auto">
          <a:xfrm>
            <a:off x="704850" y="5084763"/>
            <a:ext cx="8420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49288" lvl="1" indent="-261938" algn="l" defTabSz="814388">
              <a:lnSpc>
                <a:spcPct val="90000"/>
              </a:lnSpc>
              <a:buClr>
                <a:srgbClr val="27305F"/>
              </a:buClr>
            </a:pPr>
            <a:r>
              <a:rPr lang="en-US" altLang="zh-CN" sz="2800" dirty="0">
                <a:solidFill>
                  <a:srgbClr val="2C376C"/>
                </a:solidFill>
                <a:latin typeface="Times New Roman" pitchFamily="18" charset="0"/>
              </a:rPr>
              <a:t>CREATE VIEW Sage_23</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AS SELECT * FROM Student WHERE Sage &lt; 23 </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WITH CHECK OPTION;</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A2B7650-F3EE-4FA7-9FBB-302902C6492A}" type="slidenum">
              <a:rPr lang="zh-CN" altLang="en-US"/>
              <a:pPr/>
              <a:t>155</a:t>
            </a:fld>
            <a:endParaRPr lang="en-US" altLang="zh-CN"/>
          </a:p>
        </p:txBody>
      </p:sp>
      <p:sp>
        <p:nvSpPr>
          <p:cNvPr id="6" name="日期占位符 4"/>
          <p:cNvSpPr>
            <a:spLocks noGrp="1"/>
          </p:cNvSpPr>
          <p:nvPr>
            <p:ph type="dt" sz="half" idx="11"/>
          </p:nvPr>
        </p:nvSpPr>
        <p:spPr/>
        <p:txBody>
          <a:bodyPr/>
          <a:lstStyle/>
          <a:p>
            <a:fld id="{D010A212-1DBC-4A8B-9AF5-1148198B98AA}" type="datetime1">
              <a:rPr lang="zh-CN" altLang="en-US"/>
              <a:pPr/>
              <a:t>2017/4/15</a:t>
            </a:fld>
            <a:endParaRPr lang="en-US" altLang="zh-CN" sz="1000"/>
          </a:p>
        </p:txBody>
      </p:sp>
      <p:sp>
        <p:nvSpPr>
          <p:cNvPr id="1813506" name="Rectangle 2"/>
          <p:cNvSpPr>
            <a:spLocks noGrp="1" noChangeArrowheads="1"/>
          </p:cNvSpPr>
          <p:nvPr>
            <p:ph type="title"/>
          </p:nvPr>
        </p:nvSpPr>
        <p:spPr/>
        <p:txBody>
          <a:bodyPr/>
          <a:lstStyle/>
          <a:p>
            <a:r>
              <a:rPr lang="en-US" altLang="en-US"/>
              <a:t>2.	更新</a:t>
            </a:r>
            <a:endParaRPr lang="zh-CN" altLang="en-US"/>
          </a:p>
        </p:txBody>
      </p:sp>
      <p:sp>
        <p:nvSpPr>
          <p:cNvPr id="1813507" name="Rectangle 3"/>
          <p:cNvSpPr>
            <a:spLocks noGrp="1" noChangeArrowheads="1"/>
          </p:cNvSpPr>
          <p:nvPr>
            <p:ph type="body" idx="1"/>
          </p:nvPr>
        </p:nvSpPr>
        <p:spPr>
          <a:xfrm>
            <a:off x="631825" y="1196975"/>
            <a:ext cx="8420100" cy="4127500"/>
          </a:xfrm>
        </p:spPr>
        <p:txBody>
          <a:bodyPr/>
          <a:lstStyle/>
          <a:p>
            <a:pPr marL="342900" indent="-342900" defTabSz="914400">
              <a:lnSpc>
                <a:spcPct val="80000"/>
              </a:lnSpc>
            </a:pPr>
            <a:r>
              <a:rPr lang="en-US" altLang="zh-CN"/>
              <a:t>【</a:t>
            </a:r>
            <a:r>
              <a:rPr lang="zh-CN" altLang="en-US"/>
              <a:t>例</a:t>
            </a:r>
            <a:r>
              <a:rPr lang="en-US" altLang="zh-CN"/>
              <a:t>4-52】</a:t>
            </a:r>
            <a:r>
              <a:rPr lang="zh-CN" altLang="en-US"/>
              <a:t>通过视图</a:t>
            </a:r>
            <a:r>
              <a:rPr lang="en-US" altLang="zh-CN"/>
              <a:t>Sage_23</a:t>
            </a:r>
            <a:r>
              <a:rPr lang="zh-CN" altLang="en-US"/>
              <a:t>修改学生王茵的年龄为</a:t>
            </a:r>
            <a:r>
              <a:rPr lang="en-US" altLang="zh-CN"/>
              <a:t>22</a:t>
            </a:r>
            <a:r>
              <a:rPr lang="zh-CN" altLang="en-US"/>
              <a:t>岁。   </a:t>
            </a:r>
            <a:r>
              <a:rPr lang="en-US" altLang="zh-CN" sz="2400"/>
              <a:t>UPDATE Sage_23 </a:t>
            </a:r>
          </a:p>
          <a:p>
            <a:pPr marL="1143000" lvl="2" indent="-228600" defTabSz="914400">
              <a:lnSpc>
                <a:spcPct val="80000"/>
              </a:lnSpc>
              <a:buFont typeface="Wingdings" pitchFamily="2" charset="2"/>
              <a:buNone/>
            </a:pPr>
            <a:r>
              <a:rPr lang="en-US" altLang="zh-CN" sz="2400"/>
              <a:t>              SET Sage=22</a:t>
            </a:r>
          </a:p>
          <a:p>
            <a:pPr marL="1143000" lvl="2" indent="-228600" defTabSz="914400">
              <a:lnSpc>
                <a:spcPct val="80000"/>
              </a:lnSpc>
              <a:buFont typeface="Wingdings" pitchFamily="2" charset="2"/>
              <a:buNone/>
            </a:pPr>
            <a:r>
              <a:rPr lang="en-US" altLang="zh-CN" sz="2400"/>
              <a:t>              WHERE Sname='</a:t>
            </a:r>
            <a:r>
              <a:rPr lang="zh-CN" altLang="en-US" sz="2400"/>
              <a:t>王茵</a:t>
            </a:r>
            <a:r>
              <a:rPr lang="en-US" altLang="zh-CN" sz="2400"/>
              <a:t>';</a:t>
            </a:r>
          </a:p>
          <a:p>
            <a:pPr marL="742950" lvl="1" indent="-285750" defTabSz="914400"/>
            <a:r>
              <a:rPr lang="zh-CN" altLang="en-US"/>
              <a:t>该修改转换为对学生表的修改：</a:t>
            </a:r>
          </a:p>
          <a:p>
            <a:pPr marL="1143000" lvl="2" indent="-228600" defTabSz="914400">
              <a:lnSpc>
                <a:spcPct val="70000"/>
              </a:lnSpc>
              <a:buFont typeface="Wingdings" pitchFamily="2" charset="2"/>
              <a:buNone/>
            </a:pPr>
            <a:r>
              <a:rPr lang="en-US" altLang="zh-CN" sz="2400"/>
              <a:t>UPDATE </a:t>
            </a:r>
            <a:r>
              <a:rPr lang="en-US" altLang="zh-CN" sz="2400">
                <a:solidFill>
                  <a:srgbClr val="0000CC"/>
                </a:solidFill>
              </a:rPr>
              <a:t>Student</a:t>
            </a:r>
          </a:p>
          <a:p>
            <a:pPr marL="1143000" lvl="2" indent="-228600" defTabSz="914400">
              <a:lnSpc>
                <a:spcPct val="70000"/>
              </a:lnSpc>
              <a:buFont typeface="Wingdings" pitchFamily="2" charset="2"/>
              <a:buNone/>
            </a:pPr>
            <a:r>
              <a:rPr lang="en-US" altLang="zh-CN" sz="2400"/>
              <a:t>   SET Sage=22</a:t>
            </a:r>
          </a:p>
          <a:p>
            <a:pPr marL="1143000" lvl="2" indent="-228600" defTabSz="914400">
              <a:lnSpc>
                <a:spcPct val="70000"/>
              </a:lnSpc>
              <a:buFont typeface="Wingdings" pitchFamily="2" charset="2"/>
              <a:buNone/>
            </a:pPr>
            <a:r>
              <a:rPr lang="en-US" altLang="zh-CN" sz="2400"/>
              <a:t>   WHERE Sname='</a:t>
            </a:r>
            <a:r>
              <a:rPr lang="zh-CN" altLang="en-US" sz="2400"/>
              <a:t>王茵</a:t>
            </a:r>
            <a:r>
              <a:rPr lang="en-US" altLang="zh-CN" sz="2400"/>
              <a:t>';</a:t>
            </a:r>
          </a:p>
          <a:p>
            <a:pPr marL="742950" lvl="1" indent="-285750" defTabSz="914400"/>
            <a:r>
              <a:rPr lang="zh-CN" altLang="en-US"/>
              <a:t>因修改后学生年龄小于</a:t>
            </a:r>
            <a:r>
              <a:rPr lang="en-US" altLang="zh-CN"/>
              <a:t>23</a:t>
            </a:r>
            <a:r>
              <a:rPr lang="zh-CN" altLang="en-US"/>
              <a:t>岁，该操作可直接对表</a:t>
            </a:r>
            <a:r>
              <a:rPr lang="en-US" altLang="zh-CN"/>
              <a:t>Student</a:t>
            </a:r>
            <a:r>
              <a:rPr lang="zh-CN" altLang="en-US"/>
              <a:t>修改。</a:t>
            </a:r>
          </a:p>
        </p:txBody>
      </p:sp>
      <p:sp>
        <p:nvSpPr>
          <p:cNvPr id="1813508" name="Rectangle 4"/>
          <p:cNvSpPr>
            <a:spLocks noChangeArrowheads="1"/>
          </p:cNvSpPr>
          <p:nvPr/>
        </p:nvSpPr>
        <p:spPr bwMode="auto">
          <a:xfrm>
            <a:off x="1568450" y="5516563"/>
            <a:ext cx="7489825"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49288" lvl="1" indent="-261938" algn="l" defTabSz="814388">
              <a:lnSpc>
                <a:spcPct val="90000"/>
              </a:lnSpc>
              <a:buClr>
                <a:srgbClr val="27305F"/>
              </a:buClr>
            </a:pPr>
            <a:r>
              <a:rPr lang="en-US" altLang="zh-CN">
                <a:solidFill>
                  <a:srgbClr val="0000FF"/>
                </a:solidFill>
                <a:latin typeface="Times New Roman" pitchFamily="18" charset="0"/>
              </a:rPr>
              <a:t>CREATE VIEW Sage_23</a:t>
            </a:r>
          </a:p>
          <a:p>
            <a:pPr marL="649288" lvl="1" indent="-261938" algn="l" defTabSz="814388">
              <a:lnSpc>
                <a:spcPct val="90000"/>
              </a:lnSpc>
              <a:buClr>
                <a:srgbClr val="27305F"/>
              </a:buClr>
            </a:pPr>
            <a:r>
              <a:rPr lang="en-US" altLang="zh-CN">
                <a:solidFill>
                  <a:srgbClr val="0000FF"/>
                </a:solidFill>
                <a:latin typeface="Times New Roman" pitchFamily="18" charset="0"/>
              </a:rPr>
              <a:t>   AS SELECT * FROM Student WHERE Sage &lt; 23 </a:t>
            </a:r>
          </a:p>
          <a:p>
            <a:pPr marL="649288" lvl="1" indent="-261938" algn="l" defTabSz="814388">
              <a:lnSpc>
                <a:spcPct val="90000"/>
              </a:lnSpc>
              <a:buClr>
                <a:srgbClr val="27305F"/>
              </a:buClr>
            </a:pPr>
            <a:r>
              <a:rPr lang="en-US" altLang="zh-CN">
                <a:solidFill>
                  <a:srgbClr val="0000FF"/>
                </a:solidFill>
                <a:latin typeface="Times New Roman" pitchFamily="18" charset="0"/>
              </a:rPr>
              <a:t>   WITH CHECK OPTION;</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BFF4D39-4FB0-4B7B-B264-71C6BFFBB8E2}" type="slidenum">
              <a:rPr lang="zh-CN" altLang="en-US"/>
              <a:pPr/>
              <a:t>156</a:t>
            </a:fld>
            <a:endParaRPr lang="en-US" altLang="zh-CN"/>
          </a:p>
        </p:txBody>
      </p:sp>
      <p:sp>
        <p:nvSpPr>
          <p:cNvPr id="5" name="日期占位符 4"/>
          <p:cNvSpPr>
            <a:spLocks noGrp="1"/>
          </p:cNvSpPr>
          <p:nvPr>
            <p:ph type="dt" sz="half" idx="11"/>
          </p:nvPr>
        </p:nvSpPr>
        <p:spPr/>
        <p:txBody>
          <a:bodyPr/>
          <a:lstStyle/>
          <a:p>
            <a:fld id="{9A830C29-F287-4680-B848-054E9611610A}" type="datetime1">
              <a:rPr lang="zh-CN" altLang="en-US"/>
              <a:pPr/>
              <a:t>2017/4/15</a:t>
            </a:fld>
            <a:endParaRPr lang="en-US" altLang="zh-CN" sz="1000"/>
          </a:p>
        </p:txBody>
      </p:sp>
      <p:sp>
        <p:nvSpPr>
          <p:cNvPr id="1599490" name="Rectangle 2"/>
          <p:cNvSpPr>
            <a:spLocks noGrp="1" noChangeArrowheads="1"/>
          </p:cNvSpPr>
          <p:nvPr>
            <p:ph type="title"/>
          </p:nvPr>
        </p:nvSpPr>
        <p:spPr/>
        <p:txBody>
          <a:bodyPr/>
          <a:lstStyle/>
          <a:p>
            <a:r>
              <a:rPr lang="zh-CN" altLang="en-US"/>
              <a:t>更新视图的限制</a:t>
            </a:r>
          </a:p>
        </p:txBody>
      </p:sp>
      <p:sp>
        <p:nvSpPr>
          <p:cNvPr id="1599491" name="Rectangle 3"/>
          <p:cNvSpPr>
            <a:spLocks noGrp="1" noChangeArrowheads="1"/>
          </p:cNvSpPr>
          <p:nvPr>
            <p:ph type="body" idx="1"/>
          </p:nvPr>
        </p:nvSpPr>
        <p:spPr>
          <a:xfrm>
            <a:off x="650875" y="1143000"/>
            <a:ext cx="8820150" cy="5146675"/>
          </a:xfrm>
        </p:spPr>
        <p:txBody>
          <a:bodyPr/>
          <a:lstStyle/>
          <a:p>
            <a:pPr marL="342900" indent="-342900" defTabSz="914400"/>
            <a:r>
              <a:rPr lang="zh-CN" altLang="en-US"/>
              <a:t>一些视图是不可更新的，因为对这些视图的更新不能唯一地有意义地转换成对相应基本表的更新</a:t>
            </a:r>
            <a:r>
              <a:rPr lang="en-US" altLang="zh-CN"/>
              <a:t>(</a:t>
            </a:r>
            <a:r>
              <a:rPr lang="zh-CN" altLang="en-US"/>
              <a:t>对两类方法均如此</a:t>
            </a:r>
            <a:r>
              <a:rPr lang="en-US" altLang="zh-CN"/>
              <a:t>)</a:t>
            </a:r>
          </a:p>
          <a:p>
            <a:pPr marL="342900" indent="-342900" defTabSz="914400"/>
            <a:r>
              <a:rPr lang="en-US" altLang="zh-CN"/>
              <a:t>【</a:t>
            </a:r>
            <a:r>
              <a:rPr lang="zh-CN" altLang="en-US"/>
              <a:t>例</a:t>
            </a:r>
            <a:r>
              <a:rPr lang="en-US" altLang="zh-CN"/>
              <a:t>4-49】</a:t>
            </a:r>
            <a:r>
              <a:rPr lang="zh-CN" altLang="en-US"/>
              <a:t>通过视图</a:t>
            </a:r>
            <a:r>
              <a:rPr lang="en-US" altLang="zh-CN"/>
              <a:t>D-Sage</a:t>
            </a:r>
            <a:r>
              <a:rPr lang="zh-CN" altLang="en-US"/>
              <a:t>插入计算机系学生的平均年龄（</a:t>
            </a:r>
            <a:r>
              <a:rPr lang="en-US" altLang="zh-CN"/>
              <a:t>'</a:t>
            </a:r>
            <a:r>
              <a:rPr lang="zh-CN" altLang="en-US"/>
              <a:t>计算机</a:t>
            </a:r>
            <a:r>
              <a:rPr lang="en-US" altLang="zh-CN"/>
              <a:t>'</a:t>
            </a:r>
            <a:r>
              <a:rPr lang="zh-CN" altLang="en-US"/>
              <a:t>，</a:t>
            </a:r>
            <a:r>
              <a:rPr lang="en-US" altLang="zh-CN"/>
              <a:t>21</a:t>
            </a:r>
            <a:r>
              <a:rPr lang="zh-CN" altLang="en-US"/>
              <a:t>）。 </a:t>
            </a:r>
          </a:p>
          <a:p>
            <a:pPr marL="1143000" lvl="2" indent="-228600" defTabSz="914400">
              <a:lnSpc>
                <a:spcPct val="70000"/>
              </a:lnSpc>
              <a:buFont typeface="Wingdings" pitchFamily="2" charset="2"/>
              <a:buNone/>
            </a:pPr>
            <a:r>
              <a:rPr lang="en-US" altLang="zh-CN" sz="2400"/>
              <a:t>INSERT INTO D-Sage </a:t>
            </a:r>
          </a:p>
          <a:p>
            <a:pPr marL="1143000" lvl="2" indent="-228600" defTabSz="914400">
              <a:lnSpc>
                <a:spcPct val="70000"/>
              </a:lnSpc>
              <a:buFont typeface="Wingdings" pitchFamily="2" charset="2"/>
              <a:buNone/>
            </a:pPr>
            <a:r>
              <a:rPr lang="en-US" altLang="zh-CN" sz="2400"/>
              <a:t>   VALUES ('</a:t>
            </a:r>
            <a:r>
              <a:rPr lang="zh-CN" altLang="en-US" sz="2400"/>
              <a:t>计算机</a:t>
            </a:r>
            <a:r>
              <a:rPr lang="en-US" altLang="zh-CN" sz="2400"/>
              <a:t>',21);</a:t>
            </a:r>
            <a:endParaRPr lang="zh-CN" altLang="en-US" sz="2400"/>
          </a:p>
          <a:p>
            <a:pPr marL="342900" indent="-342900" defTabSz="914400">
              <a:buFont typeface="Wingdings" pitchFamily="2" charset="2"/>
              <a:buNone/>
            </a:pPr>
            <a:r>
              <a:rPr lang="zh-CN" altLang="en-US"/>
              <a:t>	无论实体化法还是消解法都无法将其转换成对基本表的更新，视图</a:t>
            </a:r>
            <a:r>
              <a:rPr lang="en-US" altLang="zh-CN"/>
              <a:t>D-Sage</a:t>
            </a:r>
            <a:r>
              <a:rPr lang="zh-CN" altLang="en-US"/>
              <a:t>为不可更新视图</a:t>
            </a:r>
          </a:p>
          <a:p>
            <a:pPr marL="742950" lvl="1" indent="-285750" defTabSz="914400">
              <a:lnSpc>
                <a:spcPct val="60000"/>
              </a:lnSpc>
              <a:buFontTx/>
              <a:buNone/>
            </a:pPr>
            <a:r>
              <a:rPr lang="en-US" altLang="zh-CN" sz="2400">
                <a:solidFill>
                  <a:srgbClr val="0000FF"/>
                </a:solidFill>
              </a:rPr>
              <a:t>CREATE VIEW D-Sage (Sdept, Avgage)</a:t>
            </a:r>
          </a:p>
          <a:p>
            <a:pPr marL="742950" lvl="1" indent="-285750" defTabSz="914400">
              <a:lnSpc>
                <a:spcPct val="60000"/>
              </a:lnSpc>
              <a:buFontTx/>
              <a:buNone/>
            </a:pPr>
            <a:r>
              <a:rPr lang="en-US" altLang="zh-CN" sz="2400">
                <a:solidFill>
                  <a:srgbClr val="0000FF"/>
                </a:solidFill>
              </a:rPr>
              <a:t>   AS SELECT Sdept, AVG(Sage)</a:t>
            </a:r>
          </a:p>
          <a:p>
            <a:pPr marL="742950" lvl="1" indent="-285750" defTabSz="914400">
              <a:lnSpc>
                <a:spcPct val="60000"/>
              </a:lnSpc>
              <a:buFontTx/>
              <a:buNone/>
            </a:pPr>
            <a:r>
              <a:rPr lang="en-US" altLang="zh-CN" sz="2400">
                <a:solidFill>
                  <a:srgbClr val="0000FF"/>
                </a:solidFill>
              </a:rPr>
              <a:t>                   FROM Student </a:t>
            </a:r>
          </a:p>
          <a:p>
            <a:pPr marL="742950" lvl="1" indent="-285750" defTabSz="914400">
              <a:lnSpc>
                <a:spcPct val="60000"/>
              </a:lnSpc>
              <a:buFontTx/>
              <a:buNone/>
            </a:pPr>
            <a:r>
              <a:rPr lang="en-US" altLang="zh-CN" sz="2400">
                <a:solidFill>
                  <a:srgbClr val="0000FF"/>
                </a:solidFill>
              </a:rPr>
              <a:t>                             GROUP BY Sdept</a:t>
            </a:r>
            <a:r>
              <a:rPr lang="zh-CN" altLang="en-US" sz="2400">
                <a:solidFill>
                  <a:srgbClr val="0000FF"/>
                </a:solidFill>
              </a:rPr>
              <a:t>；</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0BB9A1C-CFCB-466C-ABC5-C784714ED395}" type="slidenum">
              <a:rPr lang="zh-CN" altLang="en-US"/>
              <a:pPr/>
              <a:t>157</a:t>
            </a:fld>
            <a:endParaRPr lang="en-US" altLang="zh-CN"/>
          </a:p>
        </p:txBody>
      </p:sp>
      <p:sp>
        <p:nvSpPr>
          <p:cNvPr id="6" name="日期占位符 4"/>
          <p:cNvSpPr>
            <a:spLocks noGrp="1"/>
          </p:cNvSpPr>
          <p:nvPr>
            <p:ph type="dt" sz="half" idx="11"/>
          </p:nvPr>
        </p:nvSpPr>
        <p:spPr/>
        <p:txBody>
          <a:bodyPr/>
          <a:lstStyle/>
          <a:p>
            <a:fld id="{1EF21552-4290-42F1-BBFA-1E43D628B630}" type="datetime1">
              <a:rPr lang="zh-CN" altLang="en-US"/>
              <a:pPr/>
              <a:t>2017/4/15</a:t>
            </a:fld>
            <a:endParaRPr lang="en-US" altLang="zh-CN" sz="1000"/>
          </a:p>
        </p:txBody>
      </p:sp>
      <p:sp>
        <p:nvSpPr>
          <p:cNvPr id="1730562" name="Rectangle 2"/>
          <p:cNvSpPr>
            <a:spLocks noGrp="1" noChangeArrowheads="1"/>
          </p:cNvSpPr>
          <p:nvPr>
            <p:ph type="title"/>
          </p:nvPr>
        </p:nvSpPr>
        <p:spPr/>
        <p:txBody>
          <a:bodyPr/>
          <a:lstStyle/>
          <a:p>
            <a:r>
              <a:rPr lang="zh-CN" altLang="en-US"/>
              <a:t>更新视图的限制</a:t>
            </a:r>
          </a:p>
        </p:txBody>
      </p:sp>
      <p:sp>
        <p:nvSpPr>
          <p:cNvPr id="1730563" name="Rectangle 3"/>
          <p:cNvSpPr>
            <a:spLocks noGrp="1" noChangeArrowheads="1"/>
          </p:cNvSpPr>
          <p:nvPr>
            <p:ph type="body" idx="1"/>
          </p:nvPr>
        </p:nvSpPr>
        <p:spPr>
          <a:xfrm>
            <a:off x="650875" y="1143000"/>
            <a:ext cx="8820150" cy="4333875"/>
          </a:xfrm>
        </p:spPr>
        <p:txBody>
          <a:bodyPr/>
          <a:lstStyle/>
          <a:p>
            <a:r>
              <a:rPr lang="en-US" altLang="zh-CN"/>
              <a:t>【</a:t>
            </a:r>
            <a:r>
              <a:rPr lang="zh-CN" altLang="en-US"/>
              <a:t>例</a:t>
            </a:r>
            <a:r>
              <a:rPr lang="en-US" altLang="zh-CN"/>
              <a:t>4-51】</a:t>
            </a:r>
            <a:r>
              <a:rPr lang="zh-CN" altLang="en-US"/>
              <a:t>通过视图</a:t>
            </a:r>
            <a:r>
              <a:rPr lang="en-US" altLang="zh-CN"/>
              <a:t>CS_SC </a:t>
            </a:r>
            <a:r>
              <a:rPr lang="zh-CN" altLang="en-US"/>
              <a:t>删除学生刘明亮的信息。 </a:t>
            </a:r>
          </a:p>
          <a:p>
            <a:pPr>
              <a:lnSpc>
                <a:spcPct val="100000"/>
              </a:lnSpc>
              <a:spcBef>
                <a:spcPct val="0"/>
              </a:spcBef>
              <a:buFont typeface="Wingdings" pitchFamily="2" charset="2"/>
              <a:buNone/>
            </a:pPr>
            <a:endParaRPr lang="en-US" altLang="zh-CN">
              <a:solidFill>
                <a:srgbClr val="0000FF"/>
              </a:solidFill>
            </a:endParaRPr>
          </a:p>
          <a:p>
            <a:pPr>
              <a:lnSpc>
                <a:spcPct val="100000"/>
              </a:lnSpc>
              <a:spcBef>
                <a:spcPct val="0"/>
              </a:spcBef>
              <a:buFont typeface="Wingdings" pitchFamily="2" charset="2"/>
              <a:buNone/>
            </a:pPr>
            <a:r>
              <a:rPr lang="en-US" altLang="zh-CN">
                <a:solidFill>
                  <a:srgbClr val="0000FF"/>
                </a:solidFill>
              </a:rPr>
              <a:t>CREATE VIEW CS_SC(Sno, Sname, Grade)</a:t>
            </a:r>
          </a:p>
          <a:p>
            <a:pPr>
              <a:lnSpc>
                <a:spcPct val="100000"/>
              </a:lnSpc>
              <a:spcBef>
                <a:spcPct val="0"/>
              </a:spcBef>
              <a:buFont typeface="Wingdings" pitchFamily="2" charset="2"/>
              <a:buNone/>
            </a:pPr>
            <a:r>
              <a:rPr lang="en-US" altLang="zh-CN">
                <a:solidFill>
                  <a:srgbClr val="0000FF"/>
                </a:solidFill>
              </a:rPr>
              <a:t>      AS SELECT Student.Sno, Sname, Grade </a:t>
            </a:r>
          </a:p>
          <a:p>
            <a:pPr>
              <a:lnSpc>
                <a:spcPct val="100000"/>
              </a:lnSpc>
              <a:spcBef>
                <a:spcPct val="0"/>
              </a:spcBef>
              <a:buFont typeface="Wingdings" pitchFamily="2" charset="2"/>
              <a:buNone/>
            </a:pPr>
            <a:r>
              <a:rPr lang="en-US" altLang="zh-CN">
                <a:solidFill>
                  <a:srgbClr val="0000FF"/>
                </a:solidFill>
              </a:rPr>
              <a:t>               FROM Student, SC</a:t>
            </a:r>
            <a:br>
              <a:rPr lang="en-US" altLang="zh-CN">
                <a:solidFill>
                  <a:srgbClr val="0000FF"/>
                </a:solidFill>
              </a:rPr>
            </a:br>
            <a:r>
              <a:rPr lang="en-US" altLang="zh-CN">
                <a:solidFill>
                  <a:srgbClr val="0000FF"/>
                </a:solidFill>
              </a:rPr>
              <a:t>           WHERE Sdept='</a:t>
            </a:r>
            <a:r>
              <a:rPr lang="zh-CN" altLang="en-US">
                <a:solidFill>
                  <a:srgbClr val="0000FF"/>
                </a:solidFill>
              </a:rPr>
              <a:t>计算机</a:t>
            </a:r>
            <a:r>
              <a:rPr lang="en-US" altLang="zh-CN">
                <a:solidFill>
                  <a:srgbClr val="0000FF"/>
                </a:solidFill>
              </a:rPr>
              <a:t>' AND</a:t>
            </a:r>
          </a:p>
          <a:p>
            <a:pPr>
              <a:lnSpc>
                <a:spcPct val="100000"/>
              </a:lnSpc>
              <a:spcBef>
                <a:spcPct val="0"/>
              </a:spcBef>
              <a:buFont typeface="Wingdings" pitchFamily="2" charset="2"/>
              <a:buNone/>
            </a:pPr>
            <a:r>
              <a:rPr lang="en-US" altLang="zh-CN">
                <a:solidFill>
                  <a:srgbClr val="0000FF"/>
                </a:solidFill>
              </a:rPr>
              <a:t>                     Student.Sno=SC.Sno AND SC.Cno=‘C2’</a:t>
            </a:r>
            <a:r>
              <a:rPr lang="zh-CN" altLang="en-US">
                <a:solidFill>
                  <a:srgbClr val="0000FF"/>
                </a:solidFill>
              </a:rPr>
              <a:t>；</a:t>
            </a:r>
          </a:p>
          <a:p>
            <a:pPr>
              <a:lnSpc>
                <a:spcPct val="100000"/>
              </a:lnSpc>
              <a:spcBef>
                <a:spcPct val="0"/>
              </a:spcBef>
              <a:buFont typeface="Wingdings" pitchFamily="2" charset="2"/>
              <a:buNone/>
            </a:pPr>
            <a:endParaRPr lang="en-US" altLang="zh-CN"/>
          </a:p>
          <a:p>
            <a:pPr>
              <a:lnSpc>
                <a:spcPct val="100000"/>
              </a:lnSpc>
              <a:spcBef>
                <a:spcPct val="0"/>
              </a:spcBef>
              <a:buFont typeface="Wingdings" pitchFamily="2" charset="2"/>
              <a:buNone/>
            </a:pPr>
            <a:r>
              <a:rPr lang="en-US" altLang="zh-CN"/>
              <a:t>DELETE FROM CS_SC</a:t>
            </a:r>
          </a:p>
          <a:p>
            <a:pPr lvl="2">
              <a:buFont typeface="Wingdings" pitchFamily="2" charset="2"/>
              <a:buNone/>
            </a:pPr>
            <a:r>
              <a:rPr lang="en-US" altLang="zh-CN"/>
              <a:t>   WHERE Sname='</a:t>
            </a:r>
            <a:r>
              <a:rPr lang="zh-CN" altLang="en-US"/>
              <a:t>刘明亮</a:t>
            </a:r>
            <a:r>
              <a:rPr lang="en-US" altLang="zh-CN"/>
              <a:t>';</a:t>
            </a:r>
            <a:endParaRPr lang="zh-CN" altLang="en-US">
              <a:solidFill>
                <a:srgbClr val="0000FF"/>
              </a:solidFill>
            </a:endParaRPr>
          </a:p>
        </p:txBody>
      </p:sp>
      <p:sp>
        <p:nvSpPr>
          <p:cNvPr id="1730564" name="AutoShape 4"/>
          <p:cNvSpPr>
            <a:spLocks noChangeArrowheads="1"/>
          </p:cNvSpPr>
          <p:nvPr/>
        </p:nvSpPr>
        <p:spPr bwMode="auto">
          <a:xfrm>
            <a:off x="5889625" y="3429000"/>
            <a:ext cx="3671888" cy="1584325"/>
          </a:xfrm>
          <a:prstGeom prst="wedgeRoundRectCallout">
            <a:avLst>
              <a:gd name="adj1" fmla="val -55060"/>
              <a:gd name="adj2" fmla="val 75551"/>
              <a:gd name="adj3" fmla="val 16667"/>
            </a:avLst>
          </a:prstGeom>
          <a:gradFill rotWithShape="1">
            <a:gsLst>
              <a:gs pos="0">
                <a:srgbClr val="CCECFF"/>
              </a:gs>
              <a:gs pos="100000">
                <a:srgbClr val="CCECFF">
                  <a:gamma/>
                  <a:tint val="0"/>
                  <a:invGamma/>
                </a:srgbClr>
              </a:gs>
            </a:gsLst>
            <a:lin ang="27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不知是删除学生刘明亮的信息还是该学生的选课信息。删除操作涉及二个表，是不能执行的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30564"/>
                                        </p:tgtEl>
                                        <p:attrNameLst>
                                          <p:attrName>style.visibility</p:attrName>
                                        </p:attrNameLst>
                                      </p:cBhvr>
                                      <p:to>
                                        <p:strVal val="visible"/>
                                      </p:to>
                                    </p:set>
                                    <p:animEffect transition="in" filter="wipe(up)">
                                      <p:cBhvr>
                                        <p:cTn id="7" dur="500"/>
                                        <p:tgtEl>
                                          <p:spTgt spid="173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4"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4014454-DF1E-4822-9138-387B651219FB}" type="slidenum">
              <a:rPr lang="zh-CN" altLang="en-US"/>
              <a:pPr/>
              <a:t>158</a:t>
            </a:fld>
            <a:endParaRPr lang="en-US" altLang="zh-CN"/>
          </a:p>
        </p:txBody>
      </p:sp>
      <p:sp>
        <p:nvSpPr>
          <p:cNvPr id="5" name="日期占位符 4"/>
          <p:cNvSpPr>
            <a:spLocks noGrp="1"/>
          </p:cNvSpPr>
          <p:nvPr>
            <p:ph type="dt" sz="half" idx="11"/>
          </p:nvPr>
        </p:nvSpPr>
        <p:spPr/>
        <p:txBody>
          <a:bodyPr/>
          <a:lstStyle/>
          <a:p>
            <a:fld id="{E7B68769-1682-4B9D-B35C-72EBE00ECA79}" type="datetime1">
              <a:rPr lang="zh-CN" altLang="en-US"/>
              <a:pPr/>
              <a:t>2017/4/15</a:t>
            </a:fld>
            <a:endParaRPr lang="en-US" altLang="zh-CN" sz="1000"/>
          </a:p>
        </p:txBody>
      </p:sp>
      <p:sp>
        <p:nvSpPr>
          <p:cNvPr id="1600514" name="Rectangle 2"/>
          <p:cNvSpPr>
            <a:spLocks noGrp="1" noChangeArrowheads="1"/>
          </p:cNvSpPr>
          <p:nvPr>
            <p:ph type="title"/>
          </p:nvPr>
        </p:nvSpPr>
        <p:spPr/>
        <p:txBody>
          <a:bodyPr/>
          <a:lstStyle/>
          <a:p>
            <a:pPr defTabSz="914400"/>
            <a:r>
              <a:rPr lang="zh-CN" altLang="en-US">
                <a:latin typeface="宋体" pitchFamily="2" charset="-122"/>
              </a:rPr>
              <a:t>实际系统对视图更新的限制</a:t>
            </a:r>
          </a:p>
        </p:txBody>
      </p:sp>
      <p:sp>
        <p:nvSpPr>
          <p:cNvPr id="1600515" name="Rectangle 3"/>
          <p:cNvSpPr>
            <a:spLocks noGrp="1" noChangeArrowheads="1"/>
          </p:cNvSpPr>
          <p:nvPr>
            <p:ph type="body" idx="1"/>
          </p:nvPr>
        </p:nvSpPr>
        <p:spPr>
          <a:xfrm>
            <a:off x="650875" y="1143000"/>
            <a:ext cx="8820150" cy="5378450"/>
          </a:xfrm>
        </p:spPr>
        <p:txBody>
          <a:bodyPr/>
          <a:lstStyle/>
          <a:p>
            <a:pPr marL="342900" indent="-342900" defTabSz="914400">
              <a:spcBef>
                <a:spcPct val="0"/>
              </a:spcBef>
            </a:pPr>
            <a:r>
              <a:rPr lang="zh-CN" altLang="en-US"/>
              <a:t>视图更新是一个比较复杂的问题，在实际商品化系统中对视图的更新都有限制。</a:t>
            </a:r>
          </a:p>
          <a:p>
            <a:pPr marL="742950" lvl="1" indent="-285750" defTabSz="914400">
              <a:spcBef>
                <a:spcPct val="0"/>
              </a:spcBef>
            </a:pPr>
            <a:r>
              <a:rPr lang="zh-CN" altLang="en-US"/>
              <a:t>有的视图是不可更新的，但也有一些视图是可更新的而实际系统没有实现</a:t>
            </a:r>
          </a:p>
          <a:p>
            <a:pPr marL="1143000" lvl="2" indent="-228600" defTabSz="914400">
              <a:spcBef>
                <a:spcPct val="0"/>
              </a:spcBef>
            </a:pPr>
            <a:r>
              <a:rPr lang="zh-CN" altLang="en-US"/>
              <a:t>不可更新的视图</a:t>
            </a:r>
            <a:r>
              <a:rPr lang="en-US" altLang="zh-CN"/>
              <a:t>: </a:t>
            </a:r>
            <a:r>
              <a:rPr lang="zh-CN" altLang="en-US"/>
              <a:t>理论上证明不可更新的视图</a:t>
            </a:r>
          </a:p>
          <a:p>
            <a:pPr marL="1143000" lvl="2" indent="-228600" defTabSz="914400">
              <a:spcBef>
                <a:spcPct val="0"/>
              </a:spcBef>
            </a:pPr>
            <a:r>
              <a:rPr lang="zh-CN" altLang="en-US"/>
              <a:t>不允许更新的视图</a:t>
            </a:r>
            <a:r>
              <a:rPr lang="en-US" altLang="zh-CN"/>
              <a:t>: </a:t>
            </a:r>
            <a:r>
              <a:rPr lang="zh-CN" altLang="en-US"/>
              <a:t>实际的数据库系统不支持更新，但其本身从理论上可以更新的视图</a:t>
            </a:r>
          </a:p>
          <a:p>
            <a:pPr marL="742950" lvl="1" indent="-285750" defTabSz="914400">
              <a:spcBef>
                <a:spcPct val="0"/>
              </a:spcBef>
            </a:pPr>
            <a:r>
              <a:rPr lang="zh-CN" altLang="en-US"/>
              <a:t>仅在一个表上取其行列值且其列中包含了候选键，这样所形成的视图都是可更新的，这类视图称为“行列子集视图”。</a:t>
            </a:r>
          </a:p>
          <a:p>
            <a:pPr marL="742950" lvl="1" indent="-285750" defTabSz="914400">
              <a:spcBef>
                <a:spcPct val="0"/>
              </a:spcBef>
            </a:pPr>
            <a:r>
              <a:rPr lang="zh-CN" altLang="en-US"/>
              <a:t>而对其它视图的更新会受到限制 </a:t>
            </a:r>
          </a:p>
          <a:p>
            <a:pPr marL="342900" indent="-342900" defTabSz="914400">
              <a:spcBef>
                <a:spcPct val="0"/>
              </a:spcBef>
            </a:pPr>
            <a:r>
              <a:rPr lang="zh-CN" altLang="en-US"/>
              <a:t>只要 </a:t>
            </a:r>
            <a:r>
              <a:rPr lang="en-US" altLang="zh-CN"/>
              <a:t>SQL Server </a:t>
            </a:r>
            <a:r>
              <a:rPr lang="zh-CN" altLang="en-US"/>
              <a:t>可将用户的更新请求明确地翻译为对视图定义中所引用基表的更新，则 </a:t>
            </a:r>
            <a:r>
              <a:rPr lang="en-US" altLang="zh-CN"/>
              <a:t>DELETE</a:t>
            </a:r>
            <a:r>
              <a:rPr lang="zh-CN" altLang="en-US"/>
              <a:t>、</a:t>
            </a:r>
            <a:r>
              <a:rPr lang="en-US" altLang="zh-CN"/>
              <a:t>INSERT </a:t>
            </a:r>
            <a:r>
              <a:rPr lang="zh-CN" altLang="en-US"/>
              <a:t>和 </a:t>
            </a:r>
            <a:r>
              <a:rPr lang="en-US" altLang="zh-CN"/>
              <a:t>UPDATE </a:t>
            </a:r>
            <a:r>
              <a:rPr lang="zh-CN" altLang="en-US"/>
              <a:t>语句可引用视图。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0515">
                                            <p:txEl>
                                              <p:pRg st="0" end="0"/>
                                            </p:txEl>
                                          </p:spTgt>
                                        </p:tgtEl>
                                        <p:attrNameLst>
                                          <p:attrName>style.visibility</p:attrName>
                                        </p:attrNameLst>
                                      </p:cBhvr>
                                      <p:to>
                                        <p:strVal val="visible"/>
                                      </p:to>
                                    </p:set>
                                    <p:animEffect transition="in" filter="wipe(up)">
                                      <p:cBhvr>
                                        <p:cTn id="7" dur="1000"/>
                                        <p:tgtEl>
                                          <p:spTgt spid="160051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600515">
                                            <p:txEl>
                                              <p:pRg st="1" end="1"/>
                                            </p:txEl>
                                          </p:spTgt>
                                        </p:tgtEl>
                                        <p:attrNameLst>
                                          <p:attrName>style.visibility</p:attrName>
                                        </p:attrNameLst>
                                      </p:cBhvr>
                                      <p:to>
                                        <p:strVal val="visible"/>
                                      </p:to>
                                    </p:set>
                                    <p:animEffect transition="in" filter="wipe(up)">
                                      <p:cBhvr>
                                        <p:cTn id="11" dur="1000"/>
                                        <p:tgtEl>
                                          <p:spTgt spid="16005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00515">
                                            <p:txEl>
                                              <p:pRg st="2" end="2"/>
                                            </p:txEl>
                                          </p:spTgt>
                                        </p:tgtEl>
                                        <p:attrNameLst>
                                          <p:attrName>style.visibility</p:attrName>
                                        </p:attrNameLst>
                                      </p:cBhvr>
                                      <p:to>
                                        <p:strVal val="visible"/>
                                      </p:to>
                                    </p:set>
                                    <p:animEffect transition="in" filter="wipe(up)">
                                      <p:cBhvr>
                                        <p:cTn id="16" dur="1000"/>
                                        <p:tgtEl>
                                          <p:spTgt spid="1600515">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600515">
                                            <p:txEl>
                                              <p:pRg st="3" end="3"/>
                                            </p:txEl>
                                          </p:spTgt>
                                        </p:tgtEl>
                                        <p:attrNameLst>
                                          <p:attrName>style.visibility</p:attrName>
                                        </p:attrNameLst>
                                      </p:cBhvr>
                                      <p:to>
                                        <p:strVal val="visible"/>
                                      </p:to>
                                    </p:set>
                                    <p:animEffect transition="in" filter="wipe(up)">
                                      <p:cBhvr>
                                        <p:cTn id="20" dur="1000"/>
                                        <p:tgtEl>
                                          <p:spTgt spid="16005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600515">
                                            <p:txEl>
                                              <p:pRg st="4" end="4"/>
                                            </p:txEl>
                                          </p:spTgt>
                                        </p:tgtEl>
                                        <p:attrNameLst>
                                          <p:attrName>style.visibility</p:attrName>
                                        </p:attrNameLst>
                                      </p:cBhvr>
                                      <p:to>
                                        <p:strVal val="visible"/>
                                      </p:to>
                                    </p:set>
                                    <p:animEffect transition="in" filter="wipe(up)">
                                      <p:cBhvr>
                                        <p:cTn id="25" dur="1000"/>
                                        <p:tgtEl>
                                          <p:spTgt spid="1600515">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00515">
                                            <p:txEl>
                                              <p:pRg st="5" end="5"/>
                                            </p:txEl>
                                          </p:spTgt>
                                        </p:tgtEl>
                                        <p:attrNameLst>
                                          <p:attrName>style.visibility</p:attrName>
                                        </p:attrNameLst>
                                      </p:cBhvr>
                                      <p:to>
                                        <p:strVal val="visible"/>
                                      </p:to>
                                    </p:set>
                                    <p:animEffect transition="in" filter="wipe(up)">
                                      <p:cBhvr>
                                        <p:cTn id="28" dur="1000"/>
                                        <p:tgtEl>
                                          <p:spTgt spid="160051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00515">
                                            <p:txEl>
                                              <p:pRg st="6" end="6"/>
                                            </p:txEl>
                                          </p:spTgt>
                                        </p:tgtEl>
                                        <p:attrNameLst>
                                          <p:attrName>style.visibility</p:attrName>
                                        </p:attrNameLst>
                                      </p:cBhvr>
                                      <p:to>
                                        <p:strVal val="visible"/>
                                      </p:to>
                                    </p:set>
                                    <p:animEffect transition="in" filter="wipe(up)">
                                      <p:cBhvr>
                                        <p:cTn id="33" dur="1000"/>
                                        <p:tgtEl>
                                          <p:spTgt spid="1600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15"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6E7BC7F-3E78-4120-9B98-33C094D98A61}" type="slidenum">
              <a:rPr lang="zh-CN" altLang="en-US"/>
              <a:pPr/>
              <a:t>159</a:t>
            </a:fld>
            <a:endParaRPr lang="en-US" altLang="zh-CN"/>
          </a:p>
        </p:txBody>
      </p:sp>
      <p:sp>
        <p:nvSpPr>
          <p:cNvPr id="5" name="日期占位符 4"/>
          <p:cNvSpPr>
            <a:spLocks noGrp="1"/>
          </p:cNvSpPr>
          <p:nvPr>
            <p:ph type="dt" sz="half" idx="11"/>
          </p:nvPr>
        </p:nvSpPr>
        <p:spPr/>
        <p:txBody>
          <a:bodyPr/>
          <a:lstStyle/>
          <a:p>
            <a:fld id="{C4E81B92-5A19-4EE6-9EAD-E492A33405E0}" type="datetime1">
              <a:rPr lang="zh-CN" altLang="en-US"/>
              <a:pPr/>
              <a:t>2017/4/15</a:t>
            </a:fld>
            <a:endParaRPr lang="en-US" altLang="zh-CN" sz="1000"/>
          </a:p>
        </p:txBody>
      </p:sp>
      <p:sp>
        <p:nvSpPr>
          <p:cNvPr id="1732610" name="Rectangle 2"/>
          <p:cNvSpPr>
            <a:spLocks noGrp="1" noChangeArrowheads="1"/>
          </p:cNvSpPr>
          <p:nvPr>
            <p:ph type="title"/>
          </p:nvPr>
        </p:nvSpPr>
        <p:spPr/>
        <p:txBody>
          <a:bodyPr/>
          <a:lstStyle/>
          <a:p>
            <a:pPr defTabSz="914400"/>
            <a:r>
              <a:rPr lang="zh-CN" altLang="en-US">
                <a:latin typeface="宋体" pitchFamily="2" charset="-122"/>
              </a:rPr>
              <a:t>实际系统对视图更新的限制</a:t>
            </a:r>
          </a:p>
        </p:txBody>
      </p:sp>
      <p:sp>
        <p:nvSpPr>
          <p:cNvPr id="1732611" name="Rectangle 3"/>
          <p:cNvSpPr>
            <a:spLocks noGrp="1" noChangeArrowheads="1"/>
          </p:cNvSpPr>
          <p:nvPr>
            <p:ph type="body" idx="1"/>
          </p:nvPr>
        </p:nvSpPr>
        <p:spPr>
          <a:xfrm>
            <a:off x="416496" y="1143000"/>
            <a:ext cx="9217023" cy="5611813"/>
          </a:xfrm>
        </p:spPr>
        <p:txBody>
          <a:bodyPr/>
          <a:lstStyle/>
          <a:p>
            <a:pPr marL="342900" indent="-342900" defTabSz="914400">
              <a:lnSpc>
                <a:spcPct val="80000"/>
              </a:lnSpc>
            </a:pPr>
            <a:r>
              <a:rPr lang="en-US" altLang="zh-CN" dirty="0"/>
              <a:t>DB2</a:t>
            </a:r>
            <a:r>
              <a:rPr lang="zh-CN" altLang="en-US" dirty="0"/>
              <a:t>对视图更新的限制：</a:t>
            </a:r>
          </a:p>
          <a:p>
            <a:pPr marL="742950" lvl="1" indent="-285750" defTabSz="914400">
              <a:lnSpc>
                <a:spcPct val="80000"/>
              </a:lnSpc>
            </a:pPr>
            <a:r>
              <a:rPr lang="en-US" altLang="zh-CN" dirty="0"/>
              <a:t>(1) </a:t>
            </a:r>
            <a:r>
              <a:rPr lang="zh-CN" altLang="en-US" dirty="0"/>
              <a:t>若视图是由两个以上基本表导出的，则此视图不允许更新</a:t>
            </a:r>
          </a:p>
          <a:p>
            <a:pPr marL="742950" lvl="1" indent="-285750" defTabSz="914400">
              <a:lnSpc>
                <a:spcPct val="80000"/>
              </a:lnSpc>
            </a:pPr>
            <a:r>
              <a:rPr lang="en-US" altLang="zh-CN" dirty="0"/>
              <a:t>(2) </a:t>
            </a:r>
            <a:r>
              <a:rPr lang="zh-CN" altLang="en-US" dirty="0"/>
              <a:t>若视图的字段来自字段表达式或常数，则不允许对此视图执行</a:t>
            </a:r>
            <a:r>
              <a:rPr lang="en-US" altLang="zh-CN" dirty="0"/>
              <a:t>INSERT</a:t>
            </a:r>
            <a:r>
              <a:rPr lang="zh-CN" altLang="en-US" dirty="0"/>
              <a:t>和</a:t>
            </a:r>
            <a:r>
              <a:rPr lang="en-US" altLang="zh-CN" dirty="0"/>
              <a:t>UPDATE</a:t>
            </a:r>
            <a:r>
              <a:rPr lang="zh-CN" altLang="en-US" dirty="0"/>
              <a:t>操作，但允许执行</a:t>
            </a:r>
            <a:r>
              <a:rPr lang="en-US" altLang="zh-CN" dirty="0"/>
              <a:t>DELETE</a:t>
            </a:r>
            <a:r>
              <a:rPr lang="zh-CN" altLang="en-US" dirty="0"/>
              <a:t>操作。</a:t>
            </a:r>
          </a:p>
          <a:p>
            <a:pPr marL="742950" lvl="1" indent="-285750" defTabSz="914400">
              <a:lnSpc>
                <a:spcPct val="80000"/>
              </a:lnSpc>
            </a:pPr>
            <a:r>
              <a:rPr lang="en-US" altLang="zh-CN" dirty="0"/>
              <a:t>(3) </a:t>
            </a:r>
            <a:r>
              <a:rPr lang="zh-CN" altLang="en-US" dirty="0"/>
              <a:t>若视图的字段来自集函数或含有</a:t>
            </a:r>
            <a:r>
              <a:rPr lang="en-US" altLang="zh-CN" dirty="0"/>
              <a:t>GROUP BY</a:t>
            </a:r>
            <a:r>
              <a:rPr lang="zh-CN" altLang="en-US" dirty="0"/>
              <a:t>子句、含有</a:t>
            </a:r>
            <a:r>
              <a:rPr lang="en-US" altLang="zh-CN" dirty="0"/>
              <a:t>DISTINCT</a:t>
            </a:r>
            <a:r>
              <a:rPr lang="zh-CN" altLang="en-US" dirty="0"/>
              <a:t>短语，则此视图不允许更新</a:t>
            </a:r>
          </a:p>
          <a:p>
            <a:pPr marL="742950" lvl="1" indent="-285750" defTabSz="914400">
              <a:lnSpc>
                <a:spcPct val="100000"/>
              </a:lnSpc>
            </a:pPr>
            <a:r>
              <a:rPr lang="en-US" altLang="zh-CN" dirty="0"/>
              <a:t>(4) </a:t>
            </a:r>
            <a:r>
              <a:rPr lang="zh-CN" altLang="en-US" dirty="0"/>
              <a:t>若视图定义中有嵌套查询，并且内层查询的</a:t>
            </a:r>
            <a:r>
              <a:rPr lang="en-US" altLang="zh-CN" dirty="0"/>
              <a:t>FROM</a:t>
            </a:r>
            <a:r>
              <a:rPr lang="zh-CN" altLang="en-US" dirty="0"/>
              <a:t>子句中涉及的表也是导出该视图的基本表，则此视图不允许更新。</a:t>
            </a:r>
          </a:p>
          <a:p>
            <a:pPr marL="742950" lvl="1" indent="-285750" defTabSz="914400">
              <a:lnSpc>
                <a:spcPct val="100000"/>
              </a:lnSpc>
            </a:pPr>
            <a:r>
              <a:rPr lang="en-US" altLang="zh-CN" dirty="0"/>
              <a:t>(5) </a:t>
            </a:r>
            <a:r>
              <a:rPr lang="zh-CN" altLang="en-US" dirty="0"/>
              <a:t>一个不允许更新的视图上定义的视图也不允许更新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5179B9D-8B30-4FCE-B1A0-942140BFBCC7}" type="slidenum">
              <a:rPr lang="zh-CN" altLang="en-US"/>
              <a:pPr/>
              <a:t>16</a:t>
            </a:fld>
            <a:endParaRPr lang="en-US" altLang="zh-CN"/>
          </a:p>
        </p:txBody>
      </p:sp>
      <p:sp>
        <p:nvSpPr>
          <p:cNvPr id="5" name="日期占位符 4"/>
          <p:cNvSpPr>
            <a:spLocks noGrp="1"/>
          </p:cNvSpPr>
          <p:nvPr>
            <p:ph type="dt" sz="half" idx="11"/>
          </p:nvPr>
        </p:nvSpPr>
        <p:spPr/>
        <p:txBody>
          <a:bodyPr/>
          <a:lstStyle/>
          <a:p>
            <a:fld id="{DE58A5A8-B19B-4412-A5C9-09C7F047E82A}" type="datetime1">
              <a:rPr lang="zh-CN" altLang="en-US"/>
              <a:pPr/>
              <a:t>2017/4/15</a:t>
            </a:fld>
            <a:endParaRPr lang="en-US" altLang="zh-CN" sz="1000"/>
          </a:p>
        </p:txBody>
      </p:sp>
      <p:sp>
        <p:nvSpPr>
          <p:cNvPr id="1721346" name="Rectangle 2"/>
          <p:cNvSpPr>
            <a:spLocks noGrp="1" noChangeArrowheads="1"/>
          </p:cNvSpPr>
          <p:nvPr>
            <p:ph type="title"/>
          </p:nvPr>
        </p:nvSpPr>
        <p:spPr/>
        <p:txBody>
          <a:bodyPr/>
          <a:lstStyle/>
          <a:p>
            <a:r>
              <a:rPr lang="en-US" altLang="zh-CN"/>
              <a:t>1.  </a:t>
            </a:r>
            <a:r>
              <a:rPr lang="zh-CN" altLang="en-US"/>
              <a:t>定义基本表</a:t>
            </a:r>
          </a:p>
        </p:txBody>
      </p:sp>
      <p:sp>
        <p:nvSpPr>
          <p:cNvPr id="1721347" name="Rectangle 3"/>
          <p:cNvSpPr>
            <a:spLocks noGrp="1" noChangeArrowheads="1"/>
          </p:cNvSpPr>
          <p:nvPr>
            <p:ph type="body" idx="1"/>
          </p:nvPr>
        </p:nvSpPr>
        <p:spPr>
          <a:xfrm>
            <a:off x="650875" y="1143000"/>
            <a:ext cx="8820150" cy="5056188"/>
          </a:xfrm>
        </p:spPr>
        <p:txBody>
          <a:bodyPr/>
          <a:lstStyle/>
          <a:p>
            <a:pPr>
              <a:lnSpc>
                <a:spcPct val="100000"/>
              </a:lnSpc>
              <a:spcBef>
                <a:spcPct val="0"/>
              </a:spcBef>
            </a:pPr>
            <a:r>
              <a:rPr lang="en-US" altLang="zh-CN"/>
              <a:t>【</a:t>
            </a:r>
            <a:r>
              <a:rPr lang="zh-CN" altLang="en-US"/>
              <a:t>例</a:t>
            </a:r>
            <a:r>
              <a:rPr lang="en-US" altLang="zh-CN"/>
              <a:t>4-3】</a:t>
            </a:r>
            <a:r>
              <a:rPr lang="zh-CN" altLang="en-US"/>
              <a:t>建立学生表</a:t>
            </a:r>
            <a:r>
              <a:rPr lang="en-US" altLang="zh-CN"/>
              <a:t>Student</a:t>
            </a:r>
            <a:r>
              <a:rPr lang="zh-CN" altLang="en-US"/>
              <a:t>，表中属性有：学号</a:t>
            </a:r>
            <a:r>
              <a:rPr lang="en-US" altLang="zh-CN"/>
              <a:t>Sno</a:t>
            </a:r>
            <a:r>
              <a:rPr lang="zh-CN" altLang="en-US"/>
              <a:t>,姓名</a:t>
            </a:r>
            <a:r>
              <a:rPr lang="en-US" altLang="zh-CN"/>
              <a:t>Sname</a:t>
            </a:r>
            <a:r>
              <a:rPr lang="zh-CN" altLang="en-US"/>
              <a:t>，年龄</a:t>
            </a:r>
            <a:r>
              <a:rPr lang="en-US" altLang="zh-CN"/>
              <a:t>Sage</a:t>
            </a:r>
            <a:r>
              <a:rPr lang="zh-CN" altLang="en-US"/>
              <a:t>，性别</a:t>
            </a:r>
            <a:r>
              <a:rPr lang="en-US" altLang="zh-CN"/>
              <a:t>Ssex</a:t>
            </a:r>
            <a:r>
              <a:rPr lang="zh-CN" altLang="en-US"/>
              <a:t>，学生所在系</a:t>
            </a:r>
            <a:r>
              <a:rPr lang="en-US" altLang="zh-CN"/>
              <a:t>Sdept</a:t>
            </a:r>
            <a:endParaRPr lang="zh-CN" altLang="en-US"/>
          </a:p>
          <a:p>
            <a:pPr lvl="1">
              <a:lnSpc>
                <a:spcPct val="100000"/>
              </a:lnSpc>
              <a:spcBef>
                <a:spcPct val="0"/>
              </a:spcBef>
              <a:buFontTx/>
              <a:buNone/>
            </a:pPr>
            <a:r>
              <a:rPr lang="en-US" altLang="zh-CN" sz="2400"/>
              <a:t>CREATE TABLE Student</a:t>
            </a:r>
          </a:p>
          <a:p>
            <a:pPr lvl="1">
              <a:lnSpc>
                <a:spcPct val="100000"/>
              </a:lnSpc>
              <a:spcBef>
                <a:spcPct val="0"/>
              </a:spcBef>
              <a:buFontTx/>
              <a:buNone/>
            </a:pPr>
            <a:r>
              <a:rPr lang="en-US" altLang="zh-CN" sz="2400"/>
              <a:t>  (   Sno CHAR(6) NOT NULL UNIQUE,</a:t>
            </a:r>
          </a:p>
          <a:p>
            <a:pPr lvl="1">
              <a:lnSpc>
                <a:spcPct val="100000"/>
              </a:lnSpc>
              <a:spcBef>
                <a:spcPct val="0"/>
              </a:spcBef>
              <a:buFontTx/>
              <a:buNone/>
            </a:pPr>
            <a:r>
              <a:rPr lang="en-US" altLang="zh-CN" sz="2400"/>
              <a:t>      Sname CHAR(8),</a:t>
            </a:r>
          </a:p>
          <a:p>
            <a:pPr lvl="1">
              <a:lnSpc>
                <a:spcPct val="100000"/>
              </a:lnSpc>
              <a:spcBef>
                <a:spcPct val="0"/>
              </a:spcBef>
              <a:buFontTx/>
              <a:buNone/>
            </a:pPr>
            <a:r>
              <a:rPr lang="en-US" altLang="zh-CN" sz="2400"/>
              <a:t>      Sage INT,  </a:t>
            </a:r>
          </a:p>
          <a:p>
            <a:pPr lvl="1">
              <a:lnSpc>
                <a:spcPct val="100000"/>
              </a:lnSpc>
              <a:spcBef>
                <a:spcPct val="0"/>
              </a:spcBef>
              <a:buFontTx/>
              <a:buNone/>
            </a:pPr>
            <a:r>
              <a:rPr lang="en-US" altLang="zh-CN" sz="2400"/>
              <a:t>      Ssex CHAR(2),</a:t>
            </a:r>
          </a:p>
          <a:p>
            <a:pPr lvl="1">
              <a:lnSpc>
                <a:spcPct val="100000"/>
              </a:lnSpc>
              <a:spcBef>
                <a:spcPct val="0"/>
              </a:spcBef>
              <a:buFontTx/>
              <a:buNone/>
            </a:pPr>
            <a:r>
              <a:rPr lang="en-US" altLang="zh-CN" sz="2400"/>
              <a:t>      Sdept CHAR(12), </a:t>
            </a:r>
          </a:p>
          <a:p>
            <a:pPr lvl="1">
              <a:lnSpc>
                <a:spcPct val="100000"/>
              </a:lnSpc>
              <a:spcBef>
                <a:spcPct val="0"/>
              </a:spcBef>
              <a:buFontTx/>
              <a:buNone/>
            </a:pPr>
            <a:r>
              <a:rPr lang="en-US" altLang="zh-CN" sz="2400"/>
              <a:t>      CONSTRAINT C1 CHECK (Ssex IN('</a:t>
            </a:r>
            <a:r>
              <a:rPr lang="zh-CN" altLang="en-US" sz="2400"/>
              <a:t>男</a:t>
            </a:r>
            <a:r>
              <a:rPr lang="en-US" altLang="zh-CN" sz="2400"/>
              <a:t>','</a:t>
            </a:r>
            <a:r>
              <a:rPr lang="zh-CN" altLang="en-US" sz="2400"/>
              <a:t>女</a:t>
            </a:r>
            <a:r>
              <a:rPr lang="en-US" altLang="zh-CN" sz="2400"/>
              <a:t>')),</a:t>
            </a:r>
          </a:p>
          <a:p>
            <a:pPr lvl="1">
              <a:lnSpc>
                <a:spcPct val="100000"/>
              </a:lnSpc>
              <a:spcBef>
                <a:spcPct val="0"/>
              </a:spcBef>
              <a:buFontTx/>
              <a:buNone/>
            </a:pPr>
            <a:r>
              <a:rPr lang="en-US" altLang="zh-CN" sz="2400"/>
              <a:t>      CONSTRAINT S_PK PRIMARY KEY(Sno));</a:t>
            </a:r>
          </a:p>
          <a:p>
            <a:pPr lvl="1">
              <a:lnSpc>
                <a:spcPct val="100000"/>
              </a:lnSpc>
              <a:spcBef>
                <a:spcPct val="0"/>
              </a:spcBef>
            </a:pPr>
            <a:endParaRPr lang="en-US" altLang="zh-CN"/>
          </a:p>
          <a:p>
            <a:pPr lvl="1">
              <a:lnSpc>
                <a:spcPct val="100000"/>
              </a:lnSpc>
              <a:spcBef>
                <a:spcPct val="0"/>
              </a:spcBef>
            </a:pPr>
            <a:r>
              <a:rPr lang="en-US" altLang="zh-CN"/>
              <a:t>CONSTRAINT</a:t>
            </a:r>
            <a:r>
              <a:rPr lang="zh-CN" altLang="en-US"/>
              <a:t>子句定义列级或表级约束，其格式为</a:t>
            </a:r>
          </a:p>
          <a:p>
            <a:pPr lvl="2">
              <a:lnSpc>
                <a:spcPct val="100000"/>
              </a:lnSpc>
              <a:spcBef>
                <a:spcPct val="0"/>
              </a:spcBef>
              <a:buFont typeface="Wingdings" pitchFamily="2" charset="2"/>
              <a:buNone/>
            </a:pPr>
            <a:r>
              <a:rPr lang="en-US" altLang="zh-CN"/>
              <a:t>CONSTRAINT &lt;</a:t>
            </a:r>
            <a:r>
              <a:rPr lang="zh-CN" altLang="en-US"/>
              <a:t>约束名</a:t>
            </a:r>
            <a:r>
              <a:rPr lang="en-US" altLang="zh-CN"/>
              <a:t>&gt; &lt;</a:t>
            </a:r>
            <a:r>
              <a:rPr lang="zh-CN" altLang="en-US"/>
              <a:t>约束</a:t>
            </a:r>
            <a:r>
              <a:rPr lang="en-US" altLang="zh-CN"/>
              <a:t>&gt;</a:t>
            </a:r>
            <a:endParaRPr lang="zh-CN" alt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D74AFAF-8563-4530-AB27-AA00797AE5B7}" type="slidenum">
              <a:rPr lang="zh-CN" altLang="en-US"/>
              <a:pPr/>
              <a:t>160</a:t>
            </a:fld>
            <a:endParaRPr lang="en-US" altLang="zh-CN"/>
          </a:p>
        </p:txBody>
      </p:sp>
      <p:sp>
        <p:nvSpPr>
          <p:cNvPr id="5" name="日期占位符 4"/>
          <p:cNvSpPr>
            <a:spLocks noGrp="1"/>
          </p:cNvSpPr>
          <p:nvPr>
            <p:ph type="dt" sz="half" idx="11"/>
          </p:nvPr>
        </p:nvSpPr>
        <p:spPr/>
        <p:txBody>
          <a:bodyPr/>
          <a:lstStyle/>
          <a:p>
            <a:fld id="{75E7CFC7-8A91-40EC-A4F9-7A887D70DCC4}" type="datetime1">
              <a:rPr lang="zh-CN" altLang="en-US"/>
              <a:pPr/>
              <a:t>2017/4/15</a:t>
            </a:fld>
            <a:endParaRPr lang="en-US" altLang="zh-CN" sz="1000"/>
          </a:p>
        </p:txBody>
      </p:sp>
      <p:sp>
        <p:nvSpPr>
          <p:cNvPr id="1605634" name="Rectangle 2"/>
          <p:cNvSpPr>
            <a:spLocks noGrp="1" noChangeArrowheads="1"/>
          </p:cNvSpPr>
          <p:nvPr>
            <p:ph type="title"/>
          </p:nvPr>
        </p:nvSpPr>
        <p:spPr/>
        <p:txBody>
          <a:bodyPr/>
          <a:lstStyle/>
          <a:p>
            <a:r>
              <a:rPr lang="en-US" altLang="en-US"/>
              <a:t>4.5.3	视图的优点</a:t>
            </a:r>
            <a:endParaRPr lang="zh-CN" altLang="en-US"/>
          </a:p>
        </p:txBody>
      </p:sp>
      <p:sp>
        <p:nvSpPr>
          <p:cNvPr id="1605635" name="Rectangle 3"/>
          <p:cNvSpPr>
            <a:spLocks noGrp="1" noChangeArrowheads="1"/>
          </p:cNvSpPr>
          <p:nvPr>
            <p:ph type="body" idx="1"/>
          </p:nvPr>
        </p:nvSpPr>
        <p:spPr>
          <a:xfrm>
            <a:off x="650875" y="1143000"/>
            <a:ext cx="8820150" cy="5267325"/>
          </a:xfrm>
        </p:spPr>
        <p:txBody>
          <a:bodyPr/>
          <a:lstStyle/>
          <a:p>
            <a:pPr>
              <a:lnSpc>
                <a:spcPct val="120000"/>
              </a:lnSpc>
              <a:spcBef>
                <a:spcPct val="0"/>
              </a:spcBef>
            </a:pPr>
            <a:r>
              <a:rPr lang="zh-CN" altLang="en-US" dirty="0"/>
              <a:t>（</a:t>
            </a:r>
            <a:r>
              <a:rPr lang="en-US" altLang="zh-CN" dirty="0"/>
              <a:t>1</a:t>
            </a:r>
            <a:r>
              <a:rPr lang="zh-CN" altLang="en-US" dirty="0"/>
              <a:t>）</a:t>
            </a:r>
            <a:r>
              <a:rPr lang="zh-TW" altLang="en-US" dirty="0"/>
              <a:t>视图提供了数据</a:t>
            </a:r>
            <a:r>
              <a:rPr lang="zh-CN" altLang="en-US" dirty="0"/>
              <a:t>的</a:t>
            </a:r>
            <a:r>
              <a:rPr lang="zh-TW" altLang="en-US" dirty="0"/>
              <a:t>逻辑独立性</a:t>
            </a:r>
            <a:r>
              <a:rPr lang="zh-CN" altLang="en-US" dirty="0"/>
              <a:t> </a:t>
            </a:r>
          </a:p>
          <a:p>
            <a:pPr lvl="1">
              <a:lnSpc>
                <a:spcPct val="120000"/>
              </a:lnSpc>
              <a:spcBef>
                <a:spcPct val="0"/>
              </a:spcBef>
            </a:pPr>
            <a:r>
              <a:rPr lang="zh-CN" altLang="en-US" dirty="0"/>
              <a:t>例：数据库逻辑结构发生改变</a:t>
            </a:r>
          </a:p>
          <a:p>
            <a:pPr lvl="2">
              <a:lnSpc>
                <a:spcPct val="120000"/>
              </a:lnSpc>
              <a:spcBef>
                <a:spcPct val="0"/>
              </a:spcBef>
            </a:pPr>
            <a:r>
              <a:rPr lang="zh-CN" altLang="en-US" dirty="0"/>
              <a:t>关系</a:t>
            </a:r>
            <a:r>
              <a:rPr lang="en-US" altLang="zh-CN" sz="2400" dirty="0"/>
              <a:t>Student(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a:t>Sage</a:t>
            </a:r>
            <a:r>
              <a:rPr lang="zh-CN" altLang="en-US" sz="2400" dirty="0"/>
              <a:t>，</a:t>
            </a:r>
            <a:r>
              <a:rPr lang="en-US" altLang="zh-CN" sz="2400" dirty="0" err="1"/>
              <a:t>Sdept</a:t>
            </a:r>
            <a:r>
              <a:rPr lang="en-US" altLang="zh-CN" sz="2400" dirty="0"/>
              <a:t>)</a:t>
            </a:r>
            <a:r>
              <a:rPr lang="en-US" altLang="zh-CN" dirty="0"/>
              <a:t> </a:t>
            </a:r>
            <a:r>
              <a:rPr lang="zh-CN" altLang="en-US" dirty="0"/>
              <a:t>拆分</a:t>
            </a:r>
            <a:r>
              <a:rPr lang="en-US" altLang="zh-CN" dirty="0"/>
              <a:t>:</a:t>
            </a:r>
            <a:endParaRPr lang="en-US" altLang="zh-CN" sz="2400" dirty="0"/>
          </a:p>
          <a:p>
            <a:pPr lvl="2">
              <a:lnSpc>
                <a:spcPct val="120000"/>
              </a:lnSpc>
              <a:spcBef>
                <a:spcPct val="0"/>
              </a:spcBef>
              <a:buFont typeface="Wingdings" pitchFamily="2" charset="2"/>
              <a:buNone/>
            </a:pPr>
            <a:r>
              <a:rPr lang="zh-CN" altLang="en-US" sz="2400" dirty="0"/>
              <a:t>        </a:t>
            </a:r>
            <a:r>
              <a:rPr lang="en-US" altLang="zh-CN" sz="2400" dirty="0"/>
              <a:t>SX(</a:t>
            </a:r>
            <a:r>
              <a:rPr lang="en-US" altLang="zh-CN" sz="2400" dirty="0" err="1"/>
              <a:t>Sno</a:t>
            </a:r>
            <a:r>
              <a:rPr lang="zh-CN" altLang="en-US" sz="2400" dirty="0"/>
              <a:t>，</a:t>
            </a:r>
            <a:r>
              <a:rPr lang="en-US" altLang="zh-CN" sz="2400" dirty="0" err="1"/>
              <a:t>Sname</a:t>
            </a:r>
            <a:r>
              <a:rPr lang="zh-CN" altLang="en-US" sz="2400" dirty="0"/>
              <a:t>，</a:t>
            </a:r>
            <a:r>
              <a:rPr lang="en-US" altLang="zh-CN" sz="2400" dirty="0"/>
              <a:t>Sage)      SY(</a:t>
            </a:r>
            <a:r>
              <a:rPr lang="en-US" altLang="zh-CN" sz="2400" dirty="0" err="1"/>
              <a:t>Sno</a:t>
            </a:r>
            <a:r>
              <a:rPr lang="zh-CN" altLang="en-US" sz="2400" dirty="0"/>
              <a:t>，</a:t>
            </a:r>
            <a:r>
              <a:rPr lang="en-US" altLang="zh-CN" sz="2400" dirty="0" err="1"/>
              <a:t>Ssex</a:t>
            </a:r>
            <a:r>
              <a:rPr lang="zh-CN" altLang="en-US" sz="2400" dirty="0"/>
              <a:t>，</a:t>
            </a:r>
            <a:r>
              <a:rPr lang="en-US" altLang="zh-CN" sz="2400" dirty="0" err="1"/>
              <a:t>Sdept</a:t>
            </a:r>
            <a:r>
              <a:rPr lang="en-US" altLang="zh-CN" sz="2400" dirty="0"/>
              <a:t>)</a:t>
            </a:r>
          </a:p>
          <a:p>
            <a:pPr lvl="2">
              <a:lnSpc>
                <a:spcPct val="120000"/>
              </a:lnSpc>
              <a:spcBef>
                <a:spcPct val="0"/>
              </a:spcBef>
            </a:pPr>
            <a:r>
              <a:rPr lang="zh-CN" altLang="en-US" dirty="0"/>
              <a:t>通过建立一个视图</a:t>
            </a:r>
            <a:r>
              <a:rPr lang="en-US" altLang="zh-CN" dirty="0"/>
              <a:t>Student</a:t>
            </a:r>
            <a:r>
              <a:rPr lang="zh-CN" altLang="en-US" dirty="0"/>
              <a:t>：</a:t>
            </a:r>
          </a:p>
          <a:p>
            <a:pPr lvl="1">
              <a:lnSpc>
                <a:spcPct val="120000"/>
              </a:lnSpc>
              <a:spcBef>
                <a:spcPct val="0"/>
              </a:spcBef>
              <a:buFontTx/>
              <a:buNone/>
            </a:pPr>
            <a:r>
              <a:rPr lang="en-US" altLang="zh-CN" sz="2400" dirty="0">
                <a:solidFill>
                  <a:srgbClr val="0000FF"/>
                </a:solidFill>
              </a:rPr>
              <a:t>CREATE VIEW  Student(</a:t>
            </a:r>
            <a:r>
              <a:rPr lang="en-US" altLang="zh-CN" sz="2400" dirty="0" err="1">
                <a:solidFill>
                  <a:srgbClr val="0000FF"/>
                </a:solidFill>
              </a:rPr>
              <a:t>Sno</a:t>
            </a:r>
            <a:r>
              <a:rPr lang="zh-CN" altLang="en-US" sz="2400" dirty="0">
                <a:solidFill>
                  <a:srgbClr val="0000FF"/>
                </a:solidFill>
              </a:rPr>
              <a:t>，</a:t>
            </a:r>
            <a:r>
              <a:rPr lang="en-US" altLang="zh-CN" sz="2400" dirty="0" err="1">
                <a:solidFill>
                  <a:srgbClr val="0000FF"/>
                </a:solidFill>
              </a:rPr>
              <a:t>Sname</a:t>
            </a:r>
            <a:r>
              <a:rPr lang="zh-CN" altLang="en-US" sz="2400" dirty="0">
                <a:solidFill>
                  <a:srgbClr val="0000FF"/>
                </a:solidFill>
              </a:rPr>
              <a:t>，</a:t>
            </a:r>
            <a:r>
              <a:rPr lang="en-US" altLang="zh-CN" sz="2400" dirty="0" err="1">
                <a:solidFill>
                  <a:srgbClr val="0000FF"/>
                </a:solidFill>
              </a:rPr>
              <a:t>Ssex</a:t>
            </a:r>
            <a:r>
              <a:rPr lang="zh-CN" altLang="en-US" sz="2400" dirty="0">
                <a:solidFill>
                  <a:srgbClr val="0000FF"/>
                </a:solidFill>
              </a:rPr>
              <a:t>，</a:t>
            </a:r>
            <a:r>
              <a:rPr lang="en-US" altLang="zh-CN" sz="2400" dirty="0">
                <a:solidFill>
                  <a:srgbClr val="0000FF"/>
                </a:solidFill>
              </a:rPr>
              <a:t>Sage</a:t>
            </a:r>
            <a:r>
              <a:rPr lang="zh-CN" altLang="en-US" sz="2400" dirty="0">
                <a:solidFill>
                  <a:srgbClr val="0000FF"/>
                </a:solidFill>
              </a:rPr>
              <a:t>，</a:t>
            </a:r>
            <a:r>
              <a:rPr lang="en-US" altLang="zh-CN" sz="2400" dirty="0" err="1">
                <a:solidFill>
                  <a:srgbClr val="0000FF"/>
                </a:solidFill>
              </a:rPr>
              <a:t>Sdept</a:t>
            </a:r>
            <a:r>
              <a:rPr lang="en-US" altLang="zh-CN" sz="2400" dirty="0">
                <a:solidFill>
                  <a:srgbClr val="0000FF"/>
                </a:solidFill>
              </a:rPr>
              <a:t>)</a:t>
            </a:r>
          </a:p>
          <a:p>
            <a:pPr lvl="1">
              <a:lnSpc>
                <a:spcPct val="120000"/>
              </a:lnSpc>
              <a:spcBef>
                <a:spcPct val="0"/>
              </a:spcBef>
              <a:buFontTx/>
              <a:buNone/>
            </a:pPr>
            <a:r>
              <a:rPr lang="en-US" altLang="zh-CN" sz="2400" dirty="0">
                <a:solidFill>
                  <a:srgbClr val="0000FF"/>
                </a:solidFill>
              </a:rPr>
              <a:t>AS   SELECT  </a:t>
            </a:r>
            <a:r>
              <a:rPr lang="en-US" altLang="zh-CN" sz="2400" dirty="0" err="1">
                <a:solidFill>
                  <a:srgbClr val="0000FF"/>
                </a:solidFill>
              </a:rPr>
              <a:t>SX.Sno,SX</a:t>
            </a:r>
            <a:r>
              <a:rPr lang="en-US" altLang="zh-CN" sz="2400" dirty="0">
                <a:solidFill>
                  <a:srgbClr val="0000FF"/>
                </a:solidFill>
              </a:rPr>
              <a:t>. </a:t>
            </a:r>
            <a:r>
              <a:rPr lang="en-US" altLang="zh-CN" sz="2400" dirty="0" err="1">
                <a:solidFill>
                  <a:srgbClr val="0000FF"/>
                </a:solidFill>
              </a:rPr>
              <a:t>Sname</a:t>
            </a:r>
            <a:r>
              <a:rPr lang="en-US" altLang="zh-CN" sz="2400" dirty="0">
                <a:solidFill>
                  <a:srgbClr val="0000FF"/>
                </a:solidFill>
              </a:rPr>
              <a:t>, </a:t>
            </a:r>
            <a:r>
              <a:rPr lang="en-US" altLang="zh-CN" sz="2400" dirty="0" err="1">
                <a:solidFill>
                  <a:srgbClr val="0000FF"/>
                </a:solidFill>
              </a:rPr>
              <a:t>SY.Ssex</a:t>
            </a:r>
            <a:r>
              <a:rPr lang="en-US" altLang="zh-CN" sz="2400" dirty="0">
                <a:solidFill>
                  <a:srgbClr val="0000FF"/>
                </a:solidFill>
              </a:rPr>
              <a:t>, </a:t>
            </a:r>
            <a:r>
              <a:rPr lang="en-US" altLang="zh-CN" sz="2400" dirty="0" err="1">
                <a:solidFill>
                  <a:srgbClr val="0000FF"/>
                </a:solidFill>
              </a:rPr>
              <a:t>SX.Sage</a:t>
            </a:r>
            <a:r>
              <a:rPr lang="en-US" altLang="zh-CN" sz="2400" dirty="0">
                <a:solidFill>
                  <a:srgbClr val="0000FF"/>
                </a:solidFill>
              </a:rPr>
              <a:t>, </a:t>
            </a:r>
            <a:r>
              <a:rPr lang="en-US" altLang="zh-CN" sz="2400" dirty="0" err="1">
                <a:solidFill>
                  <a:srgbClr val="0000FF"/>
                </a:solidFill>
              </a:rPr>
              <a:t>SY.Sdept</a:t>
            </a:r>
            <a:endParaRPr lang="en-US" altLang="zh-CN" sz="2400" dirty="0">
              <a:solidFill>
                <a:srgbClr val="0000FF"/>
              </a:solidFill>
            </a:endParaRPr>
          </a:p>
          <a:p>
            <a:pPr lvl="1">
              <a:lnSpc>
                <a:spcPct val="120000"/>
              </a:lnSpc>
              <a:spcBef>
                <a:spcPct val="0"/>
              </a:spcBef>
              <a:buFontTx/>
              <a:buNone/>
            </a:pPr>
            <a:r>
              <a:rPr lang="en-US" altLang="zh-CN" sz="2400" dirty="0">
                <a:solidFill>
                  <a:srgbClr val="0000FF"/>
                </a:solidFill>
              </a:rPr>
              <a:t>       FROM  SX</a:t>
            </a:r>
            <a:r>
              <a:rPr lang="zh-CN" altLang="en-US" sz="2400" dirty="0">
                <a:solidFill>
                  <a:srgbClr val="0000FF"/>
                </a:solidFill>
              </a:rPr>
              <a:t>，</a:t>
            </a:r>
            <a:r>
              <a:rPr lang="en-US" altLang="zh-CN" sz="2400" dirty="0">
                <a:solidFill>
                  <a:srgbClr val="0000FF"/>
                </a:solidFill>
              </a:rPr>
              <a:t>SY    </a:t>
            </a:r>
          </a:p>
          <a:p>
            <a:pPr lvl="1">
              <a:lnSpc>
                <a:spcPct val="120000"/>
              </a:lnSpc>
              <a:spcBef>
                <a:spcPct val="0"/>
              </a:spcBef>
              <a:buFontTx/>
              <a:buNone/>
            </a:pPr>
            <a:r>
              <a:rPr lang="en-US" altLang="zh-CN" sz="2400" dirty="0">
                <a:solidFill>
                  <a:srgbClr val="0000FF"/>
                </a:solidFill>
              </a:rPr>
              <a:t>       </a:t>
            </a:r>
            <a:r>
              <a:rPr lang="en-US" altLang="zh-CN" sz="2400" dirty="0" smtClean="0">
                <a:solidFill>
                  <a:srgbClr val="0000FF"/>
                </a:solidFill>
              </a:rPr>
              <a:t>      WHERE  </a:t>
            </a:r>
            <a:r>
              <a:rPr lang="en-US" altLang="zh-CN" sz="2400" dirty="0" err="1">
                <a:solidFill>
                  <a:srgbClr val="0000FF"/>
                </a:solidFill>
              </a:rPr>
              <a:t>SX.Sno</a:t>
            </a:r>
            <a:r>
              <a:rPr lang="en-US" altLang="zh-CN" sz="2400" dirty="0">
                <a:solidFill>
                  <a:srgbClr val="0000FF"/>
                </a:solidFill>
              </a:rPr>
              <a:t>=</a:t>
            </a:r>
            <a:r>
              <a:rPr lang="en-US" altLang="zh-CN" sz="2400" dirty="0" err="1">
                <a:solidFill>
                  <a:srgbClr val="0000FF"/>
                </a:solidFill>
              </a:rPr>
              <a:t>SY.Sno</a:t>
            </a:r>
            <a:r>
              <a:rPr lang="zh-CN" altLang="en-US" sz="2400" dirty="0">
                <a:solidFill>
                  <a:srgbClr val="0000FF"/>
                </a:solidFill>
              </a:rPr>
              <a:t>；</a:t>
            </a:r>
          </a:p>
          <a:p>
            <a:pPr lvl="2">
              <a:lnSpc>
                <a:spcPct val="120000"/>
              </a:lnSpc>
              <a:spcBef>
                <a:spcPct val="0"/>
              </a:spcBef>
            </a:pPr>
            <a:r>
              <a:rPr lang="zh-CN" altLang="en-US" dirty="0"/>
              <a:t>使用户的外模式保持不变，从而对原</a:t>
            </a:r>
            <a:r>
              <a:rPr lang="en-US" altLang="zh-CN" dirty="0"/>
              <a:t>Student</a:t>
            </a:r>
            <a:r>
              <a:rPr lang="zh-CN" altLang="en-US" dirty="0"/>
              <a:t>表的查询程序不必修改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5635">
                                            <p:txEl>
                                              <p:pRg st="0" end="0"/>
                                            </p:txEl>
                                          </p:spTgt>
                                        </p:tgtEl>
                                        <p:attrNameLst>
                                          <p:attrName>style.visibility</p:attrName>
                                        </p:attrNameLst>
                                      </p:cBhvr>
                                      <p:to>
                                        <p:strVal val="visible"/>
                                      </p:to>
                                    </p:set>
                                    <p:animEffect transition="in" filter="wipe(up)">
                                      <p:cBhvr>
                                        <p:cTn id="7" dur="1000"/>
                                        <p:tgtEl>
                                          <p:spTgt spid="160563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605635">
                                            <p:txEl>
                                              <p:pRg st="1" end="1"/>
                                            </p:txEl>
                                          </p:spTgt>
                                        </p:tgtEl>
                                        <p:attrNameLst>
                                          <p:attrName>style.visibility</p:attrName>
                                        </p:attrNameLst>
                                      </p:cBhvr>
                                      <p:to>
                                        <p:strVal val="visible"/>
                                      </p:to>
                                    </p:set>
                                    <p:animEffect transition="in" filter="wipe(up)">
                                      <p:cBhvr>
                                        <p:cTn id="11" dur="1000"/>
                                        <p:tgtEl>
                                          <p:spTgt spid="160563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605635">
                                            <p:txEl>
                                              <p:pRg st="2" end="2"/>
                                            </p:txEl>
                                          </p:spTgt>
                                        </p:tgtEl>
                                        <p:attrNameLst>
                                          <p:attrName>style.visibility</p:attrName>
                                        </p:attrNameLst>
                                      </p:cBhvr>
                                      <p:to>
                                        <p:strVal val="visible"/>
                                      </p:to>
                                    </p:set>
                                    <p:animEffect transition="in" filter="wipe(up)">
                                      <p:cBhvr>
                                        <p:cTn id="15" dur="1000"/>
                                        <p:tgtEl>
                                          <p:spTgt spid="160563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605635">
                                            <p:txEl>
                                              <p:pRg st="3" end="3"/>
                                            </p:txEl>
                                          </p:spTgt>
                                        </p:tgtEl>
                                        <p:attrNameLst>
                                          <p:attrName>style.visibility</p:attrName>
                                        </p:attrNameLst>
                                      </p:cBhvr>
                                      <p:to>
                                        <p:strVal val="visible"/>
                                      </p:to>
                                    </p:set>
                                    <p:animEffect transition="in" filter="wipe(up)">
                                      <p:cBhvr>
                                        <p:cTn id="19" dur="1000"/>
                                        <p:tgtEl>
                                          <p:spTgt spid="160563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05635">
                                            <p:txEl>
                                              <p:pRg st="4" end="4"/>
                                            </p:txEl>
                                          </p:spTgt>
                                        </p:tgtEl>
                                        <p:attrNameLst>
                                          <p:attrName>style.visibility</p:attrName>
                                        </p:attrNameLst>
                                      </p:cBhvr>
                                      <p:to>
                                        <p:strVal val="visible"/>
                                      </p:to>
                                    </p:set>
                                    <p:animEffect transition="in" filter="wipe(up)">
                                      <p:cBhvr>
                                        <p:cTn id="24" dur="1000"/>
                                        <p:tgtEl>
                                          <p:spTgt spid="160563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05635">
                                            <p:txEl>
                                              <p:pRg st="5" end="5"/>
                                            </p:txEl>
                                          </p:spTgt>
                                        </p:tgtEl>
                                        <p:attrNameLst>
                                          <p:attrName>style.visibility</p:attrName>
                                        </p:attrNameLst>
                                      </p:cBhvr>
                                      <p:to>
                                        <p:strVal val="visible"/>
                                      </p:to>
                                    </p:set>
                                    <p:animEffect transition="in" filter="wipe(up)">
                                      <p:cBhvr>
                                        <p:cTn id="28" dur="1000"/>
                                        <p:tgtEl>
                                          <p:spTgt spid="160563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605635">
                                            <p:txEl>
                                              <p:pRg st="6" end="6"/>
                                            </p:txEl>
                                          </p:spTgt>
                                        </p:tgtEl>
                                        <p:attrNameLst>
                                          <p:attrName>style.visibility</p:attrName>
                                        </p:attrNameLst>
                                      </p:cBhvr>
                                      <p:to>
                                        <p:strVal val="visible"/>
                                      </p:to>
                                    </p:set>
                                    <p:animEffect transition="in" filter="wipe(up)">
                                      <p:cBhvr>
                                        <p:cTn id="32" dur="1000"/>
                                        <p:tgtEl>
                                          <p:spTgt spid="160563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605635">
                                            <p:txEl>
                                              <p:pRg st="7" end="7"/>
                                            </p:txEl>
                                          </p:spTgt>
                                        </p:tgtEl>
                                        <p:attrNameLst>
                                          <p:attrName>style.visibility</p:attrName>
                                        </p:attrNameLst>
                                      </p:cBhvr>
                                      <p:to>
                                        <p:strVal val="visible"/>
                                      </p:to>
                                    </p:set>
                                    <p:animEffect transition="in" filter="wipe(up)">
                                      <p:cBhvr>
                                        <p:cTn id="36" dur="1000"/>
                                        <p:tgtEl>
                                          <p:spTgt spid="1605635">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605635">
                                            <p:txEl>
                                              <p:pRg st="8" end="8"/>
                                            </p:txEl>
                                          </p:spTgt>
                                        </p:tgtEl>
                                        <p:attrNameLst>
                                          <p:attrName>style.visibility</p:attrName>
                                        </p:attrNameLst>
                                      </p:cBhvr>
                                      <p:to>
                                        <p:strVal val="visible"/>
                                      </p:to>
                                    </p:set>
                                    <p:animEffect transition="in" filter="wipe(up)">
                                      <p:cBhvr>
                                        <p:cTn id="40" dur="1000"/>
                                        <p:tgtEl>
                                          <p:spTgt spid="1605635">
                                            <p:txEl>
                                              <p:pRg st="8" end="8"/>
                                            </p:txEl>
                                          </p:spTgt>
                                        </p:tgtEl>
                                      </p:cBhvr>
                                    </p:animEffect>
                                  </p:childTnLst>
                                </p:cTn>
                              </p:par>
                            </p:childTnLst>
                          </p:cTn>
                        </p:par>
                        <p:par>
                          <p:cTn id="41" fill="hold" nodeType="afterGroup">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605635">
                                            <p:txEl>
                                              <p:pRg st="9" end="9"/>
                                            </p:txEl>
                                          </p:spTgt>
                                        </p:tgtEl>
                                        <p:attrNameLst>
                                          <p:attrName>style.visibility</p:attrName>
                                        </p:attrNameLst>
                                      </p:cBhvr>
                                      <p:to>
                                        <p:strVal val="visible"/>
                                      </p:to>
                                    </p:set>
                                    <p:animEffect transition="in" filter="wipe(up)">
                                      <p:cBhvr>
                                        <p:cTn id="44" dur="1000"/>
                                        <p:tgtEl>
                                          <p:spTgt spid="1605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5635"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5DE405-845B-42B4-AD16-6ACCEB9BDC4D}" type="slidenum">
              <a:rPr lang="zh-CN" altLang="en-US"/>
              <a:pPr/>
              <a:t>161</a:t>
            </a:fld>
            <a:endParaRPr lang="en-US" altLang="zh-CN"/>
          </a:p>
        </p:txBody>
      </p:sp>
      <p:sp>
        <p:nvSpPr>
          <p:cNvPr id="5" name="日期占位符 4"/>
          <p:cNvSpPr>
            <a:spLocks noGrp="1"/>
          </p:cNvSpPr>
          <p:nvPr>
            <p:ph type="dt" sz="half" idx="11"/>
          </p:nvPr>
        </p:nvSpPr>
        <p:spPr/>
        <p:txBody>
          <a:bodyPr/>
          <a:lstStyle/>
          <a:p>
            <a:fld id="{4B525261-C7FA-400B-8A62-9D4A5973DC94}" type="datetime1">
              <a:rPr lang="zh-CN" altLang="en-US"/>
              <a:pPr/>
              <a:t>2017/4/15</a:t>
            </a:fld>
            <a:endParaRPr lang="en-US" altLang="zh-CN" sz="1000"/>
          </a:p>
        </p:txBody>
      </p:sp>
      <p:sp>
        <p:nvSpPr>
          <p:cNvPr id="1604610" name="Rectangle 2"/>
          <p:cNvSpPr>
            <a:spLocks noGrp="1" noChangeArrowheads="1"/>
          </p:cNvSpPr>
          <p:nvPr>
            <p:ph type="title"/>
          </p:nvPr>
        </p:nvSpPr>
        <p:spPr/>
        <p:txBody>
          <a:bodyPr/>
          <a:lstStyle/>
          <a:p>
            <a:r>
              <a:rPr lang="en-US" altLang="en-US"/>
              <a:t>4.5.3	视图的优点</a:t>
            </a:r>
            <a:endParaRPr lang="zh-CN" altLang="en-US"/>
          </a:p>
        </p:txBody>
      </p:sp>
      <p:sp>
        <p:nvSpPr>
          <p:cNvPr id="1604611" name="Rectangle 3"/>
          <p:cNvSpPr>
            <a:spLocks noGrp="1" noChangeArrowheads="1"/>
          </p:cNvSpPr>
          <p:nvPr>
            <p:ph type="body" idx="1"/>
          </p:nvPr>
        </p:nvSpPr>
        <p:spPr>
          <a:xfrm>
            <a:off x="650875" y="1143000"/>
            <a:ext cx="8820150" cy="5270500"/>
          </a:xfrm>
        </p:spPr>
        <p:txBody>
          <a:bodyPr/>
          <a:lstStyle/>
          <a:p>
            <a:pPr>
              <a:spcBef>
                <a:spcPct val="0"/>
              </a:spcBef>
            </a:pPr>
            <a:r>
              <a:rPr lang="zh-CN" altLang="en-US" dirty="0"/>
              <a:t>（</a:t>
            </a:r>
            <a:r>
              <a:rPr lang="en-US" altLang="zh-CN" dirty="0"/>
              <a:t>1</a:t>
            </a:r>
            <a:r>
              <a:rPr lang="zh-CN" altLang="en-US" dirty="0"/>
              <a:t>）</a:t>
            </a:r>
            <a:r>
              <a:rPr lang="zh-TW" altLang="en-US" dirty="0"/>
              <a:t>视图提供了数据</a:t>
            </a:r>
            <a:r>
              <a:rPr lang="zh-CN" altLang="en-US" dirty="0"/>
              <a:t>的</a:t>
            </a:r>
            <a:r>
              <a:rPr lang="zh-TW" altLang="en-US" dirty="0"/>
              <a:t>逻辑独立性</a:t>
            </a:r>
            <a:r>
              <a:rPr lang="zh-CN" altLang="en-US" dirty="0"/>
              <a:t> </a:t>
            </a:r>
          </a:p>
          <a:p>
            <a:pPr lvl="1"/>
            <a:r>
              <a:rPr lang="zh-CN" altLang="en-US" dirty="0"/>
              <a:t>视图在一定程度上</a:t>
            </a:r>
            <a:r>
              <a:rPr lang="en-US" altLang="zh-CN" dirty="0"/>
              <a:t>(</a:t>
            </a:r>
            <a:r>
              <a:rPr lang="zh-CN" altLang="en-US" dirty="0"/>
              <a:t>只能在一定程度上</a:t>
            </a:r>
            <a:r>
              <a:rPr lang="en-US" altLang="zh-CN" dirty="0"/>
              <a:t>)</a:t>
            </a:r>
            <a:r>
              <a:rPr lang="zh-CN" altLang="en-US" dirty="0"/>
              <a:t>保证了数据的逻辑独立性</a:t>
            </a:r>
          </a:p>
          <a:p>
            <a:pPr lvl="2"/>
            <a:r>
              <a:rPr lang="zh-CN" altLang="en-US" dirty="0"/>
              <a:t>由于视图更新是有条件的，因此应用程序中修改数据的语句可能仍会因基本表结构的改变而改变</a:t>
            </a:r>
          </a:p>
          <a:p>
            <a:r>
              <a:rPr lang="zh-CN" altLang="en-US" dirty="0"/>
              <a:t>（</a:t>
            </a:r>
            <a:r>
              <a:rPr lang="en-US" altLang="zh-CN" dirty="0"/>
              <a:t> 2</a:t>
            </a:r>
            <a:r>
              <a:rPr lang="zh-CN" altLang="en-US" dirty="0"/>
              <a:t>）</a:t>
            </a:r>
            <a:r>
              <a:rPr lang="zh-TW" altLang="en-US" dirty="0"/>
              <a:t>简化了用户</a:t>
            </a:r>
            <a:r>
              <a:rPr lang="zh-CN" altLang="en-US" dirty="0"/>
              <a:t>视图</a:t>
            </a:r>
          </a:p>
          <a:p>
            <a:pPr lvl="1"/>
            <a:r>
              <a:rPr lang="zh-CN" altLang="en-US" dirty="0"/>
              <a:t>定义视图能够简化用户的操作</a:t>
            </a:r>
            <a:r>
              <a:rPr lang="en-US" altLang="zh-CN" dirty="0"/>
              <a:t>,</a:t>
            </a:r>
            <a:r>
              <a:rPr lang="zh-CN" altLang="en-US" dirty="0"/>
              <a:t>适当的利用视图可以更清晰的表达查询</a:t>
            </a:r>
          </a:p>
          <a:p>
            <a:pPr lvl="2"/>
            <a:r>
              <a:rPr lang="zh-CN" altLang="en-US" dirty="0"/>
              <a:t>基于多张表连接形成的视图</a:t>
            </a:r>
          </a:p>
          <a:p>
            <a:pPr lvl="2"/>
            <a:r>
              <a:rPr lang="zh-CN" altLang="en-US" dirty="0"/>
              <a:t>基于复杂嵌套查询的视图</a:t>
            </a:r>
          </a:p>
          <a:p>
            <a:pPr lvl="2"/>
            <a:r>
              <a:rPr lang="zh-CN" altLang="en-US" dirty="0"/>
              <a:t>含导出属性的视图</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6D9BA08-A951-4BBB-8834-1951BD875612}" type="slidenum">
              <a:rPr lang="zh-CN" altLang="en-US"/>
              <a:pPr/>
              <a:t>162</a:t>
            </a:fld>
            <a:endParaRPr lang="en-US" altLang="zh-CN"/>
          </a:p>
        </p:txBody>
      </p:sp>
      <p:sp>
        <p:nvSpPr>
          <p:cNvPr id="5" name="日期占位符 4"/>
          <p:cNvSpPr>
            <a:spLocks noGrp="1"/>
          </p:cNvSpPr>
          <p:nvPr>
            <p:ph type="dt" sz="half" idx="11"/>
          </p:nvPr>
        </p:nvSpPr>
        <p:spPr/>
        <p:txBody>
          <a:bodyPr/>
          <a:lstStyle/>
          <a:p>
            <a:fld id="{82586549-DA0D-457E-BEE1-990405B7F912}" type="datetime1">
              <a:rPr lang="zh-CN" altLang="en-US"/>
              <a:pPr/>
              <a:t>2017/4/15</a:t>
            </a:fld>
            <a:endParaRPr lang="en-US" altLang="zh-CN" sz="1000"/>
          </a:p>
        </p:txBody>
      </p:sp>
      <p:sp>
        <p:nvSpPr>
          <p:cNvPr id="1606658" name="Rectangle 2"/>
          <p:cNvSpPr>
            <a:spLocks noGrp="1" noChangeArrowheads="1"/>
          </p:cNvSpPr>
          <p:nvPr>
            <p:ph type="title"/>
          </p:nvPr>
        </p:nvSpPr>
        <p:spPr/>
        <p:txBody>
          <a:bodyPr/>
          <a:lstStyle/>
          <a:p>
            <a:r>
              <a:rPr lang="en-US" altLang="en-US"/>
              <a:t>4.5.3	视图的优点</a:t>
            </a:r>
            <a:endParaRPr lang="zh-CN" altLang="en-US"/>
          </a:p>
        </p:txBody>
      </p:sp>
      <p:sp>
        <p:nvSpPr>
          <p:cNvPr id="1606659" name="Rectangle 3"/>
          <p:cNvSpPr>
            <a:spLocks noGrp="1" noChangeArrowheads="1"/>
          </p:cNvSpPr>
          <p:nvPr>
            <p:ph type="body" idx="1"/>
          </p:nvPr>
        </p:nvSpPr>
        <p:spPr>
          <a:xfrm>
            <a:off x="650875" y="1143000"/>
            <a:ext cx="8820150" cy="3798888"/>
          </a:xfrm>
        </p:spPr>
        <p:txBody>
          <a:bodyPr/>
          <a:lstStyle/>
          <a:p>
            <a:pPr>
              <a:lnSpc>
                <a:spcPct val="110000"/>
              </a:lnSpc>
            </a:pPr>
            <a:r>
              <a:rPr lang="zh-CN" altLang="en-US"/>
              <a:t>（</a:t>
            </a:r>
            <a:r>
              <a:rPr lang="en-US" altLang="zh-CN"/>
              <a:t>3</a:t>
            </a:r>
            <a:r>
              <a:rPr lang="zh-CN" altLang="en-US"/>
              <a:t>）</a:t>
            </a:r>
            <a:r>
              <a:rPr lang="zh-TW" altLang="en-US"/>
              <a:t>视图使用户以不同</a:t>
            </a:r>
            <a:r>
              <a:rPr lang="zh-CN" altLang="en-US"/>
              <a:t>角度</a:t>
            </a:r>
            <a:r>
              <a:rPr lang="zh-TW" altLang="en-US"/>
              <a:t>看待相同的数</a:t>
            </a:r>
            <a:r>
              <a:rPr lang="zh-CN" altLang="en-US"/>
              <a:t> </a:t>
            </a:r>
          </a:p>
          <a:p>
            <a:pPr lvl="1">
              <a:lnSpc>
                <a:spcPct val="110000"/>
              </a:lnSpc>
            </a:pPr>
            <a:r>
              <a:rPr lang="zh-CN" altLang="en-US"/>
              <a:t>视图机制能使不同用户以不同方式看待同一数据，适应数据库共享的需要</a:t>
            </a:r>
          </a:p>
          <a:p>
            <a:pPr>
              <a:lnSpc>
                <a:spcPct val="80000"/>
              </a:lnSpc>
            </a:pPr>
            <a:r>
              <a:rPr lang="zh-CN" altLang="en-US"/>
              <a:t>（</a:t>
            </a:r>
            <a:r>
              <a:rPr lang="en-US" altLang="zh-CN"/>
              <a:t>4</a:t>
            </a:r>
            <a:r>
              <a:rPr lang="zh-CN" altLang="en-US"/>
              <a:t>）</a:t>
            </a:r>
            <a:r>
              <a:rPr lang="zh-TW" altLang="en-US"/>
              <a:t>视图提供了安全保护功能</a:t>
            </a:r>
            <a:r>
              <a:rPr lang="zh-CN" altLang="en-US"/>
              <a:t> </a:t>
            </a:r>
          </a:p>
          <a:p>
            <a:pPr lvl="1">
              <a:lnSpc>
                <a:spcPct val="80000"/>
              </a:lnSpc>
            </a:pPr>
            <a:r>
              <a:rPr lang="zh-CN" altLang="en-US"/>
              <a:t>对不同用户定义不同视图，使每个用户只能看到他有权看到的数据</a:t>
            </a:r>
          </a:p>
          <a:p>
            <a:pPr lvl="1"/>
            <a:r>
              <a:rPr lang="zh-CN" altLang="en-US"/>
              <a:t>通过</a:t>
            </a:r>
            <a:r>
              <a:rPr lang="en-US" altLang="zh-CN"/>
              <a:t>WITH CHECK OPTION</a:t>
            </a:r>
            <a:r>
              <a:rPr lang="zh-CN" altLang="en-US"/>
              <a:t>对关键数据定义操作时间限制</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655D6E4-4FA3-442E-A2C3-DD471D8B5C09}" type="slidenum">
              <a:rPr lang="zh-CN" altLang="en-US"/>
              <a:pPr/>
              <a:t>163</a:t>
            </a:fld>
            <a:endParaRPr lang="en-US" altLang="zh-CN"/>
          </a:p>
        </p:txBody>
      </p:sp>
      <p:sp>
        <p:nvSpPr>
          <p:cNvPr id="5" name="日期占位符 4"/>
          <p:cNvSpPr>
            <a:spLocks noGrp="1"/>
          </p:cNvSpPr>
          <p:nvPr>
            <p:ph type="dt" sz="half" idx="11"/>
          </p:nvPr>
        </p:nvSpPr>
        <p:spPr/>
        <p:txBody>
          <a:bodyPr/>
          <a:lstStyle/>
          <a:p>
            <a:fld id="{A3B2243F-CC49-434C-8982-84BF62E096C6}" type="datetime1">
              <a:rPr lang="zh-CN" altLang="en-US"/>
              <a:pPr/>
              <a:t>2017/4/15</a:t>
            </a:fld>
            <a:endParaRPr lang="en-US" altLang="zh-CN" sz="1000"/>
          </a:p>
        </p:txBody>
      </p:sp>
      <p:sp>
        <p:nvSpPr>
          <p:cNvPr id="1733634"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33635" name="Rectangle 3"/>
          <p:cNvSpPr>
            <a:spLocks noGrp="1" noChangeArrowheads="1"/>
          </p:cNvSpPr>
          <p:nvPr>
            <p:ph type="body" idx="1"/>
          </p:nvPr>
        </p:nvSpPr>
        <p:spPr>
          <a:xfrm>
            <a:off x="704850" y="1196975"/>
            <a:ext cx="6026150" cy="4117975"/>
          </a:xfrm>
        </p:spPr>
        <p:txBody>
          <a:bodyPr/>
          <a:lstStyle/>
          <a:p>
            <a:r>
              <a:rPr lang="en-US" altLang="zh-CN"/>
              <a:t>4.1	SQL简介 </a:t>
            </a:r>
          </a:p>
          <a:p>
            <a:r>
              <a:rPr lang="en-US" altLang="zh-CN"/>
              <a:t>4.2	SQL的系统结构</a:t>
            </a:r>
          </a:p>
          <a:p>
            <a:r>
              <a:rPr lang="en-US" altLang="zh-CN"/>
              <a:t>4.3	SQL的数据定义</a:t>
            </a:r>
          </a:p>
          <a:p>
            <a:r>
              <a:rPr lang="en-US" altLang="zh-CN"/>
              <a:t>4.4	SQL的数据操纵</a:t>
            </a:r>
            <a:endParaRPr lang="zh-CN" altLang="en-US">
              <a:solidFill>
                <a:srgbClr val="0000FF"/>
              </a:solidFill>
            </a:endParaRPr>
          </a:p>
          <a:p>
            <a:r>
              <a:rPr lang="en-US" altLang="zh-CN"/>
              <a:t>4.5	SQL中的视图</a:t>
            </a:r>
          </a:p>
          <a:p>
            <a:r>
              <a:rPr lang="en-US" altLang="zh-CN">
                <a:solidFill>
                  <a:srgbClr val="0000FF"/>
                </a:solidFill>
              </a:rPr>
              <a:t>4.6	SQL的数据控制</a:t>
            </a:r>
          </a:p>
          <a:p>
            <a:r>
              <a:rPr lang="en-US" altLang="zh-CN"/>
              <a:t>4.7	嵌入式SQL</a:t>
            </a:r>
          </a:p>
          <a:p>
            <a:r>
              <a:rPr lang="en-US" altLang="zh-CN"/>
              <a:t>4.8	小结</a:t>
            </a:r>
            <a:endParaRPr lang="zh-CN" alt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C48AE08-1148-4B55-841D-F6102B65B1A9}" type="slidenum">
              <a:rPr lang="zh-CN" altLang="en-US"/>
              <a:pPr/>
              <a:t>164</a:t>
            </a:fld>
            <a:endParaRPr lang="en-US" altLang="zh-CN"/>
          </a:p>
        </p:txBody>
      </p:sp>
      <p:sp>
        <p:nvSpPr>
          <p:cNvPr id="5" name="日期占位符 4"/>
          <p:cNvSpPr>
            <a:spLocks noGrp="1"/>
          </p:cNvSpPr>
          <p:nvPr>
            <p:ph type="dt" sz="half" idx="11"/>
          </p:nvPr>
        </p:nvSpPr>
        <p:spPr/>
        <p:txBody>
          <a:bodyPr/>
          <a:lstStyle/>
          <a:p>
            <a:fld id="{699326E1-B57D-460C-ACB6-06367B3CA9C6}" type="datetime1">
              <a:rPr lang="zh-CN" altLang="en-US"/>
              <a:pPr/>
              <a:t>2017/4/15</a:t>
            </a:fld>
            <a:endParaRPr lang="en-US" altLang="zh-CN" sz="1000"/>
          </a:p>
        </p:txBody>
      </p:sp>
      <p:sp>
        <p:nvSpPr>
          <p:cNvPr id="1734658" name="Rectangle 2"/>
          <p:cNvSpPr>
            <a:spLocks noGrp="1" noChangeArrowheads="1"/>
          </p:cNvSpPr>
          <p:nvPr>
            <p:ph type="title"/>
          </p:nvPr>
        </p:nvSpPr>
        <p:spPr/>
        <p:txBody>
          <a:bodyPr/>
          <a:lstStyle/>
          <a:p>
            <a:r>
              <a:rPr lang="en-US" altLang="zh-CN"/>
              <a:t>4.6 SQL</a:t>
            </a:r>
            <a:r>
              <a:rPr lang="zh-CN" altLang="en-US"/>
              <a:t>的数据控制</a:t>
            </a:r>
          </a:p>
        </p:txBody>
      </p:sp>
      <p:sp>
        <p:nvSpPr>
          <p:cNvPr id="1734659" name="Rectangle 3"/>
          <p:cNvSpPr>
            <a:spLocks noGrp="1" noChangeArrowheads="1"/>
          </p:cNvSpPr>
          <p:nvPr>
            <p:ph type="body" idx="1"/>
          </p:nvPr>
        </p:nvSpPr>
        <p:spPr>
          <a:xfrm>
            <a:off x="650875" y="1143000"/>
            <a:ext cx="8820150" cy="5419725"/>
          </a:xfrm>
        </p:spPr>
        <p:txBody>
          <a:bodyPr/>
          <a:lstStyle/>
          <a:p>
            <a:r>
              <a:rPr lang="en-US" altLang="zh-CN"/>
              <a:t>SQL</a:t>
            </a:r>
            <a:r>
              <a:rPr lang="zh-CN" altLang="en-US"/>
              <a:t>的数据控制功能包括</a:t>
            </a:r>
          </a:p>
          <a:p>
            <a:pPr lvl="1"/>
            <a:r>
              <a:rPr lang="zh-CN" altLang="en-US"/>
              <a:t>数据的安全性 </a:t>
            </a:r>
            <a:r>
              <a:rPr lang="en-US" altLang="zh-CN"/>
              <a:t>——</a:t>
            </a:r>
            <a:r>
              <a:rPr lang="zh-CN" altLang="en-US"/>
              <a:t>第</a:t>
            </a:r>
            <a:r>
              <a:rPr lang="en-US" altLang="zh-CN"/>
              <a:t>6</a:t>
            </a:r>
            <a:r>
              <a:rPr lang="zh-CN" altLang="en-US"/>
              <a:t>章</a:t>
            </a:r>
          </a:p>
          <a:p>
            <a:pPr lvl="1"/>
            <a:r>
              <a:rPr lang="zh-CN" altLang="en-US"/>
              <a:t>数据的完整性 </a:t>
            </a:r>
            <a:r>
              <a:rPr lang="en-US" altLang="zh-CN"/>
              <a:t>——</a:t>
            </a:r>
            <a:r>
              <a:rPr lang="zh-CN" altLang="en-US"/>
              <a:t>第</a:t>
            </a:r>
            <a:r>
              <a:rPr lang="en-US" altLang="zh-CN"/>
              <a:t>7</a:t>
            </a:r>
            <a:r>
              <a:rPr lang="zh-CN" altLang="en-US"/>
              <a:t>章</a:t>
            </a:r>
          </a:p>
          <a:p>
            <a:pPr lvl="1"/>
            <a:r>
              <a:rPr lang="zh-CN" altLang="en-US"/>
              <a:t>数据恢复         </a:t>
            </a:r>
            <a:r>
              <a:rPr lang="en-US" altLang="zh-CN"/>
              <a:t>——</a:t>
            </a:r>
            <a:r>
              <a:rPr lang="zh-CN" altLang="en-US"/>
              <a:t>第</a:t>
            </a:r>
            <a:r>
              <a:rPr lang="en-US" altLang="zh-CN"/>
              <a:t>8</a:t>
            </a:r>
            <a:r>
              <a:rPr lang="zh-CN" altLang="en-US"/>
              <a:t>章</a:t>
            </a:r>
          </a:p>
          <a:p>
            <a:pPr lvl="1"/>
            <a:r>
              <a:rPr lang="zh-CN" altLang="en-US"/>
              <a:t>并发控制         </a:t>
            </a:r>
            <a:r>
              <a:rPr lang="en-US" altLang="zh-CN"/>
              <a:t>——</a:t>
            </a:r>
            <a:r>
              <a:rPr lang="zh-CN" altLang="en-US"/>
              <a:t>第</a:t>
            </a:r>
            <a:r>
              <a:rPr lang="en-US" altLang="zh-CN"/>
              <a:t>9</a:t>
            </a:r>
            <a:r>
              <a:rPr lang="zh-CN" altLang="en-US"/>
              <a:t>章</a:t>
            </a:r>
          </a:p>
          <a:p>
            <a:r>
              <a:rPr lang="zh-CN" altLang="en-US"/>
              <a:t>本章介绍安全性中对数据的存取权限控制语句 </a:t>
            </a:r>
          </a:p>
          <a:p>
            <a:pPr lvl="1"/>
            <a:r>
              <a:rPr lang="en-US" altLang="zh-CN"/>
              <a:t>SQL</a:t>
            </a:r>
            <a:r>
              <a:rPr lang="zh-CN" altLang="en-US"/>
              <a:t>中，权限通常是指使用</a:t>
            </a:r>
            <a:r>
              <a:rPr lang="en-US" altLang="zh-CN"/>
              <a:t>SQL</a:t>
            </a:r>
            <a:r>
              <a:rPr lang="zh-CN" altLang="en-US"/>
              <a:t>语句存取数据的权力， </a:t>
            </a:r>
            <a:r>
              <a:rPr lang="en-US" altLang="zh-CN"/>
              <a:t>SQL</a:t>
            </a:r>
            <a:r>
              <a:rPr lang="zh-CN" altLang="en-US"/>
              <a:t>提供了一套灵活的授权机制，哪些用户拥有对哪些数据的操作权限可以通过授权获得。 </a:t>
            </a:r>
          </a:p>
          <a:p>
            <a:pPr lvl="2"/>
            <a:r>
              <a:rPr lang="zh-CN" altLang="en-US"/>
              <a:t>授权语句</a:t>
            </a:r>
            <a:r>
              <a:rPr lang="en-US" altLang="zh-CN"/>
              <a:t>GRANT</a:t>
            </a:r>
            <a:endParaRPr lang="zh-CN" altLang="en-US"/>
          </a:p>
          <a:p>
            <a:pPr lvl="2"/>
            <a:r>
              <a:rPr lang="zh-CN" altLang="en-US"/>
              <a:t>回收语句</a:t>
            </a:r>
            <a:r>
              <a:rPr lang="en-US" altLang="zh-CN"/>
              <a:t>REVOKE </a:t>
            </a:r>
            <a:endParaRPr lang="zh-CN" alt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E9A735-CA38-4E8C-8558-7886075E8E88}" type="slidenum">
              <a:rPr lang="zh-CN" altLang="en-US"/>
              <a:pPr/>
              <a:t>165</a:t>
            </a:fld>
            <a:endParaRPr lang="en-US" altLang="zh-CN"/>
          </a:p>
        </p:txBody>
      </p:sp>
      <p:sp>
        <p:nvSpPr>
          <p:cNvPr id="5" name="日期占位符 4"/>
          <p:cNvSpPr>
            <a:spLocks noGrp="1"/>
          </p:cNvSpPr>
          <p:nvPr>
            <p:ph type="dt" sz="half" idx="11"/>
          </p:nvPr>
        </p:nvSpPr>
        <p:spPr/>
        <p:txBody>
          <a:bodyPr/>
          <a:lstStyle/>
          <a:p>
            <a:fld id="{C507E712-0598-4197-9C20-89A36D1EBE96}" type="datetime1">
              <a:rPr lang="zh-CN" altLang="en-US"/>
              <a:pPr/>
              <a:t>2017/4/15</a:t>
            </a:fld>
            <a:endParaRPr lang="en-US" altLang="zh-CN" sz="1000"/>
          </a:p>
        </p:txBody>
      </p:sp>
      <p:sp>
        <p:nvSpPr>
          <p:cNvPr id="1735682" name="Rectangle 2"/>
          <p:cNvSpPr>
            <a:spLocks noGrp="1" noChangeArrowheads="1"/>
          </p:cNvSpPr>
          <p:nvPr>
            <p:ph type="title"/>
          </p:nvPr>
        </p:nvSpPr>
        <p:spPr/>
        <p:txBody>
          <a:bodyPr/>
          <a:lstStyle/>
          <a:p>
            <a:r>
              <a:rPr lang="en-US" altLang="zh-CN"/>
              <a:t>4.6.1	</a:t>
            </a:r>
            <a:r>
              <a:rPr lang="zh-CN" altLang="en-US"/>
              <a:t>授权</a:t>
            </a:r>
          </a:p>
        </p:txBody>
      </p:sp>
      <p:sp>
        <p:nvSpPr>
          <p:cNvPr id="1735683" name="Rectangle 3"/>
          <p:cNvSpPr>
            <a:spLocks noGrp="1" noChangeArrowheads="1"/>
          </p:cNvSpPr>
          <p:nvPr>
            <p:ph type="body" idx="1"/>
          </p:nvPr>
        </p:nvSpPr>
        <p:spPr>
          <a:xfrm>
            <a:off x="650875" y="1143000"/>
            <a:ext cx="8820150" cy="5192191"/>
          </a:xfrm>
        </p:spPr>
        <p:txBody>
          <a:bodyPr/>
          <a:lstStyle/>
          <a:p>
            <a:pPr>
              <a:lnSpc>
                <a:spcPct val="80000"/>
              </a:lnSpc>
            </a:pPr>
            <a:r>
              <a:rPr lang="zh-CN" altLang="en-US" dirty="0"/>
              <a:t>授权是指有授予权的用户将自己所拥有的权限授予其他用户 </a:t>
            </a:r>
          </a:p>
          <a:p>
            <a:pPr>
              <a:lnSpc>
                <a:spcPct val="80000"/>
              </a:lnSpc>
            </a:pPr>
            <a:r>
              <a:rPr lang="zh-CN" altLang="en-US" dirty="0"/>
              <a:t>授权语句格式为：</a:t>
            </a:r>
          </a:p>
          <a:p>
            <a:pPr lvl="2">
              <a:lnSpc>
                <a:spcPct val="80000"/>
              </a:lnSpc>
              <a:buFont typeface="Wingdings" pitchFamily="2" charset="2"/>
              <a:buNone/>
            </a:pPr>
            <a:r>
              <a:rPr lang="en-US" altLang="zh-CN" dirty="0"/>
              <a:t>GRANT {&lt;</a:t>
            </a:r>
            <a:r>
              <a:rPr lang="zh-CN" altLang="en-US" dirty="0"/>
              <a:t>权限</a:t>
            </a:r>
            <a:r>
              <a:rPr lang="en-US" altLang="zh-CN" dirty="0"/>
              <a:t>1&gt;, &lt;</a:t>
            </a:r>
            <a:r>
              <a:rPr lang="zh-CN" altLang="en-US" dirty="0"/>
              <a:t>权限</a:t>
            </a:r>
            <a:r>
              <a:rPr lang="en-US" altLang="zh-CN" dirty="0"/>
              <a:t>2&gt;, …}</a:t>
            </a:r>
          </a:p>
          <a:p>
            <a:pPr lvl="2">
              <a:lnSpc>
                <a:spcPct val="80000"/>
              </a:lnSpc>
              <a:buNone/>
            </a:pPr>
            <a:r>
              <a:rPr lang="en-US" altLang="zh-CN" dirty="0"/>
              <a:t>   ON </a:t>
            </a:r>
            <a:r>
              <a:rPr lang="en-US" altLang="zh-CN" dirty="0">
                <a:solidFill>
                  <a:srgbClr val="FF0000"/>
                </a:solidFill>
              </a:rPr>
              <a:t>TABLE</a:t>
            </a:r>
            <a:r>
              <a:rPr lang="en-US" altLang="zh-CN" dirty="0"/>
              <a:t> &lt;</a:t>
            </a:r>
            <a:r>
              <a:rPr lang="zh-CN" altLang="en-US" dirty="0"/>
              <a:t>表名或视图名</a:t>
            </a:r>
            <a:r>
              <a:rPr lang="en-US" altLang="zh-CN" dirty="0"/>
              <a:t>&gt;</a:t>
            </a:r>
          </a:p>
          <a:p>
            <a:pPr lvl="2">
              <a:lnSpc>
                <a:spcPct val="80000"/>
              </a:lnSpc>
              <a:buFont typeface="Wingdings" pitchFamily="2" charset="2"/>
              <a:buNone/>
            </a:pPr>
            <a:r>
              <a:rPr lang="en-US" altLang="zh-CN" dirty="0"/>
              <a:t>   TO {&lt;</a:t>
            </a:r>
            <a:r>
              <a:rPr lang="zh-CN" altLang="en-US" dirty="0"/>
              <a:t>用户名</a:t>
            </a:r>
            <a:r>
              <a:rPr lang="en-US" altLang="zh-CN" dirty="0"/>
              <a:t>1&gt;,&lt;</a:t>
            </a:r>
            <a:r>
              <a:rPr lang="zh-CN" altLang="en-US" dirty="0"/>
              <a:t>用户名</a:t>
            </a:r>
            <a:r>
              <a:rPr lang="en-US" altLang="zh-CN" dirty="0"/>
              <a:t>2&gt;, … | PUBLIC}</a:t>
            </a:r>
          </a:p>
          <a:p>
            <a:pPr lvl="2">
              <a:lnSpc>
                <a:spcPct val="80000"/>
              </a:lnSpc>
              <a:buFont typeface="Wingdings" pitchFamily="2" charset="2"/>
              <a:buNone/>
            </a:pPr>
            <a:r>
              <a:rPr lang="en-US" altLang="zh-CN" dirty="0"/>
              <a:t>   [WITH GRANT OPTION];</a:t>
            </a:r>
          </a:p>
          <a:p>
            <a:pPr lvl="1">
              <a:lnSpc>
                <a:spcPct val="80000"/>
              </a:lnSpc>
            </a:pPr>
            <a:r>
              <a:rPr lang="zh-CN" altLang="en-US" dirty="0"/>
              <a:t>当有</a:t>
            </a:r>
            <a:r>
              <a:rPr lang="en-US" altLang="zh-CN" dirty="0"/>
              <a:t>WITH GRANT OPTION</a:t>
            </a:r>
            <a:r>
              <a:rPr lang="zh-CN" altLang="en-US" dirty="0"/>
              <a:t>短语时，被授权的用户还可以把获得的权限再授予其它用户 </a:t>
            </a:r>
          </a:p>
          <a:p>
            <a:pPr lvl="1">
              <a:lnSpc>
                <a:spcPct val="80000"/>
              </a:lnSpc>
            </a:pPr>
            <a:r>
              <a:rPr lang="zh-CN" altLang="en-US" dirty="0"/>
              <a:t>一个</a:t>
            </a:r>
            <a:r>
              <a:rPr lang="en-US" altLang="zh-CN" dirty="0"/>
              <a:t>GRANT</a:t>
            </a:r>
            <a:r>
              <a:rPr lang="zh-CN" altLang="en-US" dirty="0"/>
              <a:t>语句可以把相应权限同时授予多个用户</a:t>
            </a:r>
            <a:r>
              <a:rPr lang="en-US" altLang="zh-CN" dirty="0"/>
              <a:t>,</a:t>
            </a:r>
            <a:r>
              <a:rPr lang="zh-CN" altLang="en-US" dirty="0"/>
              <a:t>用户名表如用短语</a:t>
            </a:r>
            <a:r>
              <a:rPr lang="en-US" altLang="zh-CN" dirty="0"/>
              <a:t>PUBLIC</a:t>
            </a:r>
            <a:r>
              <a:rPr lang="zh-CN" altLang="en-US" dirty="0"/>
              <a:t>代替，则表示把权限授予所有数据库的用户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A217C6D-E036-4F88-B568-F7477FAF1CEA}" type="slidenum">
              <a:rPr lang="zh-CN" altLang="en-US"/>
              <a:pPr/>
              <a:t>166</a:t>
            </a:fld>
            <a:endParaRPr lang="en-US" altLang="zh-CN"/>
          </a:p>
        </p:txBody>
      </p:sp>
      <p:sp>
        <p:nvSpPr>
          <p:cNvPr id="5" name="日期占位符 4"/>
          <p:cNvSpPr>
            <a:spLocks noGrp="1"/>
          </p:cNvSpPr>
          <p:nvPr>
            <p:ph type="dt" sz="half" idx="11"/>
          </p:nvPr>
        </p:nvSpPr>
        <p:spPr/>
        <p:txBody>
          <a:bodyPr/>
          <a:lstStyle/>
          <a:p>
            <a:fld id="{FB5FE98D-7750-4794-B2A7-F14E187111D7}" type="datetime1">
              <a:rPr lang="zh-CN" altLang="en-US"/>
              <a:pPr/>
              <a:t>2017/4/15</a:t>
            </a:fld>
            <a:endParaRPr lang="en-US" altLang="zh-CN" sz="1000"/>
          </a:p>
        </p:txBody>
      </p:sp>
      <p:sp>
        <p:nvSpPr>
          <p:cNvPr id="1736706" name="Rectangle 2"/>
          <p:cNvSpPr>
            <a:spLocks noGrp="1" noChangeArrowheads="1"/>
          </p:cNvSpPr>
          <p:nvPr>
            <p:ph type="title"/>
          </p:nvPr>
        </p:nvSpPr>
        <p:spPr/>
        <p:txBody>
          <a:bodyPr/>
          <a:lstStyle/>
          <a:p>
            <a:r>
              <a:rPr lang="en-US" altLang="zh-CN"/>
              <a:t>4.6.1	</a:t>
            </a:r>
            <a:r>
              <a:rPr lang="zh-CN" altLang="en-US"/>
              <a:t>授权</a:t>
            </a:r>
          </a:p>
        </p:txBody>
      </p:sp>
      <p:sp>
        <p:nvSpPr>
          <p:cNvPr id="1736707" name="Rectangle 3"/>
          <p:cNvSpPr>
            <a:spLocks noGrp="1" noChangeArrowheads="1"/>
          </p:cNvSpPr>
          <p:nvPr>
            <p:ph type="body" idx="1"/>
          </p:nvPr>
        </p:nvSpPr>
        <p:spPr>
          <a:xfrm>
            <a:off x="650875" y="1143000"/>
            <a:ext cx="8820150" cy="4203700"/>
          </a:xfrm>
        </p:spPr>
        <p:txBody>
          <a:bodyPr/>
          <a:lstStyle/>
          <a:p>
            <a:r>
              <a:rPr lang="en-US" altLang="zh-CN" dirty="0"/>
              <a:t>【</a:t>
            </a:r>
            <a:r>
              <a:rPr lang="zh-CN" altLang="en-US" dirty="0"/>
              <a:t>例</a:t>
            </a:r>
            <a:r>
              <a:rPr lang="en-US" altLang="zh-CN" dirty="0"/>
              <a:t>4-55】</a:t>
            </a:r>
            <a:r>
              <a:rPr lang="zh-CN" altLang="en-US" dirty="0"/>
              <a:t>授予用户</a:t>
            </a:r>
            <a:r>
              <a:rPr lang="en-US" altLang="zh-CN" dirty="0"/>
              <a:t>User2</a:t>
            </a:r>
            <a:r>
              <a:rPr lang="zh-CN" altLang="en-US" dirty="0"/>
              <a:t>在表</a:t>
            </a:r>
            <a:r>
              <a:rPr lang="en-US" altLang="zh-CN" dirty="0"/>
              <a:t>Student</a:t>
            </a:r>
            <a:r>
              <a:rPr lang="zh-CN" altLang="en-US" dirty="0"/>
              <a:t>上的查询权和删除权，同时使</a:t>
            </a:r>
            <a:r>
              <a:rPr lang="en-US" altLang="zh-CN" dirty="0"/>
              <a:t>User2</a:t>
            </a:r>
            <a:r>
              <a:rPr lang="zh-CN" altLang="en-US" dirty="0"/>
              <a:t>拥有将所得权限授予其他用户的权力。</a:t>
            </a:r>
          </a:p>
          <a:p>
            <a:pPr lvl="2">
              <a:buFont typeface="Wingdings" pitchFamily="2" charset="2"/>
              <a:buNone/>
            </a:pPr>
            <a:r>
              <a:rPr lang="en-US" altLang="zh-CN" dirty="0">
                <a:solidFill>
                  <a:srgbClr val="0000FF"/>
                </a:solidFill>
              </a:rPr>
              <a:t>GRANT SELECT, DELETE </a:t>
            </a:r>
          </a:p>
          <a:p>
            <a:pPr lvl="2">
              <a:buFont typeface="Wingdings" pitchFamily="2" charset="2"/>
              <a:buNone/>
            </a:pPr>
            <a:r>
              <a:rPr lang="en-US" altLang="zh-CN" dirty="0">
                <a:solidFill>
                  <a:srgbClr val="0000FF"/>
                </a:solidFill>
              </a:rPr>
              <a:t>   ON TABLE Student</a:t>
            </a:r>
          </a:p>
          <a:p>
            <a:pPr lvl="2">
              <a:buFont typeface="Wingdings" pitchFamily="2" charset="2"/>
              <a:buNone/>
            </a:pPr>
            <a:r>
              <a:rPr lang="en-US" altLang="zh-CN" dirty="0">
                <a:solidFill>
                  <a:srgbClr val="0000FF"/>
                </a:solidFill>
              </a:rPr>
              <a:t>   TO User2</a:t>
            </a:r>
          </a:p>
          <a:p>
            <a:pPr lvl="2">
              <a:buFont typeface="Wingdings" pitchFamily="2" charset="2"/>
              <a:buNone/>
            </a:pPr>
            <a:r>
              <a:rPr lang="en-US" altLang="zh-CN" dirty="0">
                <a:solidFill>
                  <a:srgbClr val="0000FF"/>
                </a:solidFill>
              </a:rPr>
              <a:t>   WITH GRANT OPTION;</a:t>
            </a:r>
          </a:p>
          <a:p>
            <a:pPr lvl="1"/>
            <a:r>
              <a:rPr lang="zh-CN" altLang="en-US" dirty="0"/>
              <a:t>执行以上语句后，用户</a:t>
            </a:r>
            <a:r>
              <a:rPr lang="en-US" altLang="zh-CN" dirty="0"/>
              <a:t>User2</a:t>
            </a:r>
            <a:r>
              <a:rPr lang="zh-CN" altLang="en-US" dirty="0"/>
              <a:t>获得了对表</a:t>
            </a:r>
            <a:r>
              <a:rPr lang="en-US" altLang="zh-CN" dirty="0"/>
              <a:t>Student</a:t>
            </a:r>
            <a:r>
              <a:rPr lang="zh-CN" altLang="en-US" dirty="0"/>
              <a:t>的查询权和删除权，同时也获得在表</a:t>
            </a:r>
            <a:r>
              <a:rPr lang="en-US" altLang="zh-CN" dirty="0"/>
              <a:t>Student</a:t>
            </a:r>
            <a:r>
              <a:rPr lang="zh-CN" altLang="en-US" dirty="0"/>
              <a:t>上的授予权</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346BF92-6890-4AEF-87E4-5A698DB20562}" type="slidenum">
              <a:rPr lang="zh-CN" altLang="en-US"/>
              <a:pPr/>
              <a:t>167</a:t>
            </a:fld>
            <a:endParaRPr lang="en-US" altLang="zh-CN"/>
          </a:p>
        </p:txBody>
      </p:sp>
      <p:sp>
        <p:nvSpPr>
          <p:cNvPr id="5" name="日期占位符 4"/>
          <p:cNvSpPr>
            <a:spLocks noGrp="1"/>
          </p:cNvSpPr>
          <p:nvPr>
            <p:ph type="dt" sz="half" idx="11"/>
          </p:nvPr>
        </p:nvSpPr>
        <p:spPr/>
        <p:txBody>
          <a:bodyPr/>
          <a:lstStyle/>
          <a:p>
            <a:fld id="{2C0A0FB3-7005-45BA-B15F-3900F6CA2828}" type="datetime1">
              <a:rPr lang="zh-CN" altLang="en-US"/>
              <a:pPr/>
              <a:t>2017/4/15</a:t>
            </a:fld>
            <a:endParaRPr lang="en-US" altLang="zh-CN" sz="1000"/>
          </a:p>
        </p:txBody>
      </p:sp>
      <p:sp>
        <p:nvSpPr>
          <p:cNvPr id="1737730" name="Rectangle 2"/>
          <p:cNvSpPr>
            <a:spLocks noGrp="1" noChangeArrowheads="1"/>
          </p:cNvSpPr>
          <p:nvPr>
            <p:ph type="title"/>
          </p:nvPr>
        </p:nvSpPr>
        <p:spPr/>
        <p:txBody>
          <a:bodyPr/>
          <a:lstStyle/>
          <a:p>
            <a:r>
              <a:rPr lang="en-US" altLang="zh-CN"/>
              <a:t>4.6.2	</a:t>
            </a:r>
            <a:r>
              <a:rPr lang="zh-CN" altLang="en-US"/>
              <a:t>权限回收</a:t>
            </a:r>
          </a:p>
        </p:txBody>
      </p:sp>
      <p:sp>
        <p:nvSpPr>
          <p:cNvPr id="1737731"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具有授予权的用户可以通过回收语句将所授予的权限回收。</a:t>
            </a:r>
          </a:p>
          <a:p>
            <a:pPr>
              <a:spcBef>
                <a:spcPct val="0"/>
              </a:spcBef>
            </a:pPr>
            <a:r>
              <a:rPr lang="zh-CN" altLang="en-US" dirty="0"/>
              <a:t>回收语句格式为：</a:t>
            </a:r>
          </a:p>
          <a:p>
            <a:pPr lvl="2">
              <a:spcBef>
                <a:spcPct val="0"/>
              </a:spcBef>
              <a:buFont typeface="Wingdings" pitchFamily="2" charset="2"/>
              <a:buNone/>
            </a:pPr>
            <a:r>
              <a:rPr lang="en-US" altLang="zh-CN" dirty="0"/>
              <a:t>REVOKE {&lt;</a:t>
            </a:r>
            <a:r>
              <a:rPr lang="zh-CN" altLang="en-US" dirty="0"/>
              <a:t>权限</a:t>
            </a:r>
            <a:r>
              <a:rPr lang="en-US" altLang="zh-CN" dirty="0"/>
              <a:t>1&gt;, &lt;</a:t>
            </a:r>
            <a:r>
              <a:rPr lang="zh-CN" altLang="en-US" dirty="0"/>
              <a:t>权限</a:t>
            </a:r>
            <a:r>
              <a:rPr lang="en-US" altLang="zh-CN" dirty="0"/>
              <a:t>2&gt;, …} </a:t>
            </a:r>
          </a:p>
          <a:p>
            <a:pPr lvl="2">
              <a:spcBef>
                <a:spcPct val="0"/>
              </a:spcBef>
              <a:buNone/>
            </a:pPr>
            <a:r>
              <a:rPr lang="en-US" altLang="zh-CN" dirty="0"/>
              <a:t>   ON </a:t>
            </a:r>
            <a:r>
              <a:rPr lang="en-US" altLang="zh-CN" dirty="0">
                <a:solidFill>
                  <a:srgbClr val="FF0000"/>
                </a:solidFill>
              </a:rPr>
              <a:t>TABLE</a:t>
            </a:r>
            <a:r>
              <a:rPr lang="en-US" altLang="zh-CN" dirty="0"/>
              <a:t> &lt;</a:t>
            </a:r>
            <a:r>
              <a:rPr lang="zh-CN" altLang="en-US" dirty="0"/>
              <a:t>表名或视图名</a:t>
            </a:r>
            <a:r>
              <a:rPr lang="en-US" altLang="zh-CN" dirty="0"/>
              <a:t>&gt;</a:t>
            </a:r>
          </a:p>
          <a:p>
            <a:pPr lvl="2">
              <a:spcBef>
                <a:spcPct val="0"/>
              </a:spcBef>
              <a:buFont typeface="Wingdings" pitchFamily="2" charset="2"/>
              <a:buNone/>
            </a:pPr>
            <a:r>
              <a:rPr lang="en-US" altLang="zh-CN" dirty="0"/>
              <a:t>   FROM {&lt;</a:t>
            </a:r>
            <a:r>
              <a:rPr lang="zh-CN" altLang="en-US" dirty="0"/>
              <a:t>用户名</a:t>
            </a:r>
            <a:r>
              <a:rPr lang="en-US" altLang="zh-CN" dirty="0"/>
              <a:t>1&gt;,&lt;</a:t>
            </a:r>
            <a:r>
              <a:rPr lang="zh-CN" altLang="en-US" dirty="0"/>
              <a:t>用户名</a:t>
            </a:r>
            <a:r>
              <a:rPr lang="en-US" altLang="zh-CN" dirty="0"/>
              <a:t>2&gt;, … | PUBLIC}</a:t>
            </a:r>
          </a:p>
          <a:p>
            <a:pPr lvl="2">
              <a:spcBef>
                <a:spcPct val="0"/>
              </a:spcBef>
              <a:buFont typeface="Wingdings" pitchFamily="2" charset="2"/>
              <a:buNone/>
            </a:pPr>
            <a:r>
              <a:rPr lang="en-US" altLang="zh-CN" dirty="0"/>
              <a:t>   [RESTRICT|CASCADE];</a:t>
            </a:r>
          </a:p>
          <a:p>
            <a:pPr lvl="1">
              <a:spcBef>
                <a:spcPct val="0"/>
              </a:spcBef>
            </a:pPr>
            <a:r>
              <a:rPr lang="en-US" altLang="zh-CN" dirty="0"/>
              <a:t>CASCADE</a:t>
            </a:r>
            <a:r>
              <a:rPr lang="zh-CN" altLang="en-US" dirty="0"/>
              <a:t>选项表示回收权限时要引起级联操作，即拥有授予权（</a:t>
            </a:r>
            <a:r>
              <a:rPr lang="en-US" altLang="zh-CN" dirty="0"/>
              <a:t>WITH GRANT OPTION</a:t>
            </a:r>
            <a:r>
              <a:rPr lang="zh-CN" altLang="en-US" dirty="0"/>
              <a:t>）的用户如果把拥有的权限授予了其他用户，则要把转授出去的权限一起回收。</a:t>
            </a:r>
          </a:p>
          <a:p>
            <a:pPr lvl="1">
              <a:spcBef>
                <a:spcPct val="0"/>
              </a:spcBef>
            </a:pPr>
            <a:r>
              <a:rPr lang="en-US" altLang="zh-CN" dirty="0"/>
              <a:t>RESTRICT</a:t>
            </a:r>
            <a:r>
              <a:rPr lang="zh-CN" altLang="en-US" dirty="0"/>
              <a:t>选项表示，只有用户没有将拥有的权限转授给其他用户时才能回收该用户的权限，否则系统将拒绝执行。</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8B921F2-2B3B-45AE-8030-01EBF3DEBCCB}" type="slidenum">
              <a:rPr lang="zh-CN" altLang="en-US"/>
              <a:pPr/>
              <a:t>168</a:t>
            </a:fld>
            <a:endParaRPr lang="en-US" altLang="zh-CN"/>
          </a:p>
        </p:txBody>
      </p:sp>
      <p:sp>
        <p:nvSpPr>
          <p:cNvPr id="5" name="日期占位符 4"/>
          <p:cNvSpPr>
            <a:spLocks noGrp="1"/>
          </p:cNvSpPr>
          <p:nvPr>
            <p:ph type="dt" sz="half" idx="11"/>
          </p:nvPr>
        </p:nvSpPr>
        <p:spPr/>
        <p:txBody>
          <a:bodyPr/>
          <a:lstStyle/>
          <a:p>
            <a:fld id="{C4DB1045-0B19-4F08-BF58-DFBA3FF20E90}" type="datetime1">
              <a:rPr lang="zh-CN" altLang="en-US"/>
              <a:pPr/>
              <a:t>2017/4/15</a:t>
            </a:fld>
            <a:endParaRPr lang="en-US" altLang="zh-CN" sz="1000"/>
          </a:p>
        </p:txBody>
      </p:sp>
      <p:sp>
        <p:nvSpPr>
          <p:cNvPr id="1738754" name="Rectangle 2"/>
          <p:cNvSpPr>
            <a:spLocks noGrp="1" noChangeArrowheads="1"/>
          </p:cNvSpPr>
          <p:nvPr>
            <p:ph type="title"/>
          </p:nvPr>
        </p:nvSpPr>
        <p:spPr/>
        <p:txBody>
          <a:bodyPr/>
          <a:lstStyle/>
          <a:p>
            <a:r>
              <a:rPr lang="en-US" altLang="zh-CN"/>
              <a:t>4.6.2	</a:t>
            </a:r>
            <a:r>
              <a:rPr lang="zh-CN" altLang="en-US"/>
              <a:t>权限回收</a:t>
            </a:r>
          </a:p>
        </p:txBody>
      </p:sp>
      <p:sp>
        <p:nvSpPr>
          <p:cNvPr id="1738755" name="Rectangle 3"/>
          <p:cNvSpPr>
            <a:spLocks noGrp="1" noChangeArrowheads="1"/>
          </p:cNvSpPr>
          <p:nvPr>
            <p:ph type="body" idx="1"/>
          </p:nvPr>
        </p:nvSpPr>
        <p:spPr>
          <a:xfrm>
            <a:off x="650875" y="1143000"/>
            <a:ext cx="8820150" cy="2901950"/>
          </a:xfrm>
        </p:spPr>
        <p:txBody>
          <a:bodyPr/>
          <a:lstStyle/>
          <a:p>
            <a:r>
              <a:rPr lang="en-US" altLang="zh-CN" dirty="0"/>
              <a:t>【</a:t>
            </a:r>
            <a:r>
              <a:rPr lang="zh-CN" altLang="en-US" dirty="0"/>
              <a:t>例</a:t>
            </a:r>
            <a:r>
              <a:rPr lang="en-US" altLang="zh-CN" dirty="0"/>
              <a:t>4-58】</a:t>
            </a:r>
            <a:r>
              <a:rPr lang="zh-CN" altLang="en-US" dirty="0"/>
              <a:t>回收用户</a:t>
            </a:r>
            <a:r>
              <a:rPr lang="en-US" altLang="zh-CN" dirty="0"/>
              <a:t>User2</a:t>
            </a:r>
            <a:r>
              <a:rPr lang="zh-CN" altLang="en-US" dirty="0"/>
              <a:t>对学生表</a:t>
            </a:r>
            <a:r>
              <a:rPr lang="en-US" altLang="zh-CN" dirty="0"/>
              <a:t>Student</a:t>
            </a:r>
            <a:r>
              <a:rPr lang="zh-CN" altLang="en-US" dirty="0"/>
              <a:t>的查询权和删除权。</a:t>
            </a:r>
          </a:p>
          <a:p>
            <a:pPr lvl="2">
              <a:buFont typeface="Wingdings" pitchFamily="2" charset="2"/>
              <a:buNone/>
            </a:pPr>
            <a:r>
              <a:rPr lang="en-US" altLang="zh-CN" dirty="0">
                <a:solidFill>
                  <a:srgbClr val="0000FF"/>
                </a:solidFill>
              </a:rPr>
              <a:t>REVOKE SELECT, DELETE</a:t>
            </a:r>
          </a:p>
          <a:p>
            <a:pPr lvl="2">
              <a:buFont typeface="Wingdings" pitchFamily="2" charset="2"/>
              <a:buNone/>
            </a:pPr>
            <a:r>
              <a:rPr lang="en-US" altLang="zh-CN" dirty="0">
                <a:solidFill>
                  <a:srgbClr val="0000FF"/>
                </a:solidFill>
              </a:rPr>
              <a:t>   ON TABLE Student</a:t>
            </a:r>
          </a:p>
          <a:p>
            <a:pPr lvl="2">
              <a:buFont typeface="Wingdings" pitchFamily="2" charset="2"/>
              <a:buNone/>
            </a:pPr>
            <a:r>
              <a:rPr lang="en-US" altLang="zh-CN" dirty="0">
                <a:solidFill>
                  <a:srgbClr val="0000FF"/>
                </a:solidFill>
              </a:rPr>
              <a:t>   FROM User2</a:t>
            </a:r>
          </a:p>
          <a:p>
            <a:pPr lvl="2">
              <a:buFont typeface="Wingdings" pitchFamily="2" charset="2"/>
              <a:buNone/>
            </a:pPr>
            <a:r>
              <a:rPr lang="en-US" altLang="zh-CN" dirty="0">
                <a:solidFill>
                  <a:srgbClr val="0000FF"/>
                </a:solidFill>
              </a:rPr>
              <a:t>   CASCADE;</a:t>
            </a:r>
            <a:endParaRPr lang="zh-CN" altLang="en-US" dirty="0">
              <a:solidFill>
                <a:srgbClr val="0000FF"/>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9D9D3B2-6B22-4386-A54A-771175F1973E}" type="slidenum">
              <a:rPr lang="zh-CN" altLang="en-US"/>
              <a:pPr/>
              <a:t>169</a:t>
            </a:fld>
            <a:endParaRPr lang="en-US" altLang="zh-CN"/>
          </a:p>
        </p:txBody>
      </p:sp>
      <p:sp>
        <p:nvSpPr>
          <p:cNvPr id="5" name="日期占位符 4"/>
          <p:cNvSpPr>
            <a:spLocks noGrp="1"/>
          </p:cNvSpPr>
          <p:nvPr>
            <p:ph type="dt" sz="half" idx="11"/>
          </p:nvPr>
        </p:nvSpPr>
        <p:spPr/>
        <p:txBody>
          <a:bodyPr/>
          <a:lstStyle/>
          <a:p>
            <a:fld id="{3480CA34-AD2D-49AD-9231-B5E4FC33C57C}" type="datetime1">
              <a:rPr lang="zh-CN" altLang="en-US"/>
              <a:pPr/>
              <a:t>2017/4/15</a:t>
            </a:fld>
            <a:endParaRPr lang="en-US" altLang="zh-CN" sz="1000"/>
          </a:p>
        </p:txBody>
      </p:sp>
      <p:sp>
        <p:nvSpPr>
          <p:cNvPr id="1799170"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99171" name="Rectangle 3"/>
          <p:cNvSpPr>
            <a:spLocks noGrp="1" noChangeArrowheads="1"/>
          </p:cNvSpPr>
          <p:nvPr>
            <p:ph type="body" idx="1"/>
          </p:nvPr>
        </p:nvSpPr>
        <p:spPr>
          <a:xfrm>
            <a:off x="704850" y="1196975"/>
            <a:ext cx="6026150" cy="5340350"/>
          </a:xfrm>
        </p:spPr>
        <p:txBody>
          <a:bodyPr/>
          <a:lstStyle/>
          <a:p>
            <a:pPr>
              <a:lnSpc>
                <a:spcPct val="80000"/>
              </a:lnSpc>
            </a:pPr>
            <a:r>
              <a:rPr lang="en-US" altLang="zh-CN" sz="2400"/>
              <a:t>4.1	SQL简介 </a:t>
            </a:r>
          </a:p>
          <a:p>
            <a:pPr>
              <a:lnSpc>
                <a:spcPct val="80000"/>
              </a:lnSpc>
            </a:pPr>
            <a:r>
              <a:rPr lang="en-US" altLang="zh-CN" sz="2400"/>
              <a:t>4.2	SQL的系统结构</a:t>
            </a:r>
          </a:p>
          <a:p>
            <a:pPr>
              <a:lnSpc>
                <a:spcPct val="80000"/>
              </a:lnSpc>
            </a:pPr>
            <a:r>
              <a:rPr lang="en-US" altLang="zh-CN" sz="2400"/>
              <a:t>4.3	SQL的数据定义</a:t>
            </a:r>
          </a:p>
          <a:p>
            <a:pPr>
              <a:lnSpc>
                <a:spcPct val="80000"/>
              </a:lnSpc>
            </a:pPr>
            <a:r>
              <a:rPr lang="en-US" altLang="zh-CN" sz="2400"/>
              <a:t>4.4	SQL的数据操纵</a:t>
            </a:r>
            <a:endParaRPr lang="zh-CN" altLang="en-US" sz="2400">
              <a:solidFill>
                <a:srgbClr val="0000FF"/>
              </a:solidFill>
            </a:endParaRPr>
          </a:p>
          <a:p>
            <a:pPr>
              <a:lnSpc>
                <a:spcPct val="80000"/>
              </a:lnSpc>
            </a:pPr>
            <a:r>
              <a:rPr lang="en-US" altLang="zh-CN" sz="2400"/>
              <a:t>4.5	SQL中的视图</a:t>
            </a:r>
          </a:p>
          <a:p>
            <a:pPr>
              <a:lnSpc>
                <a:spcPct val="80000"/>
              </a:lnSpc>
            </a:pPr>
            <a:r>
              <a:rPr lang="en-US" altLang="zh-CN" sz="2400"/>
              <a:t>4.6	SQL的数据控制</a:t>
            </a:r>
          </a:p>
          <a:p>
            <a:pPr>
              <a:lnSpc>
                <a:spcPct val="80000"/>
              </a:lnSpc>
            </a:pPr>
            <a:r>
              <a:rPr lang="en-US" altLang="zh-CN" sz="2400">
                <a:solidFill>
                  <a:srgbClr val="0000FF"/>
                </a:solidFill>
              </a:rPr>
              <a:t>4.7	嵌入式SQL</a:t>
            </a:r>
          </a:p>
          <a:p>
            <a:pPr lvl="1">
              <a:lnSpc>
                <a:spcPct val="80000"/>
              </a:lnSpc>
            </a:pPr>
            <a:r>
              <a:rPr lang="en-US" altLang="zh-CN" sz="2400"/>
              <a:t>4.7.1	</a:t>
            </a:r>
            <a:r>
              <a:rPr lang="zh-CN" altLang="en-US" sz="2400"/>
              <a:t>嵌入式</a:t>
            </a:r>
            <a:r>
              <a:rPr lang="en-US" altLang="zh-CN" sz="2400"/>
              <a:t>SQL</a:t>
            </a:r>
            <a:r>
              <a:rPr lang="zh-CN" altLang="en-US" sz="2400"/>
              <a:t>与主语言的接口</a:t>
            </a:r>
          </a:p>
          <a:p>
            <a:pPr lvl="1">
              <a:lnSpc>
                <a:spcPct val="80000"/>
              </a:lnSpc>
            </a:pPr>
            <a:r>
              <a:rPr lang="en-US" altLang="zh-CN" sz="2400"/>
              <a:t>4.7.2	</a:t>
            </a:r>
            <a:r>
              <a:rPr lang="zh-CN" altLang="en-US" sz="2400"/>
              <a:t>不用游标的嵌入式</a:t>
            </a:r>
            <a:r>
              <a:rPr lang="en-US" altLang="zh-CN" sz="2400"/>
              <a:t>SQL </a:t>
            </a:r>
          </a:p>
          <a:p>
            <a:pPr lvl="1">
              <a:lnSpc>
                <a:spcPct val="80000"/>
              </a:lnSpc>
            </a:pPr>
            <a:r>
              <a:rPr lang="en-US" altLang="zh-CN" sz="2400"/>
              <a:t>4.7.3	</a:t>
            </a:r>
            <a:r>
              <a:rPr lang="zh-CN" altLang="en-US" sz="2400"/>
              <a:t>用游标的嵌入式</a:t>
            </a:r>
            <a:r>
              <a:rPr lang="en-US" altLang="zh-CN" sz="2400"/>
              <a:t>SQL </a:t>
            </a:r>
          </a:p>
          <a:p>
            <a:pPr lvl="1">
              <a:lnSpc>
                <a:spcPct val="80000"/>
              </a:lnSpc>
            </a:pPr>
            <a:r>
              <a:rPr lang="en-US" altLang="zh-CN" sz="2400"/>
              <a:t>4.7.4	</a:t>
            </a:r>
            <a:r>
              <a:rPr lang="zh-CN" altLang="en-US" sz="2400"/>
              <a:t>嵌入式</a:t>
            </a:r>
            <a:r>
              <a:rPr lang="en-US" altLang="zh-CN" sz="2400"/>
              <a:t>SQL </a:t>
            </a:r>
            <a:r>
              <a:rPr lang="zh-CN" altLang="en-US" sz="2400"/>
              <a:t>应用实例</a:t>
            </a:r>
          </a:p>
          <a:p>
            <a:pPr lvl="1">
              <a:lnSpc>
                <a:spcPct val="80000"/>
              </a:lnSpc>
            </a:pPr>
            <a:r>
              <a:rPr lang="en-US" altLang="zh-CN" sz="2400"/>
              <a:t>4.7.5	</a:t>
            </a:r>
            <a:r>
              <a:rPr lang="zh-CN" altLang="en-US" sz="2400"/>
              <a:t>动态</a:t>
            </a:r>
            <a:r>
              <a:rPr lang="en-US" altLang="zh-CN" sz="2400"/>
              <a:t>SQL </a:t>
            </a:r>
            <a:endParaRPr lang="en-US" altLang="zh-CN" sz="2400">
              <a:solidFill>
                <a:srgbClr val="0000FF"/>
              </a:solidFill>
            </a:endParaRPr>
          </a:p>
          <a:p>
            <a:pPr>
              <a:lnSpc>
                <a:spcPct val="80000"/>
              </a:lnSpc>
            </a:pPr>
            <a:r>
              <a:rPr lang="en-US" altLang="zh-CN" sz="2400"/>
              <a:t>4.8	小结</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86C4235-FF21-4375-AC83-860ED139D507}" type="slidenum">
              <a:rPr lang="zh-CN" altLang="en-US"/>
              <a:pPr/>
              <a:t>17</a:t>
            </a:fld>
            <a:endParaRPr lang="en-US" altLang="zh-CN"/>
          </a:p>
        </p:txBody>
      </p:sp>
      <p:sp>
        <p:nvSpPr>
          <p:cNvPr id="5" name="日期占位符 4"/>
          <p:cNvSpPr>
            <a:spLocks noGrp="1"/>
          </p:cNvSpPr>
          <p:nvPr>
            <p:ph type="dt" sz="half" idx="11"/>
          </p:nvPr>
        </p:nvSpPr>
        <p:spPr/>
        <p:txBody>
          <a:bodyPr/>
          <a:lstStyle/>
          <a:p>
            <a:fld id="{C55ABE0C-C4DD-4B8C-87B6-2317ED607BF2}" type="datetime1">
              <a:rPr lang="zh-CN" altLang="en-US"/>
              <a:pPr/>
              <a:t>2017/4/15</a:t>
            </a:fld>
            <a:endParaRPr lang="en-US" altLang="zh-CN" sz="1000"/>
          </a:p>
        </p:txBody>
      </p:sp>
      <p:sp>
        <p:nvSpPr>
          <p:cNvPr id="1723394" name="Rectangle 2"/>
          <p:cNvSpPr>
            <a:spLocks noGrp="1" noChangeArrowheads="1"/>
          </p:cNvSpPr>
          <p:nvPr>
            <p:ph type="title"/>
          </p:nvPr>
        </p:nvSpPr>
        <p:spPr/>
        <p:txBody>
          <a:bodyPr/>
          <a:lstStyle/>
          <a:p>
            <a:r>
              <a:rPr lang="en-US" altLang="zh-CN"/>
              <a:t>1.  </a:t>
            </a:r>
            <a:r>
              <a:rPr lang="zh-CN" altLang="en-US"/>
              <a:t>定义基本表</a:t>
            </a:r>
          </a:p>
        </p:txBody>
      </p:sp>
      <p:sp>
        <p:nvSpPr>
          <p:cNvPr id="1723395" name="Rectangle 3"/>
          <p:cNvSpPr>
            <a:spLocks noGrp="1" noChangeArrowheads="1"/>
          </p:cNvSpPr>
          <p:nvPr>
            <p:ph type="body" idx="1"/>
          </p:nvPr>
        </p:nvSpPr>
        <p:spPr>
          <a:xfrm>
            <a:off x="650875" y="1143000"/>
            <a:ext cx="8820150" cy="5270500"/>
          </a:xfrm>
        </p:spPr>
        <p:txBody>
          <a:bodyPr/>
          <a:lstStyle/>
          <a:p>
            <a:r>
              <a:rPr lang="zh-CN" altLang="en-US"/>
              <a:t>在</a:t>
            </a:r>
            <a:r>
              <a:rPr lang="en-US" altLang="zh-CN"/>
              <a:t>SQL2</a:t>
            </a:r>
            <a:r>
              <a:rPr lang="zh-CN" altLang="en-US"/>
              <a:t>中增加了定义域的语句，可以用域名代替指定列的数据类型。</a:t>
            </a:r>
          </a:p>
          <a:p>
            <a:r>
              <a:rPr lang="zh-CN" altLang="en-US"/>
              <a:t>如果有一个或多个表的属性的域是相同的，通过对域的修改可以很容易地改变属性的数据类型。</a:t>
            </a:r>
          </a:p>
          <a:p>
            <a:r>
              <a:rPr lang="zh-CN" altLang="en-US"/>
              <a:t>域定义语句的格式为：</a:t>
            </a:r>
          </a:p>
          <a:p>
            <a:pPr lvl="1">
              <a:buFontTx/>
              <a:buNone/>
            </a:pPr>
            <a:r>
              <a:rPr lang="en-US" altLang="zh-CN"/>
              <a:t>	CREATE DOMAIN &lt;</a:t>
            </a:r>
            <a:r>
              <a:rPr lang="zh-CN" altLang="en-US"/>
              <a:t>域名</a:t>
            </a:r>
            <a:r>
              <a:rPr lang="en-US" altLang="zh-CN"/>
              <a:t>&gt; &lt;</a:t>
            </a:r>
            <a:r>
              <a:rPr lang="zh-CN" altLang="en-US"/>
              <a:t>数据类型</a:t>
            </a:r>
            <a:r>
              <a:rPr lang="en-US" altLang="zh-CN"/>
              <a:t>&gt;;</a:t>
            </a:r>
          </a:p>
          <a:p>
            <a:pPr lvl="1"/>
            <a:r>
              <a:rPr lang="zh-CN" altLang="en-US"/>
              <a:t>例</a:t>
            </a:r>
          </a:p>
          <a:p>
            <a:pPr lvl="1">
              <a:buFontTx/>
              <a:buNone/>
            </a:pPr>
            <a:r>
              <a:rPr lang="en-US" altLang="zh-CN"/>
              <a:t>   CREATE DOMAIN Sdept_TYPE CHAR(12);</a:t>
            </a:r>
          </a:p>
          <a:p>
            <a:r>
              <a:rPr lang="zh-CN" altLang="en-US"/>
              <a:t>域</a:t>
            </a:r>
            <a:r>
              <a:rPr lang="en-US" altLang="zh-CN"/>
              <a:t>Sdept_TYPE</a:t>
            </a:r>
            <a:r>
              <a:rPr lang="zh-CN" altLang="en-US"/>
              <a:t>创建后，定义学生表时，对列</a:t>
            </a:r>
            <a:r>
              <a:rPr lang="en-US" altLang="zh-CN"/>
              <a:t>Sdept</a:t>
            </a:r>
            <a:r>
              <a:rPr lang="zh-CN" altLang="en-US"/>
              <a:t>的类型定义可以用域名代替：</a:t>
            </a:r>
          </a:p>
          <a:p>
            <a:pPr lvl="2"/>
            <a:r>
              <a:rPr lang="en-US" altLang="zh-CN"/>
              <a:t>Sdept Sdept_TYPE</a:t>
            </a:r>
            <a:r>
              <a:rPr lang="zh-CN" altLang="en-US"/>
              <a:t>。 </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0B1E0D-0B82-4297-B9BC-87C899689220}" type="slidenum">
              <a:rPr lang="zh-CN" altLang="en-US"/>
              <a:pPr/>
              <a:t>170</a:t>
            </a:fld>
            <a:endParaRPr lang="en-US" altLang="zh-CN"/>
          </a:p>
        </p:txBody>
      </p:sp>
      <p:sp>
        <p:nvSpPr>
          <p:cNvPr id="5" name="日期占位符 4"/>
          <p:cNvSpPr>
            <a:spLocks noGrp="1"/>
          </p:cNvSpPr>
          <p:nvPr>
            <p:ph type="dt" sz="half" idx="11"/>
          </p:nvPr>
        </p:nvSpPr>
        <p:spPr/>
        <p:txBody>
          <a:bodyPr/>
          <a:lstStyle/>
          <a:p>
            <a:fld id="{9B805164-7E60-4226-9599-0A362431DF32}" type="datetime1">
              <a:rPr lang="zh-CN" altLang="en-US"/>
              <a:pPr/>
              <a:t>2017/4/15</a:t>
            </a:fld>
            <a:endParaRPr lang="en-US" altLang="zh-CN" sz="1000"/>
          </a:p>
        </p:txBody>
      </p:sp>
      <p:sp>
        <p:nvSpPr>
          <p:cNvPr id="1740802" name="Rectangle 2"/>
          <p:cNvSpPr>
            <a:spLocks noGrp="1" noChangeArrowheads="1"/>
          </p:cNvSpPr>
          <p:nvPr>
            <p:ph type="title"/>
          </p:nvPr>
        </p:nvSpPr>
        <p:spPr/>
        <p:txBody>
          <a:bodyPr/>
          <a:lstStyle/>
          <a:p>
            <a:r>
              <a:rPr lang="en-US" altLang="zh-CN"/>
              <a:t>4.7	</a:t>
            </a:r>
            <a:r>
              <a:rPr lang="zh-CN" altLang="en-US"/>
              <a:t>嵌入式</a:t>
            </a:r>
            <a:r>
              <a:rPr lang="en-US" altLang="zh-CN"/>
              <a:t>SQL</a:t>
            </a:r>
          </a:p>
        </p:txBody>
      </p:sp>
      <p:sp>
        <p:nvSpPr>
          <p:cNvPr id="1740803" name="Rectangle 3"/>
          <p:cNvSpPr>
            <a:spLocks noGrp="1" noChangeArrowheads="1"/>
          </p:cNvSpPr>
          <p:nvPr>
            <p:ph type="body" idx="1"/>
          </p:nvPr>
        </p:nvSpPr>
        <p:spPr>
          <a:xfrm>
            <a:off x="631825" y="1268413"/>
            <a:ext cx="8420100" cy="5356225"/>
          </a:xfrm>
        </p:spPr>
        <p:txBody>
          <a:bodyPr/>
          <a:lstStyle/>
          <a:p>
            <a:r>
              <a:rPr lang="en-US" altLang="zh-CN"/>
              <a:t>SQL</a:t>
            </a:r>
            <a:r>
              <a:rPr lang="zh-CN" altLang="en-US"/>
              <a:t>语言提供了两种使用方式：交互式、嵌入式</a:t>
            </a:r>
          </a:p>
          <a:p>
            <a:r>
              <a:rPr lang="zh-CN" altLang="en-US"/>
              <a:t>为什么要引入嵌入式</a:t>
            </a:r>
            <a:r>
              <a:rPr lang="en-US" altLang="zh-CN"/>
              <a:t>SQL</a:t>
            </a:r>
            <a:r>
              <a:rPr lang="zh-CN" altLang="en-US"/>
              <a:t>：</a:t>
            </a:r>
          </a:p>
          <a:p>
            <a:pPr lvl="1"/>
            <a:r>
              <a:rPr lang="en-US" altLang="zh-CN"/>
              <a:t>SQL</a:t>
            </a:r>
            <a:r>
              <a:rPr lang="zh-CN" altLang="en-US"/>
              <a:t>语言是非过程性语言</a:t>
            </a:r>
            <a:r>
              <a:rPr lang="en-US" altLang="zh-CN"/>
              <a:t>,</a:t>
            </a:r>
            <a:r>
              <a:rPr lang="zh-CN" altLang="en-US"/>
              <a:t>事务处理应用需要高级语言</a:t>
            </a:r>
          </a:p>
          <a:p>
            <a:pPr lvl="1"/>
            <a:r>
              <a:rPr lang="en-US" altLang="zh-CN"/>
              <a:t>SQL</a:t>
            </a:r>
            <a:r>
              <a:rPr lang="zh-CN" altLang="en-US"/>
              <a:t>是面向集合的，是非过程性的。而许多事务处理是过程性的，与上下文相关的，单纯使用</a:t>
            </a:r>
            <a:r>
              <a:rPr lang="en-US" altLang="zh-CN"/>
              <a:t>SQL</a:t>
            </a:r>
            <a:r>
              <a:rPr lang="zh-CN" altLang="en-US"/>
              <a:t>语句难以实现各种应用的全部功能。</a:t>
            </a:r>
          </a:p>
          <a:p>
            <a:pPr>
              <a:buFont typeface="Wingdings" pitchFamily="2" charset="2"/>
              <a:buNone/>
            </a:pPr>
            <a:r>
              <a:rPr lang="zh-CN" altLang="en-US"/>
              <a:t>  为解决这一问题，</a:t>
            </a:r>
            <a:r>
              <a:rPr lang="en-US" altLang="zh-CN"/>
              <a:t>SQL</a:t>
            </a:r>
            <a:r>
              <a:rPr lang="zh-CN" altLang="en-US"/>
              <a:t>语言提供了嵌入式使用方式，</a:t>
            </a:r>
          </a:p>
          <a:p>
            <a:pPr lvl="1"/>
            <a:r>
              <a:rPr lang="zh-CN" altLang="en-US"/>
              <a:t>将</a:t>
            </a:r>
            <a:r>
              <a:rPr lang="en-US" altLang="zh-CN"/>
              <a:t>SQL</a:t>
            </a:r>
            <a:r>
              <a:rPr lang="zh-CN" altLang="en-US"/>
              <a:t>语言嵌入到高级语言中，利用高级语言的结构性来弥补</a:t>
            </a:r>
            <a:r>
              <a:rPr lang="en-US" altLang="zh-CN"/>
              <a:t>SQL</a:t>
            </a:r>
            <a:r>
              <a:rPr lang="zh-CN" altLang="en-US"/>
              <a:t>语言实现复杂应用方面的不足，称为嵌入式</a:t>
            </a:r>
            <a:r>
              <a:rPr lang="en-US" altLang="zh-CN"/>
              <a:t>SQL(Embedded SQL)</a:t>
            </a:r>
            <a:r>
              <a:rPr lang="zh-CN" altLang="en-US"/>
              <a:t>，而嵌入</a:t>
            </a:r>
            <a:r>
              <a:rPr lang="en-US" altLang="zh-CN"/>
              <a:t>SQL</a:t>
            </a:r>
            <a:r>
              <a:rPr lang="zh-CN" altLang="en-US"/>
              <a:t>的高级语言称为主语言或宿主语言。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0803">
                                            <p:txEl>
                                              <p:pRg st="0" end="0"/>
                                            </p:txEl>
                                          </p:spTgt>
                                        </p:tgtEl>
                                        <p:attrNameLst>
                                          <p:attrName>style.visibility</p:attrName>
                                        </p:attrNameLst>
                                      </p:cBhvr>
                                      <p:to>
                                        <p:strVal val="visible"/>
                                      </p:to>
                                    </p:set>
                                    <p:animEffect transition="in" filter="wipe(up)">
                                      <p:cBhvr>
                                        <p:cTn id="7" dur="1000"/>
                                        <p:tgtEl>
                                          <p:spTgt spid="174080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40803">
                                            <p:txEl>
                                              <p:pRg st="1" end="1"/>
                                            </p:txEl>
                                          </p:spTgt>
                                        </p:tgtEl>
                                        <p:attrNameLst>
                                          <p:attrName>style.visibility</p:attrName>
                                        </p:attrNameLst>
                                      </p:cBhvr>
                                      <p:to>
                                        <p:strVal val="visible"/>
                                      </p:to>
                                    </p:set>
                                    <p:animEffect transition="in" filter="wipe(up)">
                                      <p:cBhvr>
                                        <p:cTn id="11" dur="1000"/>
                                        <p:tgtEl>
                                          <p:spTgt spid="174080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40803">
                                            <p:txEl>
                                              <p:pRg st="2" end="2"/>
                                            </p:txEl>
                                          </p:spTgt>
                                        </p:tgtEl>
                                        <p:attrNameLst>
                                          <p:attrName>style.visibility</p:attrName>
                                        </p:attrNameLst>
                                      </p:cBhvr>
                                      <p:to>
                                        <p:strVal val="visible"/>
                                      </p:to>
                                    </p:set>
                                    <p:animEffect transition="in" filter="wipe(up)">
                                      <p:cBhvr>
                                        <p:cTn id="15" dur="1000"/>
                                        <p:tgtEl>
                                          <p:spTgt spid="1740803">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40803">
                                            <p:txEl>
                                              <p:pRg st="3" end="3"/>
                                            </p:txEl>
                                          </p:spTgt>
                                        </p:tgtEl>
                                        <p:attrNameLst>
                                          <p:attrName>style.visibility</p:attrName>
                                        </p:attrNameLst>
                                      </p:cBhvr>
                                      <p:to>
                                        <p:strVal val="visible"/>
                                      </p:to>
                                    </p:set>
                                    <p:animEffect transition="in" filter="wipe(up)">
                                      <p:cBhvr>
                                        <p:cTn id="19" dur="1000"/>
                                        <p:tgtEl>
                                          <p:spTgt spid="174080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40803">
                                            <p:txEl>
                                              <p:pRg st="4" end="4"/>
                                            </p:txEl>
                                          </p:spTgt>
                                        </p:tgtEl>
                                        <p:attrNameLst>
                                          <p:attrName>style.visibility</p:attrName>
                                        </p:attrNameLst>
                                      </p:cBhvr>
                                      <p:to>
                                        <p:strVal val="visible"/>
                                      </p:to>
                                    </p:set>
                                    <p:animEffect transition="in" filter="wipe(up)">
                                      <p:cBhvr>
                                        <p:cTn id="24" dur="500"/>
                                        <p:tgtEl>
                                          <p:spTgt spid="1740803">
                                            <p:txEl>
                                              <p:pRg st="4" end="4"/>
                                            </p:txEl>
                                          </p:spTgt>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740803">
                                            <p:txEl>
                                              <p:pRg st="5" end="5"/>
                                            </p:txEl>
                                          </p:spTgt>
                                        </p:tgtEl>
                                        <p:attrNameLst>
                                          <p:attrName>style.visibility</p:attrName>
                                        </p:attrNameLst>
                                      </p:cBhvr>
                                      <p:to>
                                        <p:strVal val="visible"/>
                                      </p:to>
                                    </p:set>
                                    <p:animEffect transition="in" filter="wipe(up)">
                                      <p:cBhvr>
                                        <p:cTn id="28" dur="500"/>
                                        <p:tgtEl>
                                          <p:spTgt spid="1740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03" grpId="0" uiExpand="1"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6374A1B4-1BC2-4D82-B0A5-991F521DC004}" type="slidenum">
              <a:rPr lang="zh-CN" altLang="en-US"/>
              <a:pPr/>
              <a:t>171</a:t>
            </a:fld>
            <a:endParaRPr lang="en-US" altLang="zh-CN"/>
          </a:p>
        </p:txBody>
      </p:sp>
      <p:sp>
        <p:nvSpPr>
          <p:cNvPr id="14" name="日期占位符 4"/>
          <p:cNvSpPr>
            <a:spLocks noGrp="1"/>
          </p:cNvSpPr>
          <p:nvPr>
            <p:ph type="dt" sz="half" idx="11"/>
          </p:nvPr>
        </p:nvSpPr>
        <p:spPr/>
        <p:txBody>
          <a:bodyPr/>
          <a:lstStyle/>
          <a:p>
            <a:fld id="{83B5D1FE-3C1B-48A5-87F8-F84138196DD3}" type="datetime1">
              <a:rPr lang="zh-CN" altLang="en-US"/>
              <a:pPr/>
              <a:t>2017/4/15</a:t>
            </a:fld>
            <a:endParaRPr lang="en-US" altLang="zh-CN" sz="1000"/>
          </a:p>
        </p:txBody>
      </p:sp>
      <p:grpSp>
        <p:nvGrpSpPr>
          <p:cNvPr id="1746946" name="Group 2"/>
          <p:cNvGrpSpPr>
            <a:grpSpLocks/>
          </p:cNvGrpSpPr>
          <p:nvPr/>
        </p:nvGrpSpPr>
        <p:grpSpPr bwMode="auto">
          <a:xfrm>
            <a:off x="3584575" y="1125538"/>
            <a:ext cx="6321425" cy="5589587"/>
            <a:chOff x="2520" y="1752"/>
            <a:chExt cx="2340" cy="4992"/>
          </a:xfrm>
        </p:grpSpPr>
        <p:sp>
          <p:nvSpPr>
            <p:cNvPr id="1746947" name="Line 3"/>
            <p:cNvSpPr>
              <a:spLocks noChangeShapeType="1"/>
            </p:cNvSpPr>
            <p:nvPr/>
          </p:nvSpPr>
          <p:spPr bwMode="auto">
            <a:xfrm>
              <a:off x="3618" y="4404"/>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948" name="Line 4"/>
            <p:cNvSpPr>
              <a:spLocks noChangeShapeType="1"/>
            </p:cNvSpPr>
            <p:nvPr/>
          </p:nvSpPr>
          <p:spPr bwMode="auto">
            <a:xfrm>
              <a:off x="3618" y="2376"/>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949" name="AutoShape 5"/>
            <p:cNvSpPr>
              <a:spLocks noChangeArrowheads="1"/>
            </p:cNvSpPr>
            <p:nvPr/>
          </p:nvSpPr>
          <p:spPr bwMode="auto">
            <a:xfrm>
              <a:off x="2898" y="1752"/>
              <a:ext cx="1680" cy="780"/>
            </a:xfrm>
            <a:prstGeom prst="flowChartProcess">
              <a:avLst/>
            </a:prstGeom>
            <a:solidFill>
              <a:srgbClr val="DDDDDD"/>
            </a:solidFill>
            <a:ln w="9525">
              <a:solidFill>
                <a:srgbClr val="000000"/>
              </a:solidFill>
              <a:miter lim="800000"/>
              <a:headEnd/>
              <a:tailEnd/>
            </a:ln>
          </p:spPr>
          <p:txBody>
            <a:bodyPr/>
            <a:lstStyle/>
            <a:p>
              <a:pPr marL="342900" indent="-342900" eaLnBrk="1" hangingPunct="1"/>
              <a:r>
                <a:rPr lang="zh-CN" altLang="en-US">
                  <a:latin typeface="Times New Roman" pitchFamily="18" charset="0"/>
                </a:rPr>
                <a:t>主语言程序</a:t>
              </a:r>
            </a:p>
            <a:p>
              <a:pPr marL="342900" indent="-342900" algn="l" eaLnBrk="1" hangingPunct="1"/>
              <a:r>
                <a:rPr lang="zh-CN" altLang="en-US">
                  <a:latin typeface="Times New Roman" pitchFamily="18" charset="0"/>
                </a:rPr>
                <a:t>                 含</a:t>
              </a:r>
              <a:r>
                <a:rPr lang="en-US" altLang="zh-CN">
                  <a:latin typeface="Times New Roman" pitchFamily="18" charset="0"/>
                </a:rPr>
                <a:t>ESQL</a:t>
              </a:r>
              <a:r>
                <a:rPr lang="zh-CN" altLang="en-US">
                  <a:latin typeface="Times New Roman" pitchFamily="18" charset="0"/>
                </a:rPr>
                <a:t>语句</a:t>
              </a:r>
            </a:p>
          </p:txBody>
        </p:sp>
        <p:sp>
          <p:nvSpPr>
            <p:cNvPr id="1746950" name="AutoShape 6"/>
            <p:cNvSpPr>
              <a:spLocks noChangeArrowheads="1"/>
            </p:cNvSpPr>
            <p:nvPr/>
          </p:nvSpPr>
          <p:spPr bwMode="auto">
            <a:xfrm>
              <a:off x="2718" y="2844"/>
              <a:ext cx="2012" cy="624"/>
            </a:xfrm>
            <a:prstGeom prst="flowChartInputOutput">
              <a:avLst/>
            </a:prstGeom>
            <a:solidFill>
              <a:srgbClr val="FFFFFF"/>
            </a:solidFill>
            <a:ln w="9525">
              <a:solidFill>
                <a:srgbClr val="000000"/>
              </a:solidFill>
              <a:miter lim="800000"/>
              <a:headEnd/>
              <a:tailEnd/>
            </a:ln>
          </p:spPr>
          <p:txBody>
            <a:bodyPr lIns="36000" tIns="0" rIns="36000" bIns="0"/>
            <a:lstStyle/>
            <a:p>
              <a:pPr marL="342900" indent="-342900" eaLnBrk="1" hangingPunct="1"/>
              <a:r>
                <a:rPr lang="en-US" altLang="zh-CN">
                  <a:latin typeface="Times New Roman" pitchFamily="18" charset="0"/>
                </a:rPr>
                <a:t>RDBMS</a:t>
              </a:r>
              <a:r>
                <a:rPr lang="zh-CN" altLang="en-US">
                  <a:latin typeface="Times New Roman" pitchFamily="18" charset="0"/>
                </a:rPr>
                <a:t>的</a:t>
              </a:r>
            </a:p>
            <a:p>
              <a:pPr marL="342900" indent="-342900" eaLnBrk="1" hangingPunct="1"/>
              <a:r>
                <a:rPr lang="zh-CN" altLang="en-US">
                  <a:latin typeface="Times New Roman" pitchFamily="18" charset="0"/>
                </a:rPr>
                <a:t>预处理程序</a:t>
              </a:r>
            </a:p>
          </p:txBody>
        </p:sp>
        <p:sp>
          <p:nvSpPr>
            <p:cNvPr id="1746951" name="AutoShape 7"/>
            <p:cNvSpPr>
              <a:spLocks noChangeArrowheads="1"/>
            </p:cNvSpPr>
            <p:nvPr/>
          </p:nvSpPr>
          <p:spPr bwMode="auto">
            <a:xfrm>
              <a:off x="2948" y="3810"/>
              <a:ext cx="1570" cy="750"/>
            </a:xfrm>
            <a:prstGeom prst="flowChartProcess">
              <a:avLst/>
            </a:prstGeom>
            <a:solidFill>
              <a:srgbClr val="DDDDDD"/>
            </a:solidFill>
            <a:ln w="9525">
              <a:solidFill>
                <a:srgbClr val="000000"/>
              </a:solidFill>
              <a:miter lim="800000"/>
              <a:headEnd/>
              <a:tailEnd/>
            </a:ln>
          </p:spPr>
          <p:txBody>
            <a:bodyPr/>
            <a:lstStyle/>
            <a:p>
              <a:pPr marL="342900" indent="-342900" eaLnBrk="1" hangingPunct="1"/>
              <a:r>
                <a:rPr lang="en-US" altLang="zh-CN">
                  <a:latin typeface="Times New Roman" pitchFamily="18" charset="0"/>
                </a:rPr>
                <a:t>ESQL</a:t>
              </a:r>
              <a:r>
                <a:rPr lang="zh-CN" altLang="en-US">
                  <a:latin typeface="Times New Roman" pitchFamily="18" charset="0"/>
                </a:rPr>
                <a:t>语句转换</a:t>
              </a:r>
            </a:p>
            <a:p>
              <a:pPr marL="342900" indent="-342900" eaLnBrk="1" hangingPunct="1"/>
              <a:r>
                <a:rPr lang="zh-CN" altLang="en-US">
                  <a:latin typeface="Times New Roman" pitchFamily="18" charset="0"/>
                </a:rPr>
                <a:t>为函数调用</a:t>
              </a:r>
            </a:p>
          </p:txBody>
        </p:sp>
        <p:sp>
          <p:nvSpPr>
            <p:cNvPr id="1746952" name="AutoShape 8"/>
            <p:cNvSpPr>
              <a:spLocks noChangeArrowheads="1"/>
            </p:cNvSpPr>
            <p:nvPr/>
          </p:nvSpPr>
          <p:spPr bwMode="auto">
            <a:xfrm>
              <a:off x="2538" y="4872"/>
              <a:ext cx="2160" cy="624"/>
            </a:xfrm>
            <a:prstGeom prst="flowChartInputOutput">
              <a:avLst/>
            </a:prstGeom>
            <a:solidFill>
              <a:srgbClr val="FFFFFF"/>
            </a:solidFill>
            <a:ln w="9525">
              <a:solidFill>
                <a:srgbClr val="000000"/>
              </a:solidFill>
              <a:miter lim="800000"/>
              <a:headEnd/>
              <a:tailEnd/>
            </a:ln>
          </p:spPr>
          <p:txBody>
            <a:bodyPr lIns="36000" tIns="0" rIns="36000" bIns="0"/>
            <a:lstStyle/>
            <a:p>
              <a:pPr marL="342900" indent="-342900" eaLnBrk="1" hangingPunct="1"/>
              <a:r>
                <a:rPr lang="zh-CN" altLang="en-US">
                  <a:latin typeface="Times New Roman" pitchFamily="18" charset="0"/>
                </a:rPr>
                <a:t>主语言</a:t>
              </a:r>
            </a:p>
            <a:p>
              <a:pPr marL="342900" indent="-342900" eaLnBrk="1" hangingPunct="1"/>
              <a:r>
                <a:rPr lang="zh-CN" altLang="en-US">
                  <a:latin typeface="Times New Roman" pitchFamily="18" charset="0"/>
                </a:rPr>
                <a:t>编译程序</a:t>
              </a:r>
            </a:p>
          </p:txBody>
        </p:sp>
        <p:sp>
          <p:nvSpPr>
            <p:cNvPr id="1746953" name="AutoShape 9"/>
            <p:cNvSpPr>
              <a:spLocks noChangeArrowheads="1"/>
            </p:cNvSpPr>
            <p:nvPr/>
          </p:nvSpPr>
          <p:spPr bwMode="auto">
            <a:xfrm>
              <a:off x="3018" y="5811"/>
              <a:ext cx="1500" cy="465"/>
            </a:xfrm>
            <a:prstGeom prst="flowChartProcess">
              <a:avLst/>
            </a:prstGeom>
            <a:solidFill>
              <a:srgbClr val="DDDDDD"/>
            </a:solidFill>
            <a:ln w="9525">
              <a:solidFill>
                <a:srgbClr val="000000"/>
              </a:solidFill>
              <a:miter lim="800000"/>
              <a:headEnd/>
              <a:tailEnd/>
            </a:ln>
          </p:spPr>
          <p:txBody>
            <a:bodyPr/>
            <a:lstStyle/>
            <a:p>
              <a:pPr marL="342900" indent="-342900" eaLnBrk="1" hangingPunct="1"/>
              <a:r>
                <a:rPr lang="zh-CN" altLang="en-US">
                  <a:latin typeface="Times New Roman" pitchFamily="18" charset="0"/>
                </a:rPr>
                <a:t>目标语言程序</a:t>
              </a:r>
            </a:p>
          </p:txBody>
        </p:sp>
        <p:sp>
          <p:nvSpPr>
            <p:cNvPr id="1746954" name="Text Box 10"/>
            <p:cNvSpPr txBox="1">
              <a:spLocks noChangeArrowheads="1"/>
            </p:cNvSpPr>
            <p:nvPr/>
          </p:nvSpPr>
          <p:spPr bwMode="auto">
            <a:xfrm>
              <a:off x="2520" y="6438"/>
              <a:ext cx="2340" cy="3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marL="342900" indent="-342900" algn="l">
                <a:defRPr sz="2400">
                  <a:solidFill>
                    <a:schemeClr val="tx1"/>
                  </a:solidFill>
                  <a:latin typeface="Arial" pitchFamily="34" charset="0"/>
                  <a:ea typeface="宋体" pitchFamily="2" charset="-122"/>
                </a:defRPr>
              </a:lvl1pPr>
              <a:lvl2pPr algn="l">
                <a:defRPr sz="2400">
                  <a:solidFill>
                    <a:schemeClr val="tx1"/>
                  </a:solidFill>
                  <a:latin typeface="Arial" pitchFamily="34" charset="0"/>
                  <a:ea typeface="宋体" pitchFamily="2" charset="-122"/>
                </a:defRPr>
              </a:lvl2pPr>
              <a:lvl3pPr algn="l">
                <a:defRPr sz="2400">
                  <a:solidFill>
                    <a:schemeClr val="tx1"/>
                  </a:solidFill>
                  <a:latin typeface="Arial" pitchFamily="34" charset="0"/>
                  <a:ea typeface="宋体" pitchFamily="2" charset="-122"/>
                </a:defRPr>
              </a:lvl3pPr>
              <a:lvl4pPr algn="l">
                <a:defRPr sz="2400">
                  <a:solidFill>
                    <a:schemeClr val="tx1"/>
                  </a:solidFill>
                  <a:latin typeface="Arial" pitchFamily="34" charset="0"/>
                  <a:ea typeface="宋体" pitchFamily="2" charset="-122"/>
                </a:defRPr>
              </a:lvl4pPr>
              <a:lvl5pPr algn="l">
                <a:defRPr sz="2400">
                  <a:solidFill>
                    <a:schemeClr val="tx1"/>
                  </a:solidFill>
                  <a:latin typeface="Arial" pitchFamily="34" charset="0"/>
                  <a:ea typeface="宋体" pitchFamily="2" charset="-122"/>
                </a:defRPr>
              </a:lvl5pPr>
              <a:lvl6pPr eaLnBrk="0" fontAlgn="base" hangingPunct="0">
                <a:spcBef>
                  <a:spcPct val="0"/>
                </a:spcBef>
                <a:spcAft>
                  <a:spcPct val="0"/>
                </a:spcAft>
                <a:defRPr sz="2400">
                  <a:solidFill>
                    <a:schemeClr val="tx1"/>
                  </a:solidFill>
                  <a:latin typeface="Arial" pitchFamily="34" charset="0"/>
                  <a:ea typeface="宋体" pitchFamily="2" charset="-122"/>
                </a:defRPr>
              </a:lvl6pPr>
              <a:lvl7pPr eaLnBrk="0" fontAlgn="base" hangingPunct="0">
                <a:spcBef>
                  <a:spcPct val="0"/>
                </a:spcBef>
                <a:spcAft>
                  <a:spcPct val="0"/>
                </a:spcAft>
                <a:defRPr sz="2400">
                  <a:solidFill>
                    <a:schemeClr val="tx1"/>
                  </a:solidFill>
                  <a:latin typeface="Arial" pitchFamily="34" charset="0"/>
                  <a:ea typeface="宋体" pitchFamily="2" charset="-122"/>
                </a:defRPr>
              </a:lvl7pPr>
              <a:lvl8pPr eaLnBrk="0" fontAlgn="base" hangingPunct="0">
                <a:spcBef>
                  <a:spcPct val="0"/>
                </a:spcBef>
                <a:spcAft>
                  <a:spcPct val="0"/>
                </a:spcAft>
                <a:defRPr sz="2400">
                  <a:solidFill>
                    <a:schemeClr val="tx1"/>
                  </a:solidFill>
                  <a:latin typeface="Arial" pitchFamily="34" charset="0"/>
                  <a:ea typeface="宋体" pitchFamily="2" charset="-122"/>
                </a:defRPr>
              </a:lvl8pPr>
              <a:lvl9pPr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a:latin typeface="Times New Roman" pitchFamily="18" charset="0"/>
                </a:rPr>
                <a:t>ESQL</a:t>
              </a:r>
              <a:r>
                <a:rPr lang="zh-CN" altLang="en-US">
                  <a:latin typeface="Times New Roman" pitchFamily="18" charset="0"/>
                </a:rPr>
                <a:t>基本处理过程</a:t>
              </a:r>
            </a:p>
          </p:txBody>
        </p:sp>
      </p:grpSp>
      <p:sp>
        <p:nvSpPr>
          <p:cNvPr id="1746955" name="Rectangle 11"/>
          <p:cNvSpPr>
            <a:spLocks noGrp="1" noChangeArrowheads="1"/>
          </p:cNvSpPr>
          <p:nvPr>
            <p:ph type="title"/>
          </p:nvPr>
        </p:nvSpPr>
        <p:spPr/>
        <p:txBody>
          <a:bodyPr/>
          <a:lstStyle/>
          <a:p>
            <a:r>
              <a:rPr lang="en-US" altLang="zh-CN"/>
              <a:t>嵌入式SQL的处理过程</a:t>
            </a:r>
            <a:endParaRPr lang="zh-CN" altLang="en-US"/>
          </a:p>
        </p:txBody>
      </p:sp>
      <p:sp>
        <p:nvSpPr>
          <p:cNvPr id="1746956" name="Rectangle 12"/>
          <p:cNvSpPr>
            <a:spLocks noGrp="1" noChangeArrowheads="1"/>
          </p:cNvSpPr>
          <p:nvPr>
            <p:ph type="body" idx="1"/>
          </p:nvPr>
        </p:nvSpPr>
        <p:spPr>
          <a:xfrm>
            <a:off x="200025" y="1125538"/>
            <a:ext cx="4392613" cy="5207000"/>
          </a:xfrm>
        </p:spPr>
        <p:txBody>
          <a:bodyPr/>
          <a:lstStyle/>
          <a:p>
            <a:pPr marL="342900" indent="-342900" defTabSz="914400"/>
            <a:r>
              <a:rPr lang="zh-CN" altLang="en-US"/>
              <a:t>主语言</a:t>
            </a:r>
          </a:p>
          <a:p>
            <a:pPr marL="342900" indent="-342900" defTabSz="914400">
              <a:buFont typeface="Wingdings" pitchFamily="2" charset="2"/>
              <a:buNone/>
            </a:pPr>
            <a:r>
              <a:rPr lang="zh-CN" altLang="en-US"/>
              <a:t>   嵌入式</a:t>
            </a:r>
            <a:r>
              <a:rPr lang="en-US" altLang="zh-CN"/>
              <a:t>SQL</a:t>
            </a:r>
            <a:r>
              <a:rPr lang="zh-CN" altLang="en-US"/>
              <a:t>是将</a:t>
            </a:r>
            <a:r>
              <a:rPr lang="en-US" altLang="zh-CN"/>
              <a:t>SQL</a:t>
            </a:r>
            <a:r>
              <a:rPr lang="zh-CN" altLang="en-US"/>
              <a:t>语句嵌入程序设计语言中，被嵌入的程序设计语言，如</a:t>
            </a:r>
            <a:r>
              <a:rPr lang="en-US" altLang="zh-CN"/>
              <a:t>C</a:t>
            </a:r>
            <a:r>
              <a:rPr lang="zh-CN" altLang="en-US"/>
              <a:t>、</a:t>
            </a:r>
            <a:r>
              <a:rPr lang="en-US" altLang="zh-CN"/>
              <a:t>C++</a:t>
            </a:r>
            <a:r>
              <a:rPr lang="zh-CN" altLang="en-US"/>
              <a:t>、</a:t>
            </a:r>
            <a:r>
              <a:rPr lang="en-US" altLang="zh-CN"/>
              <a:t>Java</a:t>
            </a:r>
            <a:r>
              <a:rPr lang="zh-CN" altLang="en-US"/>
              <a:t>，称为宿主语言，简称主语言。</a:t>
            </a:r>
          </a:p>
          <a:p>
            <a:pPr marL="342900" indent="-342900" defTabSz="914400"/>
            <a:r>
              <a:rPr lang="zh-CN" altLang="en-US"/>
              <a:t>处理过程：预编译方法</a:t>
            </a:r>
          </a:p>
          <a:p>
            <a:pPr marL="342900" indent="-342900" defTabSz="914400"/>
            <a:r>
              <a:rPr lang="zh-CN" altLang="en-US"/>
              <a:t>为了区分</a:t>
            </a:r>
            <a:r>
              <a:rPr lang="en-US" altLang="zh-CN"/>
              <a:t>SQL</a:t>
            </a:r>
            <a:r>
              <a:rPr lang="zh-CN" altLang="en-US"/>
              <a:t>语句与主语言语句， 所有</a:t>
            </a:r>
            <a:r>
              <a:rPr lang="en-US" altLang="zh-CN"/>
              <a:t>SQL</a:t>
            </a:r>
            <a:r>
              <a:rPr lang="zh-CN" altLang="en-US"/>
              <a:t>语句必须加前缀</a:t>
            </a:r>
            <a:r>
              <a:rPr lang="en-US" altLang="zh-CN"/>
              <a:t>EXEC SQL</a:t>
            </a:r>
            <a:r>
              <a:rPr lang="zh-CN" altLang="en-US"/>
              <a:t>，以</a:t>
            </a:r>
            <a:r>
              <a:rPr lang="en-US" altLang="zh-CN"/>
              <a:t>(;)</a:t>
            </a:r>
            <a:r>
              <a:rPr lang="zh-CN" altLang="en-US"/>
              <a:t>结束</a:t>
            </a:r>
            <a:r>
              <a:rPr lang="en-US" altLang="zh-CN"/>
              <a:t>: </a:t>
            </a:r>
          </a:p>
          <a:p>
            <a:pPr marL="342900" indent="-342900" defTabSz="914400">
              <a:buFont typeface="Wingdings" pitchFamily="2" charset="2"/>
              <a:buNone/>
            </a:pPr>
            <a:r>
              <a:rPr lang="en-US" altLang="zh-CN">
                <a:solidFill>
                  <a:srgbClr val="E02920"/>
                </a:solidFill>
              </a:rPr>
              <a:t>EXEC SQL &lt;SQL</a:t>
            </a:r>
            <a:r>
              <a:rPr lang="zh-CN" altLang="en-US">
                <a:solidFill>
                  <a:srgbClr val="E02920"/>
                </a:solidFill>
              </a:rPr>
              <a:t>语句</a:t>
            </a:r>
            <a:r>
              <a:rPr lang="en-US" altLang="zh-CN">
                <a:solidFill>
                  <a:srgbClr val="E02920"/>
                </a:solidFill>
              </a:rPr>
              <a:t>&gt;;</a:t>
            </a:r>
            <a:endParaRPr lang="en-US" altLang="zh-CN"/>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37EEBD-1F52-4158-86B2-5E5D60D32D7D}" type="slidenum">
              <a:rPr lang="zh-CN" altLang="en-US"/>
              <a:pPr/>
              <a:t>172</a:t>
            </a:fld>
            <a:endParaRPr lang="en-US" altLang="zh-CN"/>
          </a:p>
        </p:txBody>
      </p:sp>
      <p:sp>
        <p:nvSpPr>
          <p:cNvPr id="5" name="日期占位符 4"/>
          <p:cNvSpPr>
            <a:spLocks noGrp="1"/>
          </p:cNvSpPr>
          <p:nvPr>
            <p:ph type="dt" sz="half" idx="11"/>
          </p:nvPr>
        </p:nvSpPr>
        <p:spPr/>
        <p:txBody>
          <a:bodyPr/>
          <a:lstStyle/>
          <a:p>
            <a:fld id="{C12CEB7B-1791-45F7-BDB6-C16815DDFA6B}" type="datetime1">
              <a:rPr lang="zh-CN" altLang="en-US"/>
              <a:pPr/>
              <a:t>2017/4/15</a:t>
            </a:fld>
            <a:endParaRPr lang="en-US" altLang="zh-CN" sz="1000"/>
          </a:p>
        </p:txBody>
      </p:sp>
      <p:sp>
        <p:nvSpPr>
          <p:cNvPr id="1800194" name="Rectangle 2"/>
          <p:cNvSpPr>
            <a:spLocks noGrp="1" noChangeArrowheads="1"/>
          </p:cNvSpPr>
          <p:nvPr>
            <p:ph type="title"/>
          </p:nvPr>
        </p:nvSpPr>
        <p:spPr>
          <a:xfrm>
            <a:off x="650875" y="311150"/>
            <a:ext cx="8820150" cy="603250"/>
          </a:xfrm>
        </p:spPr>
        <p:txBody>
          <a:bodyPr/>
          <a:lstStyle/>
          <a:p>
            <a:r>
              <a:rPr lang="en-US" altLang="zh-CN" sz="4400"/>
              <a:t>4.7.1	</a:t>
            </a:r>
            <a:r>
              <a:rPr lang="zh-CN" altLang="en-US" sz="4400"/>
              <a:t>嵌入式</a:t>
            </a:r>
            <a:r>
              <a:rPr lang="en-US" altLang="zh-CN" sz="4400"/>
              <a:t>SQL</a:t>
            </a:r>
            <a:r>
              <a:rPr lang="zh-CN" altLang="en-US" sz="4400"/>
              <a:t>与主语言的接口</a:t>
            </a:r>
          </a:p>
        </p:txBody>
      </p:sp>
      <p:sp>
        <p:nvSpPr>
          <p:cNvPr id="1800195" name="Rectangle 3"/>
          <p:cNvSpPr>
            <a:spLocks noGrp="1" noChangeArrowheads="1"/>
          </p:cNvSpPr>
          <p:nvPr>
            <p:ph type="body" idx="1"/>
          </p:nvPr>
        </p:nvSpPr>
        <p:spPr/>
        <p:txBody>
          <a:bodyPr/>
          <a:lstStyle/>
          <a:p>
            <a:r>
              <a:rPr lang="zh-CN" altLang="en-US"/>
              <a:t>将</a:t>
            </a:r>
            <a:r>
              <a:rPr lang="en-US" altLang="zh-CN"/>
              <a:t>SQL</a:t>
            </a:r>
            <a:r>
              <a:rPr lang="zh-CN" altLang="en-US"/>
              <a:t>语句嵌入到宿主语言中必须解决的问题</a:t>
            </a:r>
            <a:endParaRPr lang="en-US" altLang="zh-CN"/>
          </a:p>
          <a:p>
            <a:pPr lvl="1"/>
            <a:r>
              <a:rPr lang="en-US" altLang="zh-CN"/>
              <a:t>1. </a:t>
            </a:r>
            <a:r>
              <a:rPr lang="zh-CN" altLang="en-US"/>
              <a:t>编译嵌入主语言的</a:t>
            </a:r>
            <a:r>
              <a:rPr lang="en-US" altLang="zh-CN"/>
              <a:t>SQL</a:t>
            </a:r>
            <a:r>
              <a:rPr lang="zh-CN" altLang="en-US"/>
              <a:t>语句成为可执行代码</a:t>
            </a:r>
          </a:p>
          <a:p>
            <a:pPr lvl="1"/>
            <a:r>
              <a:rPr lang="en-US" altLang="zh-CN"/>
              <a:t>2. </a:t>
            </a:r>
            <a:r>
              <a:rPr lang="zh-CN" altLang="en-US"/>
              <a:t>数据库和主语言程序间的通信</a:t>
            </a:r>
          </a:p>
          <a:p>
            <a:pPr lvl="1"/>
            <a:r>
              <a:rPr lang="en-US" altLang="zh-CN"/>
              <a:t>3. </a:t>
            </a:r>
            <a:r>
              <a:rPr lang="zh-CN" altLang="en-US"/>
              <a:t>数据库和主语言程序间的数据交换</a:t>
            </a:r>
          </a:p>
          <a:p>
            <a:pPr lvl="1"/>
            <a:r>
              <a:rPr lang="en-US" altLang="zh-CN"/>
              <a:t>4.</a:t>
            </a:r>
            <a:r>
              <a:rPr lang="zh-CN" altLang="en-US"/>
              <a:t>需要协调面向集合和面向记录两种不同的处理方式 </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F2260CB-27EC-49E1-9D22-6754272A2D9C}" type="slidenum">
              <a:rPr lang="zh-CN" altLang="en-US"/>
              <a:pPr/>
              <a:t>173</a:t>
            </a:fld>
            <a:endParaRPr lang="en-US" altLang="zh-CN"/>
          </a:p>
        </p:txBody>
      </p:sp>
      <p:sp>
        <p:nvSpPr>
          <p:cNvPr id="6" name="日期占位符 4"/>
          <p:cNvSpPr>
            <a:spLocks noGrp="1"/>
          </p:cNvSpPr>
          <p:nvPr>
            <p:ph type="dt" sz="half" idx="11"/>
          </p:nvPr>
        </p:nvSpPr>
        <p:spPr/>
        <p:txBody>
          <a:bodyPr/>
          <a:lstStyle/>
          <a:p>
            <a:fld id="{439301FD-8978-4A20-A80F-38FEA69C2CC7}" type="datetime1">
              <a:rPr lang="zh-CN" altLang="en-US"/>
              <a:pPr/>
              <a:t>2017/4/15</a:t>
            </a:fld>
            <a:endParaRPr lang="en-US" altLang="zh-CN" sz="1000"/>
          </a:p>
        </p:txBody>
      </p:sp>
      <p:sp>
        <p:nvSpPr>
          <p:cNvPr id="1748994" name="Rectangle 2"/>
          <p:cNvSpPr>
            <a:spLocks noGrp="1" noChangeArrowheads="1"/>
          </p:cNvSpPr>
          <p:nvPr>
            <p:ph type="title"/>
          </p:nvPr>
        </p:nvSpPr>
        <p:spPr>
          <a:xfrm>
            <a:off x="344488" y="420688"/>
            <a:ext cx="9561512" cy="493712"/>
          </a:xfrm>
        </p:spPr>
        <p:txBody>
          <a:bodyPr/>
          <a:lstStyle/>
          <a:p>
            <a:r>
              <a:rPr lang="zh-CN" altLang="en-US" sz="3600"/>
              <a:t>将</a:t>
            </a:r>
            <a:r>
              <a:rPr lang="en-US" altLang="zh-CN" sz="3600"/>
              <a:t>SQL</a:t>
            </a:r>
            <a:r>
              <a:rPr lang="zh-CN" altLang="en-US" sz="3600"/>
              <a:t>语句嵌入到宿主语言中必须解决的问题</a:t>
            </a:r>
          </a:p>
        </p:txBody>
      </p:sp>
      <p:sp>
        <p:nvSpPr>
          <p:cNvPr id="1748995" name="Rectangle 3"/>
          <p:cNvSpPr>
            <a:spLocks noGrp="1" noChangeArrowheads="1"/>
          </p:cNvSpPr>
          <p:nvPr>
            <p:ph type="body" idx="1"/>
          </p:nvPr>
        </p:nvSpPr>
        <p:spPr>
          <a:xfrm>
            <a:off x="704850" y="1196975"/>
            <a:ext cx="8712200" cy="5583238"/>
          </a:xfrm>
        </p:spPr>
        <p:txBody>
          <a:bodyPr/>
          <a:lstStyle/>
          <a:p>
            <a:pPr marL="342900" indent="-342900" defTabSz="914400">
              <a:lnSpc>
                <a:spcPct val="85000"/>
              </a:lnSpc>
              <a:spcBef>
                <a:spcPct val="20000"/>
              </a:spcBef>
            </a:pPr>
            <a:r>
              <a:rPr lang="en-US" altLang="zh-CN"/>
              <a:t>1. </a:t>
            </a:r>
            <a:r>
              <a:rPr lang="zh-CN" altLang="en-US"/>
              <a:t>编译嵌入主语言的</a:t>
            </a:r>
            <a:r>
              <a:rPr lang="en-US" altLang="zh-CN"/>
              <a:t>SQL</a:t>
            </a:r>
            <a:r>
              <a:rPr lang="zh-CN" altLang="en-US"/>
              <a:t>语句成为可执行代码</a:t>
            </a:r>
          </a:p>
          <a:p>
            <a:pPr marL="742950" lvl="1" indent="-285750" defTabSz="914400">
              <a:lnSpc>
                <a:spcPct val="85000"/>
              </a:lnSpc>
              <a:spcBef>
                <a:spcPct val="20000"/>
              </a:spcBef>
            </a:pPr>
            <a:r>
              <a:rPr lang="zh-CN" altLang="en-US"/>
              <a:t>在编译之前，先对</a:t>
            </a:r>
            <a:r>
              <a:rPr lang="en-US" altLang="zh-CN"/>
              <a:t>SQL</a:t>
            </a:r>
            <a:r>
              <a:rPr lang="zh-CN" altLang="en-US"/>
              <a:t>语句进行预处理</a:t>
            </a:r>
          </a:p>
          <a:p>
            <a:pPr marL="742950" lvl="1" indent="-285750" defTabSz="914400">
              <a:lnSpc>
                <a:spcPct val="85000"/>
              </a:lnSpc>
              <a:spcBef>
                <a:spcPct val="20000"/>
              </a:spcBef>
            </a:pPr>
            <a:r>
              <a:rPr lang="zh-CN" altLang="en-US"/>
              <a:t>通过执行预处理程序把</a:t>
            </a:r>
            <a:r>
              <a:rPr lang="en-US" altLang="zh-CN"/>
              <a:t>SQL</a:t>
            </a:r>
            <a:r>
              <a:rPr lang="zh-CN" altLang="en-US"/>
              <a:t>语句变为主语言能够识别的形式</a:t>
            </a:r>
          </a:p>
          <a:p>
            <a:pPr marL="742950" lvl="1" indent="-285750" defTabSz="914400">
              <a:lnSpc>
                <a:spcPct val="85000"/>
              </a:lnSpc>
              <a:spcBef>
                <a:spcPct val="20000"/>
              </a:spcBef>
            </a:pPr>
            <a:r>
              <a:rPr lang="zh-CN" altLang="en-US"/>
              <a:t>由主语言编译器统一对预处理后的源程序进行编译</a:t>
            </a:r>
          </a:p>
          <a:p>
            <a:pPr marL="342900" indent="-342900" defTabSz="914400">
              <a:lnSpc>
                <a:spcPct val="85000"/>
              </a:lnSpc>
              <a:spcBef>
                <a:spcPct val="20000"/>
              </a:spcBef>
            </a:pPr>
            <a:r>
              <a:rPr lang="zh-CN" altLang="en-US"/>
              <a:t>将</a:t>
            </a:r>
            <a:r>
              <a:rPr lang="en-US" altLang="zh-CN"/>
              <a:t>SQL</a:t>
            </a:r>
            <a:r>
              <a:rPr lang="zh-CN" altLang="en-US"/>
              <a:t>嵌入到高级语言中混合编程，程序中会含有两种不同计算模型的语句</a:t>
            </a:r>
          </a:p>
          <a:p>
            <a:pPr marL="742950" lvl="1" indent="-285750" defTabSz="914400">
              <a:lnSpc>
                <a:spcPct val="85000"/>
              </a:lnSpc>
              <a:spcBef>
                <a:spcPct val="20000"/>
              </a:spcBef>
            </a:pPr>
            <a:r>
              <a:rPr lang="en-US" altLang="zh-CN"/>
              <a:t>SQL</a:t>
            </a:r>
            <a:r>
              <a:rPr lang="zh-CN" altLang="en-US"/>
              <a:t>语句</a:t>
            </a:r>
          </a:p>
          <a:p>
            <a:pPr marL="1143000" lvl="2" indent="-228600" defTabSz="914400">
              <a:lnSpc>
                <a:spcPct val="85000"/>
              </a:lnSpc>
              <a:spcBef>
                <a:spcPct val="20000"/>
              </a:spcBef>
            </a:pPr>
            <a:r>
              <a:rPr lang="zh-CN" altLang="en-US"/>
              <a:t>描述性的面向集合的语句</a:t>
            </a:r>
          </a:p>
          <a:p>
            <a:pPr marL="1143000" lvl="2" indent="-228600" defTabSz="914400">
              <a:lnSpc>
                <a:spcPct val="85000"/>
              </a:lnSpc>
              <a:spcBef>
                <a:spcPct val="20000"/>
              </a:spcBef>
            </a:pPr>
            <a:r>
              <a:rPr lang="zh-CN" altLang="en-US"/>
              <a:t>负责操纵数据库</a:t>
            </a:r>
          </a:p>
          <a:p>
            <a:pPr marL="742950" lvl="1" indent="-285750" defTabSz="914400">
              <a:lnSpc>
                <a:spcPct val="85000"/>
              </a:lnSpc>
              <a:spcBef>
                <a:spcPct val="20000"/>
              </a:spcBef>
            </a:pPr>
            <a:r>
              <a:rPr lang="zh-CN" altLang="en-US"/>
              <a:t>高级语言语句</a:t>
            </a:r>
          </a:p>
          <a:p>
            <a:pPr marL="1143000" lvl="2" indent="-228600" defTabSz="914400">
              <a:lnSpc>
                <a:spcPct val="85000"/>
              </a:lnSpc>
              <a:spcBef>
                <a:spcPct val="20000"/>
              </a:spcBef>
            </a:pPr>
            <a:r>
              <a:rPr lang="zh-CN" altLang="en-US"/>
              <a:t>过程性的面向记录的语句</a:t>
            </a:r>
          </a:p>
          <a:p>
            <a:pPr marL="1143000" lvl="2" indent="-228600" defTabSz="914400">
              <a:lnSpc>
                <a:spcPct val="85000"/>
              </a:lnSpc>
              <a:spcBef>
                <a:spcPct val="20000"/>
              </a:spcBef>
            </a:pPr>
            <a:r>
              <a:rPr lang="zh-CN" altLang="en-US"/>
              <a:t>负责控制程序流程</a:t>
            </a:r>
          </a:p>
        </p:txBody>
      </p:sp>
      <p:sp>
        <p:nvSpPr>
          <p:cNvPr id="1748996" name="Rectangle 4"/>
          <p:cNvSpPr>
            <a:spLocks noChangeArrowheads="1"/>
          </p:cNvSpPr>
          <p:nvPr/>
        </p:nvSpPr>
        <p:spPr bwMode="auto">
          <a:xfrm>
            <a:off x="4521200" y="3933825"/>
            <a:ext cx="51689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lvl="1">
              <a:lnSpc>
                <a:spcPct val="70000"/>
              </a:lnSpc>
              <a:spcBef>
                <a:spcPct val="35000"/>
              </a:spcBef>
              <a:buClr>
                <a:srgbClr val="27305F"/>
              </a:buClr>
            </a:pPr>
            <a:r>
              <a:rPr lang="zh-CN" altLang="en-US" sz="3200" i="1">
                <a:solidFill>
                  <a:srgbClr val="0000FF"/>
                </a:solidFill>
                <a:effectLst>
                  <a:outerShdw blurRad="38100" dist="38100" dir="2700000" algn="tl">
                    <a:srgbClr val="C0C0C0"/>
                  </a:outerShdw>
                </a:effectLst>
              </a:rPr>
              <a:t>它们之间应该如何通信？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8995">
                                            <p:txEl>
                                              <p:pRg st="0" end="0"/>
                                            </p:txEl>
                                          </p:spTgt>
                                        </p:tgtEl>
                                        <p:attrNameLst>
                                          <p:attrName>style.visibility</p:attrName>
                                        </p:attrNameLst>
                                      </p:cBhvr>
                                      <p:to>
                                        <p:strVal val="visible"/>
                                      </p:to>
                                    </p:set>
                                    <p:animEffect transition="in" filter="wipe(up)">
                                      <p:cBhvr>
                                        <p:cTn id="7" dur="1000"/>
                                        <p:tgtEl>
                                          <p:spTgt spid="1748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48995">
                                            <p:txEl>
                                              <p:pRg st="1" end="1"/>
                                            </p:txEl>
                                          </p:spTgt>
                                        </p:tgtEl>
                                        <p:attrNameLst>
                                          <p:attrName>style.visibility</p:attrName>
                                        </p:attrNameLst>
                                      </p:cBhvr>
                                      <p:to>
                                        <p:strVal val="visible"/>
                                      </p:to>
                                    </p:set>
                                    <p:animEffect transition="in" filter="wipe(up)">
                                      <p:cBhvr>
                                        <p:cTn id="11" dur="1000"/>
                                        <p:tgtEl>
                                          <p:spTgt spid="1748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48995">
                                            <p:txEl>
                                              <p:pRg st="2" end="2"/>
                                            </p:txEl>
                                          </p:spTgt>
                                        </p:tgtEl>
                                        <p:attrNameLst>
                                          <p:attrName>style.visibility</p:attrName>
                                        </p:attrNameLst>
                                      </p:cBhvr>
                                      <p:to>
                                        <p:strVal val="visible"/>
                                      </p:to>
                                    </p:set>
                                    <p:animEffect transition="in" filter="wipe(up)">
                                      <p:cBhvr>
                                        <p:cTn id="15" dur="1000"/>
                                        <p:tgtEl>
                                          <p:spTgt spid="1748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48995">
                                            <p:txEl>
                                              <p:pRg st="3" end="3"/>
                                            </p:txEl>
                                          </p:spTgt>
                                        </p:tgtEl>
                                        <p:attrNameLst>
                                          <p:attrName>style.visibility</p:attrName>
                                        </p:attrNameLst>
                                      </p:cBhvr>
                                      <p:to>
                                        <p:strVal val="visible"/>
                                      </p:to>
                                    </p:set>
                                    <p:animEffect transition="in" filter="wipe(up)">
                                      <p:cBhvr>
                                        <p:cTn id="19" dur="1000"/>
                                        <p:tgtEl>
                                          <p:spTgt spid="174899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48995">
                                            <p:txEl>
                                              <p:pRg st="4" end="4"/>
                                            </p:txEl>
                                          </p:spTgt>
                                        </p:tgtEl>
                                        <p:attrNameLst>
                                          <p:attrName>style.visibility</p:attrName>
                                        </p:attrNameLst>
                                      </p:cBhvr>
                                      <p:to>
                                        <p:strVal val="visible"/>
                                      </p:to>
                                    </p:set>
                                    <p:animEffect transition="in" filter="wipe(up)">
                                      <p:cBhvr>
                                        <p:cTn id="24" dur="1000"/>
                                        <p:tgtEl>
                                          <p:spTgt spid="174899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748995">
                                            <p:txEl>
                                              <p:pRg st="5" end="5"/>
                                            </p:txEl>
                                          </p:spTgt>
                                        </p:tgtEl>
                                        <p:attrNameLst>
                                          <p:attrName>style.visibility</p:attrName>
                                        </p:attrNameLst>
                                      </p:cBhvr>
                                      <p:to>
                                        <p:strVal val="visible"/>
                                      </p:to>
                                    </p:set>
                                    <p:animEffect transition="in" filter="wipe(up)">
                                      <p:cBhvr>
                                        <p:cTn id="28" dur="1000"/>
                                        <p:tgtEl>
                                          <p:spTgt spid="174899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748995">
                                            <p:txEl>
                                              <p:pRg st="6" end="6"/>
                                            </p:txEl>
                                          </p:spTgt>
                                        </p:tgtEl>
                                        <p:attrNameLst>
                                          <p:attrName>style.visibility</p:attrName>
                                        </p:attrNameLst>
                                      </p:cBhvr>
                                      <p:to>
                                        <p:strVal val="visible"/>
                                      </p:to>
                                    </p:set>
                                    <p:animEffect transition="in" filter="wipe(up)">
                                      <p:cBhvr>
                                        <p:cTn id="32" dur="1000"/>
                                        <p:tgtEl>
                                          <p:spTgt spid="174899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748995">
                                            <p:txEl>
                                              <p:pRg st="7" end="7"/>
                                            </p:txEl>
                                          </p:spTgt>
                                        </p:tgtEl>
                                        <p:attrNameLst>
                                          <p:attrName>style.visibility</p:attrName>
                                        </p:attrNameLst>
                                      </p:cBhvr>
                                      <p:to>
                                        <p:strVal val="visible"/>
                                      </p:to>
                                    </p:set>
                                    <p:animEffect transition="in" filter="wipe(up)">
                                      <p:cBhvr>
                                        <p:cTn id="36" dur="1000"/>
                                        <p:tgtEl>
                                          <p:spTgt spid="1748995">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748995">
                                            <p:txEl>
                                              <p:pRg st="8" end="8"/>
                                            </p:txEl>
                                          </p:spTgt>
                                        </p:tgtEl>
                                        <p:attrNameLst>
                                          <p:attrName>style.visibility</p:attrName>
                                        </p:attrNameLst>
                                      </p:cBhvr>
                                      <p:to>
                                        <p:strVal val="visible"/>
                                      </p:to>
                                    </p:set>
                                    <p:animEffect transition="in" filter="wipe(up)">
                                      <p:cBhvr>
                                        <p:cTn id="40" dur="1000"/>
                                        <p:tgtEl>
                                          <p:spTgt spid="1748995">
                                            <p:txEl>
                                              <p:pRg st="8" end="8"/>
                                            </p:txEl>
                                          </p:spTgt>
                                        </p:tgtEl>
                                      </p:cBhvr>
                                    </p:animEffect>
                                  </p:childTnLst>
                                </p:cTn>
                              </p:par>
                            </p:childTnLst>
                          </p:cTn>
                        </p:par>
                        <p:par>
                          <p:cTn id="41" fill="hold" nodeType="afterGroup">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748995">
                                            <p:txEl>
                                              <p:pRg st="9" end="9"/>
                                            </p:txEl>
                                          </p:spTgt>
                                        </p:tgtEl>
                                        <p:attrNameLst>
                                          <p:attrName>style.visibility</p:attrName>
                                        </p:attrNameLst>
                                      </p:cBhvr>
                                      <p:to>
                                        <p:strVal val="visible"/>
                                      </p:to>
                                    </p:set>
                                    <p:animEffect transition="in" filter="wipe(up)">
                                      <p:cBhvr>
                                        <p:cTn id="44" dur="1000"/>
                                        <p:tgtEl>
                                          <p:spTgt spid="1748995">
                                            <p:txEl>
                                              <p:pRg st="9" end="9"/>
                                            </p:txEl>
                                          </p:spTgt>
                                        </p:tgtEl>
                                      </p:cBhvr>
                                    </p:animEffect>
                                  </p:childTnLst>
                                </p:cTn>
                              </p:par>
                            </p:childTnLst>
                          </p:cTn>
                        </p:par>
                        <p:par>
                          <p:cTn id="45" fill="hold" nodeType="afterGroup">
                            <p:stCondLst>
                              <p:cond delay="6000"/>
                            </p:stCondLst>
                            <p:childTnLst>
                              <p:par>
                                <p:cTn id="46" presetID="22" presetClass="entr" presetSubtype="1" fill="hold" grpId="0" nodeType="afterEffect">
                                  <p:stCondLst>
                                    <p:cond delay="0"/>
                                  </p:stCondLst>
                                  <p:childTnLst>
                                    <p:set>
                                      <p:cBhvr>
                                        <p:cTn id="47" dur="1" fill="hold">
                                          <p:stCondLst>
                                            <p:cond delay="0"/>
                                          </p:stCondLst>
                                        </p:cTn>
                                        <p:tgtEl>
                                          <p:spTgt spid="1748995">
                                            <p:txEl>
                                              <p:pRg st="10" end="10"/>
                                            </p:txEl>
                                          </p:spTgt>
                                        </p:tgtEl>
                                        <p:attrNameLst>
                                          <p:attrName>style.visibility</p:attrName>
                                        </p:attrNameLst>
                                      </p:cBhvr>
                                      <p:to>
                                        <p:strVal val="visible"/>
                                      </p:to>
                                    </p:set>
                                    <p:animEffect transition="in" filter="wipe(up)">
                                      <p:cBhvr>
                                        <p:cTn id="48" dur="1000"/>
                                        <p:tgtEl>
                                          <p:spTgt spid="1748995">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48996"/>
                                        </p:tgtEl>
                                        <p:attrNameLst>
                                          <p:attrName>style.visibility</p:attrName>
                                        </p:attrNameLst>
                                      </p:cBhvr>
                                      <p:to>
                                        <p:strVal val="visible"/>
                                      </p:to>
                                    </p:set>
                                    <p:anim calcmode="lin" valueType="num">
                                      <p:cBhvr additive="base">
                                        <p:cTn id="53" dur="500" fill="hold"/>
                                        <p:tgtEl>
                                          <p:spTgt spid="1748996"/>
                                        </p:tgtEl>
                                        <p:attrNameLst>
                                          <p:attrName>ppt_x</p:attrName>
                                        </p:attrNameLst>
                                      </p:cBhvr>
                                      <p:tavLst>
                                        <p:tav tm="0">
                                          <p:val>
                                            <p:strVal val="#ppt_x"/>
                                          </p:val>
                                        </p:tav>
                                        <p:tav tm="100000">
                                          <p:val>
                                            <p:strVal val="#ppt_x"/>
                                          </p:val>
                                        </p:tav>
                                      </p:tavLst>
                                    </p:anim>
                                    <p:anim calcmode="lin" valueType="num">
                                      <p:cBhvr additive="base">
                                        <p:cTn id="54" dur="500" fill="hold"/>
                                        <p:tgtEl>
                                          <p:spTgt spid="1748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8995" grpId="0" uiExpand="1" build="p"/>
      <p:bldP spid="1748996"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A9D22D-7E20-4F71-923A-94C22AF29AB5}" type="slidenum">
              <a:rPr lang="zh-CN" altLang="en-US"/>
              <a:pPr/>
              <a:t>174</a:t>
            </a:fld>
            <a:endParaRPr lang="en-US" altLang="zh-CN"/>
          </a:p>
        </p:txBody>
      </p:sp>
      <p:sp>
        <p:nvSpPr>
          <p:cNvPr id="5" name="日期占位符 4"/>
          <p:cNvSpPr>
            <a:spLocks noGrp="1"/>
          </p:cNvSpPr>
          <p:nvPr>
            <p:ph type="dt" sz="half" idx="11"/>
          </p:nvPr>
        </p:nvSpPr>
        <p:spPr/>
        <p:txBody>
          <a:bodyPr/>
          <a:lstStyle/>
          <a:p>
            <a:fld id="{C07250CE-EC40-4E29-857C-002E13E78B17}" type="datetime1">
              <a:rPr lang="zh-CN" altLang="en-US"/>
              <a:pPr/>
              <a:t>2017/4/15</a:t>
            </a:fld>
            <a:endParaRPr lang="en-US" altLang="zh-CN" sz="1000"/>
          </a:p>
        </p:txBody>
      </p:sp>
      <p:sp>
        <p:nvSpPr>
          <p:cNvPr id="1802242" name="Rectangle 2"/>
          <p:cNvSpPr>
            <a:spLocks noGrp="1" noChangeArrowheads="1"/>
          </p:cNvSpPr>
          <p:nvPr>
            <p:ph type="title"/>
          </p:nvPr>
        </p:nvSpPr>
        <p:spPr>
          <a:xfrm>
            <a:off x="415925" y="420688"/>
            <a:ext cx="9290050" cy="493712"/>
          </a:xfrm>
        </p:spPr>
        <p:txBody>
          <a:bodyPr/>
          <a:lstStyle/>
          <a:p>
            <a:r>
              <a:rPr lang="zh-CN" altLang="en-US" sz="3600"/>
              <a:t>将</a:t>
            </a:r>
            <a:r>
              <a:rPr lang="en-US" altLang="zh-CN" sz="3600"/>
              <a:t>SQL</a:t>
            </a:r>
            <a:r>
              <a:rPr lang="zh-CN" altLang="en-US" sz="3600"/>
              <a:t>语句嵌入到宿主语言中必须解决的问题</a:t>
            </a:r>
          </a:p>
        </p:txBody>
      </p:sp>
      <p:sp>
        <p:nvSpPr>
          <p:cNvPr id="1802243" name="Rectangle 3"/>
          <p:cNvSpPr>
            <a:spLocks noGrp="1" noChangeArrowheads="1"/>
          </p:cNvSpPr>
          <p:nvPr>
            <p:ph type="body" idx="1"/>
          </p:nvPr>
        </p:nvSpPr>
        <p:spPr>
          <a:xfrm>
            <a:off x="650875" y="1143000"/>
            <a:ext cx="8820150" cy="5124450"/>
          </a:xfrm>
        </p:spPr>
        <p:txBody>
          <a:bodyPr/>
          <a:lstStyle/>
          <a:p>
            <a:pPr>
              <a:lnSpc>
                <a:spcPct val="110000"/>
              </a:lnSpc>
            </a:pPr>
            <a:r>
              <a:rPr lang="en-US" altLang="zh-CN"/>
              <a:t>2. </a:t>
            </a:r>
            <a:r>
              <a:rPr lang="zh-CN" altLang="en-US"/>
              <a:t>数据库和主语言程序间的通信</a:t>
            </a:r>
          </a:p>
          <a:p>
            <a:pPr lvl="1">
              <a:lnSpc>
                <a:spcPct val="110000"/>
              </a:lnSpc>
            </a:pPr>
            <a:r>
              <a:rPr lang="zh-CN" altLang="en-US"/>
              <a:t>需要解决数据库和主语言程序间的通信问题 </a:t>
            </a:r>
          </a:p>
          <a:p>
            <a:pPr lvl="2">
              <a:lnSpc>
                <a:spcPct val="110000"/>
              </a:lnSpc>
            </a:pPr>
            <a:r>
              <a:rPr lang="en-US" altLang="zh-CN"/>
              <a:t>SQL</a:t>
            </a:r>
            <a:r>
              <a:rPr lang="zh-CN" altLang="en-US"/>
              <a:t>语句执行是否成功，需要将执行结果反馈给应用程序</a:t>
            </a:r>
          </a:p>
          <a:p>
            <a:pPr lvl="1">
              <a:lnSpc>
                <a:spcPct val="110000"/>
              </a:lnSpc>
            </a:pPr>
            <a:r>
              <a:rPr lang="zh-CN" altLang="en-US"/>
              <a:t>在</a:t>
            </a:r>
            <a:r>
              <a:rPr lang="en-US" altLang="zh-CN"/>
              <a:t>SQL</a:t>
            </a:r>
            <a:r>
              <a:rPr lang="zh-CN" altLang="en-US"/>
              <a:t>中设有一通信区</a:t>
            </a:r>
            <a:r>
              <a:rPr lang="en-US" altLang="zh-CN"/>
              <a:t>SQLCA</a:t>
            </a:r>
            <a:r>
              <a:rPr lang="en-US" altLang="zh-CN" sz="2000"/>
              <a:t>(SQL Communication Area)</a:t>
            </a:r>
            <a:r>
              <a:rPr lang="zh-CN" altLang="en-US"/>
              <a:t> </a:t>
            </a:r>
          </a:p>
          <a:p>
            <a:pPr lvl="2">
              <a:lnSpc>
                <a:spcPct val="110000"/>
              </a:lnSpc>
            </a:pPr>
            <a:r>
              <a:rPr lang="en-US" altLang="zh-CN"/>
              <a:t>SQLCA</a:t>
            </a:r>
            <a:r>
              <a:rPr lang="zh-CN" altLang="en-US"/>
              <a:t>是一个数据结构</a:t>
            </a:r>
          </a:p>
          <a:p>
            <a:pPr lvl="3">
              <a:lnSpc>
                <a:spcPct val="110000"/>
              </a:lnSpc>
            </a:pPr>
            <a:r>
              <a:rPr lang="zh-CN" altLang="en-US"/>
              <a:t>其中包含描述</a:t>
            </a:r>
            <a:r>
              <a:rPr lang="en-US" altLang="zh-CN"/>
              <a:t>DBMS</a:t>
            </a:r>
            <a:r>
              <a:rPr lang="zh-CN" altLang="en-US"/>
              <a:t>当前工作状态的若干信息</a:t>
            </a:r>
          </a:p>
          <a:p>
            <a:pPr lvl="3">
              <a:lnSpc>
                <a:spcPct val="110000"/>
              </a:lnSpc>
            </a:pPr>
            <a:r>
              <a:rPr lang="en-US" altLang="zh-CN"/>
              <a:t>SQLCA</a:t>
            </a:r>
            <a:r>
              <a:rPr lang="zh-CN" altLang="en-US"/>
              <a:t>中有一状态指示单元</a:t>
            </a:r>
            <a:r>
              <a:rPr lang="en-US" altLang="zh-CN"/>
              <a:t>SQLCODE</a:t>
            </a:r>
            <a:r>
              <a:rPr lang="zh-CN" altLang="en-US"/>
              <a:t>，用于存放</a:t>
            </a:r>
            <a:r>
              <a:rPr lang="en-US" altLang="zh-CN"/>
              <a:t>SQL</a:t>
            </a:r>
            <a:r>
              <a:rPr lang="zh-CN" altLang="en-US"/>
              <a:t>语句的执行结果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02243">
                                            <p:txEl>
                                              <p:pRg st="0" end="0"/>
                                            </p:txEl>
                                          </p:spTgt>
                                        </p:tgtEl>
                                        <p:attrNameLst>
                                          <p:attrName>style.visibility</p:attrName>
                                        </p:attrNameLst>
                                      </p:cBhvr>
                                      <p:to>
                                        <p:strVal val="visible"/>
                                      </p:to>
                                    </p:set>
                                    <p:animEffect transition="in" filter="wipe(up)">
                                      <p:cBhvr>
                                        <p:cTn id="7" dur="1000"/>
                                        <p:tgtEl>
                                          <p:spTgt spid="180224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802243">
                                            <p:txEl>
                                              <p:pRg st="1" end="1"/>
                                            </p:txEl>
                                          </p:spTgt>
                                        </p:tgtEl>
                                        <p:attrNameLst>
                                          <p:attrName>style.visibility</p:attrName>
                                        </p:attrNameLst>
                                      </p:cBhvr>
                                      <p:to>
                                        <p:strVal val="visible"/>
                                      </p:to>
                                    </p:set>
                                    <p:animEffect transition="in" filter="wipe(up)">
                                      <p:cBhvr>
                                        <p:cTn id="11" dur="1000"/>
                                        <p:tgtEl>
                                          <p:spTgt spid="180224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802243">
                                            <p:txEl>
                                              <p:pRg st="2" end="2"/>
                                            </p:txEl>
                                          </p:spTgt>
                                        </p:tgtEl>
                                        <p:attrNameLst>
                                          <p:attrName>style.visibility</p:attrName>
                                        </p:attrNameLst>
                                      </p:cBhvr>
                                      <p:to>
                                        <p:strVal val="visible"/>
                                      </p:to>
                                    </p:set>
                                    <p:animEffect transition="in" filter="wipe(up)">
                                      <p:cBhvr>
                                        <p:cTn id="15" dur="1000"/>
                                        <p:tgtEl>
                                          <p:spTgt spid="18022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02243">
                                            <p:txEl>
                                              <p:pRg st="3" end="3"/>
                                            </p:txEl>
                                          </p:spTgt>
                                        </p:tgtEl>
                                        <p:attrNameLst>
                                          <p:attrName>style.visibility</p:attrName>
                                        </p:attrNameLst>
                                      </p:cBhvr>
                                      <p:to>
                                        <p:strVal val="visible"/>
                                      </p:to>
                                    </p:set>
                                    <p:animEffect transition="in" filter="wipe(up)">
                                      <p:cBhvr>
                                        <p:cTn id="20" dur="1000"/>
                                        <p:tgtEl>
                                          <p:spTgt spid="1802243">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802243">
                                            <p:txEl>
                                              <p:pRg st="4" end="4"/>
                                            </p:txEl>
                                          </p:spTgt>
                                        </p:tgtEl>
                                        <p:attrNameLst>
                                          <p:attrName>style.visibility</p:attrName>
                                        </p:attrNameLst>
                                      </p:cBhvr>
                                      <p:to>
                                        <p:strVal val="visible"/>
                                      </p:to>
                                    </p:set>
                                    <p:animEffect transition="in" filter="wipe(up)">
                                      <p:cBhvr>
                                        <p:cTn id="24" dur="1000"/>
                                        <p:tgtEl>
                                          <p:spTgt spid="1802243">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802243">
                                            <p:txEl>
                                              <p:pRg st="5" end="5"/>
                                            </p:txEl>
                                          </p:spTgt>
                                        </p:tgtEl>
                                        <p:attrNameLst>
                                          <p:attrName>style.visibility</p:attrName>
                                        </p:attrNameLst>
                                      </p:cBhvr>
                                      <p:to>
                                        <p:strVal val="visible"/>
                                      </p:to>
                                    </p:set>
                                    <p:animEffect transition="in" filter="wipe(up)">
                                      <p:cBhvr>
                                        <p:cTn id="28" dur="1000"/>
                                        <p:tgtEl>
                                          <p:spTgt spid="1802243">
                                            <p:txEl>
                                              <p:pRg st="5" end="5"/>
                                            </p:txEl>
                                          </p:spTgt>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802243">
                                            <p:txEl>
                                              <p:pRg st="6" end="6"/>
                                            </p:txEl>
                                          </p:spTgt>
                                        </p:tgtEl>
                                        <p:attrNameLst>
                                          <p:attrName>style.visibility</p:attrName>
                                        </p:attrNameLst>
                                      </p:cBhvr>
                                      <p:to>
                                        <p:strVal val="visible"/>
                                      </p:to>
                                    </p:set>
                                    <p:animEffect transition="in" filter="wipe(up)">
                                      <p:cBhvr>
                                        <p:cTn id="32" dur="1000"/>
                                        <p:tgtEl>
                                          <p:spTgt spid="1802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3" grpId="0" uiExpand="1"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24864F0-AE86-41B3-947F-C8B9DFC03FBB}" type="slidenum">
              <a:rPr lang="zh-CN" altLang="en-US"/>
              <a:pPr/>
              <a:t>175</a:t>
            </a:fld>
            <a:endParaRPr lang="en-US" altLang="zh-CN"/>
          </a:p>
        </p:txBody>
      </p:sp>
      <p:sp>
        <p:nvSpPr>
          <p:cNvPr id="5" name="日期占位符 4"/>
          <p:cNvSpPr>
            <a:spLocks noGrp="1"/>
          </p:cNvSpPr>
          <p:nvPr>
            <p:ph type="dt" sz="half" idx="11"/>
          </p:nvPr>
        </p:nvSpPr>
        <p:spPr/>
        <p:txBody>
          <a:bodyPr/>
          <a:lstStyle/>
          <a:p>
            <a:fld id="{D5380B89-F249-4D26-8050-4F1E2518C55B}" type="datetime1">
              <a:rPr lang="zh-CN" altLang="en-US"/>
              <a:pPr/>
              <a:t>2017/4/15</a:t>
            </a:fld>
            <a:endParaRPr lang="en-US" altLang="zh-CN" sz="1000"/>
          </a:p>
        </p:txBody>
      </p:sp>
      <p:sp>
        <p:nvSpPr>
          <p:cNvPr id="1751042" name="Rectangle 2"/>
          <p:cNvSpPr>
            <a:spLocks noGrp="1" noChangeArrowheads="1"/>
          </p:cNvSpPr>
          <p:nvPr>
            <p:ph type="title"/>
          </p:nvPr>
        </p:nvSpPr>
        <p:spPr/>
        <p:txBody>
          <a:bodyPr/>
          <a:lstStyle/>
          <a:p>
            <a:r>
              <a:rPr lang="en-US" altLang="zh-CN"/>
              <a:t>SQL</a:t>
            </a:r>
            <a:r>
              <a:rPr lang="zh-CN" altLang="en-US"/>
              <a:t>通信区</a:t>
            </a:r>
          </a:p>
        </p:txBody>
      </p:sp>
      <p:sp>
        <p:nvSpPr>
          <p:cNvPr id="1751043" name="Rectangle 3"/>
          <p:cNvSpPr>
            <a:spLocks noGrp="1" noChangeArrowheads="1"/>
          </p:cNvSpPr>
          <p:nvPr>
            <p:ph type="body" idx="1"/>
          </p:nvPr>
        </p:nvSpPr>
        <p:spPr>
          <a:xfrm>
            <a:off x="704850" y="1196975"/>
            <a:ext cx="8420100" cy="3735388"/>
          </a:xfrm>
        </p:spPr>
        <p:txBody>
          <a:bodyPr/>
          <a:lstStyle/>
          <a:p>
            <a:pPr marL="342900" indent="-342900" defTabSz="914400">
              <a:lnSpc>
                <a:spcPct val="100000"/>
              </a:lnSpc>
            </a:pPr>
            <a:r>
              <a:rPr lang="en-US" altLang="zh-CN"/>
              <a:t>SQLCA</a:t>
            </a:r>
            <a:r>
              <a:rPr lang="zh-CN" altLang="en-US"/>
              <a:t>的用途</a:t>
            </a:r>
          </a:p>
          <a:p>
            <a:pPr marL="742950" lvl="1" indent="-285750" defTabSz="914400">
              <a:lnSpc>
                <a:spcPct val="100000"/>
              </a:lnSpc>
            </a:pPr>
            <a:r>
              <a:rPr lang="en-US" altLang="zh-CN"/>
              <a:t>SQL</a:t>
            </a:r>
            <a:r>
              <a:rPr lang="zh-CN" altLang="en-US"/>
              <a:t>语句执行后，</a:t>
            </a:r>
            <a:r>
              <a:rPr lang="en-US" altLang="zh-CN"/>
              <a:t>DBMS</a:t>
            </a:r>
            <a:r>
              <a:rPr lang="zh-CN" altLang="en-US"/>
              <a:t>反馈给应用程序信息</a:t>
            </a:r>
          </a:p>
          <a:p>
            <a:pPr marL="1143000" lvl="2" indent="-228600" defTabSz="914400">
              <a:lnSpc>
                <a:spcPct val="100000"/>
              </a:lnSpc>
            </a:pPr>
            <a:r>
              <a:rPr lang="zh-CN" altLang="en-US"/>
              <a:t> 描述系统当前工作状态</a:t>
            </a:r>
          </a:p>
          <a:p>
            <a:pPr marL="1143000" lvl="2" indent="-228600" defTabSz="914400">
              <a:lnSpc>
                <a:spcPct val="100000"/>
              </a:lnSpc>
            </a:pPr>
            <a:r>
              <a:rPr lang="zh-CN" altLang="en-US"/>
              <a:t> 描述运行环境</a:t>
            </a:r>
          </a:p>
          <a:p>
            <a:pPr marL="742950" lvl="1" indent="-285750" defTabSz="914400">
              <a:lnSpc>
                <a:spcPct val="100000"/>
              </a:lnSpc>
            </a:pPr>
            <a:r>
              <a:rPr lang="zh-CN" altLang="en-US"/>
              <a:t>这些信息将送到</a:t>
            </a:r>
            <a:r>
              <a:rPr lang="en-US" altLang="zh-CN"/>
              <a:t>SQL</a:t>
            </a:r>
            <a:r>
              <a:rPr lang="zh-CN" altLang="en-US"/>
              <a:t>通信区</a:t>
            </a:r>
            <a:r>
              <a:rPr lang="en-US" altLang="zh-CN"/>
              <a:t>SQLCA</a:t>
            </a:r>
            <a:r>
              <a:rPr lang="zh-CN" altLang="en-US"/>
              <a:t>中</a:t>
            </a:r>
          </a:p>
          <a:p>
            <a:pPr marL="742950" lvl="1" indent="-285750" defTabSz="914400">
              <a:lnSpc>
                <a:spcPct val="100000"/>
              </a:lnSpc>
            </a:pPr>
            <a:r>
              <a:rPr lang="zh-CN" altLang="en-US"/>
              <a:t>应用程序从</a:t>
            </a:r>
            <a:r>
              <a:rPr lang="en-US" altLang="zh-CN"/>
              <a:t>SQLCA</a:t>
            </a:r>
            <a:r>
              <a:rPr lang="zh-CN" altLang="en-US"/>
              <a:t>中取出这些状态信息，据此决定接下来执行的语句</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36AD028-FF1B-4A48-8AED-232F7BC3D6B7}" type="slidenum">
              <a:rPr lang="zh-CN" altLang="en-US"/>
              <a:pPr/>
              <a:t>176</a:t>
            </a:fld>
            <a:endParaRPr lang="en-US" altLang="zh-CN"/>
          </a:p>
        </p:txBody>
      </p:sp>
      <p:sp>
        <p:nvSpPr>
          <p:cNvPr id="5" name="日期占位符 4"/>
          <p:cNvSpPr>
            <a:spLocks noGrp="1"/>
          </p:cNvSpPr>
          <p:nvPr>
            <p:ph type="dt" sz="half" idx="11"/>
          </p:nvPr>
        </p:nvSpPr>
        <p:spPr/>
        <p:txBody>
          <a:bodyPr/>
          <a:lstStyle/>
          <a:p>
            <a:fld id="{0A779915-61AB-4BC2-A6D4-3343683A81D3}" type="datetime1">
              <a:rPr lang="zh-CN" altLang="en-US"/>
              <a:pPr/>
              <a:t>2017/4/15</a:t>
            </a:fld>
            <a:endParaRPr lang="en-US" altLang="zh-CN" sz="1000"/>
          </a:p>
        </p:txBody>
      </p:sp>
      <p:sp>
        <p:nvSpPr>
          <p:cNvPr id="1752066" name="Rectangle 2"/>
          <p:cNvSpPr>
            <a:spLocks noGrp="1" noChangeArrowheads="1"/>
          </p:cNvSpPr>
          <p:nvPr>
            <p:ph type="title"/>
          </p:nvPr>
        </p:nvSpPr>
        <p:spPr/>
        <p:txBody>
          <a:bodyPr/>
          <a:lstStyle/>
          <a:p>
            <a:r>
              <a:rPr lang="en-US" altLang="zh-CN"/>
              <a:t>SQL</a:t>
            </a:r>
            <a:r>
              <a:rPr lang="zh-CN" altLang="en-US"/>
              <a:t>通信区</a:t>
            </a:r>
          </a:p>
        </p:txBody>
      </p:sp>
      <p:sp>
        <p:nvSpPr>
          <p:cNvPr id="1752067" name="Rectangle 3"/>
          <p:cNvSpPr>
            <a:spLocks noGrp="1" noChangeArrowheads="1"/>
          </p:cNvSpPr>
          <p:nvPr>
            <p:ph type="body" idx="1"/>
          </p:nvPr>
        </p:nvSpPr>
        <p:spPr>
          <a:xfrm>
            <a:off x="704850" y="1196975"/>
            <a:ext cx="8420100" cy="5035550"/>
          </a:xfrm>
        </p:spPr>
        <p:txBody>
          <a:bodyPr/>
          <a:lstStyle/>
          <a:p>
            <a:pPr marL="342900" indent="-342900" defTabSz="914400"/>
            <a:r>
              <a:rPr lang="en-US" altLang="zh-CN"/>
              <a:t>SQLCA</a:t>
            </a:r>
            <a:r>
              <a:rPr lang="zh-CN" altLang="en-US"/>
              <a:t>的内容</a:t>
            </a:r>
          </a:p>
          <a:p>
            <a:pPr marL="742950" lvl="1" indent="-285750" defTabSz="914400"/>
            <a:r>
              <a:rPr lang="zh-CN" altLang="en-US"/>
              <a:t>与所执行的</a:t>
            </a:r>
            <a:r>
              <a:rPr lang="en-US" altLang="zh-CN"/>
              <a:t>SQL</a:t>
            </a:r>
            <a:r>
              <a:rPr lang="zh-CN" altLang="en-US"/>
              <a:t>语句有关</a:t>
            </a:r>
          </a:p>
          <a:p>
            <a:pPr marL="742950" lvl="1" indent="-285750" defTabSz="914400"/>
            <a:r>
              <a:rPr lang="zh-CN" altLang="en-US"/>
              <a:t> 与该</a:t>
            </a:r>
            <a:r>
              <a:rPr lang="en-US" altLang="zh-CN"/>
              <a:t>SQL</a:t>
            </a:r>
            <a:r>
              <a:rPr lang="zh-CN" altLang="en-US"/>
              <a:t>语句的执行情况有关</a:t>
            </a:r>
          </a:p>
          <a:p>
            <a:pPr marL="1143000" lvl="2" indent="-228600" defTabSz="914400">
              <a:buFont typeface="Wingdings" pitchFamily="2" charset="2"/>
              <a:buNone/>
            </a:pPr>
            <a:r>
              <a:rPr lang="zh-CN" altLang="en-US"/>
              <a:t>例：在执行删除语句</a:t>
            </a:r>
            <a:r>
              <a:rPr lang="en-US" altLang="zh-CN"/>
              <a:t>DELETE</a:t>
            </a:r>
            <a:r>
              <a:rPr lang="zh-CN" altLang="en-US"/>
              <a:t>后，不同的执行情况，</a:t>
            </a:r>
            <a:r>
              <a:rPr lang="en-US" altLang="zh-CN"/>
              <a:t>SQLCA</a:t>
            </a:r>
            <a:r>
              <a:rPr lang="zh-CN" altLang="en-US"/>
              <a:t>中有不同的信息：</a:t>
            </a:r>
          </a:p>
          <a:p>
            <a:pPr marL="1600200" lvl="3" indent="-228600" defTabSz="914400"/>
            <a:r>
              <a:rPr lang="zh-CN" altLang="en-US"/>
              <a:t> 违反数据保护规则，操作拒绝</a:t>
            </a:r>
          </a:p>
          <a:p>
            <a:pPr marL="1600200" lvl="3" indent="-228600" defTabSz="914400"/>
            <a:r>
              <a:rPr lang="zh-CN" altLang="en-US"/>
              <a:t> 没有满足条件的行，一行也没有删除</a:t>
            </a:r>
          </a:p>
          <a:p>
            <a:pPr marL="1600200" lvl="3" indent="-228600" defTabSz="914400"/>
            <a:r>
              <a:rPr lang="zh-CN" altLang="en-US"/>
              <a:t> 成功删除，并有删除的行数</a:t>
            </a:r>
          </a:p>
          <a:p>
            <a:pPr marL="1600200" lvl="3" indent="-228600" defTabSz="914400"/>
            <a:r>
              <a:rPr lang="zh-CN" altLang="en-US"/>
              <a:t> 无条件删除警告信息</a:t>
            </a:r>
          </a:p>
          <a:p>
            <a:pPr marL="1600200" lvl="3" indent="-228600" defTabSz="914400"/>
            <a:r>
              <a:rPr lang="zh-CN" altLang="en-US"/>
              <a:t> 由于各种原因，执行出错</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CEC5D7-2A20-4A25-997F-77ABE77A322E}" type="slidenum">
              <a:rPr lang="zh-CN" altLang="en-US"/>
              <a:pPr/>
              <a:t>177</a:t>
            </a:fld>
            <a:endParaRPr lang="en-US" altLang="zh-CN"/>
          </a:p>
        </p:txBody>
      </p:sp>
      <p:sp>
        <p:nvSpPr>
          <p:cNvPr id="5" name="日期占位符 4"/>
          <p:cNvSpPr>
            <a:spLocks noGrp="1"/>
          </p:cNvSpPr>
          <p:nvPr>
            <p:ph type="dt" sz="half" idx="11"/>
          </p:nvPr>
        </p:nvSpPr>
        <p:spPr/>
        <p:txBody>
          <a:bodyPr/>
          <a:lstStyle/>
          <a:p>
            <a:fld id="{9D383500-BA62-45B1-98B4-5B05D50902EE}" type="datetime1">
              <a:rPr lang="zh-CN" altLang="en-US"/>
              <a:pPr/>
              <a:t>2017/4/15</a:t>
            </a:fld>
            <a:endParaRPr lang="en-US" altLang="zh-CN" sz="1000"/>
          </a:p>
        </p:txBody>
      </p:sp>
      <p:sp>
        <p:nvSpPr>
          <p:cNvPr id="1801218" name="Rectangle 2"/>
          <p:cNvSpPr>
            <a:spLocks noGrp="1" noChangeArrowheads="1"/>
          </p:cNvSpPr>
          <p:nvPr>
            <p:ph type="title"/>
          </p:nvPr>
        </p:nvSpPr>
        <p:spPr>
          <a:xfrm>
            <a:off x="344488" y="420688"/>
            <a:ext cx="9561512" cy="493712"/>
          </a:xfrm>
        </p:spPr>
        <p:txBody>
          <a:bodyPr/>
          <a:lstStyle/>
          <a:p>
            <a:r>
              <a:rPr lang="zh-CN" altLang="en-US" sz="3600"/>
              <a:t>将</a:t>
            </a:r>
            <a:r>
              <a:rPr lang="en-US" altLang="zh-CN" sz="3600"/>
              <a:t>SQL</a:t>
            </a:r>
            <a:r>
              <a:rPr lang="zh-CN" altLang="en-US" sz="3600"/>
              <a:t>语句嵌入到宿主语言中必须解决的问题</a:t>
            </a:r>
          </a:p>
        </p:txBody>
      </p:sp>
      <p:sp>
        <p:nvSpPr>
          <p:cNvPr id="1801219" name="Rectangle 3"/>
          <p:cNvSpPr>
            <a:spLocks noGrp="1" noChangeArrowheads="1"/>
          </p:cNvSpPr>
          <p:nvPr>
            <p:ph type="body" idx="1"/>
          </p:nvPr>
        </p:nvSpPr>
        <p:spPr>
          <a:xfrm>
            <a:off x="650875" y="1143000"/>
            <a:ext cx="8820150" cy="5270500"/>
          </a:xfrm>
        </p:spPr>
        <p:txBody>
          <a:bodyPr/>
          <a:lstStyle/>
          <a:p>
            <a:r>
              <a:rPr lang="en-US" altLang="zh-CN"/>
              <a:t>3. </a:t>
            </a:r>
            <a:r>
              <a:rPr lang="zh-CN" altLang="en-US"/>
              <a:t>数据库和主语言程序间的数据交换</a:t>
            </a:r>
          </a:p>
          <a:p>
            <a:pPr lvl="1"/>
            <a:r>
              <a:rPr lang="zh-CN" altLang="en-US"/>
              <a:t>嵌入式</a:t>
            </a:r>
            <a:r>
              <a:rPr lang="en-US" altLang="zh-CN"/>
              <a:t>SQL</a:t>
            </a:r>
            <a:r>
              <a:rPr lang="zh-CN" altLang="en-US"/>
              <a:t>语句有输入变量和输出变量，用来与主语言进行数据交换。</a:t>
            </a:r>
          </a:p>
          <a:p>
            <a:pPr lvl="2"/>
            <a:r>
              <a:rPr lang="zh-CN" altLang="en-US"/>
              <a:t>这些变量是主语言定义的程序变量，简称主变量</a:t>
            </a:r>
            <a:r>
              <a:rPr lang="en-US" altLang="zh-CN"/>
              <a:t>(host variable)</a:t>
            </a:r>
            <a:r>
              <a:rPr lang="zh-CN" altLang="en-US"/>
              <a:t>或宿主变量主变量的用途</a:t>
            </a:r>
          </a:p>
          <a:p>
            <a:pPr lvl="1"/>
            <a:r>
              <a:rPr lang="zh-CN" altLang="en-US"/>
              <a:t>输入主变量</a:t>
            </a:r>
          </a:p>
          <a:p>
            <a:pPr lvl="2"/>
            <a:r>
              <a:rPr lang="zh-CN" altLang="en-US"/>
              <a:t> 指定向数据库中插入的数据； 将数据库中的数据修改为指定值； 指定执行的操作</a:t>
            </a:r>
          </a:p>
          <a:p>
            <a:pPr lvl="2"/>
            <a:r>
              <a:rPr lang="zh-CN" altLang="en-US"/>
              <a:t> 指定</a:t>
            </a:r>
            <a:r>
              <a:rPr lang="en-US" altLang="zh-CN"/>
              <a:t>WHERE</a:t>
            </a:r>
            <a:r>
              <a:rPr lang="zh-CN" altLang="en-US"/>
              <a:t>子句或</a:t>
            </a:r>
            <a:r>
              <a:rPr lang="en-US" altLang="zh-CN"/>
              <a:t>HAVING</a:t>
            </a:r>
            <a:r>
              <a:rPr lang="zh-CN" altLang="en-US"/>
              <a:t>子句中的条件</a:t>
            </a:r>
          </a:p>
          <a:p>
            <a:pPr lvl="1"/>
            <a:r>
              <a:rPr lang="zh-CN" altLang="en-US"/>
              <a:t>输出主变量</a:t>
            </a:r>
          </a:p>
          <a:p>
            <a:pPr lvl="2"/>
            <a:r>
              <a:rPr lang="zh-CN" altLang="en-US"/>
              <a:t> 获取</a:t>
            </a:r>
            <a:r>
              <a:rPr lang="en-US" altLang="zh-CN"/>
              <a:t>SQL</a:t>
            </a:r>
            <a:r>
              <a:rPr lang="zh-CN" altLang="en-US"/>
              <a:t>语句的结果数据和</a:t>
            </a:r>
            <a:r>
              <a:rPr lang="en-US" altLang="zh-CN"/>
              <a:t>SQL</a:t>
            </a:r>
            <a:r>
              <a:rPr lang="zh-CN" altLang="en-US"/>
              <a:t>语句的执行状态</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77DC9C9-426C-4CCC-B01E-04A28526D2A5}" type="slidenum">
              <a:rPr lang="zh-CN" altLang="en-US"/>
              <a:pPr/>
              <a:t>178</a:t>
            </a:fld>
            <a:endParaRPr lang="en-US" altLang="zh-CN"/>
          </a:p>
        </p:txBody>
      </p:sp>
      <p:sp>
        <p:nvSpPr>
          <p:cNvPr id="5" name="日期占位符 4"/>
          <p:cNvSpPr>
            <a:spLocks noGrp="1"/>
          </p:cNvSpPr>
          <p:nvPr>
            <p:ph type="dt" sz="half" idx="11"/>
          </p:nvPr>
        </p:nvSpPr>
        <p:spPr/>
        <p:txBody>
          <a:bodyPr/>
          <a:lstStyle/>
          <a:p>
            <a:fld id="{A8741995-B297-4D90-BFA1-E2A1FF24FFC5}" type="datetime1">
              <a:rPr lang="zh-CN" altLang="en-US"/>
              <a:pPr/>
              <a:t>2017/4/15</a:t>
            </a:fld>
            <a:endParaRPr lang="en-US" altLang="zh-CN" sz="1000"/>
          </a:p>
        </p:txBody>
      </p:sp>
      <p:sp>
        <p:nvSpPr>
          <p:cNvPr id="1756162" name="Rectangle 2"/>
          <p:cNvSpPr>
            <a:spLocks noGrp="1" noChangeArrowheads="1"/>
          </p:cNvSpPr>
          <p:nvPr>
            <p:ph type="title"/>
          </p:nvPr>
        </p:nvSpPr>
        <p:spPr/>
        <p:txBody>
          <a:bodyPr/>
          <a:lstStyle/>
          <a:p>
            <a:pPr defTabSz="914400"/>
            <a:r>
              <a:rPr lang="zh-CN" altLang="en-US" sz="4400"/>
              <a:t>主变量（续）</a:t>
            </a:r>
            <a:r>
              <a:rPr lang="zh-CN" altLang="en-US"/>
              <a:t> </a:t>
            </a:r>
          </a:p>
        </p:txBody>
      </p:sp>
      <p:sp>
        <p:nvSpPr>
          <p:cNvPr id="1756163" name="Rectangle 3"/>
          <p:cNvSpPr>
            <a:spLocks noGrp="1" noChangeArrowheads="1"/>
          </p:cNvSpPr>
          <p:nvPr>
            <p:ph type="body" idx="1"/>
          </p:nvPr>
        </p:nvSpPr>
        <p:spPr>
          <a:xfrm>
            <a:off x="650875" y="1143000"/>
            <a:ext cx="8820150" cy="4886325"/>
          </a:xfrm>
        </p:spPr>
        <p:txBody>
          <a:bodyPr/>
          <a:lstStyle/>
          <a:p>
            <a:pPr marL="342900" indent="-342900" defTabSz="914400"/>
            <a:r>
              <a:rPr lang="zh-CN" altLang="en-US"/>
              <a:t>指示变量</a:t>
            </a:r>
          </a:p>
          <a:p>
            <a:pPr marL="742950" lvl="1" indent="-285750" defTabSz="914400"/>
            <a:r>
              <a:rPr lang="zh-CN" altLang="en-US"/>
              <a:t>一个主变量可以附带一个指示变量（</a:t>
            </a:r>
            <a:r>
              <a:rPr lang="en-US" altLang="zh-CN"/>
              <a:t>Indicator Variable</a:t>
            </a:r>
            <a:r>
              <a:rPr lang="zh-CN" altLang="en-US"/>
              <a:t>）</a:t>
            </a:r>
          </a:p>
          <a:p>
            <a:pPr marL="742950" lvl="1" indent="-285750" defTabSz="914400"/>
            <a:r>
              <a:rPr lang="zh-CN" altLang="en-US"/>
              <a:t>什么是指示变量</a:t>
            </a:r>
          </a:p>
          <a:p>
            <a:pPr marL="1143000" lvl="2" indent="-228600" defTabSz="914400"/>
            <a:r>
              <a:rPr lang="zh-CN" altLang="en-US"/>
              <a:t>整型变量</a:t>
            </a:r>
          </a:p>
          <a:p>
            <a:pPr marL="1143000" lvl="2" indent="-228600" defTabSz="914400"/>
            <a:r>
              <a:rPr lang="zh-CN" altLang="en-US"/>
              <a:t>用来“指示”所指主变量的值或条件</a:t>
            </a:r>
          </a:p>
          <a:p>
            <a:pPr marL="742950" lvl="1" indent="-285750" defTabSz="914400"/>
            <a:r>
              <a:rPr lang="zh-CN" altLang="en-US"/>
              <a:t>指示变量的用途</a:t>
            </a:r>
          </a:p>
          <a:p>
            <a:pPr marL="1143000" lvl="2" indent="-228600" defTabSz="914400"/>
            <a:r>
              <a:rPr lang="zh-CN" altLang="en-US"/>
              <a:t>输入主变量可以利用指示变量赋空值</a:t>
            </a:r>
          </a:p>
          <a:p>
            <a:pPr marL="1143000" lvl="2" indent="-228600" defTabSz="914400"/>
            <a:r>
              <a:rPr lang="zh-CN" altLang="en-US"/>
              <a:t>输出主变量可以利用指示变量检测出是否空值，值是否被截断</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F066E3E-2014-4DC9-BD86-3F402067C7B4}" type="slidenum">
              <a:rPr lang="zh-CN" altLang="en-US"/>
              <a:pPr/>
              <a:t>179</a:t>
            </a:fld>
            <a:endParaRPr lang="en-US" altLang="zh-CN"/>
          </a:p>
        </p:txBody>
      </p:sp>
      <p:sp>
        <p:nvSpPr>
          <p:cNvPr id="5" name="日期占位符 4"/>
          <p:cNvSpPr>
            <a:spLocks noGrp="1"/>
          </p:cNvSpPr>
          <p:nvPr>
            <p:ph type="dt" sz="half" idx="11"/>
          </p:nvPr>
        </p:nvSpPr>
        <p:spPr/>
        <p:txBody>
          <a:bodyPr/>
          <a:lstStyle/>
          <a:p>
            <a:fld id="{F2C03B64-8EE2-4187-9340-BAA03B2BBD1B}" type="datetime1">
              <a:rPr lang="zh-CN" altLang="en-US"/>
              <a:pPr/>
              <a:t>2017/4/15</a:t>
            </a:fld>
            <a:endParaRPr lang="en-US" altLang="zh-CN" sz="1000"/>
          </a:p>
        </p:txBody>
      </p:sp>
      <p:sp>
        <p:nvSpPr>
          <p:cNvPr id="1803266" name="Rectangle 2"/>
          <p:cNvSpPr>
            <a:spLocks noGrp="1" noChangeArrowheads="1"/>
          </p:cNvSpPr>
          <p:nvPr>
            <p:ph type="title"/>
          </p:nvPr>
        </p:nvSpPr>
        <p:spPr>
          <a:xfrm>
            <a:off x="650875" y="420688"/>
            <a:ext cx="9255125" cy="493712"/>
          </a:xfrm>
        </p:spPr>
        <p:txBody>
          <a:bodyPr/>
          <a:lstStyle/>
          <a:p>
            <a:r>
              <a:rPr lang="zh-CN" altLang="en-US" sz="3600"/>
              <a:t>将</a:t>
            </a:r>
            <a:r>
              <a:rPr lang="en-US" altLang="zh-CN" sz="3600"/>
              <a:t>SQL</a:t>
            </a:r>
            <a:r>
              <a:rPr lang="zh-CN" altLang="en-US" sz="3600"/>
              <a:t>语句嵌入到宿主语言中必须解决的问题</a:t>
            </a:r>
          </a:p>
        </p:txBody>
      </p:sp>
      <p:sp>
        <p:nvSpPr>
          <p:cNvPr id="1803267" name="Rectangle 3"/>
          <p:cNvSpPr>
            <a:spLocks noGrp="1" noChangeArrowheads="1"/>
          </p:cNvSpPr>
          <p:nvPr>
            <p:ph type="body" idx="1"/>
          </p:nvPr>
        </p:nvSpPr>
        <p:spPr>
          <a:xfrm>
            <a:off x="650875" y="1143000"/>
            <a:ext cx="8839200" cy="5294313"/>
          </a:xfrm>
        </p:spPr>
        <p:txBody>
          <a:bodyPr/>
          <a:lstStyle/>
          <a:p>
            <a:pPr>
              <a:spcBef>
                <a:spcPct val="10000"/>
              </a:spcBef>
            </a:pPr>
            <a:r>
              <a:rPr lang="en-US" altLang="zh-CN"/>
              <a:t>4.</a:t>
            </a:r>
            <a:r>
              <a:rPr lang="zh-CN" altLang="en-US"/>
              <a:t>需要协调面向集合和面向记录两种不同的处理方式 </a:t>
            </a:r>
          </a:p>
          <a:p>
            <a:pPr lvl="1">
              <a:spcBef>
                <a:spcPct val="10000"/>
              </a:spcBef>
            </a:pPr>
            <a:r>
              <a:rPr lang="zh-CN" altLang="en-US"/>
              <a:t>集合性操作语言与过程性操作语言的不匹配</a:t>
            </a:r>
          </a:p>
          <a:p>
            <a:pPr lvl="2">
              <a:spcBef>
                <a:spcPct val="10000"/>
              </a:spcBef>
            </a:pPr>
            <a:r>
              <a:rPr lang="en-US" altLang="zh-CN"/>
              <a:t>SQL</a:t>
            </a:r>
            <a:r>
              <a:rPr lang="zh-CN" altLang="en-US"/>
              <a:t>语言是面向集合的，一条</a:t>
            </a:r>
            <a:r>
              <a:rPr lang="en-US" altLang="zh-CN"/>
              <a:t>SQL</a:t>
            </a:r>
            <a:r>
              <a:rPr lang="zh-CN" altLang="en-US"/>
              <a:t>语句原则上可以产生或处理多条记录</a:t>
            </a:r>
          </a:p>
          <a:p>
            <a:pPr lvl="2">
              <a:spcBef>
                <a:spcPct val="10000"/>
              </a:spcBef>
            </a:pPr>
            <a:r>
              <a:rPr lang="zh-CN" altLang="en-US"/>
              <a:t>主语言是面向记录的，一组主变量一次只能存放一条记录</a:t>
            </a:r>
          </a:p>
          <a:p>
            <a:pPr lvl="2">
              <a:spcBef>
                <a:spcPct val="10000"/>
              </a:spcBef>
            </a:pPr>
            <a:r>
              <a:rPr lang="zh-CN" altLang="en-US"/>
              <a:t>仅使用主变量并不能完全满足</a:t>
            </a:r>
            <a:r>
              <a:rPr lang="en-US" altLang="zh-CN"/>
              <a:t>SQL</a:t>
            </a:r>
            <a:r>
              <a:rPr lang="zh-CN" altLang="en-US"/>
              <a:t>语句向应用程序输出数据的要求</a:t>
            </a:r>
          </a:p>
          <a:p>
            <a:pPr lvl="1">
              <a:spcBef>
                <a:spcPct val="10000"/>
              </a:spcBef>
            </a:pPr>
            <a:r>
              <a:rPr lang="zh-CN" altLang="en-US"/>
              <a:t>嵌入式</a:t>
            </a:r>
            <a:r>
              <a:rPr lang="en-US" altLang="zh-CN"/>
              <a:t>SQL</a:t>
            </a:r>
            <a:r>
              <a:rPr lang="zh-CN" altLang="en-US"/>
              <a:t>引入了游标的概念，用来协调这两种不同的处理方式</a:t>
            </a:r>
          </a:p>
          <a:p>
            <a:pPr lvl="2">
              <a:spcBef>
                <a:spcPct val="10000"/>
              </a:spcBef>
            </a:pPr>
            <a:r>
              <a:rPr lang="zh-CN" altLang="en-US"/>
              <a:t>游标是系统为用户开设的一个数据缓冲区，存放</a:t>
            </a:r>
            <a:r>
              <a:rPr lang="en-US" altLang="zh-CN"/>
              <a:t>SQL</a:t>
            </a:r>
            <a:r>
              <a:rPr lang="zh-CN" altLang="en-US"/>
              <a:t>语句的执行结果</a:t>
            </a:r>
          </a:p>
          <a:p>
            <a:pPr lvl="2">
              <a:spcBef>
                <a:spcPct val="10000"/>
              </a:spcBef>
            </a:pPr>
            <a:r>
              <a:rPr lang="zh-CN" altLang="en-US"/>
              <a:t>每个游标区都有一个名字，游标是可移动的。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D5965B5-2D35-4424-8F49-F2F0B5B93BA4}" type="slidenum">
              <a:rPr lang="zh-CN" altLang="en-US"/>
              <a:pPr/>
              <a:t>18</a:t>
            </a:fld>
            <a:endParaRPr lang="en-US" altLang="zh-CN"/>
          </a:p>
        </p:txBody>
      </p:sp>
      <p:sp>
        <p:nvSpPr>
          <p:cNvPr id="6" name="日期占位符 4"/>
          <p:cNvSpPr>
            <a:spLocks noGrp="1"/>
          </p:cNvSpPr>
          <p:nvPr>
            <p:ph type="dt" sz="half" idx="11"/>
          </p:nvPr>
        </p:nvSpPr>
        <p:spPr/>
        <p:txBody>
          <a:bodyPr/>
          <a:lstStyle/>
          <a:p>
            <a:fld id="{D97394FE-C370-47E5-B69F-BEBCE2E0E98B}" type="datetime1">
              <a:rPr lang="zh-CN" altLang="en-US"/>
              <a:pPr/>
              <a:t>2017/4/15</a:t>
            </a:fld>
            <a:endParaRPr lang="en-US" altLang="zh-CN" sz="1000"/>
          </a:p>
        </p:txBody>
      </p:sp>
      <p:sp>
        <p:nvSpPr>
          <p:cNvPr id="1284098" name="Rectangle 2"/>
          <p:cNvSpPr>
            <a:spLocks noGrp="1" noChangeArrowheads="1"/>
          </p:cNvSpPr>
          <p:nvPr>
            <p:ph type="title"/>
          </p:nvPr>
        </p:nvSpPr>
        <p:spPr/>
        <p:txBody>
          <a:bodyPr/>
          <a:lstStyle/>
          <a:p>
            <a:r>
              <a:rPr lang="en-US" altLang="zh-CN"/>
              <a:t>1.  </a:t>
            </a:r>
            <a:r>
              <a:rPr lang="zh-CN" altLang="en-US"/>
              <a:t>定义基本表 </a:t>
            </a:r>
          </a:p>
        </p:txBody>
      </p:sp>
      <p:sp>
        <p:nvSpPr>
          <p:cNvPr id="1284099" name="Rectangle 3"/>
          <p:cNvSpPr>
            <a:spLocks noGrp="1" noChangeArrowheads="1"/>
          </p:cNvSpPr>
          <p:nvPr>
            <p:ph type="body" idx="1"/>
          </p:nvPr>
        </p:nvSpPr>
        <p:spPr>
          <a:xfrm>
            <a:off x="631825" y="1125538"/>
            <a:ext cx="8820150" cy="2176462"/>
          </a:xfrm>
        </p:spPr>
        <p:txBody>
          <a:bodyPr/>
          <a:lstStyle/>
          <a:p>
            <a:pPr marL="342900" indent="-342900" algn="just" defTabSz="914400">
              <a:lnSpc>
                <a:spcPct val="70000"/>
              </a:lnSpc>
              <a:buFont typeface="Wingdings" pitchFamily="2" charset="2"/>
              <a:buNone/>
            </a:pPr>
            <a:r>
              <a:rPr lang="en-US" altLang="zh-CN" sz="2400"/>
              <a:t>【</a:t>
            </a:r>
            <a:r>
              <a:rPr lang="zh-CN" altLang="en-US" sz="2400"/>
              <a:t>例</a:t>
            </a:r>
            <a:r>
              <a:rPr lang="en-US" altLang="zh-CN" sz="2400"/>
              <a:t>4-4】 </a:t>
            </a:r>
          </a:p>
          <a:p>
            <a:pPr marL="342900" indent="-342900" defTabSz="914400">
              <a:lnSpc>
                <a:spcPct val="70000"/>
              </a:lnSpc>
              <a:buFont typeface="Wingdings" pitchFamily="2" charset="2"/>
              <a:buNone/>
            </a:pPr>
            <a:r>
              <a:rPr lang="en-US" altLang="zh-CN" sz="2400"/>
              <a:t>CREATE TABLE Course</a:t>
            </a:r>
          </a:p>
          <a:p>
            <a:pPr marL="342900" indent="-342900" defTabSz="914400">
              <a:lnSpc>
                <a:spcPct val="70000"/>
              </a:lnSpc>
              <a:buFont typeface="Wingdings" pitchFamily="2" charset="2"/>
              <a:buNone/>
            </a:pPr>
            <a:r>
              <a:rPr lang="en-US" altLang="zh-CN" sz="2400"/>
              <a:t>        (Cno CHAR(6) NOT NULL, </a:t>
            </a:r>
          </a:p>
          <a:p>
            <a:pPr marL="342900" indent="-342900" defTabSz="914400">
              <a:lnSpc>
                <a:spcPct val="70000"/>
              </a:lnSpc>
              <a:buFont typeface="Wingdings" pitchFamily="2" charset="2"/>
              <a:buNone/>
            </a:pPr>
            <a:r>
              <a:rPr lang="en-US" altLang="zh-CN" sz="2400"/>
              <a:t>         Cname CHAR(20),</a:t>
            </a:r>
          </a:p>
          <a:p>
            <a:pPr marL="342900" indent="-342900" defTabSz="914400">
              <a:lnSpc>
                <a:spcPct val="70000"/>
              </a:lnSpc>
              <a:buFont typeface="Wingdings" pitchFamily="2" charset="2"/>
              <a:buNone/>
            </a:pPr>
            <a:r>
              <a:rPr lang="en-US" altLang="zh-CN" sz="2400"/>
              <a:t>         Ccredit INT,</a:t>
            </a:r>
          </a:p>
          <a:p>
            <a:pPr marL="342900" indent="-342900" defTabSz="914400">
              <a:lnSpc>
                <a:spcPct val="70000"/>
              </a:lnSpc>
              <a:buFont typeface="Wingdings" pitchFamily="2" charset="2"/>
              <a:buNone/>
            </a:pPr>
            <a:r>
              <a:rPr lang="en-US" altLang="zh-CN" sz="2400"/>
              <a:t>         PRIMARY KEY(Cno));</a:t>
            </a:r>
          </a:p>
        </p:txBody>
      </p:sp>
      <p:sp>
        <p:nvSpPr>
          <p:cNvPr id="1284101" name="Rectangle 5"/>
          <p:cNvSpPr>
            <a:spLocks noChangeArrowheads="1"/>
          </p:cNvSpPr>
          <p:nvPr/>
        </p:nvSpPr>
        <p:spPr bwMode="auto">
          <a:xfrm>
            <a:off x="704850" y="3429000"/>
            <a:ext cx="882015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CREATE TABLE SC</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 Sno CHAR(6) NOT NULL,</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Cno CHAR(6) NOT NULL,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Grade INT CHECK (Grade BETWEEN 0 AND 100),</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CONSTRAINT SC_PK PRIMARY KEY(Sno,Cno),</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CONSTRAINT SC_FK1 FOREIGN KEY (Sno) REFERENCES Student(Sno),</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CONSTRAINT SC_FK2 FOREIGN KEY (Cno) REFERENCES Course(Cno));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4101"/>
                                        </p:tgtEl>
                                        <p:attrNameLst>
                                          <p:attrName>style.visibility</p:attrName>
                                        </p:attrNameLst>
                                      </p:cBhvr>
                                      <p:to>
                                        <p:strVal val="visible"/>
                                      </p:to>
                                    </p:set>
                                    <p:animEffect transition="in" filter="wipe(up)">
                                      <p:cBhvr>
                                        <p:cTn id="7" dur="1000"/>
                                        <p:tgtEl>
                                          <p:spTgt spid="128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1"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3A6FC0E-B305-44FE-9E85-8D5DD8182132}" type="slidenum">
              <a:rPr lang="zh-CN" altLang="en-US"/>
              <a:pPr/>
              <a:t>180</a:t>
            </a:fld>
            <a:endParaRPr lang="en-US" altLang="zh-CN"/>
          </a:p>
        </p:txBody>
      </p:sp>
      <p:sp>
        <p:nvSpPr>
          <p:cNvPr id="5" name="日期占位符 4"/>
          <p:cNvSpPr>
            <a:spLocks noGrp="1"/>
          </p:cNvSpPr>
          <p:nvPr>
            <p:ph type="dt" sz="half" idx="11"/>
          </p:nvPr>
        </p:nvSpPr>
        <p:spPr/>
        <p:txBody>
          <a:bodyPr/>
          <a:lstStyle/>
          <a:p>
            <a:fld id="{C8A79AC4-8E37-42FF-8FCB-84615E7F11A6}" type="datetime1">
              <a:rPr lang="zh-CN" altLang="en-US"/>
              <a:pPr/>
              <a:t>2017/4/15</a:t>
            </a:fld>
            <a:endParaRPr lang="en-US" altLang="zh-CN" sz="1000"/>
          </a:p>
        </p:txBody>
      </p:sp>
      <p:sp>
        <p:nvSpPr>
          <p:cNvPr id="1766402" name="Rectangle 2"/>
          <p:cNvSpPr>
            <a:spLocks noGrp="1" noChangeArrowheads="1"/>
          </p:cNvSpPr>
          <p:nvPr>
            <p:ph type="title"/>
          </p:nvPr>
        </p:nvSpPr>
        <p:spPr>
          <a:xfrm>
            <a:off x="560388" y="333375"/>
            <a:ext cx="9345612" cy="493713"/>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6403" name="Rectangle 3"/>
          <p:cNvSpPr>
            <a:spLocks noGrp="1" noChangeArrowheads="1"/>
          </p:cNvSpPr>
          <p:nvPr>
            <p:ph type="body" idx="1"/>
          </p:nvPr>
        </p:nvSpPr>
        <p:spPr>
          <a:xfrm>
            <a:off x="650875" y="1143000"/>
            <a:ext cx="8820150" cy="5414963"/>
          </a:xfrm>
        </p:spPr>
        <p:txBody>
          <a:bodyPr/>
          <a:lstStyle/>
          <a:p>
            <a:pPr>
              <a:lnSpc>
                <a:spcPct val="95000"/>
              </a:lnSpc>
              <a:spcBef>
                <a:spcPct val="15000"/>
              </a:spcBef>
            </a:pPr>
            <a:r>
              <a:rPr lang="zh-CN" altLang="en-US"/>
              <a:t>嵌入</a:t>
            </a:r>
            <a:r>
              <a:rPr lang="en-US" altLang="zh-CN"/>
              <a:t>SQL </a:t>
            </a:r>
            <a:r>
              <a:rPr lang="zh-CN" altLang="en-US"/>
              <a:t>的</a:t>
            </a:r>
            <a:r>
              <a:rPr lang="en-US" altLang="zh-CN"/>
              <a:t>C </a:t>
            </a:r>
            <a:r>
              <a:rPr lang="zh-CN" altLang="en-US"/>
              <a:t>应用程序具体到</a:t>
            </a:r>
            <a:r>
              <a:rPr lang="en-US" altLang="zh-CN"/>
              <a:t>VC++6.0</a:t>
            </a:r>
            <a:r>
              <a:rPr lang="zh-CN" altLang="en-US"/>
              <a:t>、</a:t>
            </a:r>
            <a:r>
              <a:rPr lang="en-US" altLang="zh-CN"/>
              <a:t>SQL Server2000 </a:t>
            </a:r>
            <a:r>
              <a:rPr lang="zh-CN" altLang="en-US"/>
              <a:t>下，调试可分为</a:t>
            </a:r>
            <a:r>
              <a:rPr lang="en-US" altLang="zh-CN"/>
              <a:t>:</a:t>
            </a:r>
          </a:p>
          <a:p>
            <a:pPr lvl="1">
              <a:lnSpc>
                <a:spcPct val="95000"/>
              </a:lnSpc>
              <a:spcBef>
                <a:spcPct val="15000"/>
              </a:spcBef>
            </a:pPr>
            <a:r>
              <a:rPr lang="en-US" altLang="zh-CN"/>
              <a:t> </a:t>
            </a:r>
            <a:r>
              <a:rPr lang="zh-CN" altLang="en-US"/>
              <a:t>环境初始化</a:t>
            </a:r>
            <a:r>
              <a:rPr lang="en-US" altLang="zh-CN"/>
              <a:t>; </a:t>
            </a:r>
            <a:r>
              <a:rPr lang="zh-CN" altLang="en-US"/>
              <a:t>预编译</a:t>
            </a:r>
            <a:r>
              <a:rPr lang="en-US" altLang="zh-CN"/>
              <a:t>; </a:t>
            </a:r>
            <a:r>
              <a:rPr lang="zh-CN" altLang="en-US"/>
              <a:t>编译</a:t>
            </a:r>
            <a:r>
              <a:rPr lang="en-US" altLang="zh-CN"/>
              <a:t>; </a:t>
            </a:r>
            <a:r>
              <a:rPr lang="zh-CN" altLang="en-US"/>
              <a:t>连接</a:t>
            </a:r>
            <a:r>
              <a:rPr lang="en-US" altLang="zh-CN"/>
              <a:t>; </a:t>
            </a:r>
            <a:r>
              <a:rPr lang="zh-CN" altLang="en-US"/>
              <a:t>运行。</a:t>
            </a:r>
          </a:p>
          <a:p>
            <a:pPr>
              <a:lnSpc>
                <a:spcPct val="95000"/>
              </a:lnSpc>
              <a:spcBef>
                <a:spcPct val="15000"/>
              </a:spcBef>
            </a:pPr>
            <a:r>
              <a:rPr lang="en-US" altLang="zh-CN"/>
              <a:t>1. </a:t>
            </a:r>
            <a:r>
              <a:rPr lang="zh-CN" altLang="en-US"/>
              <a:t>环境初始化</a:t>
            </a:r>
          </a:p>
          <a:p>
            <a:pPr lvl="1">
              <a:lnSpc>
                <a:spcPct val="95000"/>
              </a:lnSpc>
              <a:spcBef>
                <a:spcPct val="15000"/>
              </a:spcBef>
            </a:pPr>
            <a:r>
              <a:rPr lang="en-US" altLang="zh-CN"/>
              <a:t>SQL Server2000 </a:t>
            </a:r>
            <a:r>
              <a:rPr lang="zh-CN" altLang="en-US"/>
              <a:t>为嵌入式</a:t>
            </a:r>
            <a:r>
              <a:rPr lang="en-US" altLang="zh-CN"/>
              <a:t>SQL </a:t>
            </a:r>
            <a:r>
              <a:rPr lang="zh-CN" altLang="en-US"/>
              <a:t>提供了特殊的接口</a:t>
            </a:r>
            <a:endParaRPr lang="en-US" altLang="zh-CN"/>
          </a:p>
          <a:p>
            <a:pPr lvl="2">
              <a:lnSpc>
                <a:spcPct val="95000"/>
              </a:lnSpc>
              <a:spcBef>
                <a:spcPct val="15000"/>
              </a:spcBef>
            </a:pPr>
            <a:r>
              <a:rPr lang="zh-CN" altLang="en-US" sz="2400"/>
              <a:t>默认的安装方式并没有安装这些接口</a:t>
            </a:r>
            <a:r>
              <a:rPr lang="en-US" altLang="zh-CN" sz="2400"/>
              <a:t>; </a:t>
            </a:r>
            <a:r>
              <a:rPr lang="zh-CN" altLang="en-US" sz="2400"/>
              <a:t>因此</a:t>
            </a:r>
            <a:r>
              <a:rPr lang="en-US" altLang="zh-CN" sz="2400"/>
              <a:t>, </a:t>
            </a:r>
            <a:r>
              <a:rPr lang="zh-CN" altLang="en-US" sz="2400"/>
              <a:t>需要把</a:t>
            </a:r>
            <a:r>
              <a:rPr lang="en-US" altLang="zh-CN" sz="2400"/>
              <a:t>devtools.rar </a:t>
            </a:r>
            <a:r>
              <a:rPr lang="zh-CN" altLang="en-US" sz="2400"/>
              <a:t>解压到</a:t>
            </a:r>
            <a:r>
              <a:rPr lang="en-US" altLang="zh-CN" sz="2400"/>
              <a:t>SQLServer </a:t>
            </a:r>
            <a:r>
              <a:rPr lang="zh-CN" altLang="en-US" sz="2400"/>
              <a:t>的系统目录下</a:t>
            </a:r>
            <a:r>
              <a:rPr lang="en-US" altLang="zh-CN" sz="2400"/>
              <a:t>; </a:t>
            </a:r>
            <a:endParaRPr lang="zh-CN" altLang="en-US" sz="2400"/>
          </a:p>
          <a:p>
            <a:pPr lvl="1">
              <a:lnSpc>
                <a:spcPct val="95000"/>
              </a:lnSpc>
              <a:spcBef>
                <a:spcPct val="15000"/>
              </a:spcBef>
            </a:pPr>
            <a:r>
              <a:rPr lang="zh-CN" altLang="en-US"/>
              <a:t>初始化</a:t>
            </a:r>
            <a:r>
              <a:rPr lang="en-US" altLang="zh-CN"/>
              <a:t>Visual C++ 6.0 </a:t>
            </a:r>
            <a:r>
              <a:rPr lang="zh-CN" altLang="en-US"/>
              <a:t>编译器环境</a:t>
            </a:r>
          </a:p>
          <a:p>
            <a:pPr lvl="2">
              <a:lnSpc>
                <a:spcPct val="95000"/>
              </a:lnSpc>
              <a:spcBef>
                <a:spcPct val="15000"/>
              </a:spcBef>
            </a:pPr>
            <a:r>
              <a:rPr lang="zh-CN" altLang="en-US" sz="2400"/>
              <a:t>在命令行方式下运行文件</a:t>
            </a:r>
            <a:r>
              <a:rPr lang="en-US" altLang="zh-CN" sz="2400"/>
              <a:t>: \Microsoft Visual Studio\VC98\Bin\vcvars32.bat</a:t>
            </a:r>
            <a:endParaRPr lang="zh-CN" altLang="en-US" sz="2400"/>
          </a:p>
          <a:p>
            <a:pPr lvl="1">
              <a:lnSpc>
                <a:spcPct val="95000"/>
              </a:lnSpc>
              <a:spcBef>
                <a:spcPct val="15000"/>
              </a:spcBef>
            </a:pPr>
            <a:r>
              <a:rPr lang="zh-CN" altLang="en-US"/>
              <a:t>初始化</a:t>
            </a:r>
            <a:r>
              <a:rPr lang="en-US" altLang="zh-CN"/>
              <a:t>SQL Server </a:t>
            </a:r>
            <a:r>
              <a:rPr lang="zh-CN" altLang="en-US"/>
              <a:t>的预编译环境</a:t>
            </a:r>
          </a:p>
          <a:p>
            <a:pPr lvl="2">
              <a:lnSpc>
                <a:spcPct val="95000"/>
              </a:lnSpc>
              <a:spcBef>
                <a:spcPct val="15000"/>
              </a:spcBef>
            </a:pPr>
            <a:r>
              <a:rPr lang="zh-CN" altLang="en-US" sz="2400"/>
              <a:t>在命令行方式下运行文件</a:t>
            </a:r>
            <a:r>
              <a:rPr lang="en-US" altLang="zh-CN" sz="2400"/>
              <a:t>: \Devtools\samples\esqlc\setenv.bat</a:t>
            </a:r>
            <a:r>
              <a:rPr lang="zh-CN" altLang="en-US" sz="2400"/>
              <a:t>。</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0EE192A-72C6-4136-921A-253BA4874BC1}" type="slidenum">
              <a:rPr lang="zh-CN" altLang="en-US"/>
              <a:pPr/>
              <a:t>181</a:t>
            </a:fld>
            <a:endParaRPr lang="en-US" altLang="zh-CN"/>
          </a:p>
        </p:txBody>
      </p:sp>
      <p:sp>
        <p:nvSpPr>
          <p:cNvPr id="5" name="日期占位符 4"/>
          <p:cNvSpPr>
            <a:spLocks noGrp="1"/>
          </p:cNvSpPr>
          <p:nvPr>
            <p:ph type="dt" sz="half" idx="11"/>
          </p:nvPr>
        </p:nvSpPr>
        <p:spPr/>
        <p:txBody>
          <a:bodyPr/>
          <a:lstStyle/>
          <a:p>
            <a:fld id="{8058B896-8492-44A7-9004-67E16951D953}" type="datetime1">
              <a:rPr lang="zh-CN" altLang="en-US"/>
              <a:pPr/>
              <a:t>2017/4/15</a:t>
            </a:fld>
            <a:endParaRPr lang="en-US" altLang="zh-CN" sz="1000"/>
          </a:p>
        </p:txBody>
      </p:sp>
      <p:sp>
        <p:nvSpPr>
          <p:cNvPr id="1767426" name="Rectangle 2"/>
          <p:cNvSpPr>
            <a:spLocks noGrp="1" noChangeArrowheads="1"/>
          </p:cNvSpPr>
          <p:nvPr>
            <p:ph type="title"/>
          </p:nvPr>
        </p:nvSpPr>
        <p:spPr>
          <a:xfrm>
            <a:off x="488950" y="420688"/>
            <a:ext cx="9417050" cy="493712"/>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7427" name="Rectangle 3"/>
          <p:cNvSpPr>
            <a:spLocks noGrp="1" noChangeArrowheads="1"/>
          </p:cNvSpPr>
          <p:nvPr>
            <p:ph type="body" idx="1"/>
          </p:nvPr>
        </p:nvSpPr>
        <p:spPr>
          <a:xfrm>
            <a:off x="650875" y="1143000"/>
            <a:ext cx="8820150" cy="3905250"/>
          </a:xfrm>
        </p:spPr>
        <p:txBody>
          <a:bodyPr/>
          <a:lstStyle/>
          <a:p>
            <a:pPr lvl="1"/>
            <a:r>
              <a:rPr lang="en-US" altLang="zh-CN"/>
              <a:t>VC++6.0 </a:t>
            </a:r>
            <a:r>
              <a:rPr lang="zh-CN" altLang="en-US"/>
              <a:t>环境配置。具体配置分为如下三步</a:t>
            </a:r>
            <a:r>
              <a:rPr lang="en-US" altLang="zh-CN"/>
              <a:t>:</a:t>
            </a:r>
          </a:p>
          <a:p>
            <a:pPr>
              <a:buFont typeface="Wingdings" pitchFamily="2" charset="2"/>
              <a:buNone/>
            </a:pPr>
            <a:r>
              <a:rPr lang="en-US" altLang="zh-CN"/>
              <a:t>① Tools- &gt;options- &gt;directories- &gt;IncludeFiles: C:\Program Files\Microsoft SQL Server\devtools\include</a:t>
            </a:r>
          </a:p>
          <a:p>
            <a:pPr>
              <a:buFont typeface="Wingdings" pitchFamily="2" charset="2"/>
              <a:buNone/>
            </a:pPr>
            <a:r>
              <a:rPr lang="en-US" altLang="zh-CN"/>
              <a:t>② Tools- &gt;options- &gt;directories-&gt;Lib Files:C:\Program Files\Microsoft SQL Server\devtools\x86lib</a:t>
            </a:r>
          </a:p>
          <a:p>
            <a:pPr>
              <a:buFont typeface="Wingdings" pitchFamily="2" charset="2"/>
              <a:buNone/>
            </a:pPr>
            <a:r>
              <a:rPr lang="en-US" altLang="zh-CN"/>
              <a:t>③ project- &gt;Settings- &gt;Link- &gt;Object/Library Modules, </a:t>
            </a:r>
            <a:r>
              <a:rPr lang="zh-CN" altLang="en-US"/>
              <a:t>添加库文件</a:t>
            </a:r>
            <a:r>
              <a:rPr lang="en-US" altLang="zh-CN"/>
              <a:t>: SQLakw32.lib, Caw32.lib</a:t>
            </a:r>
            <a:r>
              <a:rPr lang="zh-CN" altLang="en-US"/>
              <a:t>。这两个文件之间用空格分开。</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9A217F8-F694-4486-9C8E-17598AD4251F}" type="slidenum">
              <a:rPr lang="zh-CN" altLang="en-US"/>
              <a:pPr/>
              <a:t>182</a:t>
            </a:fld>
            <a:endParaRPr lang="en-US" altLang="zh-CN"/>
          </a:p>
        </p:txBody>
      </p:sp>
      <p:sp>
        <p:nvSpPr>
          <p:cNvPr id="6" name="日期占位符 4"/>
          <p:cNvSpPr>
            <a:spLocks noGrp="1"/>
          </p:cNvSpPr>
          <p:nvPr>
            <p:ph type="dt" sz="half" idx="11"/>
          </p:nvPr>
        </p:nvSpPr>
        <p:spPr/>
        <p:txBody>
          <a:bodyPr/>
          <a:lstStyle/>
          <a:p>
            <a:fld id="{B428F8EC-987A-46B0-BB23-8C90268B9EDB}" type="datetime1">
              <a:rPr lang="zh-CN" altLang="en-US"/>
              <a:pPr/>
              <a:t>2017/4/15</a:t>
            </a:fld>
            <a:endParaRPr lang="en-US" altLang="zh-CN" sz="1000"/>
          </a:p>
        </p:txBody>
      </p:sp>
      <p:pic>
        <p:nvPicPr>
          <p:cNvPr id="1768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100"/>
            <a:ext cx="9906000" cy="3644900"/>
          </a:xfrm>
          <a:prstGeom prst="rect">
            <a:avLst/>
          </a:prstGeom>
          <a:noFill/>
          <a:extLst>
            <a:ext uri="{909E8E84-426E-40DD-AFC4-6F175D3DCCD1}">
              <a14:hiddenFill xmlns:a14="http://schemas.microsoft.com/office/drawing/2010/main">
                <a:solidFill>
                  <a:srgbClr val="FFFFFF"/>
                </a:solidFill>
              </a14:hiddenFill>
            </a:ext>
          </a:extLst>
        </p:spPr>
      </p:pic>
      <p:sp>
        <p:nvSpPr>
          <p:cNvPr id="1768450" name="Rectangle 2"/>
          <p:cNvSpPr>
            <a:spLocks noGrp="1" noChangeArrowheads="1"/>
          </p:cNvSpPr>
          <p:nvPr>
            <p:ph type="title"/>
          </p:nvPr>
        </p:nvSpPr>
        <p:spPr>
          <a:xfrm>
            <a:off x="273050" y="420688"/>
            <a:ext cx="9632950" cy="493712"/>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8451" name="Rectangle 3"/>
          <p:cNvSpPr>
            <a:spLocks noGrp="1" noChangeArrowheads="1"/>
          </p:cNvSpPr>
          <p:nvPr>
            <p:ph type="body" idx="1"/>
          </p:nvPr>
        </p:nvSpPr>
        <p:spPr>
          <a:xfrm>
            <a:off x="650875" y="1143000"/>
            <a:ext cx="8820150" cy="2143125"/>
          </a:xfrm>
        </p:spPr>
        <p:txBody>
          <a:bodyPr/>
          <a:lstStyle/>
          <a:p>
            <a:r>
              <a:rPr lang="zh-CN" altLang="en-US"/>
              <a:t>预编译</a:t>
            </a:r>
          </a:p>
          <a:p>
            <a:pPr lvl="1"/>
            <a:r>
              <a:rPr lang="en-US" altLang="zh-CN"/>
              <a:t>C </a:t>
            </a:r>
            <a:r>
              <a:rPr lang="zh-CN" altLang="en-US"/>
              <a:t>语言编译程序不能识别应用程序中的</a:t>
            </a:r>
            <a:r>
              <a:rPr lang="en-US" altLang="zh-CN"/>
              <a:t>SQL </a:t>
            </a:r>
            <a:r>
              <a:rPr lang="zh-CN" altLang="en-US"/>
              <a:t>语句</a:t>
            </a:r>
            <a:r>
              <a:rPr lang="en-US" altLang="zh-CN"/>
              <a:t>, </a:t>
            </a:r>
            <a:r>
              <a:rPr lang="zh-CN" altLang="en-US"/>
              <a:t>需要经过预处理程序将其转换成</a:t>
            </a:r>
            <a:r>
              <a:rPr lang="en-US" altLang="zh-CN"/>
              <a:t>C </a:t>
            </a:r>
            <a:r>
              <a:rPr lang="zh-CN" altLang="en-US"/>
              <a:t>语句。</a:t>
            </a:r>
            <a:r>
              <a:rPr lang="en-US" altLang="zh-CN"/>
              <a:t>SQL Server </a:t>
            </a:r>
            <a:r>
              <a:rPr lang="zh-CN" altLang="en-US"/>
              <a:t>的预处理程序是</a:t>
            </a:r>
            <a:r>
              <a:rPr lang="en-US" altLang="zh-CN"/>
              <a:t>nsqlprep.exe</a:t>
            </a:r>
            <a:r>
              <a:rPr lang="zh-CN" altLang="en-US"/>
              <a:t>。</a:t>
            </a:r>
          </a:p>
          <a:p>
            <a:pPr lvl="2"/>
            <a:r>
              <a:rPr lang="en-US" altLang="zh-CN" sz="2400"/>
              <a:t>nsqlprep.exe </a:t>
            </a:r>
            <a:r>
              <a:rPr lang="zh-CN" altLang="en-US" sz="2400"/>
              <a:t>在</a:t>
            </a:r>
            <a:r>
              <a:rPr lang="en-US" altLang="zh-CN" sz="2400"/>
              <a:t>SQL Server </a:t>
            </a:r>
            <a:r>
              <a:rPr lang="zh-CN" altLang="en-US" sz="2400"/>
              <a:t>安装目录的</a:t>
            </a:r>
            <a:r>
              <a:rPr lang="en-US" altLang="zh-CN" sz="2400"/>
              <a:t>MSSQL\Binn</a:t>
            </a:r>
            <a:r>
              <a:rPr lang="zh-CN" altLang="en-US" sz="2400"/>
              <a:t>下。</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717D2AF-E2D5-4C54-8B21-0D1A529E5284}" type="slidenum">
              <a:rPr lang="zh-CN" altLang="en-US"/>
              <a:pPr/>
              <a:t>183</a:t>
            </a:fld>
            <a:endParaRPr lang="en-US" altLang="zh-CN"/>
          </a:p>
        </p:txBody>
      </p:sp>
      <p:sp>
        <p:nvSpPr>
          <p:cNvPr id="5" name="日期占位符 4"/>
          <p:cNvSpPr>
            <a:spLocks noGrp="1"/>
          </p:cNvSpPr>
          <p:nvPr>
            <p:ph type="dt" sz="half" idx="11"/>
          </p:nvPr>
        </p:nvSpPr>
        <p:spPr/>
        <p:txBody>
          <a:bodyPr/>
          <a:lstStyle/>
          <a:p>
            <a:fld id="{C78D5C52-2FC4-45B2-8AF6-0DBD6F3458E3}" type="datetime1">
              <a:rPr lang="zh-CN" altLang="en-US"/>
              <a:pPr/>
              <a:t>2017/4/15</a:t>
            </a:fld>
            <a:endParaRPr lang="en-US" altLang="zh-CN" sz="1000"/>
          </a:p>
        </p:txBody>
      </p:sp>
      <p:sp>
        <p:nvSpPr>
          <p:cNvPr id="1769474" name="Rectangle 2"/>
          <p:cNvSpPr>
            <a:spLocks noGrp="1" noChangeArrowheads="1"/>
          </p:cNvSpPr>
          <p:nvPr>
            <p:ph type="title"/>
          </p:nvPr>
        </p:nvSpPr>
        <p:spPr>
          <a:xfrm>
            <a:off x="273050" y="420688"/>
            <a:ext cx="9632950" cy="493712"/>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9475" name="Rectangle 3"/>
          <p:cNvSpPr>
            <a:spLocks noGrp="1" noChangeArrowheads="1"/>
          </p:cNvSpPr>
          <p:nvPr>
            <p:ph type="body" idx="1"/>
          </p:nvPr>
        </p:nvSpPr>
        <p:spPr>
          <a:xfrm>
            <a:off x="650875" y="1143000"/>
            <a:ext cx="8820150" cy="2901950"/>
          </a:xfrm>
        </p:spPr>
        <p:txBody>
          <a:bodyPr/>
          <a:lstStyle/>
          <a:p>
            <a:r>
              <a:rPr lang="zh-CN" altLang="en-US"/>
              <a:t>编译、连接与运行</a:t>
            </a:r>
          </a:p>
          <a:p>
            <a:pPr lvl="1"/>
            <a:r>
              <a:rPr lang="zh-CN" altLang="en-US"/>
              <a:t>在</a:t>
            </a:r>
            <a:r>
              <a:rPr lang="en-US" altLang="zh-CN"/>
              <a:t>VC++6.0 </a:t>
            </a:r>
            <a:r>
              <a:rPr lang="zh-CN" altLang="en-US"/>
              <a:t>中创建一个</a:t>
            </a:r>
            <a:r>
              <a:rPr lang="en-US" altLang="zh-CN"/>
              <a:t>Proiect, </a:t>
            </a:r>
          </a:p>
          <a:p>
            <a:pPr lvl="1"/>
            <a:r>
              <a:rPr lang="zh-CN" altLang="en-US"/>
              <a:t>然后将预编译生成的</a:t>
            </a:r>
            <a:r>
              <a:rPr lang="en-US" altLang="zh-CN"/>
              <a:t>c </a:t>
            </a:r>
            <a:r>
              <a:rPr lang="zh-CN" altLang="en-US"/>
              <a:t>文件加入</a:t>
            </a:r>
            <a:r>
              <a:rPr lang="en-US" altLang="zh-CN"/>
              <a:t>Proiect, </a:t>
            </a:r>
          </a:p>
          <a:p>
            <a:pPr lvl="1"/>
            <a:r>
              <a:rPr lang="zh-CN" altLang="en-US"/>
              <a:t>编译连接即可生成访问</a:t>
            </a:r>
            <a:r>
              <a:rPr lang="en-US" altLang="zh-CN"/>
              <a:t>SQL Server </a:t>
            </a:r>
            <a:r>
              <a:rPr lang="zh-CN" altLang="en-US"/>
              <a:t>的可执行程序。</a:t>
            </a:r>
          </a:p>
          <a:p>
            <a:r>
              <a:rPr lang="en-US" altLang="zh-CN"/>
              <a:t>Visual C++ 6.0 </a:t>
            </a:r>
            <a:r>
              <a:rPr lang="zh-CN" altLang="en-US"/>
              <a:t>进行编译连接时需要用到动态链接库</a:t>
            </a:r>
            <a:r>
              <a:rPr lang="en-US" altLang="zh-CN"/>
              <a:t>SQLakw32.dll </a:t>
            </a:r>
            <a:r>
              <a:rPr lang="zh-CN" altLang="en-US"/>
              <a:t>与</a:t>
            </a:r>
            <a:r>
              <a:rPr lang="en-US" altLang="zh-CN"/>
              <a:t>SQLaiw32.dll;</a:t>
            </a:r>
            <a:endParaRPr lang="zh-CN"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9B9ABB7-7D79-455D-9E29-899273B240FE}" type="slidenum">
              <a:rPr lang="zh-CN" altLang="en-US"/>
              <a:pPr/>
              <a:t>184</a:t>
            </a:fld>
            <a:endParaRPr lang="en-US" altLang="zh-CN"/>
          </a:p>
        </p:txBody>
      </p:sp>
      <p:sp>
        <p:nvSpPr>
          <p:cNvPr id="5" name="日期占位符 4"/>
          <p:cNvSpPr>
            <a:spLocks noGrp="1"/>
          </p:cNvSpPr>
          <p:nvPr>
            <p:ph type="dt" sz="half" idx="11"/>
          </p:nvPr>
        </p:nvSpPr>
        <p:spPr/>
        <p:txBody>
          <a:bodyPr/>
          <a:lstStyle/>
          <a:p>
            <a:fld id="{92A463B4-C216-4ADF-B45C-4567C35F12B2}" type="datetime1">
              <a:rPr lang="zh-CN" altLang="en-US"/>
              <a:pPr/>
              <a:t>2017/4/15</a:t>
            </a:fld>
            <a:endParaRPr lang="en-US" altLang="zh-CN" sz="1000"/>
          </a:p>
        </p:txBody>
      </p:sp>
      <p:sp>
        <p:nvSpPr>
          <p:cNvPr id="1771522" name="Rectangle 2"/>
          <p:cNvSpPr>
            <a:spLocks noGrp="1" noChangeArrowheads="1"/>
          </p:cNvSpPr>
          <p:nvPr>
            <p:ph type="title"/>
          </p:nvPr>
        </p:nvSpPr>
        <p:spPr/>
        <p:txBody>
          <a:bodyPr/>
          <a:lstStyle/>
          <a:p>
            <a:r>
              <a:rPr lang="en-US" altLang="en-US"/>
              <a:t>4.7.2	不用游标的嵌入式SQL </a:t>
            </a:r>
            <a:endParaRPr lang="zh-CN" altLang="en-US"/>
          </a:p>
        </p:txBody>
      </p:sp>
      <p:sp>
        <p:nvSpPr>
          <p:cNvPr id="1771523" name="Rectangle 3"/>
          <p:cNvSpPr>
            <a:spLocks noGrp="1" noChangeArrowheads="1"/>
          </p:cNvSpPr>
          <p:nvPr>
            <p:ph type="body" idx="1"/>
          </p:nvPr>
        </p:nvSpPr>
        <p:spPr>
          <a:xfrm>
            <a:off x="650875" y="1143000"/>
            <a:ext cx="8820150" cy="5035550"/>
          </a:xfrm>
        </p:spPr>
        <p:txBody>
          <a:bodyPr/>
          <a:lstStyle/>
          <a:p>
            <a:r>
              <a:rPr lang="zh-CN" altLang="en-US"/>
              <a:t>如果嵌入式</a:t>
            </a:r>
            <a:r>
              <a:rPr lang="en-US" altLang="zh-CN"/>
              <a:t>SQL</a:t>
            </a:r>
            <a:r>
              <a:rPr lang="zh-CN" altLang="en-US"/>
              <a:t>语句的执行结果为单记录，或一次处理多个记录而不是对记录逐个处理，可以不用游标 </a:t>
            </a:r>
          </a:p>
          <a:p>
            <a:r>
              <a:rPr lang="zh-CN" altLang="en-US"/>
              <a:t>不用游标的</a:t>
            </a:r>
            <a:r>
              <a:rPr lang="en-US" altLang="zh-CN"/>
              <a:t>SQL</a:t>
            </a:r>
            <a:r>
              <a:rPr lang="zh-CN" altLang="en-US"/>
              <a:t>语句的种类</a:t>
            </a:r>
          </a:p>
          <a:p>
            <a:pPr lvl="1"/>
            <a:r>
              <a:rPr lang="zh-CN" altLang="en-US"/>
              <a:t>说明性语句</a:t>
            </a:r>
          </a:p>
          <a:p>
            <a:pPr lvl="1"/>
            <a:r>
              <a:rPr lang="zh-CN" altLang="en-US"/>
              <a:t>数据定义语句</a:t>
            </a:r>
          </a:p>
          <a:p>
            <a:pPr lvl="1"/>
            <a:r>
              <a:rPr lang="zh-CN" altLang="en-US"/>
              <a:t>查询结果为单记录的</a:t>
            </a:r>
            <a:r>
              <a:rPr lang="en-US" altLang="zh-CN"/>
              <a:t>SELECT</a:t>
            </a:r>
            <a:r>
              <a:rPr lang="zh-CN" altLang="en-US"/>
              <a:t>语句</a:t>
            </a:r>
          </a:p>
          <a:p>
            <a:pPr lvl="1"/>
            <a:r>
              <a:rPr lang="en-US" altLang="zh-CN"/>
              <a:t>INSERT</a:t>
            </a:r>
            <a:r>
              <a:rPr lang="zh-CN" altLang="en-US"/>
              <a:t>语句</a:t>
            </a:r>
          </a:p>
          <a:p>
            <a:pPr lvl="1"/>
            <a:r>
              <a:rPr lang="zh-CN" altLang="en-US"/>
              <a:t>非</a:t>
            </a:r>
            <a:r>
              <a:rPr lang="en-US" altLang="zh-CN"/>
              <a:t>CURRENT</a:t>
            </a:r>
            <a:r>
              <a:rPr lang="zh-CN" altLang="en-US"/>
              <a:t>形式的</a:t>
            </a:r>
            <a:r>
              <a:rPr lang="en-US" altLang="zh-CN"/>
              <a:t>UPDATE</a:t>
            </a:r>
            <a:r>
              <a:rPr lang="zh-CN" altLang="en-US"/>
              <a:t>语句</a:t>
            </a:r>
          </a:p>
          <a:p>
            <a:pPr lvl="1"/>
            <a:r>
              <a:rPr lang="zh-CN" altLang="en-US"/>
              <a:t>非</a:t>
            </a:r>
            <a:r>
              <a:rPr lang="en-US" altLang="zh-CN"/>
              <a:t>CURRENT</a:t>
            </a:r>
            <a:r>
              <a:rPr lang="zh-CN" altLang="en-US"/>
              <a:t>形式的</a:t>
            </a:r>
            <a:r>
              <a:rPr lang="en-US" altLang="zh-CN"/>
              <a:t>DELETE</a:t>
            </a:r>
            <a:r>
              <a:rPr lang="zh-CN" altLang="en-US"/>
              <a:t>语句</a:t>
            </a:r>
          </a:p>
          <a:p>
            <a:pPr lvl="1"/>
            <a:r>
              <a:rPr lang="zh-CN" altLang="en-US"/>
              <a:t>授权和回收语句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C77D45F-89C4-4396-B32C-94F226FB1ADA}" type="slidenum">
              <a:rPr lang="zh-CN" altLang="en-US"/>
              <a:pPr/>
              <a:t>185</a:t>
            </a:fld>
            <a:endParaRPr lang="en-US" altLang="zh-CN"/>
          </a:p>
        </p:txBody>
      </p:sp>
      <p:sp>
        <p:nvSpPr>
          <p:cNvPr id="5" name="日期占位符 4"/>
          <p:cNvSpPr>
            <a:spLocks noGrp="1"/>
          </p:cNvSpPr>
          <p:nvPr>
            <p:ph type="dt" sz="half" idx="11"/>
          </p:nvPr>
        </p:nvSpPr>
        <p:spPr/>
        <p:txBody>
          <a:bodyPr/>
          <a:lstStyle/>
          <a:p>
            <a:fld id="{E69791B4-1495-4A5C-BDC1-AD6948DA78F3}" type="datetime1">
              <a:rPr lang="zh-CN" altLang="en-US"/>
              <a:pPr/>
              <a:t>2017/4/15</a:t>
            </a:fld>
            <a:endParaRPr lang="en-US" altLang="zh-CN" sz="1000"/>
          </a:p>
        </p:txBody>
      </p:sp>
      <p:sp>
        <p:nvSpPr>
          <p:cNvPr id="1804290" name="Rectangle 2"/>
          <p:cNvSpPr>
            <a:spLocks noGrp="1" noChangeArrowheads="1"/>
          </p:cNvSpPr>
          <p:nvPr>
            <p:ph type="title"/>
          </p:nvPr>
        </p:nvSpPr>
        <p:spPr/>
        <p:txBody>
          <a:bodyPr/>
          <a:lstStyle/>
          <a:p>
            <a:r>
              <a:rPr lang="en-US" altLang="zh-CN"/>
              <a:t>1.	</a:t>
            </a:r>
            <a:r>
              <a:rPr lang="zh-CN" altLang="en-US"/>
              <a:t>说明性语句</a:t>
            </a:r>
          </a:p>
        </p:txBody>
      </p:sp>
      <p:sp>
        <p:nvSpPr>
          <p:cNvPr id="1804291" name="Rectangle 3"/>
          <p:cNvSpPr>
            <a:spLocks noGrp="1" noChangeArrowheads="1"/>
          </p:cNvSpPr>
          <p:nvPr>
            <p:ph type="body" idx="1"/>
          </p:nvPr>
        </p:nvSpPr>
        <p:spPr>
          <a:xfrm>
            <a:off x="650875" y="1143000"/>
            <a:ext cx="8820150" cy="3584575"/>
          </a:xfrm>
        </p:spPr>
        <p:txBody>
          <a:bodyPr/>
          <a:lstStyle/>
          <a:p>
            <a:r>
              <a:rPr lang="en-US" altLang="zh-CN"/>
              <a:t>【</a:t>
            </a:r>
            <a:r>
              <a:rPr lang="zh-CN" altLang="en-US"/>
              <a:t>例</a:t>
            </a:r>
            <a:r>
              <a:rPr lang="en-US" altLang="zh-CN"/>
              <a:t>4-59】 </a:t>
            </a:r>
            <a:r>
              <a:rPr lang="zh-CN" altLang="en-US"/>
              <a:t>定义字符型主变量</a:t>
            </a:r>
            <a:r>
              <a:rPr lang="en-US" altLang="zh-CN"/>
              <a:t>Sno</a:t>
            </a:r>
            <a:r>
              <a:rPr lang="zh-CN" altLang="en-US"/>
              <a:t>和</a:t>
            </a:r>
            <a:r>
              <a:rPr lang="en-US" altLang="zh-CN"/>
              <a:t>Sname</a:t>
            </a:r>
            <a:r>
              <a:rPr lang="zh-CN" altLang="en-US"/>
              <a:t>。</a:t>
            </a:r>
          </a:p>
          <a:p>
            <a:pPr lvl="2">
              <a:buFont typeface="Wingdings" pitchFamily="2" charset="2"/>
              <a:buNone/>
            </a:pPr>
            <a:r>
              <a:rPr lang="en-US" altLang="zh-CN"/>
              <a:t>EXEC SQL BEGIN DECLARE SECTION;</a:t>
            </a:r>
          </a:p>
          <a:p>
            <a:pPr lvl="2">
              <a:buFont typeface="Wingdings" pitchFamily="2" charset="2"/>
              <a:buNone/>
            </a:pPr>
            <a:r>
              <a:rPr lang="en-US" altLang="zh-CN"/>
              <a:t>      CHAR Sno(6);</a:t>
            </a:r>
          </a:p>
          <a:p>
            <a:pPr lvl="2">
              <a:buFont typeface="Wingdings" pitchFamily="2" charset="2"/>
              <a:buNone/>
            </a:pPr>
            <a:r>
              <a:rPr lang="en-US" altLang="zh-CN"/>
              <a:t>      CHAR Sname(8);</a:t>
            </a:r>
          </a:p>
          <a:p>
            <a:pPr lvl="2">
              <a:buFont typeface="Wingdings" pitchFamily="2" charset="2"/>
              <a:buNone/>
            </a:pPr>
            <a:r>
              <a:rPr lang="en-US" altLang="zh-CN"/>
              <a:t>		… …</a:t>
            </a:r>
          </a:p>
          <a:p>
            <a:pPr lvl="2">
              <a:buFont typeface="Wingdings" pitchFamily="2" charset="2"/>
              <a:buNone/>
            </a:pPr>
            <a:r>
              <a:rPr lang="en-US" altLang="zh-CN"/>
              <a:t>EXEC SQL END DECLARE SECTION</a:t>
            </a:r>
            <a:r>
              <a:rPr lang="zh-CN" altLang="en-US"/>
              <a:t>；</a:t>
            </a:r>
          </a:p>
          <a:p>
            <a:r>
              <a:rPr lang="zh-CN" altLang="en-US"/>
              <a:t>所有主变量在使用前需用</a:t>
            </a:r>
            <a:r>
              <a:rPr lang="en-US" altLang="zh-CN"/>
              <a:t>DECLARE</a:t>
            </a:r>
            <a:r>
              <a:rPr lang="zh-CN" altLang="en-US"/>
              <a:t>语句说明。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C606A38-2C6C-4CE1-986D-69BECAD5A979}" type="slidenum">
              <a:rPr lang="zh-CN" altLang="en-US"/>
              <a:pPr/>
              <a:t>186</a:t>
            </a:fld>
            <a:endParaRPr lang="en-US" altLang="zh-CN"/>
          </a:p>
        </p:txBody>
      </p:sp>
      <p:sp>
        <p:nvSpPr>
          <p:cNvPr id="5" name="日期占位符 4"/>
          <p:cNvSpPr>
            <a:spLocks noGrp="1"/>
          </p:cNvSpPr>
          <p:nvPr>
            <p:ph type="dt" sz="half" idx="11"/>
          </p:nvPr>
        </p:nvSpPr>
        <p:spPr/>
        <p:txBody>
          <a:bodyPr/>
          <a:lstStyle/>
          <a:p>
            <a:fld id="{21D9D868-450D-4EBF-A604-D9BC78C07C81}" type="datetime1">
              <a:rPr lang="zh-CN" altLang="en-US"/>
              <a:pPr/>
              <a:t>2017/4/15</a:t>
            </a:fld>
            <a:endParaRPr lang="en-US" altLang="zh-CN" sz="1000"/>
          </a:p>
        </p:txBody>
      </p:sp>
      <p:sp>
        <p:nvSpPr>
          <p:cNvPr id="1772546" name="Rectangle 2"/>
          <p:cNvSpPr>
            <a:spLocks noGrp="1" noChangeArrowheads="1"/>
          </p:cNvSpPr>
          <p:nvPr>
            <p:ph type="title"/>
          </p:nvPr>
        </p:nvSpPr>
        <p:spPr>
          <a:xfrm>
            <a:off x="650875" y="365125"/>
            <a:ext cx="8820150" cy="549275"/>
          </a:xfrm>
        </p:spPr>
        <p:txBody>
          <a:bodyPr/>
          <a:lstStyle/>
          <a:p>
            <a:r>
              <a:rPr lang="en-US" altLang="zh-CN" sz="4000"/>
              <a:t>2.	</a:t>
            </a:r>
            <a:r>
              <a:rPr lang="zh-CN" altLang="en-US" sz="4000"/>
              <a:t>查询结果为单记录的</a:t>
            </a:r>
            <a:r>
              <a:rPr lang="en-US" altLang="zh-CN" sz="4000"/>
              <a:t>SELECT</a:t>
            </a:r>
            <a:r>
              <a:rPr lang="zh-CN" altLang="en-US" sz="4000"/>
              <a:t>语句</a:t>
            </a:r>
          </a:p>
        </p:txBody>
      </p:sp>
      <p:sp>
        <p:nvSpPr>
          <p:cNvPr id="1772547" name="Rectangle 3"/>
          <p:cNvSpPr>
            <a:spLocks noGrp="1" noChangeArrowheads="1"/>
          </p:cNvSpPr>
          <p:nvPr>
            <p:ph type="body" idx="1"/>
          </p:nvPr>
        </p:nvSpPr>
        <p:spPr>
          <a:xfrm>
            <a:off x="650875" y="1143000"/>
            <a:ext cx="8820150" cy="4886325"/>
          </a:xfrm>
        </p:spPr>
        <p:txBody>
          <a:bodyPr/>
          <a:lstStyle/>
          <a:p>
            <a:pPr marL="342900" indent="-342900" defTabSz="914400">
              <a:buClr>
                <a:schemeClr val="accent1"/>
              </a:buClr>
            </a:pPr>
            <a:r>
              <a:rPr lang="zh-CN" altLang="en-US" dirty="0"/>
              <a:t>查询结果为单记录的</a:t>
            </a:r>
            <a:r>
              <a:rPr lang="en-US" altLang="zh-CN" dirty="0"/>
              <a:t>SELECT</a:t>
            </a:r>
            <a:r>
              <a:rPr lang="zh-CN" altLang="en-US" dirty="0"/>
              <a:t>语句可以不用游标，但要有</a:t>
            </a:r>
            <a:r>
              <a:rPr lang="en-US" altLang="zh-CN" dirty="0"/>
              <a:t>INTO</a:t>
            </a:r>
            <a:r>
              <a:rPr lang="zh-CN" altLang="en-US" dirty="0"/>
              <a:t>子句指定将查询结果放入主变量。 </a:t>
            </a:r>
          </a:p>
          <a:p>
            <a:pPr marL="342900" indent="-342900" defTabSz="914400"/>
            <a:r>
              <a:rPr lang="en-US" altLang="zh-CN" dirty="0"/>
              <a:t>【</a:t>
            </a:r>
            <a:r>
              <a:rPr lang="zh-CN" altLang="en-US" dirty="0"/>
              <a:t>例</a:t>
            </a:r>
            <a:r>
              <a:rPr lang="en-US" altLang="zh-CN" dirty="0"/>
              <a:t>4-60】</a:t>
            </a:r>
            <a:r>
              <a:rPr lang="zh-CN" altLang="en-US" dirty="0"/>
              <a:t>根据学号查询学生姓名和选修</a:t>
            </a:r>
            <a:r>
              <a:rPr lang="en-US" altLang="zh-CN" dirty="0"/>
              <a:t>C2</a:t>
            </a:r>
            <a:r>
              <a:rPr lang="zh-CN" altLang="en-US" dirty="0"/>
              <a:t>课的成绩</a:t>
            </a:r>
          </a:p>
          <a:p>
            <a:pPr marL="742950" lvl="1" indent="-285750" defTabSz="914400">
              <a:buFontTx/>
              <a:buNone/>
            </a:pPr>
            <a:r>
              <a:rPr lang="en-US" altLang="zh-CN" dirty="0"/>
              <a:t>EXEC SQL SELECT </a:t>
            </a:r>
            <a:r>
              <a:rPr lang="en-US" altLang="zh-CN" dirty="0" err="1"/>
              <a:t>Sname</a:t>
            </a:r>
            <a:r>
              <a:rPr lang="en-US" altLang="zh-CN" dirty="0"/>
              <a:t>, </a:t>
            </a:r>
            <a:r>
              <a:rPr lang="en-US" altLang="zh-CN" dirty="0" err="1"/>
              <a:t>Cno</a:t>
            </a:r>
            <a:r>
              <a:rPr lang="en-US" altLang="zh-CN" dirty="0"/>
              <a:t>, GRADE</a:t>
            </a:r>
          </a:p>
          <a:p>
            <a:pPr marL="742950" lvl="1" indent="-285750" defTabSz="914400">
              <a:buFontTx/>
              <a:buNone/>
            </a:pPr>
            <a:r>
              <a:rPr lang="en-US" altLang="zh-CN" dirty="0"/>
              <a:t>     INTO :</a:t>
            </a:r>
            <a:r>
              <a:rPr lang="en-US" altLang="zh-CN" dirty="0" err="1"/>
              <a:t>Hsname</a:t>
            </a:r>
            <a:r>
              <a:rPr lang="en-US" altLang="zh-CN" dirty="0"/>
              <a:t>, :</a:t>
            </a:r>
            <a:r>
              <a:rPr lang="en-US" altLang="zh-CN" dirty="0" err="1"/>
              <a:t>Hcno</a:t>
            </a:r>
            <a:r>
              <a:rPr lang="en-US" altLang="zh-CN" dirty="0"/>
              <a:t>, :</a:t>
            </a:r>
            <a:r>
              <a:rPr lang="en-US" altLang="zh-CN" dirty="0" err="1"/>
              <a:t>Hgrade</a:t>
            </a:r>
            <a:r>
              <a:rPr lang="en-US" altLang="zh-CN" dirty="0"/>
              <a:t> </a:t>
            </a:r>
          </a:p>
          <a:p>
            <a:pPr marL="742950" lvl="1" indent="-285750" defTabSz="914400">
              <a:buFontTx/>
              <a:buNone/>
            </a:pPr>
            <a:r>
              <a:rPr lang="en-US" altLang="zh-CN" dirty="0"/>
              <a:t>        FROM Student, SC </a:t>
            </a:r>
          </a:p>
          <a:p>
            <a:pPr marL="742950" lvl="1" indent="-285750" defTabSz="914400">
              <a:buFontTx/>
              <a:buNone/>
            </a:pPr>
            <a:r>
              <a:rPr lang="en-US" altLang="zh-CN" dirty="0"/>
              <a:t>        WHERE </a:t>
            </a:r>
            <a:r>
              <a:rPr lang="en-US" altLang="zh-CN" dirty="0" err="1"/>
              <a:t>Student.Sno</a:t>
            </a:r>
            <a:r>
              <a:rPr lang="en-US" altLang="zh-CN" dirty="0"/>
              <a:t> = </a:t>
            </a:r>
            <a:r>
              <a:rPr lang="en-US" altLang="zh-CN" dirty="0">
                <a:solidFill>
                  <a:srgbClr val="0000FF"/>
                </a:solidFill>
              </a:rPr>
              <a:t>:</a:t>
            </a:r>
            <a:r>
              <a:rPr lang="en-US" altLang="zh-CN" dirty="0" err="1">
                <a:solidFill>
                  <a:srgbClr val="0000FF"/>
                </a:solidFill>
              </a:rPr>
              <a:t>Hsno</a:t>
            </a:r>
            <a:r>
              <a:rPr lang="en-US" altLang="zh-CN" dirty="0"/>
              <a:t> AND </a:t>
            </a:r>
            <a:r>
              <a:rPr lang="en-US" altLang="zh-CN" dirty="0" err="1"/>
              <a:t>Cno</a:t>
            </a:r>
            <a:r>
              <a:rPr lang="en-US" altLang="zh-CN" dirty="0"/>
              <a:t>=‘C2’           </a:t>
            </a:r>
          </a:p>
          <a:p>
            <a:pPr marL="742950" lvl="1" indent="-285750" defTabSz="914400">
              <a:buFontTx/>
              <a:buNone/>
            </a:pPr>
            <a:r>
              <a:rPr lang="en-US" altLang="zh-CN" dirty="0"/>
              <a:t>                       AND    </a:t>
            </a:r>
            <a:r>
              <a:rPr lang="en-US" altLang="zh-CN" dirty="0" err="1"/>
              <a:t>Student.sno</a:t>
            </a:r>
            <a:r>
              <a:rPr lang="en-US" altLang="zh-CN" dirty="0"/>
              <a:t>=</a:t>
            </a:r>
            <a:r>
              <a:rPr lang="en-US" altLang="zh-CN" dirty="0" err="1"/>
              <a:t>SC.sno</a:t>
            </a:r>
            <a:r>
              <a:rPr lang="en-US" altLang="zh-CN" dirty="0"/>
              <a:t>;</a:t>
            </a:r>
          </a:p>
          <a:p>
            <a:pPr marL="342900" indent="-342900" defTabSz="914400"/>
            <a:r>
              <a:rPr lang="en-US" altLang="zh-CN" dirty="0" err="1"/>
              <a:t>Hsno</a:t>
            </a:r>
            <a:r>
              <a:rPr lang="zh-CN" altLang="en-US" dirty="0"/>
              <a:t>为输入主变量，在执行该语句前，应先用主语言命令给</a:t>
            </a:r>
            <a:r>
              <a:rPr lang="en-US" altLang="zh-CN" dirty="0" err="1"/>
              <a:t>Hsno</a:t>
            </a:r>
            <a:r>
              <a:rPr lang="zh-CN" altLang="en-US" dirty="0"/>
              <a:t>赋值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CBE1AC-82D9-435A-9AC0-13F6882D9529}" type="slidenum">
              <a:rPr lang="zh-CN" altLang="en-US"/>
              <a:pPr/>
              <a:t>187</a:t>
            </a:fld>
            <a:endParaRPr lang="en-US" altLang="zh-CN"/>
          </a:p>
        </p:txBody>
      </p:sp>
      <p:sp>
        <p:nvSpPr>
          <p:cNvPr id="5" name="日期占位符 4"/>
          <p:cNvSpPr>
            <a:spLocks noGrp="1"/>
          </p:cNvSpPr>
          <p:nvPr>
            <p:ph type="dt" sz="half" idx="11"/>
          </p:nvPr>
        </p:nvSpPr>
        <p:spPr/>
        <p:txBody>
          <a:bodyPr/>
          <a:lstStyle/>
          <a:p>
            <a:fld id="{827221C8-C517-4FA6-A7F5-69C6E3CE8AF2}" type="datetime1">
              <a:rPr lang="zh-CN" altLang="en-US"/>
              <a:pPr/>
              <a:t>2017/4/15</a:t>
            </a:fld>
            <a:endParaRPr lang="en-US" altLang="zh-CN" sz="1000"/>
          </a:p>
        </p:txBody>
      </p:sp>
      <p:sp>
        <p:nvSpPr>
          <p:cNvPr id="1774594" name="Rectangle 2"/>
          <p:cNvSpPr>
            <a:spLocks noGrp="1" noChangeArrowheads="1"/>
          </p:cNvSpPr>
          <p:nvPr>
            <p:ph type="title"/>
          </p:nvPr>
        </p:nvSpPr>
        <p:spPr/>
        <p:txBody>
          <a:bodyPr/>
          <a:lstStyle/>
          <a:p>
            <a:r>
              <a:rPr lang="en-US" altLang="zh-CN"/>
              <a:t>3.	INSERT</a:t>
            </a:r>
            <a:r>
              <a:rPr lang="zh-CN" altLang="en-US"/>
              <a:t>语句</a:t>
            </a:r>
          </a:p>
        </p:txBody>
      </p:sp>
      <p:sp>
        <p:nvSpPr>
          <p:cNvPr id="1774595" name="Rectangle 3"/>
          <p:cNvSpPr>
            <a:spLocks noGrp="1" noChangeArrowheads="1"/>
          </p:cNvSpPr>
          <p:nvPr>
            <p:ph type="body" idx="1"/>
          </p:nvPr>
        </p:nvSpPr>
        <p:spPr>
          <a:xfrm>
            <a:off x="650875" y="1143000"/>
            <a:ext cx="8820150" cy="2368550"/>
          </a:xfrm>
        </p:spPr>
        <p:txBody>
          <a:bodyPr/>
          <a:lstStyle/>
          <a:p>
            <a:pPr marL="342900" indent="-342900" defTabSz="914400"/>
            <a:r>
              <a:rPr lang="en-US" altLang="zh-CN"/>
              <a:t>【</a:t>
            </a:r>
            <a:r>
              <a:rPr lang="zh-CN" altLang="en-US"/>
              <a:t>例</a:t>
            </a:r>
            <a:r>
              <a:rPr lang="en-US" altLang="zh-CN"/>
              <a:t>4-61】</a:t>
            </a:r>
            <a:r>
              <a:rPr lang="zh-CN" altLang="en-US"/>
              <a:t>在学生选课表中插入选课成绩。</a:t>
            </a:r>
          </a:p>
          <a:p>
            <a:pPr marL="1143000" lvl="2" indent="-228600" defTabSz="914400">
              <a:buFont typeface="Wingdings" pitchFamily="2" charset="2"/>
              <a:buNone/>
            </a:pPr>
            <a:r>
              <a:rPr lang="en-US" altLang="zh-CN"/>
              <a:t>EXEC SQL INSERT INTO SC</a:t>
            </a:r>
          </a:p>
          <a:p>
            <a:pPr marL="1143000" lvl="2" indent="-228600" defTabSz="914400">
              <a:buFont typeface="Wingdings" pitchFamily="2" charset="2"/>
              <a:buNone/>
            </a:pPr>
            <a:r>
              <a:rPr lang="en-US" altLang="zh-CN"/>
              <a:t>   VALUES (:Sno, :Cno, :GRADE);</a:t>
            </a:r>
          </a:p>
          <a:p>
            <a:pPr marL="342900" indent="-342900" defTabSz="914400"/>
            <a:r>
              <a:rPr lang="zh-CN" altLang="en-US"/>
              <a:t>在执行该语句前，应先给主变量赋值，然后执行该语句，将选课成绩插入</a:t>
            </a:r>
            <a:r>
              <a:rPr lang="en-US" altLang="zh-CN"/>
              <a:t>SC</a:t>
            </a:r>
            <a:r>
              <a:rPr lang="zh-CN" altLang="en-US"/>
              <a:t>表。</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4D19DCD-DF26-4871-9914-8BC198747B8E}" type="slidenum">
              <a:rPr lang="zh-CN" altLang="en-US"/>
              <a:pPr/>
              <a:t>188</a:t>
            </a:fld>
            <a:endParaRPr lang="en-US" altLang="zh-CN"/>
          </a:p>
        </p:txBody>
      </p:sp>
      <p:sp>
        <p:nvSpPr>
          <p:cNvPr id="5" name="日期占位符 4"/>
          <p:cNvSpPr>
            <a:spLocks noGrp="1"/>
          </p:cNvSpPr>
          <p:nvPr>
            <p:ph type="dt" sz="half" idx="11"/>
          </p:nvPr>
        </p:nvSpPr>
        <p:spPr/>
        <p:txBody>
          <a:bodyPr/>
          <a:lstStyle/>
          <a:p>
            <a:fld id="{ED1A7D3D-8DEA-42BB-9723-DEC372CDAA4E}" type="datetime1">
              <a:rPr lang="zh-CN" altLang="en-US"/>
              <a:pPr/>
              <a:t>2017/4/15</a:t>
            </a:fld>
            <a:endParaRPr lang="en-US" altLang="zh-CN" sz="1000"/>
          </a:p>
        </p:txBody>
      </p:sp>
      <p:sp>
        <p:nvSpPr>
          <p:cNvPr id="1805314" name="Rectangle 2"/>
          <p:cNvSpPr>
            <a:spLocks noGrp="1" noChangeArrowheads="1"/>
          </p:cNvSpPr>
          <p:nvPr>
            <p:ph type="title"/>
          </p:nvPr>
        </p:nvSpPr>
        <p:spPr>
          <a:xfrm>
            <a:off x="650875" y="365125"/>
            <a:ext cx="8820150" cy="549275"/>
          </a:xfrm>
        </p:spPr>
        <p:txBody>
          <a:bodyPr/>
          <a:lstStyle/>
          <a:p>
            <a:pPr marL="914400" indent="-914400"/>
            <a:r>
              <a:rPr lang="en-US" altLang="zh-CN" sz="4000"/>
              <a:t>4.	</a:t>
            </a:r>
            <a:r>
              <a:rPr lang="zh-CN" altLang="en-US" sz="4000"/>
              <a:t>非</a:t>
            </a:r>
            <a:r>
              <a:rPr lang="en-US" altLang="zh-CN" sz="4000"/>
              <a:t>CURRENT</a:t>
            </a:r>
            <a:r>
              <a:rPr lang="zh-CN" altLang="en-US" sz="4000"/>
              <a:t>形式的更新语句</a:t>
            </a:r>
          </a:p>
        </p:txBody>
      </p:sp>
      <p:sp>
        <p:nvSpPr>
          <p:cNvPr id="1805315" name="Rectangle 3"/>
          <p:cNvSpPr>
            <a:spLocks noGrp="1" noChangeArrowheads="1"/>
          </p:cNvSpPr>
          <p:nvPr>
            <p:ph type="body" idx="1"/>
          </p:nvPr>
        </p:nvSpPr>
        <p:spPr>
          <a:xfrm>
            <a:off x="650875" y="1143000"/>
            <a:ext cx="8820150" cy="5289550"/>
          </a:xfrm>
        </p:spPr>
        <p:txBody>
          <a:bodyPr/>
          <a:lstStyle/>
          <a:p>
            <a:pPr>
              <a:lnSpc>
                <a:spcPct val="80000"/>
              </a:lnSpc>
            </a:pPr>
            <a:r>
              <a:rPr lang="zh-CN" altLang="en-US"/>
              <a:t>在嵌入式</a:t>
            </a:r>
            <a:r>
              <a:rPr lang="en-US" altLang="zh-CN"/>
              <a:t>SQL</a:t>
            </a:r>
            <a:r>
              <a:rPr lang="zh-CN" altLang="en-US"/>
              <a:t>中的更新语句</a:t>
            </a:r>
          </a:p>
          <a:p>
            <a:pPr lvl="1">
              <a:lnSpc>
                <a:spcPct val="80000"/>
              </a:lnSpc>
            </a:pPr>
            <a:r>
              <a:rPr lang="zh-CN" altLang="en-US"/>
              <a:t>可以一次修改多个元组，</a:t>
            </a:r>
          </a:p>
          <a:p>
            <a:pPr lvl="1">
              <a:lnSpc>
                <a:spcPct val="80000"/>
              </a:lnSpc>
            </a:pPr>
            <a:r>
              <a:rPr lang="zh-CN" altLang="en-US"/>
              <a:t>也可以先查询出结果集，然后根据应用需要逐个修改，需要与游标配合使用</a:t>
            </a:r>
          </a:p>
          <a:p>
            <a:pPr>
              <a:lnSpc>
                <a:spcPct val="80000"/>
              </a:lnSpc>
            </a:pPr>
            <a:r>
              <a:rPr lang="zh-CN" altLang="en-US">
                <a:solidFill>
                  <a:srgbClr val="0000FF"/>
                </a:solidFill>
              </a:rPr>
              <a:t>非</a:t>
            </a:r>
            <a:r>
              <a:rPr lang="en-US" altLang="zh-CN">
                <a:solidFill>
                  <a:srgbClr val="0000FF"/>
                </a:solidFill>
              </a:rPr>
              <a:t>CURRENT</a:t>
            </a:r>
            <a:r>
              <a:rPr lang="zh-CN" altLang="en-US">
                <a:solidFill>
                  <a:srgbClr val="0000FF"/>
                </a:solidFill>
              </a:rPr>
              <a:t>形式的更新语句</a:t>
            </a:r>
            <a:r>
              <a:rPr lang="zh-CN" altLang="en-US"/>
              <a:t>：不用游标的更新语句</a:t>
            </a:r>
            <a:endParaRPr lang="zh-CN" altLang="en-US">
              <a:solidFill>
                <a:srgbClr val="0000FF"/>
              </a:solidFill>
            </a:endParaRPr>
          </a:p>
          <a:p>
            <a:pPr>
              <a:lnSpc>
                <a:spcPct val="80000"/>
              </a:lnSpc>
            </a:pPr>
            <a:r>
              <a:rPr lang="en-US" altLang="zh-CN"/>
              <a:t>【</a:t>
            </a:r>
            <a:r>
              <a:rPr lang="zh-CN" altLang="en-US"/>
              <a:t>例</a:t>
            </a:r>
            <a:r>
              <a:rPr lang="en-US" altLang="zh-CN"/>
              <a:t>4-62】</a:t>
            </a:r>
            <a:r>
              <a:rPr lang="zh-CN" altLang="en-US"/>
              <a:t>给出学生的学号和要修改的课程号，修改学生选修记录。</a:t>
            </a:r>
          </a:p>
          <a:p>
            <a:pPr lvl="2">
              <a:lnSpc>
                <a:spcPct val="80000"/>
              </a:lnSpc>
              <a:buFont typeface="Wingdings" pitchFamily="2" charset="2"/>
              <a:buNone/>
            </a:pPr>
            <a:r>
              <a:rPr lang="en-US" altLang="zh-CN"/>
              <a:t>EXEC SQL UPDATE SC</a:t>
            </a:r>
          </a:p>
          <a:p>
            <a:pPr lvl="2">
              <a:lnSpc>
                <a:spcPct val="80000"/>
              </a:lnSpc>
              <a:buFont typeface="Wingdings" pitchFamily="2" charset="2"/>
              <a:buNone/>
            </a:pPr>
            <a:r>
              <a:rPr lang="en-US" altLang="zh-CN"/>
              <a:t>   SET Cno=:Hnewcno</a:t>
            </a:r>
          </a:p>
          <a:p>
            <a:pPr lvl="2">
              <a:lnSpc>
                <a:spcPct val="80000"/>
              </a:lnSpc>
              <a:buFont typeface="Wingdings" pitchFamily="2" charset="2"/>
              <a:buNone/>
            </a:pPr>
            <a:r>
              <a:rPr lang="en-US" altLang="zh-CN"/>
              <a:t>     WHERE Sno =:Hsno AND Cno=:Holdcno;</a:t>
            </a:r>
          </a:p>
          <a:p>
            <a:pPr lvl="1">
              <a:lnSpc>
                <a:spcPct val="80000"/>
              </a:lnSpc>
            </a:pPr>
            <a:r>
              <a:rPr lang="zh-CN" altLang="en-US"/>
              <a:t>主变量</a:t>
            </a:r>
            <a:r>
              <a:rPr lang="en-US" altLang="zh-CN"/>
              <a:t>Holdcno</a:t>
            </a:r>
            <a:r>
              <a:rPr lang="zh-CN" altLang="en-US"/>
              <a:t>中为修改前的课程号，</a:t>
            </a:r>
            <a:r>
              <a:rPr lang="en-US" altLang="zh-CN"/>
              <a:t>Hnewcno</a:t>
            </a:r>
            <a:r>
              <a:rPr lang="zh-CN" altLang="en-US"/>
              <a:t>中为修改后的课程号。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05315">
                                            <p:txEl>
                                              <p:pRg st="0" end="0"/>
                                            </p:txEl>
                                          </p:spTgt>
                                        </p:tgtEl>
                                        <p:attrNameLst>
                                          <p:attrName>style.visibility</p:attrName>
                                        </p:attrNameLst>
                                      </p:cBhvr>
                                      <p:to>
                                        <p:strVal val="visible"/>
                                      </p:to>
                                    </p:set>
                                    <p:animEffect transition="in" filter="wipe(up)">
                                      <p:cBhvr>
                                        <p:cTn id="7" dur="1000"/>
                                        <p:tgtEl>
                                          <p:spTgt spid="180531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805315">
                                            <p:txEl>
                                              <p:pRg st="1" end="1"/>
                                            </p:txEl>
                                          </p:spTgt>
                                        </p:tgtEl>
                                        <p:attrNameLst>
                                          <p:attrName>style.visibility</p:attrName>
                                        </p:attrNameLst>
                                      </p:cBhvr>
                                      <p:to>
                                        <p:strVal val="visible"/>
                                      </p:to>
                                    </p:set>
                                    <p:animEffect transition="in" filter="wipe(up)">
                                      <p:cBhvr>
                                        <p:cTn id="11" dur="1000"/>
                                        <p:tgtEl>
                                          <p:spTgt spid="180531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805315">
                                            <p:txEl>
                                              <p:pRg st="2" end="2"/>
                                            </p:txEl>
                                          </p:spTgt>
                                        </p:tgtEl>
                                        <p:attrNameLst>
                                          <p:attrName>style.visibility</p:attrName>
                                        </p:attrNameLst>
                                      </p:cBhvr>
                                      <p:to>
                                        <p:strVal val="visible"/>
                                      </p:to>
                                    </p:set>
                                    <p:animEffect transition="in" filter="wipe(up)">
                                      <p:cBhvr>
                                        <p:cTn id="15" dur="1000"/>
                                        <p:tgtEl>
                                          <p:spTgt spid="180531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805315">
                                            <p:txEl>
                                              <p:pRg st="3" end="3"/>
                                            </p:txEl>
                                          </p:spTgt>
                                        </p:tgtEl>
                                        <p:attrNameLst>
                                          <p:attrName>style.visibility</p:attrName>
                                        </p:attrNameLst>
                                      </p:cBhvr>
                                      <p:to>
                                        <p:strVal val="visible"/>
                                      </p:to>
                                    </p:set>
                                    <p:animEffect transition="in" filter="wipe(up)">
                                      <p:cBhvr>
                                        <p:cTn id="19" dur="1000"/>
                                        <p:tgtEl>
                                          <p:spTgt spid="180531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05315">
                                            <p:txEl>
                                              <p:pRg st="4" end="4"/>
                                            </p:txEl>
                                          </p:spTgt>
                                        </p:tgtEl>
                                        <p:attrNameLst>
                                          <p:attrName>style.visibility</p:attrName>
                                        </p:attrNameLst>
                                      </p:cBhvr>
                                      <p:to>
                                        <p:strVal val="visible"/>
                                      </p:to>
                                    </p:set>
                                    <p:animEffect transition="in" filter="wipe(up)">
                                      <p:cBhvr>
                                        <p:cTn id="24" dur="1000"/>
                                        <p:tgtEl>
                                          <p:spTgt spid="180531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805315">
                                            <p:txEl>
                                              <p:pRg st="5" end="5"/>
                                            </p:txEl>
                                          </p:spTgt>
                                        </p:tgtEl>
                                        <p:attrNameLst>
                                          <p:attrName>style.visibility</p:attrName>
                                        </p:attrNameLst>
                                      </p:cBhvr>
                                      <p:to>
                                        <p:strVal val="visible"/>
                                      </p:to>
                                    </p:set>
                                    <p:animEffect transition="in" filter="wipe(up)">
                                      <p:cBhvr>
                                        <p:cTn id="28" dur="1000"/>
                                        <p:tgtEl>
                                          <p:spTgt spid="180531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805315">
                                            <p:txEl>
                                              <p:pRg st="6" end="6"/>
                                            </p:txEl>
                                          </p:spTgt>
                                        </p:tgtEl>
                                        <p:attrNameLst>
                                          <p:attrName>style.visibility</p:attrName>
                                        </p:attrNameLst>
                                      </p:cBhvr>
                                      <p:to>
                                        <p:strVal val="visible"/>
                                      </p:to>
                                    </p:set>
                                    <p:animEffect transition="in" filter="wipe(up)">
                                      <p:cBhvr>
                                        <p:cTn id="32" dur="1000"/>
                                        <p:tgtEl>
                                          <p:spTgt spid="180531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805315">
                                            <p:txEl>
                                              <p:pRg st="7" end="7"/>
                                            </p:txEl>
                                          </p:spTgt>
                                        </p:tgtEl>
                                        <p:attrNameLst>
                                          <p:attrName>style.visibility</p:attrName>
                                        </p:attrNameLst>
                                      </p:cBhvr>
                                      <p:to>
                                        <p:strVal val="visible"/>
                                      </p:to>
                                    </p:set>
                                    <p:animEffect transition="in" filter="wipe(up)">
                                      <p:cBhvr>
                                        <p:cTn id="36" dur="1000"/>
                                        <p:tgtEl>
                                          <p:spTgt spid="1805315">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805315">
                                            <p:txEl>
                                              <p:pRg st="8" end="8"/>
                                            </p:txEl>
                                          </p:spTgt>
                                        </p:tgtEl>
                                        <p:attrNameLst>
                                          <p:attrName>style.visibility</p:attrName>
                                        </p:attrNameLst>
                                      </p:cBhvr>
                                      <p:to>
                                        <p:strVal val="visible"/>
                                      </p:to>
                                    </p:set>
                                    <p:animEffect transition="in" filter="wipe(up)">
                                      <p:cBhvr>
                                        <p:cTn id="40" dur="1000"/>
                                        <p:tgtEl>
                                          <p:spTgt spid="1805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315" grpId="0" uiExpand="1"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EB9E450-063E-46B2-8D76-AEF4348B03C9}" type="slidenum">
              <a:rPr lang="zh-CN" altLang="en-US"/>
              <a:pPr/>
              <a:t>189</a:t>
            </a:fld>
            <a:endParaRPr lang="en-US" altLang="zh-CN"/>
          </a:p>
        </p:txBody>
      </p:sp>
      <p:sp>
        <p:nvSpPr>
          <p:cNvPr id="5" name="日期占位符 4"/>
          <p:cNvSpPr>
            <a:spLocks noGrp="1"/>
          </p:cNvSpPr>
          <p:nvPr>
            <p:ph type="dt" sz="half" idx="11"/>
          </p:nvPr>
        </p:nvSpPr>
        <p:spPr/>
        <p:txBody>
          <a:bodyPr/>
          <a:lstStyle/>
          <a:p>
            <a:fld id="{D3239DB1-A596-4CB0-A01E-8BBAC7DF40CC}" type="datetime1">
              <a:rPr lang="zh-CN" altLang="en-US"/>
              <a:pPr/>
              <a:t>2017/4/15</a:t>
            </a:fld>
            <a:endParaRPr lang="en-US" altLang="zh-CN" sz="1000"/>
          </a:p>
        </p:txBody>
      </p:sp>
      <p:sp>
        <p:nvSpPr>
          <p:cNvPr id="1778690" name="Rectangle 2"/>
          <p:cNvSpPr>
            <a:spLocks noGrp="1" noChangeArrowheads="1"/>
          </p:cNvSpPr>
          <p:nvPr>
            <p:ph type="title"/>
          </p:nvPr>
        </p:nvSpPr>
        <p:spPr>
          <a:xfrm>
            <a:off x="650875" y="420688"/>
            <a:ext cx="8820150" cy="493712"/>
          </a:xfrm>
        </p:spPr>
        <p:txBody>
          <a:bodyPr/>
          <a:lstStyle/>
          <a:p>
            <a:r>
              <a:rPr lang="en-US" altLang="zh-CN" sz="3600"/>
              <a:t>4.	</a:t>
            </a:r>
            <a:r>
              <a:rPr lang="zh-CN" altLang="en-US" sz="3600"/>
              <a:t>非</a:t>
            </a:r>
            <a:r>
              <a:rPr lang="en-US" altLang="zh-CN" sz="3600"/>
              <a:t>CURRENT</a:t>
            </a:r>
            <a:r>
              <a:rPr lang="zh-CN" altLang="en-US" sz="3600"/>
              <a:t>形式的更新语句</a:t>
            </a:r>
          </a:p>
        </p:txBody>
      </p:sp>
      <p:sp>
        <p:nvSpPr>
          <p:cNvPr id="1778691" name="Rectangle 3"/>
          <p:cNvSpPr>
            <a:spLocks noGrp="1" noChangeArrowheads="1"/>
          </p:cNvSpPr>
          <p:nvPr>
            <p:ph type="body" idx="1"/>
          </p:nvPr>
        </p:nvSpPr>
        <p:spPr>
          <a:xfrm>
            <a:off x="650875" y="1143000"/>
            <a:ext cx="8820150" cy="4572000"/>
          </a:xfrm>
        </p:spPr>
        <p:txBody>
          <a:bodyPr/>
          <a:lstStyle/>
          <a:p>
            <a:pPr marL="342900" indent="-342900" defTabSz="914400">
              <a:buFont typeface="Wingdings" pitchFamily="2" charset="2"/>
              <a:buNone/>
            </a:pPr>
            <a:r>
              <a:rPr lang="en-US" altLang="zh-CN"/>
              <a:t>[</a:t>
            </a:r>
            <a:r>
              <a:rPr lang="zh-CN" altLang="en-US"/>
              <a:t>例</a:t>
            </a:r>
            <a:r>
              <a:rPr lang="en-US" altLang="zh-CN"/>
              <a:t>] </a:t>
            </a:r>
            <a:r>
              <a:rPr lang="zh-CN" altLang="en-US"/>
              <a:t>某个学生新选修了某门课程，将有关记录插入</a:t>
            </a:r>
            <a:r>
              <a:rPr lang="en-US" altLang="zh-CN"/>
              <a:t>SC</a:t>
            </a:r>
            <a:r>
              <a:rPr lang="zh-CN" altLang="en-US"/>
              <a:t>表中。假设插入的学号已赋给主变量</a:t>
            </a:r>
            <a:r>
              <a:rPr lang="en-US" altLang="zh-CN"/>
              <a:t>stdno</a:t>
            </a:r>
            <a:r>
              <a:rPr lang="zh-CN" altLang="en-US"/>
              <a:t>，课程号已赋给主变量</a:t>
            </a:r>
            <a:r>
              <a:rPr lang="en-US" altLang="zh-CN"/>
              <a:t>couno</a:t>
            </a:r>
            <a:r>
              <a:rPr lang="zh-CN" altLang="en-US"/>
              <a:t>。</a:t>
            </a:r>
          </a:p>
          <a:p>
            <a:pPr marL="342900" indent="-342900" defTabSz="914400">
              <a:lnSpc>
                <a:spcPct val="0"/>
              </a:lnSpc>
              <a:buFont typeface="Wingdings" pitchFamily="2" charset="2"/>
              <a:buNone/>
            </a:pPr>
            <a:r>
              <a:rPr lang="zh-CN" altLang="en-US"/>
              <a:t>	</a:t>
            </a:r>
          </a:p>
          <a:p>
            <a:pPr marL="342900" indent="-342900" defTabSz="914400">
              <a:buFont typeface="Wingdings" pitchFamily="2" charset="2"/>
              <a:buNone/>
            </a:pPr>
            <a:r>
              <a:rPr lang="zh-CN" altLang="en-US"/>
              <a:t>    </a:t>
            </a:r>
            <a:r>
              <a:rPr lang="en-US" altLang="zh-CN"/>
              <a:t>gradeid= -1</a:t>
            </a:r>
            <a:r>
              <a:rPr lang="zh-CN" altLang="en-US"/>
              <a:t>；            </a:t>
            </a:r>
            <a:r>
              <a:rPr lang="en-US" altLang="zh-CN" sz="2600"/>
              <a:t>/*</a:t>
            </a:r>
            <a:r>
              <a:rPr lang="zh-CN" altLang="en-US" sz="2600"/>
              <a:t>用作指示变量，赋为负值*</a:t>
            </a:r>
            <a:r>
              <a:rPr lang="en-US" altLang="zh-CN" sz="2600"/>
              <a:t>/</a:t>
            </a:r>
          </a:p>
          <a:p>
            <a:pPr marL="342900" indent="-342900" defTabSz="914400">
              <a:buFont typeface="Wingdings" pitchFamily="2" charset="2"/>
              <a:buNone/>
            </a:pPr>
            <a:r>
              <a:rPr lang="en-US" altLang="zh-CN"/>
              <a:t>	EXEC SQL INSERT</a:t>
            </a:r>
          </a:p>
          <a:p>
            <a:pPr marL="342900" indent="-342900" defTabSz="914400">
              <a:buFont typeface="Wingdings" pitchFamily="2" charset="2"/>
              <a:buNone/>
            </a:pPr>
            <a:r>
              <a:rPr lang="en-US" altLang="zh-CN"/>
              <a:t>             INTO SC(Sno</a:t>
            </a:r>
            <a:r>
              <a:rPr lang="zh-CN" altLang="en-US"/>
              <a:t>，</a:t>
            </a:r>
            <a:r>
              <a:rPr lang="en-US" altLang="zh-CN"/>
              <a:t>Cno</a:t>
            </a:r>
            <a:r>
              <a:rPr lang="zh-CN" altLang="en-US"/>
              <a:t>，</a:t>
            </a:r>
            <a:r>
              <a:rPr lang="en-US" altLang="zh-CN"/>
              <a:t>Grade)</a:t>
            </a:r>
          </a:p>
          <a:p>
            <a:pPr marL="342900" indent="-342900" defTabSz="914400">
              <a:buFont typeface="Wingdings" pitchFamily="2" charset="2"/>
              <a:buNone/>
            </a:pPr>
            <a:r>
              <a:rPr lang="en-US" altLang="zh-CN"/>
              <a:t>             VALUES(:stdno</a:t>
            </a:r>
            <a:r>
              <a:rPr lang="zh-CN" altLang="en-US"/>
              <a:t>，</a:t>
            </a:r>
            <a:r>
              <a:rPr lang="en-US" altLang="zh-CN"/>
              <a:t>:couno</a:t>
            </a:r>
            <a:r>
              <a:rPr lang="zh-CN" altLang="en-US"/>
              <a:t>，</a:t>
            </a:r>
            <a:r>
              <a:rPr lang="en-US" altLang="zh-CN"/>
              <a:t>:gr :gradeid)</a:t>
            </a:r>
            <a:r>
              <a:rPr lang="zh-CN" altLang="en-US"/>
              <a:t>；</a:t>
            </a:r>
          </a:p>
          <a:p>
            <a:pPr marL="342900" indent="-342900" defTabSz="914400">
              <a:lnSpc>
                <a:spcPct val="10000"/>
              </a:lnSpc>
              <a:buFont typeface="Wingdings" pitchFamily="2" charset="2"/>
              <a:buNone/>
            </a:pPr>
            <a:endParaRPr lang="zh-CN" altLang="en-US" sz="3200"/>
          </a:p>
          <a:p>
            <a:pPr marL="342900" indent="-342900" defTabSz="914400">
              <a:buFont typeface="Wingdings" pitchFamily="2" charset="2"/>
              <a:buNone/>
            </a:pPr>
            <a:r>
              <a:rPr lang="zh-CN" altLang="en-US" sz="2500"/>
              <a:t>    </a:t>
            </a:r>
            <a:r>
              <a:rPr lang="zh-CN" altLang="en-US"/>
              <a:t>由于该学生刚选修课程，成绩应为空，所以要把指示变量赋为负值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26A9BB8-0D57-4482-AF54-59A33B88E068}" type="slidenum">
              <a:rPr lang="zh-CN" altLang="en-US"/>
              <a:pPr/>
              <a:t>19</a:t>
            </a:fld>
            <a:endParaRPr lang="en-US" altLang="zh-CN"/>
          </a:p>
        </p:txBody>
      </p:sp>
      <p:sp>
        <p:nvSpPr>
          <p:cNvPr id="6" name="日期占位符 4"/>
          <p:cNvSpPr>
            <a:spLocks noGrp="1"/>
          </p:cNvSpPr>
          <p:nvPr>
            <p:ph type="dt" sz="half" idx="11"/>
          </p:nvPr>
        </p:nvSpPr>
        <p:spPr/>
        <p:txBody>
          <a:bodyPr/>
          <a:lstStyle/>
          <a:p>
            <a:fld id="{727B7839-0850-459D-9E18-52B8C9904A5B}" type="datetime1">
              <a:rPr lang="zh-CN" altLang="en-US"/>
              <a:pPr/>
              <a:t>2017/4/15</a:t>
            </a:fld>
            <a:endParaRPr lang="en-US" altLang="zh-CN" sz="1000"/>
          </a:p>
        </p:txBody>
      </p:sp>
      <p:sp>
        <p:nvSpPr>
          <p:cNvPr id="1536002" name="Rectangle 2"/>
          <p:cNvSpPr>
            <a:spLocks noGrp="1" noChangeArrowheads="1"/>
          </p:cNvSpPr>
          <p:nvPr>
            <p:ph type="title"/>
          </p:nvPr>
        </p:nvSpPr>
        <p:spPr/>
        <p:txBody>
          <a:bodyPr/>
          <a:lstStyle/>
          <a:p>
            <a:r>
              <a:rPr lang="en-US" altLang="zh-CN"/>
              <a:t>1.  </a:t>
            </a:r>
            <a:r>
              <a:rPr lang="zh-CN" altLang="en-US"/>
              <a:t>定义基本表</a:t>
            </a:r>
          </a:p>
        </p:txBody>
      </p:sp>
      <p:sp>
        <p:nvSpPr>
          <p:cNvPr id="1536003" name="Rectangle 3"/>
          <p:cNvSpPr>
            <a:spLocks noGrp="1" noChangeArrowheads="1"/>
          </p:cNvSpPr>
          <p:nvPr>
            <p:ph type="body" idx="1"/>
          </p:nvPr>
        </p:nvSpPr>
        <p:spPr>
          <a:xfrm>
            <a:off x="650875" y="1143000"/>
            <a:ext cx="8820150" cy="2560638"/>
          </a:xfrm>
        </p:spPr>
        <p:txBody>
          <a:bodyPr/>
          <a:lstStyle/>
          <a:p>
            <a:pPr>
              <a:lnSpc>
                <a:spcPct val="70000"/>
              </a:lnSpc>
            </a:pPr>
            <a:r>
              <a:rPr lang="en-US" altLang="zh-CN" sz="2400"/>
              <a:t>[</a:t>
            </a:r>
            <a:r>
              <a:rPr lang="zh-CN" altLang="en-US" sz="2400"/>
              <a:t>例］</a:t>
            </a:r>
            <a:r>
              <a:rPr lang="en-US" altLang="zh-CN" sz="2400"/>
              <a:t>CREATE TABLE Course</a:t>
            </a:r>
          </a:p>
          <a:p>
            <a:pPr>
              <a:lnSpc>
                <a:spcPct val="70000"/>
              </a:lnSpc>
              <a:buFont typeface="Wingdings" pitchFamily="2" charset="2"/>
              <a:buNone/>
            </a:pPr>
            <a:r>
              <a:rPr lang="zh-CN" altLang="en-US" sz="2400"/>
              <a:t>　　　        </a:t>
            </a:r>
            <a:r>
              <a:rPr lang="en-US" altLang="zh-CN" sz="2400"/>
              <a:t>( Cno CHAR(4) PRIMARY KEY,</a:t>
            </a:r>
          </a:p>
          <a:p>
            <a:pPr>
              <a:lnSpc>
                <a:spcPct val="70000"/>
              </a:lnSpc>
              <a:buFont typeface="Wingdings" pitchFamily="2" charset="2"/>
              <a:buNone/>
            </a:pPr>
            <a:r>
              <a:rPr lang="zh-CN" altLang="en-US" sz="2400"/>
              <a:t>　　　          </a:t>
            </a:r>
            <a:r>
              <a:rPr lang="en-US" altLang="zh-CN" sz="2400"/>
              <a:t>Cname CHAR(40),</a:t>
            </a:r>
          </a:p>
          <a:p>
            <a:pPr>
              <a:lnSpc>
                <a:spcPct val="70000"/>
              </a:lnSpc>
              <a:buFont typeface="Wingdings" pitchFamily="2" charset="2"/>
              <a:buNone/>
            </a:pPr>
            <a:r>
              <a:rPr lang="zh-CN" altLang="en-US" sz="2400"/>
              <a:t>     　　          </a:t>
            </a:r>
            <a:r>
              <a:rPr lang="en-US" altLang="zh-CN" sz="2400"/>
              <a:t>Cpno CHAR(4),</a:t>
            </a:r>
          </a:p>
          <a:p>
            <a:pPr>
              <a:lnSpc>
                <a:spcPct val="70000"/>
              </a:lnSpc>
              <a:buFont typeface="Wingdings" pitchFamily="2" charset="2"/>
              <a:buNone/>
            </a:pPr>
            <a:r>
              <a:rPr lang="en-US" altLang="zh-CN" sz="2400"/>
              <a:t>                       Ccredit SMALLINT,</a:t>
            </a:r>
          </a:p>
          <a:p>
            <a:pPr>
              <a:lnSpc>
                <a:spcPct val="70000"/>
              </a:lnSpc>
              <a:buFont typeface="Wingdings" pitchFamily="2" charset="2"/>
              <a:buNone/>
            </a:pPr>
            <a:r>
              <a:rPr lang="zh-CN" altLang="en-US" sz="2400"/>
              <a:t>　　　　　   </a:t>
            </a:r>
            <a:r>
              <a:rPr lang="en-US" altLang="zh-CN" sz="2400">
                <a:solidFill>
                  <a:srgbClr val="0000FF"/>
                </a:solidFill>
              </a:rPr>
              <a:t>FOREIGN KEY (Cpno) REFERENCES Course(Cno)</a:t>
            </a:r>
          </a:p>
          <a:p>
            <a:pPr>
              <a:lnSpc>
                <a:spcPct val="70000"/>
              </a:lnSpc>
              <a:buFont typeface="Wingdings" pitchFamily="2" charset="2"/>
              <a:buNone/>
            </a:pPr>
            <a:r>
              <a:rPr lang="en-US" altLang="zh-CN" sz="2400"/>
              <a:t>               );</a:t>
            </a:r>
            <a:endParaRPr lang="zh-CN" altLang="en-US" sz="2400"/>
          </a:p>
        </p:txBody>
      </p:sp>
      <p:sp>
        <p:nvSpPr>
          <p:cNvPr id="1536004" name="Rectangle 4"/>
          <p:cNvSpPr>
            <a:spLocks noChangeArrowheads="1"/>
          </p:cNvSpPr>
          <p:nvPr/>
        </p:nvSpPr>
        <p:spPr bwMode="auto">
          <a:xfrm>
            <a:off x="1085850" y="3797300"/>
            <a:ext cx="8820150"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CREATE TABLE SC(</a:t>
            </a:r>
          </a:p>
          <a:p>
            <a:pPr marL="649288" lvl="1" indent="-261938" algn="l" defTabSz="814388">
              <a:lnSpc>
                <a:spcPct val="70000"/>
              </a:lnSpc>
              <a:spcBef>
                <a:spcPct val="35000"/>
              </a:spcBef>
              <a:buClr>
                <a:srgbClr val="27305F"/>
              </a:buClr>
            </a:pPr>
            <a:r>
              <a:rPr lang="en-US" altLang="zh-CN">
                <a:latin typeface="Times New Roman" pitchFamily="18" charset="0"/>
              </a:rPr>
              <a:t>            Sno CHAR (9) ,</a:t>
            </a:r>
          </a:p>
          <a:p>
            <a:pPr marL="649288" lvl="1" indent="-261938" algn="l" defTabSz="814388">
              <a:lnSpc>
                <a:spcPct val="70000"/>
              </a:lnSpc>
              <a:spcBef>
                <a:spcPct val="35000"/>
              </a:spcBef>
              <a:buClr>
                <a:srgbClr val="27305F"/>
              </a:buClr>
            </a:pPr>
            <a:r>
              <a:rPr lang="en-US" altLang="zh-CN">
                <a:latin typeface="Times New Roman" pitchFamily="18" charset="0"/>
              </a:rPr>
              <a:t>            Cno CHAR (4) , </a:t>
            </a:r>
          </a:p>
          <a:p>
            <a:pPr marL="649288" lvl="1" indent="-261938" algn="l" defTabSz="814388">
              <a:lnSpc>
                <a:spcPct val="70000"/>
              </a:lnSpc>
              <a:spcBef>
                <a:spcPct val="35000"/>
              </a:spcBef>
              <a:buClr>
                <a:srgbClr val="27305F"/>
              </a:buClr>
            </a:pPr>
            <a:r>
              <a:rPr lang="en-US" altLang="zh-CN">
                <a:latin typeface="Times New Roman" pitchFamily="18" charset="0"/>
              </a:rPr>
              <a:t>            Grade   smallint,</a:t>
            </a:r>
          </a:p>
          <a:p>
            <a:pPr marL="649288" lvl="1" indent="-261938" algn="l" defTabSz="814388">
              <a:lnSpc>
                <a:spcPct val="70000"/>
              </a:lnSpc>
              <a:spcBef>
                <a:spcPct val="35000"/>
              </a:spcBef>
              <a:buClr>
                <a:srgbClr val="27305F"/>
              </a:buClr>
            </a:pPr>
            <a:r>
              <a:rPr lang="en-US" altLang="zh-CN">
                <a:latin typeface="Times New Roman" pitchFamily="18" charset="0"/>
              </a:rPr>
              <a:t>            </a:t>
            </a:r>
            <a:r>
              <a:rPr lang="en-US" altLang="zh-CN">
                <a:solidFill>
                  <a:srgbClr val="0000FF"/>
                </a:solidFill>
                <a:latin typeface="Times New Roman" pitchFamily="18" charset="0"/>
              </a:rPr>
              <a:t>Primary key</a:t>
            </a:r>
            <a:r>
              <a:rPr lang="en-US" altLang="zh-CN">
                <a:latin typeface="Times New Roman" pitchFamily="18" charset="0"/>
              </a:rPr>
              <a:t> (Sno, Cno),</a:t>
            </a:r>
          </a:p>
          <a:p>
            <a:pPr marL="649288" lvl="1" indent="-261938" algn="l" defTabSz="814388">
              <a:lnSpc>
                <a:spcPct val="70000"/>
              </a:lnSpc>
              <a:spcBef>
                <a:spcPct val="35000"/>
              </a:spcBef>
              <a:buClr>
                <a:srgbClr val="27305F"/>
              </a:buClr>
            </a:pPr>
            <a:r>
              <a:rPr lang="en-US" altLang="zh-CN">
                <a:solidFill>
                  <a:srgbClr val="0000FF"/>
                </a:solidFill>
                <a:latin typeface="Times New Roman" pitchFamily="18" charset="0"/>
              </a:rPr>
              <a:t>            FOREIGN KEY (Sno) REFERENCES Student(Sno),</a:t>
            </a:r>
            <a:endParaRPr lang="en-US" altLang="zh-CN">
              <a:latin typeface="Times New Roman" pitchFamily="18" charset="0"/>
            </a:endParaRPr>
          </a:p>
          <a:p>
            <a:pPr marL="649288" lvl="1" indent="-261938" algn="l" defTabSz="814388">
              <a:lnSpc>
                <a:spcPct val="70000"/>
              </a:lnSpc>
              <a:spcBef>
                <a:spcPct val="35000"/>
              </a:spcBef>
              <a:buClr>
                <a:srgbClr val="27305F"/>
              </a:buClr>
            </a:pPr>
            <a:r>
              <a:rPr lang="en-US" altLang="zh-CN">
                <a:latin typeface="Times New Roman" pitchFamily="18" charset="0"/>
              </a:rPr>
              <a:t>           </a:t>
            </a:r>
            <a:r>
              <a:rPr lang="en-US" altLang="zh-CN">
                <a:solidFill>
                  <a:srgbClr val="0000FF"/>
                </a:solidFill>
                <a:latin typeface="Times New Roman" pitchFamily="18" charset="0"/>
              </a:rPr>
              <a:t>FOREIGN KEY (Cno)  REFERENCES Course(Cno)</a:t>
            </a:r>
          </a:p>
          <a:p>
            <a:pPr marL="649288" lvl="1" indent="-261938" algn="l" defTabSz="814388">
              <a:lnSpc>
                <a:spcPct val="70000"/>
              </a:lnSpc>
              <a:spcBef>
                <a:spcPct val="35000"/>
              </a:spcBef>
              <a:buClr>
                <a:srgbClr val="27305F"/>
              </a:buClr>
            </a:pPr>
            <a:r>
              <a:rPr lang="en-US" altLang="zh-CN">
                <a:latin typeface="Times New Roman" pitchFamily="18" charset="0"/>
              </a:rPr>
              <a:t>);</a:t>
            </a:r>
            <a:endParaRPr lang="zh-CN" alt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04"/>
                                        </p:tgtEl>
                                        <p:attrNameLst>
                                          <p:attrName>style.visibility</p:attrName>
                                        </p:attrNameLst>
                                      </p:cBhvr>
                                      <p:to>
                                        <p:strVal val="visible"/>
                                      </p:to>
                                    </p:set>
                                    <p:animEffect transition="in" filter="wipe(up)">
                                      <p:cBhvr>
                                        <p:cTn id="7" dur="1000"/>
                                        <p:tgtEl>
                                          <p:spTgt spid="1536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04"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533BF38-D7E2-4791-9928-8626E8F2FEF7}" type="slidenum">
              <a:rPr lang="zh-CN" altLang="en-US"/>
              <a:pPr/>
              <a:t>190</a:t>
            </a:fld>
            <a:endParaRPr lang="en-US" altLang="zh-CN"/>
          </a:p>
        </p:txBody>
      </p:sp>
      <p:sp>
        <p:nvSpPr>
          <p:cNvPr id="6" name="日期占位符 4"/>
          <p:cNvSpPr>
            <a:spLocks noGrp="1"/>
          </p:cNvSpPr>
          <p:nvPr>
            <p:ph type="dt" sz="half" idx="11"/>
          </p:nvPr>
        </p:nvSpPr>
        <p:spPr/>
        <p:txBody>
          <a:bodyPr/>
          <a:lstStyle/>
          <a:p>
            <a:fld id="{FF507EFB-4F48-4A00-BCEA-3E7307AC2297}" type="datetime1">
              <a:rPr lang="zh-CN" altLang="en-US"/>
              <a:pPr/>
              <a:t>2017/4/15</a:t>
            </a:fld>
            <a:endParaRPr lang="en-US" altLang="zh-CN" sz="1000"/>
          </a:p>
        </p:txBody>
      </p:sp>
      <p:sp>
        <p:nvSpPr>
          <p:cNvPr id="1779714" name="Rectangle 2"/>
          <p:cNvSpPr>
            <a:spLocks noGrp="1" noChangeArrowheads="1"/>
          </p:cNvSpPr>
          <p:nvPr>
            <p:ph type="title"/>
          </p:nvPr>
        </p:nvSpPr>
        <p:spPr/>
        <p:txBody>
          <a:bodyPr/>
          <a:lstStyle/>
          <a:p>
            <a:r>
              <a:rPr lang="en-US" altLang="en-US"/>
              <a:t>4.7.3	用游标的嵌入式SQL </a:t>
            </a:r>
            <a:endParaRPr lang="zh-CN" altLang="en-US"/>
          </a:p>
        </p:txBody>
      </p:sp>
      <p:sp>
        <p:nvSpPr>
          <p:cNvPr id="1779715" name="Rectangle 3"/>
          <p:cNvSpPr>
            <a:spLocks noGrp="1" noChangeArrowheads="1"/>
          </p:cNvSpPr>
          <p:nvPr>
            <p:ph type="body" idx="1"/>
          </p:nvPr>
        </p:nvSpPr>
        <p:spPr>
          <a:xfrm>
            <a:off x="650875" y="1143000"/>
            <a:ext cx="8820150" cy="4162425"/>
          </a:xfrm>
        </p:spPr>
        <p:txBody>
          <a:bodyPr/>
          <a:lstStyle/>
          <a:p>
            <a:pPr marL="609600" indent="-609600" defTabSz="914400">
              <a:lnSpc>
                <a:spcPct val="110000"/>
              </a:lnSpc>
            </a:pPr>
            <a:r>
              <a:rPr lang="zh-CN" altLang="en-US"/>
              <a:t>高级语言一次只能处理一条记录，而当处理的结果集是多条时，就必须使用游标机制，从而把对集合的操作转化为对单个记录的处理。</a:t>
            </a:r>
          </a:p>
          <a:p>
            <a:pPr marL="609600" indent="-609600" defTabSz="914400">
              <a:lnSpc>
                <a:spcPct val="110000"/>
              </a:lnSpc>
            </a:pPr>
            <a:r>
              <a:rPr lang="zh-CN" altLang="en-US"/>
              <a:t>使用游标的步骤</a:t>
            </a:r>
            <a:endParaRPr lang="zh-CN" altLang="en-US" sz="3200"/>
          </a:p>
          <a:p>
            <a:pPr marL="990600" lvl="1" indent="-533400" defTabSz="914400"/>
            <a:r>
              <a:rPr lang="en-US" altLang="zh-CN"/>
              <a:t>1. </a:t>
            </a:r>
            <a:r>
              <a:rPr lang="zh-CN" altLang="en-US"/>
              <a:t>定义游标</a:t>
            </a:r>
          </a:p>
          <a:p>
            <a:pPr marL="990600" lvl="1" indent="-533400" defTabSz="914400"/>
            <a:r>
              <a:rPr lang="en-US" altLang="zh-CN"/>
              <a:t>2. </a:t>
            </a:r>
            <a:r>
              <a:rPr lang="zh-CN" altLang="en-US"/>
              <a:t>打开游标</a:t>
            </a:r>
          </a:p>
          <a:p>
            <a:pPr marL="990600" lvl="1" indent="-533400" defTabSz="914400"/>
            <a:r>
              <a:rPr lang="en-US" altLang="zh-CN"/>
              <a:t>3. </a:t>
            </a:r>
            <a:r>
              <a:rPr lang="zh-CN" altLang="en-US"/>
              <a:t>移动游标指针</a:t>
            </a:r>
            <a:r>
              <a:rPr lang="en-US" altLang="zh-CN"/>
              <a:t>,</a:t>
            </a:r>
            <a:r>
              <a:rPr lang="zh-CN" altLang="en-US"/>
              <a:t>取当前记录</a:t>
            </a:r>
          </a:p>
          <a:p>
            <a:pPr marL="990600" lvl="1" indent="-533400" defTabSz="914400"/>
            <a:r>
              <a:rPr lang="en-US" altLang="zh-CN"/>
              <a:t>4. </a:t>
            </a:r>
            <a:r>
              <a:rPr lang="zh-CN" altLang="en-US"/>
              <a:t>关闭游标</a:t>
            </a:r>
          </a:p>
        </p:txBody>
      </p:sp>
      <p:pic>
        <p:nvPicPr>
          <p:cNvPr id="1779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963" y="2781300"/>
            <a:ext cx="2709862" cy="316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70AFA78-49CF-4BD4-A695-F1BB5B50037F}" type="slidenum">
              <a:rPr lang="zh-CN" altLang="en-US"/>
              <a:pPr/>
              <a:t>191</a:t>
            </a:fld>
            <a:endParaRPr lang="en-US" altLang="zh-CN"/>
          </a:p>
        </p:txBody>
      </p:sp>
      <p:sp>
        <p:nvSpPr>
          <p:cNvPr id="5" name="日期占位符 4"/>
          <p:cNvSpPr>
            <a:spLocks noGrp="1"/>
          </p:cNvSpPr>
          <p:nvPr>
            <p:ph type="dt" sz="half" idx="11"/>
          </p:nvPr>
        </p:nvSpPr>
        <p:spPr/>
        <p:txBody>
          <a:bodyPr/>
          <a:lstStyle/>
          <a:p>
            <a:fld id="{9F23D1A1-EAB5-4CED-844A-A1FFE92069E0}" type="datetime1">
              <a:rPr lang="zh-CN" altLang="en-US"/>
              <a:pPr/>
              <a:t>2017/4/15</a:t>
            </a:fld>
            <a:endParaRPr lang="en-US" altLang="zh-CN" sz="1000"/>
          </a:p>
        </p:txBody>
      </p:sp>
      <p:sp>
        <p:nvSpPr>
          <p:cNvPr id="1781762" name="Rectangle 2"/>
          <p:cNvSpPr>
            <a:spLocks noGrp="1" noChangeArrowheads="1"/>
          </p:cNvSpPr>
          <p:nvPr>
            <p:ph type="title"/>
          </p:nvPr>
        </p:nvSpPr>
        <p:spPr/>
        <p:txBody>
          <a:bodyPr/>
          <a:lstStyle/>
          <a:p>
            <a:r>
              <a:rPr lang="en-US" altLang="zh-CN"/>
              <a:t>1. </a:t>
            </a:r>
            <a:r>
              <a:rPr lang="zh-CN" altLang="en-US"/>
              <a:t>定义游标</a:t>
            </a:r>
          </a:p>
        </p:txBody>
      </p:sp>
      <p:sp>
        <p:nvSpPr>
          <p:cNvPr id="1781763" name="Rectangle 3"/>
          <p:cNvSpPr>
            <a:spLocks noGrp="1" noChangeArrowheads="1"/>
          </p:cNvSpPr>
          <p:nvPr>
            <p:ph type="body" idx="1"/>
          </p:nvPr>
        </p:nvSpPr>
        <p:spPr>
          <a:xfrm>
            <a:off x="650875" y="1143000"/>
            <a:ext cx="8820150" cy="3563938"/>
          </a:xfrm>
        </p:spPr>
        <p:txBody>
          <a:bodyPr/>
          <a:lstStyle/>
          <a:p>
            <a:r>
              <a:rPr lang="zh-CN" altLang="en-US" dirty="0"/>
              <a:t>使用</a:t>
            </a:r>
            <a:r>
              <a:rPr lang="en-US" altLang="zh-CN" dirty="0"/>
              <a:t>DECLARE</a:t>
            </a:r>
            <a:r>
              <a:rPr lang="zh-CN" altLang="en-US" dirty="0"/>
              <a:t>语句</a:t>
            </a:r>
          </a:p>
          <a:p>
            <a:pPr>
              <a:spcBef>
                <a:spcPct val="30000"/>
              </a:spcBef>
            </a:pPr>
            <a:r>
              <a:rPr lang="zh-CN" altLang="en-US" dirty="0"/>
              <a:t>语句格式</a:t>
            </a:r>
            <a:endParaRPr lang="zh-CN" altLang="en-US" sz="3200" dirty="0"/>
          </a:p>
          <a:p>
            <a:pPr lvl="2">
              <a:buFont typeface="Wingdings" pitchFamily="2" charset="2"/>
              <a:buNone/>
            </a:pPr>
            <a:r>
              <a:rPr lang="zh-CN" altLang="en-US" dirty="0"/>
              <a:t>	</a:t>
            </a:r>
            <a:r>
              <a:rPr lang="en-US" altLang="zh-CN" dirty="0"/>
              <a:t>EXEC SQL DECLARE &lt;</a:t>
            </a:r>
            <a:r>
              <a:rPr lang="zh-CN" altLang="en-US" dirty="0"/>
              <a:t>游标名</a:t>
            </a:r>
            <a:r>
              <a:rPr lang="en-US" altLang="zh-CN" dirty="0"/>
              <a:t>&gt; CURSOR </a:t>
            </a:r>
          </a:p>
          <a:p>
            <a:pPr lvl="2">
              <a:buFont typeface="Wingdings" pitchFamily="2" charset="2"/>
              <a:buNone/>
            </a:pPr>
            <a:r>
              <a:rPr lang="en-US" altLang="zh-CN" dirty="0"/>
              <a:t>   FOR &lt;SELECT </a:t>
            </a:r>
            <a:r>
              <a:rPr lang="zh-CN" altLang="en-US" dirty="0"/>
              <a:t>语句</a:t>
            </a:r>
            <a:r>
              <a:rPr lang="en-US" altLang="zh-CN" dirty="0"/>
              <a:t>&gt;</a:t>
            </a:r>
          </a:p>
          <a:p>
            <a:pPr lvl="2">
              <a:buFont typeface="Wingdings" pitchFamily="2" charset="2"/>
              <a:buNone/>
            </a:pPr>
            <a:r>
              <a:rPr lang="en-US" altLang="zh-CN" dirty="0"/>
              <a:t>        [FOR UPDATE OF &lt;</a:t>
            </a:r>
            <a:r>
              <a:rPr lang="zh-CN" altLang="en-US" dirty="0"/>
              <a:t>列名</a:t>
            </a:r>
            <a:r>
              <a:rPr lang="en-US" altLang="zh-CN" dirty="0"/>
              <a:t>&gt;];</a:t>
            </a:r>
            <a:endParaRPr lang="en-US" altLang="zh-CN" dirty="0">
              <a:solidFill>
                <a:srgbClr val="0000FF"/>
              </a:solidFill>
            </a:endParaRPr>
          </a:p>
          <a:p>
            <a:r>
              <a:rPr lang="zh-CN" altLang="en-US" dirty="0"/>
              <a:t>功能</a:t>
            </a:r>
            <a:endParaRPr lang="zh-CN" altLang="en-US" sz="3200" dirty="0"/>
          </a:p>
          <a:p>
            <a:pPr lvl="1"/>
            <a:r>
              <a:rPr lang="zh-CN" altLang="en-US" dirty="0"/>
              <a:t>是一条说明性语句，这时</a:t>
            </a:r>
            <a:r>
              <a:rPr lang="en-US" altLang="zh-CN" dirty="0"/>
              <a:t>DBMS</a:t>
            </a:r>
            <a:r>
              <a:rPr lang="zh-CN" altLang="en-US" dirty="0"/>
              <a:t>并不执行指定</a:t>
            </a:r>
            <a:r>
              <a:rPr lang="zh-CN" altLang="en-US" dirty="0" smtClean="0"/>
              <a:t>操作</a:t>
            </a:r>
            <a:endParaRPr lang="zh-CN" alt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E545879-BAD6-428A-BE25-845D09307D2F}" type="slidenum">
              <a:rPr lang="zh-CN" altLang="en-US"/>
              <a:pPr/>
              <a:t>192</a:t>
            </a:fld>
            <a:endParaRPr lang="en-US" altLang="zh-CN"/>
          </a:p>
        </p:txBody>
      </p:sp>
      <p:sp>
        <p:nvSpPr>
          <p:cNvPr id="5" name="日期占位符 4"/>
          <p:cNvSpPr>
            <a:spLocks noGrp="1"/>
          </p:cNvSpPr>
          <p:nvPr>
            <p:ph type="dt" sz="half" idx="11"/>
          </p:nvPr>
        </p:nvSpPr>
        <p:spPr/>
        <p:txBody>
          <a:bodyPr/>
          <a:lstStyle/>
          <a:p>
            <a:fld id="{1B2BAAE1-C559-4966-9D87-5828FE13C099}" type="datetime1">
              <a:rPr lang="zh-CN" altLang="en-US"/>
              <a:pPr/>
              <a:t>2017/4/15</a:t>
            </a:fld>
            <a:endParaRPr lang="en-US" altLang="zh-CN" sz="1000"/>
          </a:p>
        </p:txBody>
      </p:sp>
      <p:sp>
        <p:nvSpPr>
          <p:cNvPr id="1782786" name="Rectangle 2"/>
          <p:cNvSpPr>
            <a:spLocks noGrp="1" noChangeArrowheads="1"/>
          </p:cNvSpPr>
          <p:nvPr>
            <p:ph type="title"/>
          </p:nvPr>
        </p:nvSpPr>
        <p:spPr/>
        <p:txBody>
          <a:bodyPr/>
          <a:lstStyle/>
          <a:p>
            <a:r>
              <a:rPr lang="en-US" altLang="zh-CN"/>
              <a:t>2. </a:t>
            </a:r>
            <a:r>
              <a:rPr lang="zh-CN" altLang="en-US"/>
              <a:t>打开游标</a:t>
            </a:r>
          </a:p>
        </p:txBody>
      </p:sp>
      <p:sp>
        <p:nvSpPr>
          <p:cNvPr id="1782787" name="Rectangle 3"/>
          <p:cNvSpPr>
            <a:spLocks noGrp="1" noChangeArrowheads="1"/>
          </p:cNvSpPr>
          <p:nvPr>
            <p:ph type="body" idx="1"/>
          </p:nvPr>
        </p:nvSpPr>
        <p:spPr>
          <a:xfrm>
            <a:off x="650875" y="1143000"/>
            <a:ext cx="8820150" cy="3819525"/>
          </a:xfrm>
        </p:spPr>
        <p:txBody>
          <a:bodyPr/>
          <a:lstStyle/>
          <a:p>
            <a:r>
              <a:rPr lang="zh-CN" altLang="en-US"/>
              <a:t>使用</a:t>
            </a:r>
            <a:r>
              <a:rPr lang="en-US" altLang="zh-CN"/>
              <a:t>OPEN</a:t>
            </a:r>
            <a:r>
              <a:rPr lang="zh-CN" altLang="en-US"/>
              <a:t>语句</a:t>
            </a:r>
          </a:p>
          <a:p>
            <a:r>
              <a:rPr lang="zh-CN" altLang="en-US"/>
              <a:t>语句格式</a:t>
            </a:r>
          </a:p>
          <a:p>
            <a:pPr lvl="1">
              <a:buFontTx/>
              <a:buNone/>
            </a:pPr>
            <a:r>
              <a:rPr lang="zh-CN" altLang="en-US" sz="2400"/>
              <a:t>          </a:t>
            </a:r>
            <a:r>
              <a:rPr lang="en-US" altLang="zh-CN"/>
              <a:t>EXEC SQL </a:t>
            </a:r>
            <a:r>
              <a:rPr lang="en-US" altLang="zh-CN">
                <a:solidFill>
                  <a:srgbClr val="0000FF"/>
                </a:solidFill>
              </a:rPr>
              <a:t>OPEN &lt;</a:t>
            </a:r>
            <a:r>
              <a:rPr lang="zh-CN" altLang="en-US">
                <a:solidFill>
                  <a:srgbClr val="0000FF"/>
                </a:solidFill>
              </a:rPr>
              <a:t>游标名</a:t>
            </a:r>
            <a:r>
              <a:rPr lang="en-US" altLang="zh-CN">
                <a:solidFill>
                  <a:srgbClr val="0000FF"/>
                </a:solidFill>
              </a:rPr>
              <a:t>&gt;;</a:t>
            </a:r>
            <a:endParaRPr lang="en-US" altLang="zh-CN" sz="2400">
              <a:solidFill>
                <a:srgbClr val="0000FF"/>
              </a:solidFill>
            </a:endParaRPr>
          </a:p>
          <a:p>
            <a:r>
              <a:rPr lang="zh-CN" altLang="en-US"/>
              <a:t>功能</a:t>
            </a:r>
          </a:p>
          <a:p>
            <a:pPr lvl="1"/>
            <a:r>
              <a:rPr lang="zh-CN" altLang="en-US"/>
              <a:t>打开游标实际上是执行相应的查询语句，把所有满足查询条件的记录从指定表取到缓冲区中</a:t>
            </a:r>
          </a:p>
          <a:p>
            <a:pPr lvl="1"/>
            <a:r>
              <a:rPr lang="zh-CN" altLang="en-US"/>
              <a:t>这时游标处于活动状态，指针指向查询结果集中第一条记录之前</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0DF534A-F7EA-4FD5-8FE1-58F686983637}" type="slidenum">
              <a:rPr lang="zh-CN" altLang="en-US"/>
              <a:pPr/>
              <a:t>193</a:t>
            </a:fld>
            <a:endParaRPr lang="en-US" altLang="zh-CN"/>
          </a:p>
        </p:txBody>
      </p:sp>
      <p:sp>
        <p:nvSpPr>
          <p:cNvPr id="5" name="日期占位符 4"/>
          <p:cNvSpPr>
            <a:spLocks noGrp="1"/>
          </p:cNvSpPr>
          <p:nvPr>
            <p:ph type="dt" sz="half" idx="11"/>
          </p:nvPr>
        </p:nvSpPr>
        <p:spPr/>
        <p:txBody>
          <a:bodyPr/>
          <a:lstStyle/>
          <a:p>
            <a:fld id="{D8F5653D-3EF6-48CE-8104-C5FA260ADE2D}" type="datetime1">
              <a:rPr lang="zh-CN" altLang="en-US"/>
              <a:pPr/>
              <a:t>2017/4/15</a:t>
            </a:fld>
            <a:endParaRPr lang="en-US" altLang="zh-CN" sz="1000"/>
          </a:p>
        </p:txBody>
      </p:sp>
      <p:sp>
        <p:nvSpPr>
          <p:cNvPr id="1783810" name="Rectangle 2"/>
          <p:cNvSpPr>
            <a:spLocks noGrp="1" noChangeArrowheads="1"/>
          </p:cNvSpPr>
          <p:nvPr>
            <p:ph type="title"/>
          </p:nvPr>
        </p:nvSpPr>
        <p:spPr/>
        <p:txBody>
          <a:bodyPr/>
          <a:lstStyle/>
          <a:p>
            <a:pPr defTabSz="914400"/>
            <a:r>
              <a:rPr lang="en-US" altLang="zh-CN" sz="4000"/>
              <a:t>3. </a:t>
            </a:r>
            <a:r>
              <a:rPr lang="zh-CN" altLang="en-US" sz="4000"/>
              <a:t>移动游标指针，然后取当前记录</a:t>
            </a:r>
          </a:p>
        </p:txBody>
      </p:sp>
      <p:sp>
        <p:nvSpPr>
          <p:cNvPr id="1783811"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使用</a:t>
            </a:r>
            <a:r>
              <a:rPr lang="en-US" altLang="zh-CN" dirty="0"/>
              <a:t>FETCH</a:t>
            </a:r>
            <a:r>
              <a:rPr lang="zh-CN" altLang="en-US" dirty="0"/>
              <a:t>语句，语句格式</a:t>
            </a:r>
          </a:p>
          <a:p>
            <a:pPr lvl="1">
              <a:spcBef>
                <a:spcPct val="0"/>
              </a:spcBef>
              <a:buFontTx/>
              <a:buNone/>
            </a:pPr>
            <a:r>
              <a:rPr lang="zh-CN" altLang="en-US" dirty="0"/>
              <a:t>   </a:t>
            </a:r>
            <a:r>
              <a:rPr lang="en-US" altLang="zh-CN" dirty="0"/>
              <a:t>EXEC SQL FETCH &lt;</a:t>
            </a:r>
            <a:r>
              <a:rPr lang="zh-CN" altLang="en-US" dirty="0"/>
              <a:t>游标名</a:t>
            </a:r>
            <a:r>
              <a:rPr lang="en-US" altLang="zh-CN" dirty="0"/>
              <a:t>&gt; </a:t>
            </a:r>
          </a:p>
          <a:p>
            <a:pPr lvl="1">
              <a:spcBef>
                <a:spcPct val="0"/>
              </a:spcBef>
              <a:buFontTx/>
              <a:buNone/>
            </a:pPr>
            <a:r>
              <a:rPr lang="en-US" altLang="zh-CN" dirty="0"/>
              <a:t>   </a:t>
            </a:r>
            <a:r>
              <a:rPr lang="en-US" altLang="zh-CN" dirty="0" smtClean="0"/>
              <a:t>       INTO </a:t>
            </a:r>
            <a:r>
              <a:rPr lang="en-US" altLang="zh-CN" dirty="0"/>
              <a:t>&lt;</a:t>
            </a:r>
            <a:r>
              <a:rPr lang="zh-CN" altLang="en-US" dirty="0"/>
              <a:t>主变量</a:t>
            </a:r>
            <a:r>
              <a:rPr lang="en-US" altLang="zh-CN" dirty="0"/>
              <a:t>&gt; [,&lt;</a:t>
            </a:r>
            <a:r>
              <a:rPr lang="zh-CN" altLang="en-US" dirty="0"/>
              <a:t>主变量</a:t>
            </a:r>
            <a:r>
              <a:rPr lang="en-US" altLang="zh-CN" dirty="0"/>
              <a:t>&gt;]…;</a:t>
            </a:r>
          </a:p>
          <a:p>
            <a:pPr>
              <a:spcBef>
                <a:spcPct val="0"/>
              </a:spcBef>
            </a:pPr>
            <a:r>
              <a:rPr lang="zh-CN" altLang="en-US" dirty="0"/>
              <a:t>功能</a:t>
            </a:r>
          </a:p>
          <a:p>
            <a:pPr lvl="1">
              <a:spcBef>
                <a:spcPct val="0"/>
              </a:spcBef>
            </a:pPr>
            <a:r>
              <a:rPr lang="zh-CN" altLang="en-US" dirty="0"/>
              <a:t>指定方向推动游标指针，然后将缓冲区中的当前记录取出来送至主变量供主语言进一步处理。</a:t>
            </a:r>
          </a:p>
          <a:p>
            <a:pPr lvl="1">
              <a:spcBef>
                <a:spcPct val="0"/>
              </a:spcBef>
            </a:pPr>
            <a:r>
              <a:rPr lang="en-US" altLang="zh-CN" dirty="0"/>
              <a:t>NEXT|PRIOR|FIRST|LAST</a:t>
            </a:r>
            <a:r>
              <a:rPr lang="zh-CN" altLang="en-US" dirty="0"/>
              <a:t>：指定游标移动方式。</a:t>
            </a:r>
            <a:endParaRPr lang="en-US" altLang="zh-CN" dirty="0"/>
          </a:p>
          <a:p>
            <a:pPr>
              <a:spcBef>
                <a:spcPct val="0"/>
              </a:spcBef>
            </a:pPr>
            <a:r>
              <a:rPr lang="zh-CN" altLang="en-US" dirty="0"/>
              <a:t>说明</a:t>
            </a:r>
          </a:p>
          <a:p>
            <a:pPr lvl="1">
              <a:spcBef>
                <a:spcPct val="0"/>
              </a:spcBef>
            </a:pPr>
            <a:r>
              <a:rPr lang="zh-CN" altLang="en-US" dirty="0"/>
              <a:t>主变量与</a:t>
            </a:r>
            <a:r>
              <a:rPr lang="en-US" altLang="zh-CN" dirty="0"/>
              <a:t>SELECT</a:t>
            </a:r>
            <a:r>
              <a:rPr lang="zh-CN" altLang="en-US" dirty="0"/>
              <a:t>语句中的目标列表达式一一对应</a:t>
            </a:r>
          </a:p>
          <a:p>
            <a:pPr lvl="1">
              <a:spcBef>
                <a:spcPct val="0"/>
              </a:spcBef>
            </a:pPr>
            <a:r>
              <a:rPr lang="en-US" altLang="zh-CN" dirty="0"/>
              <a:t>FETCH</a:t>
            </a:r>
            <a:r>
              <a:rPr lang="zh-CN" altLang="en-US" dirty="0"/>
              <a:t>语句通常用在一个循环结构中，通过循环执行</a:t>
            </a:r>
            <a:r>
              <a:rPr lang="en-US" altLang="zh-CN" dirty="0"/>
              <a:t>FETCH</a:t>
            </a:r>
            <a:r>
              <a:rPr lang="zh-CN" altLang="en-US" dirty="0"/>
              <a:t>语句逐条取出结果集中的行进行处理</a:t>
            </a:r>
          </a:p>
          <a:p>
            <a:pPr lvl="1">
              <a:spcBef>
                <a:spcPct val="0"/>
              </a:spcBef>
            </a:pPr>
            <a:r>
              <a:rPr lang="zh-CN" altLang="en-US" dirty="0"/>
              <a:t>为进一步方便用户处理数据，现在一些关系数据库管理系统对</a:t>
            </a:r>
            <a:r>
              <a:rPr lang="en-US" altLang="zh-CN" dirty="0"/>
              <a:t>FETCH</a:t>
            </a:r>
            <a:r>
              <a:rPr lang="zh-CN" altLang="en-US" dirty="0"/>
              <a:t>语句做了扩充，允许用户向任意方向以任意步长移动游标指针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83811">
                                            <p:txEl>
                                              <p:pRg st="0" end="0"/>
                                            </p:txEl>
                                          </p:spTgt>
                                        </p:tgtEl>
                                        <p:attrNameLst>
                                          <p:attrName>style.visibility</p:attrName>
                                        </p:attrNameLst>
                                      </p:cBhvr>
                                      <p:to>
                                        <p:strVal val="visible"/>
                                      </p:to>
                                    </p:set>
                                    <p:animEffect transition="in" filter="wipe(up)">
                                      <p:cBhvr>
                                        <p:cTn id="7" dur="1000"/>
                                        <p:tgtEl>
                                          <p:spTgt spid="178381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83811">
                                            <p:txEl>
                                              <p:pRg st="1" end="1"/>
                                            </p:txEl>
                                          </p:spTgt>
                                        </p:tgtEl>
                                        <p:attrNameLst>
                                          <p:attrName>style.visibility</p:attrName>
                                        </p:attrNameLst>
                                      </p:cBhvr>
                                      <p:to>
                                        <p:strVal val="visible"/>
                                      </p:to>
                                    </p:set>
                                    <p:animEffect transition="in" filter="wipe(up)">
                                      <p:cBhvr>
                                        <p:cTn id="11" dur="1000"/>
                                        <p:tgtEl>
                                          <p:spTgt spid="178381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83811">
                                            <p:txEl>
                                              <p:pRg st="2" end="2"/>
                                            </p:txEl>
                                          </p:spTgt>
                                        </p:tgtEl>
                                        <p:attrNameLst>
                                          <p:attrName>style.visibility</p:attrName>
                                        </p:attrNameLst>
                                      </p:cBhvr>
                                      <p:to>
                                        <p:strVal val="visible"/>
                                      </p:to>
                                    </p:set>
                                    <p:animEffect transition="in" filter="wipe(up)">
                                      <p:cBhvr>
                                        <p:cTn id="15" dur="1000"/>
                                        <p:tgtEl>
                                          <p:spTgt spid="1783811">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83811">
                                            <p:txEl>
                                              <p:pRg st="3" end="3"/>
                                            </p:txEl>
                                          </p:spTgt>
                                        </p:tgtEl>
                                        <p:attrNameLst>
                                          <p:attrName>style.visibility</p:attrName>
                                        </p:attrNameLst>
                                      </p:cBhvr>
                                      <p:to>
                                        <p:strVal val="visible"/>
                                      </p:to>
                                    </p:set>
                                    <p:animEffect transition="in" filter="wipe(up)">
                                      <p:cBhvr>
                                        <p:cTn id="19" dur="1000"/>
                                        <p:tgtEl>
                                          <p:spTgt spid="1783811">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783811">
                                            <p:txEl>
                                              <p:pRg st="4" end="4"/>
                                            </p:txEl>
                                          </p:spTgt>
                                        </p:tgtEl>
                                        <p:attrNameLst>
                                          <p:attrName>style.visibility</p:attrName>
                                        </p:attrNameLst>
                                      </p:cBhvr>
                                      <p:to>
                                        <p:strVal val="visible"/>
                                      </p:to>
                                    </p:set>
                                    <p:animEffect transition="in" filter="wipe(up)">
                                      <p:cBhvr>
                                        <p:cTn id="23" dur="1000"/>
                                        <p:tgtEl>
                                          <p:spTgt spid="1783811">
                                            <p:txEl>
                                              <p:pRg st="4" end="4"/>
                                            </p:txEl>
                                          </p:spTgt>
                                        </p:tgtEl>
                                      </p:cBhvr>
                                    </p:animEffect>
                                  </p:childTnLst>
                                </p:cTn>
                              </p:par>
                            </p:childTnLst>
                          </p:cTn>
                        </p:par>
                        <p:par>
                          <p:cTn id="24" fill="hold" nodeType="afterGroup">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783811">
                                            <p:txEl>
                                              <p:pRg st="5" end="5"/>
                                            </p:txEl>
                                          </p:spTgt>
                                        </p:tgtEl>
                                        <p:attrNameLst>
                                          <p:attrName>style.visibility</p:attrName>
                                        </p:attrNameLst>
                                      </p:cBhvr>
                                      <p:to>
                                        <p:strVal val="visible"/>
                                      </p:to>
                                    </p:set>
                                    <p:animEffect transition="in" filter="wipe(up)">
                                      <p:cBhvr>
                                        <p:cTn id="27" dur="1000"/>
                                        <p:tgtEl>
                                          <p:spTgt spid="17838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83811">
                                            <p:txEl>
                                              <p:pRg st="6" end="6"/>
                                            </p:txEl>
                                          </p:spTgt>
                                        </p:tgtEl>
                                        <p:attrNameLst>
                                          <p:attrName>style.visibility</p:attrName>
                                        </p:attrNameLst>
                                      </p:cBhvr>
                                      <p:to>
                                        <p:strVal val="visible"/>
                                      </p:to>
                                    </p:set>
                                    <p:animEffect transition="in" filter="wipe(up)">
                                      <p:cBhvr>
                                        <p:cTn id="32" dur="1000"/>
                                        <p:tgtEl>
                                          <p:spTgt spid="1783811">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783811">
                                            <p:txEl>
                                              <p:pRg st="7" end="7"/>
                                            </p:txEl>
                                          </p:spTgt>
                                        </p:tgtEl>
                                        <p:attrNameLst>
                                          <p:attrName>style.visibility</p:attrName>
                                        </p:attrNameLst>
                                      </p:cBhvr>
                                      <p:to>
                                        <p:strVal val="visible"/>
                                      </p:to>
                                    </p:set>
                                    <p:animEffect transition="in" filter="wipe(up)">
                                      <p:cBhvr>
                                        <p:cTn id="36" dur="1000"/>
                                        <p:tgtEl>
                                          <p:spTgt spid="1783811">
                                            <p:txEl>
                                              <p:pRg st="7" end="7"/>
                                            </p:txEl>
                                          </p:spTgt>
                                        </p:tgtEl>
                                      </p:cBhvr>
                                    </p:animEffect>
                                  </p:childTnLst>
                                </p:cTn>
                              </p:par>
                            </p:childTnLst>
                          </p:cTn>
                        </p:par>
                        <p:par>
                          <p:cTn id="37" fill="hold" nodeType="afterGroup">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1783811">
                                            <p:txEl>
                                              <p:pRg st="8" end="8"/>
                                            </p:txEl>
                                          </p:spTgt>
                                        </p:tgtEl>
                                        <p:attrNameLst>
                                          <p:attrName>style.visibility</p:attrName>
                                        </p:attrNameLst>
                                      </p:cBhvr>
                                      <p:to>
                                        <p:strVal val="visible"/>
                                      </p:to>
                                    </p:set>
                                    <p:animEffect transition="in" filter="wipe(up)">
                                      <p:cBhvr>
                                        <p:cTn id="40" dur="1000"/>
                                        <p:tgtEl>
                                          <p:spTgt spid="1783811">
                                            <p:txEl>
                                              <p:pRg st="8" end="8"/>
                                            </p:txEl>
                                          </p:spTgt>
                                        </p:tgtEl>
                                      </p:cBhvr>
                                    </p:animEffect>
                                  </p:childTnLst>
                                </p:cTn>
                              </p:par>
                            </p:childTnLst>
                          </p:cTn>
                        </p:par>
                        <p:par>
                          <p:cTn id="41" fill="hold" nodeType="afterGroup">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1783811">
                                            <p:txEl>
                                              <p:pRg st="9" end="9"/>
                                            </p:txEl>
                                          </p:spTgt>
                                        </p:tgtEl>
                                        <p:attrNameLst>
                                          <p:attrName>style.visibility</p:attrName>
                                        </p:attrNameLst>
                                      </p:cBhvr>
                                      <p:to>
                                        <p:strVal val="visible"/>
                                      </p:to>
                                    </p:set>
                                    <p:animEffect transition="in" filter="wipe(up)">
                                      <p:cBhvr>
                                        <p:cTn id="44" dur="1000"/>
                                        <p:tgtEl>
                                          <p:spTgt spid="1783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11" grpId="0" uiExpand="1"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9ABD571-761B-4A6F-AF28-8F9BB1FCFBF5}" type="slidenum">
              <a:rPr lang="zh-CN" altLang="en-US"/>
              <a:pPr/>
              <a:t>194</a:t>
            </a:fld>
            <a:endParaRPr lang="en-US" altLang="zh-CN"/>
          </a:p>
        </p:txBody>
      </p:sp>
      <p:sp>
        <p:nvSpPr>
          <p:cNvPr id="5" name="日期占位符 4"/>
          <p:cNvSpPr>
            <a:spLocks noGrp="1"/>
          </p:cNvSpPr>
          <p:nvPr>
            <p:ph type="dt" sz="half" idx="11"/>
          </p:nvPr>
        </p:nvSpPr>
        <p:spPr/>
        <p:txBody>
          <a:bodyPr/>
          <a:lstStyle/>
          <a:p>
            <a:fld id="{2604F97E-6B68-4F7D-BD4E-2B133858E941}" type="datetime1">
              <a:rPr lang="zh-CN" altLang="en-US"/>
              <a:pPr/>
              <a:t>2017/4/15</a:t>
            </a:fld>
            <a:endParaRPr lang="en-US" altLang="zh-CN" sz="1000"/>
          </a:p>
        </p:txBody>
      </p:sp>
      <p:sp>
        <p:nvSpPr>
          <p:cNvPr id="1786882" name="Rectangle 2"/>
          <p:cNvSpPr>
            <a:spLocks noGrp="1" noChangeArrowheads="1"/>
          </p:cNvSpPr>
          <p:nvPr>
            <p:ph type="title"/>
          </p:nvPr>
        </p:nvSpPr>
        <p:spPr/>
        <p:txBody>
          <a:bodyPr/>
          <a:lstStyle/>
          <a:p>
            <a:r>
              <a:rPr lang="en-US" altLang="zh-CN"/>
              <a:t>4. </a:t>
            </a:r>
            <a:r>
              <a:rPr lang="zh-CN" altLang="en-US"/>
              <a:t>关闭游标</a:t>
            </a:r>
          </a:p>
        </p:txBody>
      </p:sp>
      <p:sp>
        <p:nvSpPr>
          <p:cNvPr id="1786883" name="Rectangle 3"/>
          <p:cNvSpPr>
            <a:spLocks noGrp="1" noChangeArrowheads="1"/>
          </p:cNvSpPr>
          <p:nvPr>
            <p:ph type="body" idx="1"/>
          </p:nvPr>
        </p:nvSpPr>
        <p:spPr>
          <a:xfrm>
            <a:off x="650875" y="1143000"/>
            <a:ext cx="8820150" cy="4502150"/>
          </a:xfrm>
        </p:spPr>
        <p:txBody>
          <a:bodyPr/>
          <a:lstStyle/>
          <a:p>
            <a:pPr marL="342900" indent="-342900" defTabSz="914400"/>
            <a:r>
              <a:rPr lang="zh-CN" altLang="en-US"/>
              <a:t>使用</a:t>
            </a:r>
            <a:r>
              <a:rPr lang="en-US" altLang="zh-CN"/>
              <a:t>CLOSE</a:t>
            </a:r>
            <a:r>
              <a:rPr lang="zh-CN" altLang="en-US"/>
              <a:t>语句</a:t>
            </a:r>
          </a:p>
          <a:p>
            <a:pPr marL="342900" indent="-342900" defTabSz="914400"/>
            <a:r>
              <a:rPr lang="zh-CN" altLang="en-US"/>
              <a:t>语句格式</a:t>
            </a:r>
          </a:p>
          <a:p>
            <a:pPr marL="742950" lvl="1" indent="-285750" defTabSz="914400">
              <a:buFontTx/>
              <a:buNone/>
            </a:pPr>
            <a:r>
              <a:rPr lang="zh-CN" altLang="en-US"/>
              <a:t>      </a:t>
            </a:r>
            <a:r>
              <a:rPr lang="en-US" altLang="zh-CN"/>
              <a:t>EXEC SQL </a:t>
            </a:r>
            <a:r>
              <a:rPr lang="en-US" altLang="zh-CN">
                <a:solidFill>
                  <a:srgbClr val="0000FF"/>
                </a:solidFill>
              </a:rPr>
              <a:t>CLOSE &lt;</a:t>
            </a:r>
            <a:r>
              <a:rPr lang="zh-CN" altLang="en-US">
                <a:solidFill>
                  <a:srgbClr val="0000FF"/>
                </a:solidFill>
              </a:rPr>
              <a:t>游标名</a:t>
            </a:r>
            <a:r>
              <a:rPr lang="en-US" altLang="zh-CN">
                <a:solidFill>
                  <a:srgbClr val="0000FF"/>
                </a:solidFill>
              </a:rPr>
              <a:t>&gt;;</a:t>
            </a:r>
          </a:p>
          <a:p>
            <a:pPr marL="342900" indent="-342900" defTabSz="914400"/>
            <a:r>
              <a:rPr lang="zh-CN" altLang="en-US"/>
              <a:t>功能</a:t>
            </a:r>
          </a:p>
          <a:p>
            <a:pPr marL="742950" lvl="1" indent="-285750" defTabSz="914400"/>
            <a:r>
              <a:rPr lang="zh-CN" altLang="en-US"/>
              <a:t>关闭游标，释放结果集占用的缓冲区及其他资源</a:t>
            </a:r>
          </a:p>
          <a:p>
            <a:pPr marL="342900" indent="-342900" defTabSz="914400"/>
            <a:r>
              <a:rPr lang="zh-CN" altLang="en-US"/>
              <a:t>说明</a:t>
            </a:r>
          </a:p>
          <a:p>
            <a:pPr marL="742950" lvl="1" indent="-285750" defTabSz="914400"/>
            <a:r>
              <a:rPr lang="zh-CN" altLang="en-US"/>
              <a:t>游标被关闭后，就不再和原来的查询结果集相联系</a:t>
            </a:r>
          </a:p>
          <a:p>
            <a:pPr marL="742950" lvl="1" indent="-285750" defTabSz="914400"/>
            <a:r>
              <a:rPr lang="zh-CN" altLang="en-US"/>
              <a:t>被关闭的游标可以再次被打开，与新的查询结果相联系</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0"/>
          </p:nvPr>
        </p:nvSpPr>
        <p:spPr/>
        <p:txBody>
          <a:bodyPr/>
          <a:lstStyle/>
          <a:p>
            <a:fld id="{FEC8DA3D-F5E6-4F25-B97A-9B7CB17EFEEB}" type="slidenum">
              <a:rPr lang="zh-CN" altLang="en-US"/>
              <a:pPr/>
              <a:t>195</a:t>
            </a:fld>
            <a:endParaRPr lang="en-US" altLang="zh-CN"/>
          </a:p>
        </p:txBody>
      </p:sp>
      <p:sp>
        <p:nvSpPr>
          <p:cNvPr id="57" name="日期占位符 4"/>
          <p:cNvSpPr>
            <a:spLocks noGrp="1"/>
          </p:cNvSpPr>
          <p:nvPr>
            <p:ph type="dt" sz="half" idx="11"/>
          </p:nvPr>
        </p:nvSpPr>
        <p:spPr/>
        <p:txBody>
          <a:bodyPr/>
          <a:lstStyle/>
          <a:p>
            <a:fld id="{6A2CB027-194E-47D0-B68A-B27AF86C0E8C}" type="datetime1">
              <a:rPr lang="zh-CN" altLang="en-US"/>
              <a:pPr/>
              <a:t>2017/4/15</a:t>
            </a:fld>
            <a:endParaRPr lang="en-US" altLang="zh-CN" sz="1000"/>
          </a:p>
        </p:txBody>
      </p:sp>
      <p:sp>
        <p:nvSpPr>
          <p:cNvPr id="1787906" name="Rectangle 2"/>
          <p:cNvSpPr>
            <a:spLocks noGrp="1" noChangeArrowheads="1"/>
          </p:cNvSpPr>
          <p:nvPr>
            <p:ph type="title"/>
          </p:nvPr>
        </p:nvSpPr>
        <p:spPr/>
        <p:txBody>
          <a:bodyPr/>
          <a:lstStyle/>
          <a:p>
            <a:r>
              <a:rPr lang="zh-CN" altLang="en-US"/>
              <a:t>游标的工作原理</a:t>
            </a:r>
          </a:p>
        </p:txBody>
      </p:sp>
      <p:sp>
        <p:nvSpPr>
          <p:cNvPr id="1787907" name="Rectangle 3"/>
          <p:cNvSpPr>
            <a:spLocks noGrp="1" noChangeArrowheads="1"/>
          </p:cNvSpPr>
          <p:nvPr>
            <p:ph type="body" idx="1"/>
          </p:nvPr>
        </p:nvSpPr>
        <p:spPr>
          <a:xfrm>
            <a:off x="650875" y="1143000"/>
            <a:ext cx="8820150" cy="384175"/>
          </a:xfrm>
        </p:spPr>
        <p:txBody>
          <a:bodyPr/>
          <a:lstStyle/>
          <a:p>
            <a:endParaRPr lang="zh-CN" altLang="en-US"/>
          </a:p>
        </p:txBody>
      </p:sp>
      <p:sp>
        <p:nvSpPr>
          <p:cNvPr id="1787908" name="Rectangle 4"/>
          <p:cNvSpPr>
            <a:spLocks noChangeArrowheads="1"/>
          </p:cNvSpPr>
          <p:nvPr/>
        </p:nvSpPr>
        <p:spPr bwMode="auto">
          <a:xfrm>
            <a:off x="762000" y="1117600"/>
            <a:ext cx="5562600" cy="31242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en-US" altLang="zh-CN" sz="1400">
                <a:latin typeface="Lucida Sans Typewriter" pitchFamily="49" charset="0"/>
              </a:rPr>
              <a:t>EXEC SQL BEGIN   ……  //</a:t>
            </a:r>
            <a:r>
              <a:rPr kumimoji="1" lang="zh-CN" altLang="en-US" sz="1400">
                <a:latin typeface="Lucida Sans Typewriter" pitchFamily="49" charset="0"/>
              </a:rPr>
              <a:t>定义主变量</a:t>
            </a:r>
          </a:p>
          <a:p>
            <a:pPr algn="l" defTabSz="228600" eaLnBrk="1" hangingPunct="1"/>
            <a:r>
              <a:rPr kumimoji="1" lang="en-US" altLang="zh-CN" sz="1400">
                <a:latin typeface="Lucida Sans Typewriter" pitchFamily="49" charset="0"/>
              </a:rPr>
              <a:t>EXEC SQL DECLARE tnames_cursor CURSOR</a:t>
            </a:r>
          </a:p>
          <a:p>
            <a:pPr algn="l" defTabSz="228600" eaLnBrk="1" hangingPunct="1"/>
            <a:r>
              <a:rPr kumimoji="1" lang="en-US" altLang="zh-CN" sz="1400">
                <a:latin typeface="Lucida Sans Typewriter" pitchFamily="49" charset="0"/>
              </a:rPr>
              <a:t>	FOR SELECT name,xh FROM xjb</a:t>
            </a:r>
          </a:p>
          <a:p>
            <a:pPr algn="l" defTabSz="228600" eaLnBrk="1" hangingPunct="1"/>
            <a:r>
              <a:rPr kumimoji="1" lang="en-US" altLang="zh-CN" sz="1400">
                <a:latin typeface="Lucida Sans Typewriter" pitchFamily="49" charset="0"/>
              </a:rPr>
              <a:t> 		WHERE xb=‘</a:t>
            </a:r>
            <a:r>
              <a:rPr kumimoji="1" lang="zh-CN" altLang="en-US" sz="1400">
                <a:latin typeface="Lucida Sans Typewriter" pitchFamily="49" charset="0"/>
              </a:rPr>
              <a:t>男’</a:t>
            </a:r>
          </a:p>
          <a:p>
            <a:pPr algn="l" defTabSz="228600" eaLnBrk="1" hangingPunct="1"/>
            <a:r>
              <a:rPr kumimoji="1" lang="zh-CN" altLang="en-US" sz="1400">
                <a:latin typeface="Lucida Sans Typewriter" pitchFamily="49" charset="0"/>
              </a:rPr>
              <a:t>		</a:t>
            </a:r>
            <a:r>
              <a:rPr kumimoji="1" lang="en-US" altLang="zh-CN" sz="1400">
                <a:latin typeface="Lucida Sans Typewriter" pitchFamily="49" charset="0"/>
              </a:rPr>
              <a:t>ORDER BY xh;</a:t>
            </a:r>
          </a:p>
          <a:p>
            <a:pPr algn="l" defTabSz="228600" eaLnBrk="1" hangingPunct="1"/>
            <a:r>
              <a:rPr kumimoji="1" lang="en-US" altLang="zh-CN" sz="1400">
                <a:latin typeface="Lucida Sans Typewriter" pitchFamily="49" charset="0"/>
              </a:rPr>
              <a:t>EXEC SQL OPEN tnames_cursor;</a:t>
            </a:r>
          </a:p>
          <a:p>
            <a:pPr algn="l" defTabSz="228600" eaLnBrk="1" hangingPunct="1"/>
            <a:r>
              <a:rPr kumimoji="1" lang="en-US" altLang="zh-CN" sz="1400">
                <a:latin typeface="Lucida Sans Typewriter" pitchFamily="49" charset="0"/>
              </a:rPr>
              <a:t>EXEC SQL FETCH tnames_cursor INTO :PNAME,:PXH;</a:t>
            </a:r>
          </a:p>
          <a:p>
            <a:pPr algn="l" defTabSz="228600" eaLnBrk="1" hangingPunct="1"/>
            <a:r>
              <a:rPr kumimoji="1" lang="en-US" altLang="zh-CN" sz="1400">
                <a:latin typeface="Lucida Sans Typewriter" pitchFamily="49" charset="0"/>
              </a:rPr>
              <a:t>WHILE (:PXH!=NULL)</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	   printf(“%s,%s\n”,PNAME,PXH);</a:t>
            </a:r>
          </a:p>
          <a:p>
            <a:pPr algn="l" defTabSz="228600" eaLnBrk="1" hangingPunct="1"/>
            <a:r>
              <a:rPr kumimoji="1" lang="en-US" altLang="zh-CN" sz="1400">
                <a:latin typeface="Lucida Sans Typewriter" pitchFamily="49" charset="0"/>
              </a:rPr>
              <a:t>	   EXEC SQL FETCH tnames_cursor INTO :PNAME,:PXH;</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EXEC SQL CLOSE tnames_cursor;</a:t>
            </a:r>
          </a:p>
          <a:p>
            <a:pPr algn="l" defTabSz="228600" eaLnBrk="1" hangingPunct="1"/>
            <a:r>
              <a:rPr kumimoji="1" lang="en-US" altLang="zh-CN" sz="1400">
                <a:latin typeface="Lucida Sans Typewriter" pitchFamily="49" charset="0"/>
              </a:rPr>
              <a:t>EXEC SQL DEALLOCATE tnames_cursor;</a:t>
            </a:r>
          </a:p>
        </p:txBody>
      </p:sp>
      <p:sp>
        <p:nvSpPr>
          <p:cNvPr id="1787909" name="Oval 5"/>
          <p:cNvSpPr>
            <a:spLocks noChangeArrowheads="1"/>
          </p:cNvSpPr>
          <p:nvPr/>
        </p:nvSpPr>
        <p:spPr bwMode="auto">
          <a:xfrm>
            <a:off x="508000" y="1339850"/>
            <a:ext cx="311150" cy="311150"/>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1</a:t>
            </a:r>
          </a:p>
        </p:txBody>
      </p:sp>
      <p:grpSp>
        <p:nvGrpSpPr>
          <p:cNvPr id="1787910" name="Group 6"/>
          <p:cNvGrpSpPr>
            <a:grpSpLocks/>
          </p:cNvGrpSpPr>
          <p:nvPr/>
        </p:nvGrpSpPr>
        <p:grpSpPr bwMode="auto">
          <a:xfrm>
            <a:off x="508000" y="1117600"/>
            <a:ext cx="8032750" cy="2362200"/>
            <a:chOff x="320" y="576"/>
            <a:chExt cx="5060" cy="1488"/>
          </a:xfrm>
        </p:grpSpPr>
        <p:grpSp>
          <p:nvGrpSpPr>
            <p:cNvPr id="1787911" name="Group 7"/>
            <p:cNvGrpSpPr>
              <a:grpSpLocks/>
            </p:cNvGrpSpPr>
            <p:nvPr/>
          </p:nvGrpSpPr>
          <p:grpSpPr bwMode="auto">
            <a:xfrm>
              <a:off x="3949" y="616"/>
              <a:ext cx="1431" cy="1448"/>
              <a:chOff x="3949" y="600"/>
              <a:chExt cx="1431" cy="1448"/>
            </a:xfrm>
          </p:grpSpPr>
          <p:sp>
            <p:nvSpPr>
              <p:cNvPr id="1787912" name="Rectangle 8"/>
              <p:cNvSpPr>
                <a:spLocks noChangeArrowheads="1"/>
              </p:cNvSpPr>
              <p:nvPr/>
            </p:nvSpPr>
            <p:spPr bwMode="auto">
              <a:xfrm>
                <a:off x="3949" y="600"/>
                <a:ext cx="1431" cy="184"/>
              </a:xfrm>
              <a:prstGeom prst="rect">
                <a:avLst/>
              </a:prstGeom>
              <a:solidFill>
                <a:srgbClr val="009999"/>
              </a:solidFill>
              <a:ln w="12700">
                <a:solidFill>
                  <a:srgbClr val="000000"/>
                </a:solidFill>
                <a:miter lim="800000"/>
                <a:headEnd/>
                <a:tailEnd/>
              </a:ln>
              <a:effectLst>
                <a:outerShdw dist="107763" dir="2700000"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:PNAME       :PXH</a:t>
                </a:r>
              </a:p>
            </p:txBody>
          </p:sp>
          <p:sp>
            <p:nvSpPr>
              <p:cNvPr id="1787913" name="Rectangle 9"/>
              <p:cNvSpPr>
                <a:spLocks noChangeArrowheads="1"/>
              </p:cNvSpPr>
              <p:nvPr/>
            </p:nvSpPr>
            <p:spPr bwMode="auto">
              <a:xfrm>
                <a:off x="3949" y="784"/>
                <a:ext cx="1431" cy="12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zh-CN" altLang="en-US" sz="1400">
                    <a:latin typeface="Lucida Sans Typewriter" pitchFamily="49" charset="0"/>
                  </a:rPr>
                  <a:t>张三        </a:t>
                </a:r>
                <a:r>
                  <a:rPr kumimoji="1" lang="en-US" altLang="zh-CN" sz="1400">
                    <a:latin typeface="Lucida Sans Typewriter" pitchFamily="49" charset="0"/>
                  </a:rPr>
                  <a:t>003     </a:t>
                </a:r>
              </a:p>
              <a:p>
                <a:pPr algn="l" defTabSz="228600" eaLnBrk="1" hangingPunct="1"/>
                <a:r>
                  <a:rPr kumimoji="1" lang="zh-CN" altLang="en-US" sz="1400">
                    <a:latin typeface="Lucida Sans Typewriter" pitchFamily="49" charset="0"/>
                  </a:rPr>
                  <a:t>李四        </a:t>
                </a:r>
                <a:r>
                  <a:rPr kumimoji="1" lang="en-US" altLang="zh-CN" sz="1400">
                    <a:latin typeface="Lucida Sans Typewriter" pitchFamily="49" charset="0"/>
                  </a:rPr>
                  <a:t>004</a:t>
                </a:r>
              </a:p>
              <a:p>
                <a:pPr algn="l" defTabSz="228600" eaLnBrk="1" hangingPunct="1"/>
                <a:r>
                  <a:rPr kumimoji="1" lang="zh-CN" altLang="en-US" sz="1400">
                    <a:latin typeface="Lucida Sans Typewriter" pitchFamily="49" charset="0"/>
                  </a:rPr>
                  <a:t>王五        </a:t>
                </a:r>
                <a:r>
                  <a:rPr kumimoji="1" lang="en-US" altLang="zh-CN" sz="1400">
                    <a:latin typeface="Lucida Sans Typewriter" pitchFamily="49" charset="0"/>
                  </a:rPr>
                  <a:t>005</a:t>
                </a:r>
              </a:p>
              <a:p>
                <a:pPr algn="l" defTabSz="228600" eaLnBrk="1" hangingPunct="1"/>
                <a:r>
                  <a:rPr kumimoji="1" lang="zh-CN" altLang="en-US" sz="1400">
                    <a:latin typeface="Lucida Sans Typewriter" pitchFamily="49" charset="0"/>
                  </a:rPr>
                  <a:t>孙六        </a:t>
                </a:r>
                <a:r>
                  <a:rPr kumimoji="1" lang="en-US" altLang="zh-CN" sz="1400">
                    <a:latin typeface="Lucida Sans Typewriter" pitchFamily="49" charset="0"/>
                  </a:rPr>
                  <a:t>006</a:t>
                </a:r>
              </a:p>
              <a:p>
                <a:pPr algn="l" defTabSz="228600" eaLnBrk="1" hangingPunct="1"/>
                <a:r>
                  <a:rPr kumimoji="1" lang="zh-CN" altLang="en-US" sz="1400">
                    <a:latin typeface="Lucida Sans Typewriter" pitchFamily="49" charset="0"/>
                  </a:rPr>
                  <a:t>陈七        </a:t>
                </a:r>
                <a:r>
                  <a:rPr kumimoji="1" lang="en-US" altLang="zh-CN" sz="1400">
                    <a:latin typeface="Lucida Sans Typewriter" pitchFamily="49" charset="0"/>
                  </a:rPr>
                  <a:t>007</a:t>
                </a:r>
              </a:p>
              <a:p>
                <a:pPr algn="l" defTabSz="228600" eaLnBrk="1" hangingPunct="1"/>
                <a:r>
                  <a:rPr kumimoji="1" lang="zh-CN" altLang="en-US" sz="1400">
                    <a:latin typeface="Lucida Sans Typewriter" pitchFamily="49" charset="0"/>
                  </a:rPr>
                  <a:t>曹八        </a:t>
                </a:r>
                <a:r>
                  <a:rPr kumimoji="1" lang="en-US" altLang="zh-CN" sz="1400">
                    <a:latin typeface="Lucida Sans Typewriter" pitchFamily="49" charset="0"/>
                  </a:rPr>
                  <a:t>008</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 </a:t>
                </a:r>
              </a:p>
            </p:txBody>
          </p:sp>
        </p:grpSp>
        <p:sp>
          <p:nvSpPr>
            <p:cNvPr id="1787914" name="Oval 10"/>
            <p:cNvSpPr>
              <a:spLocks noChangeArrowheads="1"/>
            </p:cNvSpPr>
            <p:nvPr/>
          </p:nvSpPr>
          <p:spPr bwMode="auto">
            <a:xfrm>
              <a:off x="320" y="120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15" name="Oval 11"/>
            <p:cNvSpPr>
              <a:spLocks noChangeArrowheads="1"/>
            </p:cNvSpPr>
            <p:nvPr/>
          </p:nvSpPr>
          <p:spPr bwMode="auto">
            <a:xfrm>
              <a:off x="3744" y="57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grpSp>
      <p:sp>
        <p:nvSpPr>
          <p:cNvPr id="1787916" name="Arc 12"/>
          <p:cNvSpPr>
            <a:spLocks/>
          </p:cNvSpPr>
          <p:nvPr/>
        </p:nvSpPr>
        <p:spPr bwMode="auto">
          <a:xfrm>
            <a:off x="5949950" y="2184400"/>
            <a:ext cx="368300" cy="2587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17" name="Arc 13"/>
          <p:cNvSpPr>
            <a:spLocks/>
          </p:cNvSpPr>
          <p:nvPr/>
        </p:nvSpPr>
        <p:spPr bwMode="auto">
          <a:xfrm>
            <a:off x="5949950" y="1879600"/>
            <a:ext cx="368300" cy="2587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18" name="Arc 14"/>
          <p:cNvSpPr>
            <a:spLocks/>
          </p:cNvSpPr>
          <p:nvPr/>
        </p:nvSpPr>
        <p:spPr bwMode="auto">
          <a:xfrm>
            <a:off x="5949950" y="1574800"/>
            <a:ext cx="368300" cy="2587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grpSp>
        <p:nvGrpSpPr>
          <p:cNvPr id="1787919" name="Group 15"/>
          <p:cNvGrpSpPr>
            <a:grpSpLocks/>
          </p:cNvGrpSpPr>
          <p:nvPr/>
        </p:nvGrpSpPr>
        <p:grpSpPr bwMode="auto">
          <a:xfrm>
            <a:off x="508000" y="1422400"/>
            <a:ext cx="5753100" cy="1301750"/>
            <a:chOff x="320" y="768"/>
            <a:chExt cx="3624" cy="820"/>
          </a:xfrm>
        </p:grpSpPr>
        <p:sp>
          <p:nvSpPr>
            <p:cNvPr id="1787920" name="Oval 16"/>
            <p:cNvSpPr>
              <a:spLocks noChangeArrowheads="1"/>
            </p:cNvSpPr>
            <p:nvPr/>
          </p:nvSpPr>
          <p:spPr bwMode="auto">
            <a:xfrm>
              <a:off x="320" y="139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sp>
          <p:nvSpPr>
            <p:cNvPr id="1787921" name="Oval 17"/>
            <p:cNvSpPr>
              <a:spLocks noChangeArrowheads="1"/>
            </p:cNvSpPr>
            <p:nvPr/>
          </p:nvSpPr>
          <p:spPr bwMode="auto">
            <a:xfrm>
              <a:off x="3748" y="768"/>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grpSp>
        <p:nvGrpSpPr>
          <p:cNvPr id="1787922" name="Group 18"/>
          <p:cNvGrpSpPr>
            <a:grpSpLocks/>
          </p:cNvGrpSpPr>
          <p:nvPr/>
        </p:nvGrpSpPr>
        <p:grpSpPr bwMode="auto">
          <a:xfrm>
            <a:off x="1600200" y="4352925"/>
            <a:ext cx="6934200" cy="1874838"/>
            <a:chOff x="1008" y="2614"/>
            <a:chExt cx="4368" cy="1181"/>
          </a:xfrm>
        </p:grpSpPr>
        <p:sp>
          <p:nvSpPr>
            <p:cNvPr id="1787923" name="Rectangle 19"/>
            <p:cNvSpPr>
              <a:spLocks noChangeArrowheads="1"/>
            </p:cNvSpPr>
            <p:nvPr/>
          </p:nvSpPr>
          <p:spPr bwMode="auto">
            <a:xfrm>
              <a:off x="1008" y="2614"/>
              <a:ext cx="4368" cy="192"/>
            </a:xfrm>
            <a:prstGeom prst="rect">
              <a:avLst/>
            </a:prstGeom>
            <a:solidFill>
              <a:srgbClr val="009999"/>
            </a:solidFill>
            <a:ln w="12700">
              <a:solidFill>
                <a:srgbClr val="000000"/>
              </a:solidFill>
              <a:miter lim="800000"/>
              <a:headEnd/>
              <a:tailEnd/>
            </a:ln>
            <a:effectLst>
              <a:outerShdw dist="117088" dir="2963922"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Results</a:t>
              </a:r>
            </a:p>
          </p:txBody>
        </p:sp>
        <p:sp>
          <p:nvSpPr>
            <p:cNvPr id="1787924" name="Rectangle 20"/>
            <p:cNvSpPr>
              <a:spLocks noChangeArrowheads="1"/>
            </p:cNvSpPr>
            <p:nvPr/>
          </p:nvSpPr>
          <p:spPr bwMode="auto">
            <a:xfrm>
              <a:off x="1008" y="2806"/>
              <a:ext cx="4368" cy="989"/>
            </a:xfrm>
            <a:prstGeom prst="rect">
              <a:avLst/>
            </a:prstGeom>
            <a:solidFill>
              <a:schemeClr val="bg1"/>
            </a:solidFill>
            <a:ln w="9525">
              <a:solidFill>
                <a:schemeClr val="tx1"/>
              </a:solidFill>
              <a:miter lim="800000"/>
              <a:headEnd/>
              <a:tailEnd/>
            </a:ln>
            <a:effectLst>
              <a:outerShdw dist="117088" dir="2963922" algn="ctr" rotWithShape="0">
                <a:schemeClr val="bg2"/>
              </a:outerShdw>
            </a:effectLst>
          </p:spPr>
          <p:txBody>
            <a:bodyPr>
              <a:spAutoFit/>
            </a:bodyPr>
            <a:lstStyle/>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张三        </a:t>
              </a:r>
              <a:r>
                <a:rPr kumimoji="1" lang="en-US" altLang="zh-CN" sz="1400">
                  <a:latin typeface="Lucida Sans Typewriter" pitchFamily="49" charset="0"/>
                </a:rPr>
                <a:t>003</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李四        </a:t>
              </a:r>
              <a:r>
                <a:rPr kumimoji="1" lang="en-US" altLang="zh-CN" sz="1400">
                  <a:latin typeface="Lucida Sans Typewriter" pitchFamily="49" charset="0"/>
                </a:rPr>
                <a:t>004</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王五        </a:t>
              </a:r>
              <a:r>
                <a:rPr kumimoji="1" lang="en-US" altLang="zh-CN" sz="1400">
                  <a:latin typeface="Lucida Sans Typewriter" pitchFamily="49" charset="0"/>
                </a:rPr>
                <a:t>005</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孙六        </a:t>
              </a:r>
              <a:r>
                <a:rPr kumimoji="1" lang="en-US" altLang="zh-CN" sz="1400">
                  <a:latin typeface="Lucida Sans Typewriter" pitchFamily="49" charset="0"/>
                </a:rPr>
                <a:t>006</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陈七        </a:t>
              </a:r>
              <a:r>
                <a:rPr kumimoji="1" lang="en-US" altLang="zh-CN" sz="1400">
                  <a:latin typeface="Lucida Sans Typewriter" pitchFamily="49" charset="0"/>
                </a:rPr>
                <a:t>007</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曹八        </a:t>
              </a:r>
              <a:r>
                <a:rPr kumimoji="1" lang="en-US" altLang="zh-CN" sz="1400">
                  <a:latin typeface="Lucida Sans Typewriter" pitchFamily="49" charset="0"/>
                </a:rPr>
                <a:t>008</a:t>
              </a:r>
            </a:p>
            <a:p>
              <a:pPr algn="l" eaLnBrk="1" hangingPunct="1">
                <a:lnSpc>
                  <a:spcPct val="90000"/>
                </a:lnSpc>
                <a:tabLst>
                  <a:tab pos="2222500" algn="l"/>
                  <a:tab pos="2794000" algn="l"/>
                  <a:tab pos="3825875" algn="l"/>
                  <a:tab pos="4746625" algn="l"/>
                  <a:tab pos="6000750" algn="l"/>
                </a:tabLst>
              </a:pPr>
              <a:r>
                <a:rPr kumimoji="1" lang="en-US" altLang="zh-CN" sz="1400">
                  <a:latin typeface="Lucida Sans Typewriter" pitchFamily="49" charset="0"/>
                </a:rPr>
                <a:t>...</a:t>
              </a:r>
            </a:p>
          </p:txBody>
        </p:sp>
      </p:grpSp>
      <p:grpSp>
        <p:nvGrpSpPr>
          <p:cNvPr id="1787925" name="Group 21"/>
          <p:cNvGrpSpPr>
            <a:grpSpLocks/>
          </p:cNvGrpSpPr>
          <p:nvPr/>
        </p:nvGrpSpPr>
        <p:grpSpPr bwMode="auto">
          <a:xfrm>
            <a:off x="1060450" y="3092450"/>
            <a:ext cx="539750" cy="1574800"/>
            <a:chOff x="668" y="1820"/>
            <a:chExt cx="340" cy="992"/>
          </a:xfrm>
        </p:grpSpPr>
        <p:sp>
          <p:nvSpPr>
            <p:cNvPr id="1787926" name="Oval 22"/>
            <p:cNvSpPr>
              <a:spLocks noChangeArrowheads="1"/>
            </p:cNvSpPr>
            <p:nvPr/>
          </p:nvSpPr>
          <p:spPr bwMode="auto">
            <a:xfrm>
              <a:off x="668" y="182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sp>
          <p:nvSpPr>
            <p:cNvPr id="1787927" name="Oval 23"/>
            <p:cNvSpPr>
              <a:spLocks noChangeArrowheads="1"/>
            </p:cNvSpPr>
            <p:nvPr/>
          </p:nvSpPr>
          <p:spPr bwMode="auto">
            <a:xfrm>
              <a:off x="812" y="261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grpSp>
      <p:sp>
        <p:nvSpPr>
          <p:cNvPr id="1787928" name="Arc 24"/>
          <p:cNvSpPr>
            <a:spLocks/>
          </p:cNvSpPr>
          <p:nvPr/>
        </p:nvSpPr>
        <p:spPr bwMode="auto">
          <a:xfrm>
            <a:off x="5943600" y="2459038"/>
            <a:ext cx="368300" cy="258762"/>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grpSp>
        <p:nvGrpSpPr>
          <p:cNvPr id="1787929" name="Group 25"/>
          <p:cNvGrpSpPr>
            <a:grpSpLocks/>
          </p:cNvGrpSpPr>
          <p:nvPr/>
        </p:nvGrpSpPr>
        <p:grpSpPr bwMode="auto">
          <a:xfrm>
            <a:off x="508000" y="1117600"/>
            <a:ext cx="8012113" cy="3124200"/>
            <a:chOff x="512" y="768"/>
            <a:chExt cx="5047" cy="1968"/>
          </a:xfrm>
        </p:grpSpPr>
        <p:sp>
          <p:nvSpPr>
            <p:cNvPr id="1787930" name="Rectangle 26"/>
            <p:cNvSpPr>
              <a:spLocks noChangeArrowheads="1"/>
            </p:cNvSpPr>
            <p:nvPr/>
          </p:nvSpPr>
          <p:spPr bwMode="auto">
            <a:xfrm>
              <a:off x="672" y="768"/>
              <a:ext cx="3504" cy="196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en-US" altLang="zh-CN" sz="1400">
                  <a:latin typeface="Lucida Sans Typewriter" pitchFamily="49" charset="0"/>
                </a:rPr>
                <a:t>EXEC SQL BEGIN   ……  //</a:t>
              </a:r>
              <a:r>
                <a:rPr kumimoji="1" lang="zh-CN" altLang="en-US" sz="1400">
                  <a:latin typeface="Lucida Sans Typewriter" pitchFamily="49" charset="0"/>
                </a:rPr>
                <a:t>定义主变量</a:t>
              </a:r>
            </a:p>
            <a:p>
              <a:pPr algn="l" defTabSz="228600" eaLnBrk="1" hangingPunct="1"/>
              <a:r>
                <a:rPr kumimoji="1" lang="en-US" altLang="zh-CN" sz="1400">
                  <a:latin typeface="Lucida Sans Typewriter" pitchFamily="49" charset="0"/>
                </a:rPr>
                <a:t>EXEC SQL DECLARE tnames_cursor CURSOR</a:t>
              </a:r>
            </a:p>
            <a:p>
              <a:pPr algn="l" defTabSz="228600" eaLnBrk="1" hangingPunct="1"/>
              <a:r>
                <a:rPr kumimoji="1" lang="en-US" altLang="zh-CN" sz="1400">
                  <a:latin typeface="Lucida Sans Typewriter" pitchFamily="49" charset="0"/>
                </a:rPr>
                <a:t>	FOR SELECT name,xh FROM xjb</a:t>
              </a:r>
            </a:p>
            <a:p>
              <a:pPr algn="l" defTabSz="228600" eaLnBrk="1" hangingPunct="1"/>
              <a:r>
                <a:rPr kumimoji="1" lang="en-US" altLang="zh-CN" sz="1400">
                  <a:latin typeface="Lucida Sans Typewriter" pitchFamily="49" charset="0"/>
                </a:rPr>
                <a:t> 		WHERE xb=‘</a:t>
              </a:r>
              <a:r>
                <a:rPr kumimoji="1" lang="zh-CN" altLang="en-US" sz="1400">
                  <a:latin typeface="Lucida Sans Typewriter" pitchFamily="49" charset="0"/>
                </a:rPr>
                <a:t>男’</a:t>
              </a:r>
            </a:p>
            <a:p>
              <a:pPr algn="l" defTabSz="228600" eaLnBrk="1" hangingPunct="1"/>
              <a:r>
                <a:rPr kumimoji="1" lang="zh-CN" altLang="en-US" sz="1400">
                  <a:latin typeface="Lucida Sans Typewriter" pitchFamily="49" charset="0"/>
                </a:rPr>
                <a:t>		</a:t>
              </a:r>
              <a:r>
                <a:rPr kumimoji="1" lang="en-US" altLang="zh-CN" sz="1400">
                  <a:latin typeface="Lucida Sans Typewriter" pitchFamily="49" charset="0"/>
                </a:rPr>
                <a:t>ORDER BY xh;</a:t>
              </a:r>
            </a:p>
            <a:p>
              <a:pPr algn="l" defTabSz="228600" eaLnBrk="1" hangingPunct="1"/>
              <a:r>
                <a:rPr kumimoji="1" lang="en-US" altLang="zh-CN" sz="1400">
                  <a:latin typeface="Lucida Sans Typewriter" pitchFamily="49" charset="0"/>
                </a:rPr>
                <a:t>EXEC SQL OPEN tnames_cursor;</a:t>
              </a:r>
            </a:p>
            <a:p>
              <a:pPr algn="l" defTabSz="228600" eaLnBrk="1" hangingPunct="1"/>
              <a:r>
                <a:rPr kumimoji="1" lang="en-US" altLang="zh-CN" sz="1400">
                  <a:latin typeface="Lucida Sans Typewriter" pitchFamily="49" charset="0"/>
                </a:rPr>
                <a:t>EXEC SQL FETCH tnames_cursor INTO :PNAME,:PXH;</a:t>
              </a:r>
            </a:p>
            <a:p>
              <a:pPr algn="l" defTabSz="228600" eaLnBrk="1" hangingPunct="1"/>
              <a:r>
                <a:rPr kumimoji="1" lang="en-US" altLang="zh-CN" sz="1400">
                  <a:latin typeface="Lucida Sans Typewriter" pitchFamily="49" charset="0"/>
                </a:rPr>
                <a:t>WHILE (:PXH!=NULL)</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	   printf(“%s,%s\n”,PNAME,PXH);</a:t>
              </a:r>
            </a:p>
            <a:p>
              <a:pPr algn="l" defTabSz="228600" eaLnBrk="1" hangingPunct="1"/>
              <a:r>
                <a:rPr kumimoji="1" lang="en-US" altLang="zh-CN" sz="1400">
                  <a:latin typeface="Lucida Sans Typewriter" pitchFamily="49" charset="0"/>
                </a:rPr>
                <a:t>	   EXEC SQL FETCH tnames_cursor INTO :PNAME,:PXH;</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EXEC SQL CLOSE tnames_cursor;</a:t>
              </a:r>
            </a:p>
            <a:p>
              <a:pPr algn="l" defTabSz="228600" eaLnBrk="1" hangingPunct="1"/>
              <a:r>
                <a:rPr kumimoji="1" lang="en-US" altLang="zh-CN" sz="1400">
                  <a:latin typeface="Lucida Sans Typewriter" pitchFamily="49" charset="0"/>
                </a:rPr>
                <a:t>EXEC SQL DEALLOCATE tnames_cursor;</a:t>
              </a:r>
            </a:p>
          </p:txBody>
        </p:sp>
        <p:sp>
          <p:nvSpPr>
            <p:cNvPr id="1787931" name="Oval 27"/>
            <p:cNvSpPr>
              <a:spLocks noChangeArrowheads="1"/>
            </p:cNvSpPr>
            <p:nvPr/>
          </p:nvSpPr>
          <p:spPr bwMode="auto">
            <a:xfrm>
              <a:off x="512" y="908"/>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1</a:t>
              </a:r>
            </a:p>
          </p:txBody>
        </p:sp>
        <p:sp>
          <p:nvSpPr>
            <p:cNvPr id="1787932" name="Oval 28"/>
            <p:cNvSpPr>
              <a:spLocks noChangeArrowheads="1"/>
            </p:cNvSpPr>
            <p:nvPr/>
          </p:nvSpPr>
          <p:spPr bwMode="auto">
            <a:xfrm>
              <a:off x="512" y="139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33" name="Oval 29"/>
            <p:cNvSpPr>
              <a:spLocks noChangeArrowheads="1"/>
            </p:cNvSpPr>
            <p:nvPr/>
          </p:nvSpPr>
          <p:spPr bwMode="auto">
            <a:xfrm>
              <a:off x="512" y="1584"/>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sp>
          <p:nvSpPr>
            <p:cNvPr id="1787934" name="Oval 30"/>
            <p:cNvSpPr>
              <a:spLocks noChangeArrowheads="1"/>
            </p:cNvSpPr>
            <p:nvPr/>
          </p:nvSpPr>
          <p:spPr bwMode="auto">
            <a:xfrm>
              <a:off x="860" y="201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sp>
          <p:nvSpPr>
            <p:cNvPr id="1787935" name="Oval 31"/>
            <p:cNvSpPr>
              <a:spLocks noChangeArrowheads="1"/>
            </p:cNvSpPr>
            <p:nvPr/>
          </p:nvSpPr>
          <p:spPr bwMode="auto">
            <a:xfrm>
              <a:off x="512" y="235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5</a:t>
              </a:r>
            </a:p>
          </p:txBody>
        </p:sp>
        <p:grpSp>
          <p:nvGrpSpPr>
            <p:cNvPr id="1787936" name="Group 32"/>
            <p:cNvGrpSpPr>
              <a:grpSpLocks/>
            </p:cNvGrpSpPr>
            <p:nvPr/>
          </p:nvGrpSpPr>
          <p:grpSpPr bwMode="auto">
            <a:xfrm>
              <a:off x="4128" y="808"/>
              <a:ext cx="1431" cy="1448"/>
              <a:chOff x="3936" y="624"/>
              <a:chExt cx="1431" cy="1448"/>
            </a:xfrm>
          </p:grpSpPr>
          <p:sp>
            <p:nvSpPr>
              <p:cNvPr id="1787937" name="Rectangle 33"/>
              <p:cNvSpPr>
                <a:spLocks noChangeArrowheads="1"/>
              </p:cNvSpPr>
              <p:nvPr/>
            </p:nvSpPr>
            <p:spPr bwMode="auto">
              <a:xfrm>
                <a:off x="3936" y="624"/>
                <a:ext cx="1431" cy="184"/>
              </a:xfrm>
              <a:prstGeom prst="rect">
                <a:avLst/>
              </a:prstGeom>
              <a:solidFill>
                <a:schemeClr val="folHlink"/>
              </a:solidFill>
              <a:ln w="12700">
                <a:solidFill>
                  <a:srgbClr val="000000"/>
                </a:solidFill>
                <a:miter lim="800000"/>
                <a:headEnd/>
                <a:tailEnd/>
              </a:ln>
              <a:effectLst>
                <a:outerShdw dist="107763" dir="2700000"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:PNAME       :PXH</a:t>
                </a:r>
              </a:p>
            </p:txBody>
          </p:sp>
          <p:sp>
            <p:nvSpPr>
              <p:cNvPr id="1787938" name="Rectangle 34"/>
              <p:cNvSpPr>
                <a:spLocks noChangeArrowheads="1"/>
              </p:cNvSpPr>
              <p:nvPr/>
            </p:nvSpPr>
            <p:spPr bwMode="auto">
              <a:xfrm>
                <a:off x="3936" y="808"/>
                <a:ext cx="1431" cy="1264"/>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zh-CN" altLang="en-US" sz="1400">
                    <a:latin typeface="Lucida Sans Typewriter" pitchFamily="49" charset="0"/>
                  </a:rPr>
                  <a:t>张三        </a:t>
                </a:r>
                <a:r>
                  <a:rPr kumimoji="1" lang="en-US" altLang="zh-CN" sz="1400">
                    <a:latin typeface="Lucida Sans Typewriter" pitchFamily="49" charset="0"/>
                  </a:rPr>
                  <a:t>003     </a:t>
                </a:r>
              </a:p>
              <a:p>
                <a:pPr algn="l" defTabSz="228600" eaLnBrk="1" hangingPunct="1"/>
                <a:r>
                  <a:rPr kumimoji="1" lang="zh-CN" altLang="en-US" sz="1400">
                    <a:latin typeface="Lucida Sans Typewriter" pitchFamily="49" charset="0"/>
                  </a:rPr>
                  <a:t>李四        </a:t>
                </a:r>
                <a:r>
                  <a:rPr kumimoji="1" lang="en-US" altLang="zh-CN" sz="1400">
                    <a:latin typeface="Lucida Sans Typewriter" pitchFamily="49" charset="0"/>
                  </a:rPr>
                  <a:t>004</a:t>
                </a:r>
              </a:p>
              <a:p>
                <a:pPr algn="l" defTabSz="228600" eaLnBrk="1" hangingPunct="1"/>
                <a:r>
                  <a:rPr kumimoji="1" lang="zh-CN" altLang="en-US" sz="1400">
                    <a:latin typeface="Lucida Sans Typewriter" pitchFamily="49" charset="0"/>
                  </a:rPr>
                  <a:t>王五        </a:t>
                </a:r>
                <a:r>
                  <a:rPr kumimoji="1" lang="en-US" altLang="zh-CN" sz="1400">
                    <a:latin typeface="Lucida Sans Typewriter" pitchFamily="49" charset="0"/>
                  </a:rPr>
                  <a:t>005</a:t>
                </a:r>
              </a:p>
              <a:p>
                <a:pPr algn="l" defTabSz="228600" eaLnBrk="1" hangingPunct="1"/>
                <a:r>
                  <a:rPr kumimoji="1" lang="zh-CN" altLang="en-US" sz="1400">
                    <a:latin typeface="Lucida Sans Typewriter" pitchFamily="49" charset="0"/>
                  </a:rPr>
                  <a:t>孙六        </a:t>
                </a:r>
                <a:r>
                  <a:rPr kumimoji="1" lang="en-US" altLang="zh-CN" sz="1400">
                    <a:latin typeface="Lucida Sans Typewriter" pitchFamily="49" charset="0"/>
                  </a:rPr>
                  <a:t>006</a:t>
                </a:r>
              </a:p>
              <a:p>
                <a:pPr algn="l" defTabSz="228600" eaLnBrk="1" hangingPunct="1"/>
                <a:r>
                  <a:rPr kumimoji="1" lang="zh-CN" altLang="en-US" sz="1400">
                    <a:latin typeface="Lucida Sans Typewriter" pitchFamily="49" charset="0"/>
                  </a:rPr>
                  <a:t>陈七        </a:t>
                </a:r>
                <a:r>
                  <a:rPr kumimoji="1" lang="en-US" altLang="zh-CN" sz="1400">
                    <a:latin typeface="Lucida Sans Typewriter" pitchFamily="49" charset="0"/>
                  </a:rPr>
                  <a:t>007</a:t>
                </a:r>
              </a:p>
              <a:p>
                <a:pPr algn="l" defTabSz="228600" eaLnBrk="1" hangingPunct="1"/>
                <a:r>
                  <a:rPr kumimoji="1" lang="zh-CN" altLang="en-US" sz="1400">
                    <a:latin typeface="Lucida Sans Typewriter" pitchFamily="49" charset="0"/>
                  </a:rPr>
                  <a:t>曹八        </a:t>
                </a:r>
                <a:r>
                  <a:rPr kumimoji="1" lang="en-US" altLang="zh-CN" sz="1400">
                    <a:latin typeface="Lucida Sans Typewriter" pitchFamily="49" charset="0"/>
                  </a:rPr>
                  <a:t>008.</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 </a:t>
                </a:r>
              </a:p>
            </p:txBody>
          </p:sp>
        </p:grpSp>
      </p:grpSp>
      <p:grpSp>
        <p:nvGrpSpPr>
          <p:cNvPr id="1787939" name="Group 35"/>
          <p:cNvGrpSpPr>
            <a:grpSpLocks/>
          </p:cNvGrpSpPr>
          <p:nvPr/>
        </p:nvGrpSpPr>
        <p:grpSpPr bwMode="auto">
          <a:xfrm>
            <a:off x="506413" y="1114425"/>
            <a:ext cx="8032750" cy="5130800"/>
            <a:chOff x="320" y="576"/>
            <a:chExt cx="5060" cy="3232"/>
          </a:xfrm>
        </p:grpSpPr>
        <p:sp>
          <p:nvSpPr>
            <p:cNvPr id="1787940" name="Rectangle 36"/>
            <p:cNvSpPr>
              <a:spLocks noChangeArrowheads="1"/>
            </p:cNvSpPr>
            <p:nvPr/>
          </p:nvSpPr>
          <p:spPr bwMode="auto">
            <a:xfrm>
              <a:off x="480" y="576"/>
              <a:ext cx="3504" cy="196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en-US" altLang="zh-CN" sz="1400">
                  <a:latin typeface="Lucida Sans Typewriter" pitchFamily="49" charset="0"/>
                </a:rPr>
                <a:t>EXEC SQL BEGIN   ……  //</a:t>
              </a:r>
              <a:r>
                <a:rPr kumimoji="1" lang="zh-CN" altLang="en-US" sz="1400">
                  <a:latin typeface="Lucida Sans Typewriter" pitchFamily="49" charset="0"/>
                </a:rPr>
                <a:t>定义主变量</a:t>
              </a:r>
            </a:p>
            <a:p>
              <a:pPr algn="l" defTabSz="228600" eaLnBrk="1" hangingPunct="1"/>
              <a:r>
                <a:rPr kumimoji="1" lang="en-US" altLang="zh-CN" sz="1400">
                  <a:latin typeface="Lucida Sans Typewriter" pitchFamily="49" charset="0"/>
                </a:rPr>
                <a:t>EXEC SQL DECLARE tnames_cursor CURSOR</a:t>
              </a:r>
            </a:p>
            <a:p>
              <a:pPr algn="l" defTabSz="228600" eaLnBrk="1" hangingPunct="1"/>
              <a:r>
                <a:rPr kumimoji="1" lang="en-US" altLang="zh-CN" sz="1400">
                  <a:latin typeface="Lucida Sans Typewriter" pitchFamily="49" charset="0"/>
                </a:rPr>
                <a:t>	FOR SELECT name,xh FROM xjb</a:t>
              </a:r>
            </a:p>
            <a:p>
              <a:pPr algn="l" defTabSz="228600" eaLnBrk="1" hangingPunct="1"/>
              <a:r>
                <a:rPr kumimoji="1" lang="en-US" altLang="zh-CN" sz="1400">
                  <a:latin typeface="Lucida Sans Typewriter" pitchFamily="49" charset="0"/>
                </a:rPr>
                <a:t> 		WHERE xb=‘</a:t>
              </a:r>
              <a:r>
                <a:rPr kumimoji="1" lang="zh-CN" altLang="en-US" sz="1400">
                  <a:latin typeface="Lucida Sans Typewriter" pitchFamily="49" charset="0"/>
                </a:rPr>
                <a:t>男’</a:t>
              </a:r>
            </a:p>
            <a:p>
              <a:pPr algn="l" defTabSz="228600" eaLnBrk="1" hangingPunct="1"/>
              <a:r>
                <a:rPr kumimoji="1" lang="zh-CN" altLang="en-US" sz="1400">
                  <a:latin typeface="Lucida Sans Typewriter" pitchFamily="49" charset="0"/>
                </a:rPr>
                <a:t>		</a:t>
              </a:r>
              <a:r>
                <a:rPr kumimoji="1" lang="en-US" altLang="zh-CN" sz="1400">
                  <a:latin typeface="Lucida Sans Typewriter" pitchFamily="49" charset="0"/>
                </a:rPr>
                <a:t>ORDER BY xh;</a:t>
              </a:r>
            </a:p>
            <a:p>
              <a:pPr algn="l" defTabSz="228600" eaLnBrk="1" hangingPunct="1"/>
              <a:r>
                <a:rPr kumimoji="1" lang="en-US" altLang="zh-CN" sz="1400">
                  <a:latin typeface="Lucida Sans Typewriter" pitchFamily="49" charset="0"/>
                </a:rPr>
                <a:t>EXEC SQL OPEN tnames_cursor;</a:t>
              </a:r>
            </a:p>
            <a:p>
              <a:pPr algn="l" defTabSz="228600" eaLnBrk="1" hangingPunct="1"/>
              <a:r>
                <a:rPr kumimoji="1" lang="en-US" altLang="zh-CN" sz="1400">
                  <a:latin typeface="Lucida Sans Typewriter" pitchFamily="49" charset="0"/>
                </a:rPr>
                <a:t>EXEC SQL FETCH tnames_cursor INTO :PNAME,:PXH;</a:t>
              </a:r>
            </a:p>
            <a:p>
              <a:pPr algn="l" defTabSz="228600" eaLnBrk="1" hangingPunct="1"/>
              <a:r>
                <a:rPr kumimoji="1" lang="en-US" altLang="zh-CN" sz="1400">
                  <a:latin typeface="Lucida Sans Typewriter" pitchFamily="49" charset="0"/>
                </a:rPr>
                <a:t>WHILE (:PXH!=NULL)</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	   printf(“%s,%s\n”,PNAME,PXH);</a:t>
              </a:r>
            </a:p>
            <a:p>
              <a:pPr algn="l" defTabSz="228600" eaLnBrk="1" hangingPunct="1"/>
              <a:r>
                <a:rPr kumimoji="1" lang="en-US" altLang="zh-CN" sz="1400">
                  <a:latin typeface="Lucida Sans Typewriter" pitchFamily="49" charset="0"/>
                </a:rPr>
                <a:t>	   EXEC SQL FETCH tnames_cursor INTO :PNAME,:PXH;</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EXEC SQL CLOSE tnames_cursor;</a:t>
              </a:r>
            </a:p>
            <a:p>
              <a:pPr algn="l" defTabSz="228600" eaLnBrk="1" hangingPunct="1"/>
              <a:r>
                <a:rPr kumimoji="1" lang="en-US" altLang="zh-CN" sz="1400">
                  <a:latin typeface="Lucida Sans Typewriter" pitchFamily="49" charset="0"/>
                </a:rPr>
                <a:t>EXEC SQL DEALLOCATE tnames_cursor;</a:t>
              </a:r>
            </a:p>
          </p:txBody>
        </p:sp>
        <p:sp>
          <p:nvSpPr>
            <p:cNvPr id="1787941" name="Oval 37"/>
            <p:cNvSpPr>
              <a:spLocks noChangeArrowheads="1"/>
            </p:cNvSpPr>
            <p:nvPr/>
          </p:nvSpPr>
          <p:spPr bwMode="auto">
            <a:xfrm>
              <a:off x="320" y="71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1</a:t>
              </a:r>
            </a:p>
          </p:txBody>
        </p:sp>
        <p:grpSp>
          <p:nvGrpSpPr>
            <p:cNvPr id="1787942" name="Group 38"/>
            <p:cNvGrpSpPr>
              <a:grpSpLocks/>
            </p:cNvGrpSpPr>
            <p:nvPr/>
          </p:nvGrpSpPr>
          <p:grpSpPr bwMode="auto">
            <a:xfrm>
              <a:off x="3949" y="616"/>
              <a:ext cx="1431" cy="1448"/>
              <a:chOff x="3949" y="600"/>
              <a:chExt cx="1431" cy="1448"/>
            </a:xfrm>
          </p:grpSpPr>
          <p:sp>
            <p:nvSpPr>
              <p:cNvPr id="1787943" name="Rectangle 39"/>
              <p:cNvSpPr>
                <a:spLocks noChangeArrowheads="1"/>
              </p:cNvSpPr>
              <p:nvPr/>
            </p:nvSpPr>
            <p:spPr bwMode="auto">
              <a:xfrm>
                <a:off x="3949" y="600"/>
                <a:ext cx="1431" cy="184"/>
              </a:xfrm>
              <a:prstGeom prst="rect">
                <a:avLst/>
              </a:prstGeom>
              <a:solidFill>
                <a:srgbClr val="009999"/>
              </a:solidFill>
              <a:ln w="12700">
                <a:solidFill>
                  <a:srgbClr val="000000"/>
                </a:solidFill>
                <a:miter lim="800000"/>
                <a:headEnd/>
                <a:tailEnd/>
              </a:ln>
              <a:effectLst>
                <a:outerShdw dist="107763" dir="2700000"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:PNAME       :PXH</a:t>
                </a:r>
              </a:p>
            </p:txBody>
          </p:sp>
          <p:sp>
            <p:nvSpPr>
              <p:cNvPr id="1787944" name="Rectangle 40"/>
              <p:cNvSpPr>
                <a:spLocks noChangeArrowheads="1"/>
              </p:cNvSpPr>
              <p:nvPr/>
            </p:nvSpPr>
            <p:spPr bwMode="auto">
              <a:xfrm>
                <a:off x="3949" y="784"/>
                <a:ext cx="1431" cy="12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zh-CN" altLang="en-US" sz="1400">
                    <a:latin typeface="Lucida Sans Typewriter" pitchFamily="49" charset="0"/>
                  </a:rPr>
                  <a:t>张三        </a:t>
                </a:r>
                <a:r>
                  <a:rPr kumimoji="1" lang="en-US" altLang="zh-CN" sz="1400">
                    <a:latin typeface="Lucida Sans Typewriter" pitchFamily="49" charset="0"/>
                  </a:rPr>
                  <a:t>003     </a:t>
                </a:r>
              </a:p>
              <a:p>
                <a:pPr algn="l" defTabSz="228600" eaLnBrk="1" hangingPunct="1"/>
                <a:r>
                  <a:rPr kumimoji="1" lang="zh-CN" altLang="en-US" sz="1400">
                    <a:latin typeface="Lucida Sans Typewriter" pitchFamily="49" charset="0"/>
                  </a:rPr>
                  <a:t>李四        </a:t>
                </a:r>
                <a:r>
                  <a:rPr kumimoji="1" lang="en-US" altLang="zh-CN" sz="1400">
                    <a:latin typeface="Lucida Sans Typewriter" pitchFamily="49" charset="0"/>
                  </a:rPr>
                  <a:t>004</a:t>
                </a:r>
              </a:p>
              <a:p>
                <a:pPr algn="l" defTabSz="228600" eaLnBrk="1" hangingPunct="1"/>
                <a:r>
                  <a:rPr kumimoji="1" lang="zh-CN" altLang="en-US" sz="1400">
                    <a:latin typeface="Lucida Sans Typewriter" pitchFamily="49" charset="0"/>
                  </a:rPr>
                  <a:t>王五        </a:t>
                </a:r>
                <a:r>
                  <a:rPr kumimoji="1" lang="en-US" altLang="zh-CN" sz="1400">
                    <a:latin typeface="Lucida Sans Typewriter" pitchFamily="49" charset="0"/>
                  </a:rPr>
                  <a:t>005</a:t>
                </a:r>
              </a:p>
              <a:p>
                <a:pPr algn="l" defTabSz="228600" eaLnBrk="1" hangingPunct="1"/>
                <a:r>
                  <a:rPr kumimoji="1" lang="zh-CN" altLang="en-US" sz="1400">
                    <a:latin typeface="Lucida Sans Typewriter" pitchFamily="49" charset="0"/>
                  </a:rPr>
                  <a:t>孙六        </a:t>
                </a:r>
                <a:r>
                  <a:rPr kumimoji="1" lang="en-US" altLang="zh-CN" sz="1400">
                    <a:latin typeface="Lucida Sans Typewriter" pitchFamily="49" charset="0"/>
                  </a:rPr>
                  <a:t>006</a:t>
                </a:r>
              </a:p>
              <a:p>
                <a:pPr algn="l" defTabSz="228600" eaLnBrk="1" hangingPunct="1"/>
                <a:r>
                  <a:rPr kumimoji="1" lang="zh-CN" altLang="en-US" sz="1400">
                    <a:latin typeface="Lucida Sans Typewriter" pitchFamily="49" charset="0"/>
                  </a:rPr>
                  <a:t>陈七        </a:t>
                </a:r>
                <a:r>
                  <a:rPr kumimoji="1" lang="en-US" altLang="zh-CN" sz="1400">
                    <a:latin typeface="Lucida Sans Typewriter" pitchFamily="49" charset="0"/>
                  </a:rPr>
                  <a:t>007</a:t>
                </a:r>
              </a:p>
              <a:p>
                <a:pPr algn="l" defTabSz="228600" eaLnBrk="1" hangingPunct="1"/>
                <a:r>
                  <a:rPr kumimoji="1" lang="zh-CN" altLang="en-US" sz="1400">
                    <a:latin typeface="Lucida Sans Typewriter" pitchFamily="49" charset="0"/>
                  </a:rPr>
                  <a:t>曹八        </a:t>
                </a:r>
                <a:r>
                  <a:rPr kumimoji="1" lang="en-US" altLang="zh-CN" sz="1400">
                    <a:latin typeface="Lucida Sans Typewriter" pitchFamily="49" charset="0"/>
                  </a:rPr>
                  <a:t>008</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 </a:t>
                </a:r>
                <a:endParaRPr kumimoji="1" lang="en-US" altLang="zh-CN">
                  <a:latin typeface="Times New Roman" pitchFamily="18" charset="0"/>
                </a:endParaRPr>
              </a:p>
            </p:txBody>
          </p:sp>
        </p:grpSp>
        <p:sp>
          <p:nvSpPr>
            <p:cNvPr id="1787945" name="Oval 41"/>
            <p:cNvSpPr>
              <a:spLocks noChangeArrowheads="1"/>
            </p:cNvSpPr>
            <p:nvPr/>
          </p:nvSpPr>
          <p:spPr bwMode="auto">
            <a:xfrm>
              <a:off x="320" y="120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46" name="Oval 42"/>
            <p:cNvSpPr>
              <a:spLocks noChangeArrowheads="1"/>
            </p:cNvSpPr>
            <p:nvPr/>
          </p:nvSpPr>
          <p:spPr bwMode="auto">
            <a:xfrm>
              <a:off x="320" y="139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nvGrpSpPr>
            <p:cNvPr id="1787947" name="Group 43"/>
            <p:cNvGrpSpPr>
              <a:grpSpLocks/>
            </p:cNvGrpSpPr>
            <p:nvPr/>
          </p:nvGrpSpPr>
          <p:grpSpPr bwMode="auto">
            <a:xfrm>
              <a:off x="1008" y="2614"/>
              <a:ext cx="4368" cy="1194"/>
              <a:chOff x="1008" y="2614"/>
              <a:chExt cx="4368" cy="1194"/>
            </a:xfrm>
          </p:grpSpPr>
          <p:sp>
            <p:nvSpPr>
              <p:cNvPr id="1787948" name="Rectangle 44"/>
              <p:cNvSpPr>
                <a:spLocks noChangeArrowheads="1"/>
              </p:cNvSpPr>
              <p:nvPr/>
            </p:nvSpPr>
            <p:spPr bwMode="auto">
              <a:xfrm>
                <a:off x="1008" y="2614"/>
                <a:ext cx="4368" cy="192"/>
              </a:xfrm>
              <a:prstGeom prst="rect">
                <a:avLst/>
              </a:prstGeom>
              <a:solidFill>
                <a:srgbClr val="009999"/>
              </a:solidFill>
              <a:ln w="12700">
                <a:solidFill>
                  <a:srgbClr val="000000"/>
                </a:solidFill>
                <a:miter lim="800000"/>
                <a:headEnd/>
                <a:tailEnd/>
              </a:ln>
              <a:effectLst>
                <a:outerShdw dist="117088" dir="2963922"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Results</a:t>
                </a:r>
              </a:p>
            </p:txBody>
          </p:sp>
          <p:sp>
            <p:nvSpPr>
              <p:cNvPr id="1787949" name="Rectangle 45"/>
              <p:cNvSpPr>
                <a:spLocks noChangeArrowheads="1"/>
              </p:cNvSpPr>
              <p:nvPr/>
            </p:nvSpPr>
            <p:spPr bwMode="auto">
              <a:xfrm>
                <a:off x="1008" y="2806"/>
                <a:ext cx="4368" cy="1002"/>
              </a:xfrm>
              <a:prstGeom prst="rect">
                <a:avLst/>
              </a:prstGeom>
              <a:solidFill>
                <a:schemeClr val="bg1"/>
              </a:solidFill>
              <a:ln w="9525">
                <a:solidFill>
                  <a:schemeClr val="tx1"/>
                </a:solidFill>
                <a:miter lim="800000"/>
                <a:headEnd/>
                <a:tailEnd/>
              </a:ln>
              <a:effectLst>
                <a:outerShdw dist="117088" dir="2963922" algn="ctr" rotWithShape="0">
                  <a:schemeClr val="bg2"/>
                </a:outerShdw>
              </a:effectLst>
            </p:spPr>
            <p:txBody>
              <a:bodyPr>
                <a:spAutoFit/>
              </a:bodyPr>
              <a:lstStyle/>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张三        </a:t>
                </a:r>
                <a:r>
                  <a:rPr kumimoji="1" lang="en-US" altLang="zh-CN" sz="1400">
                    <a:latin typeface="Lucida Sans Typewriter" pitchFamily="49" charset="0"/>
                  </a:rPr>
                  <a:t>003</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李四        </a:t>
                </a:r>
                <a:r>
                  <a:rPr kumimoji="1" lang="en-US" altLang="zh-CN" sz="1400">
                    <a:latin typeface="Lucida Sans Typewriter" pitchFamily="49" charset="0"/>
                  </a:rPr>
                  <a:t>004</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王五        </a:t>
                </a:r>
                <a:r>
                  <a:rPr kumimoji="1" lang="en-US" altLang="zh-CN" sz="1400">
                    <a:latin typeface="Lucida Sans Typewriter" pitchFamily="49" charset="0"/>
                  </a:rPr>
                  <a:t>005</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孙六        </a:t>
                </a:r>
                <a:r>
                  <a:rPr kumimoji="1" lang="en-US" altLang="zh-CN" sz="1400">
                    <a:latin typeface="Lucida Sans Typewriter" pitchFamily="49" charset="0"/>
                  </a:rPr>
                  <a:t>006</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陈七        </a:t>
                </a:r>
                <a:r>
                  <a:rPr kumimoji="1" lang="en-US" altLang="zh-CN" sz="1400">
                    <a:latin typeface="Lucida Sans Typewriter" pitchFamily="49" charset="0"/>
                  </a:rPr>
                  <a:t>007</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曹八        </a:t>
                </a:r>
                <a:r>
                  <a:rPr kumimoji="1" lang="en-US" altLang="zh-CN" sz="1400">
                    <a:latin typeface="Lucida Sans Typewriter" pitchFamily="49" charset="0"/>
                  </a:rPr>
                  <a:t>008</a:t>
                </a:r>
              </a:p>
              <a:p>
                <a:pPr algn="l" eaLnBrk="1" hangingPunct="1">
                  <a:tabLst>
                    <a:tab pos="2222500" algn="l"/>
                    <a:tab pos="2794000" algn="l"/>
                    <a:tab pos="3825875" algn="l"/>
                    <a:tab pos="4746625" algn="l"/>
                    <a:tab pos="6000750" algn="l"/>
                  </a:tabLst>
                </a:pPr>
                <a:r>
                  <a:rPr kumimoji="1" lang="en-US" altLang="zh-CN" sz="1400">
                    <a:latin typeface="Lucida Sans Typewriter" pitchFamily="49" charset="0"/>
                  </a:rPr>
                  <a:t>...</a:t>
                </a:r>
              </a:p>
            </p:txBody>
          </p:sp>
        </p:grpSp>
        <p:grpSp>
          <p:nvGrpSpPr>
            <p:cNvPr id="1787950" name="Group 46"/>
            <p:cNvGrpSpPr>
              <a:grpSpLocks/>
            </p:cNvGrpSpPr>
            <p:nvPr/>
          </p:nvGrpSpPr>
          <p:grpSpPr bwMode="auto">
            <a:xfrm>
              <a:off x="668" y="1820"/>
              <a:ext cx="340" cy="992"/>
              <a:chOff x="764" y="1916"/>
              <a:chExt cx="340" cy="992"/>
            </a:xfrm>
          </p:grpSpPr>
          <p:sp>
            <p:nvSpPr>
              <p:cNvPr id="1787951" name="Oval 47"/>
              <p:cNvSpPr>
                <a:spLocks noChangeArrowheads="1"/>
              </p:cNvSpPr>
              <p:nvPr/>
            </p:nvSpPr>
            <p:spPr bwMode="auto">
              <a:xfrm>
                <a:off x="764" y="191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sp>
            <p:nvSpPr>
              <p:cNvPr id="1787952" name="Oval 48"/>
              <p:cNvSpPr>
                <a:spLocks noChangeArrowheads="1"/>
              </p:cNvSpPr>
              <p:nvPr/>
            </p:nvSpPr>
            <p:spPr bwMode="auto">
              <a:xfrm>
                <a:off x="908" y="271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grpSp>
        <p:sp>
          <p:nvSpPr>
            <p:cNvPr id="1787953" name="Oval 49"/>
            <p:cNvSpPr>
              <a:spLocks noChangeArrowheads="1"/>
            </p:cNvSpPr>
            <p:nvPr/>
          </p:nvSpPr>
          <p:spPr bwMode="auto">
            <a:xfrm>
              <a:off x="320" y="216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5</a:t>
              </a:r>
            </a:p>
          </p:txBody>
        </p:sp>
        <p:sp>
          <p:nvSpPr>
            <p:cNvPr id="1787954" name="Arc 50"/>
            <p:cNvSpPr>
              <a:spLocks/>
            </p:cNvSpPr>
            <p:nvPr/>
          </p:nvSpPr>
          <p:spPr bwMode="auto">
            <a:xfrm>
              <a:off x="3748" y="1248"/>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5" name="Arc 51"/>
            <p:cNvSpPr>
              <a:spLocks/>
            </p:cNvSpPr>
            <p:nvPr/>
          </p:nvSpPr>
          <p:spPr bwMode="auto">
            <a:xfrm>
              <a:off x="3748" y="1056"/>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6" name="Arc 52"/>
            <p:cNvSpPr>
              <a:spLocks/>
            </p:cNvSpPr>
            <p:nvPr/>
          </p:nvSpPr>
          <p:spPr bwMode="auto">
            <a:xfrm>
              <a:off x="3744" y="1421"/>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7" name="Arc 53"/>
            <p:cNvSpPr>
              <a:spLocks/>
            </p:cNvSpPr>
            <p:nvPr/>
          </p:nvSpPr>
          <p:spPr bwMode="auto">
            <a:xfrm>
              <a:off x="3748" y="864"/>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8" name="Oval 54"/>
            <p:cNvSpPr>
              <a:spLocks noChangeArrowheads="1"/>
            </p:cNvSpPr>
            <p:nvPr/>
          </p:nvSpPr>
          <p:spPr bwMode="auto">
            <a:xfrm>
              <a:off x="3744" y="57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59" name="Oval 55"/>
            <p:cNvSpPr>
              <a:spLocks noChangeArrowheads="1"/>
            </p:cNvSpPr>
            <p:nvPr/>
          </p:nvSpPr>
          <p:spPr bwMode="auto">
            <a:xfrm>
              <a:off x="3748" y="768"/>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790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8790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78791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787919"/>
                                        </p:tgtEl>
                                        <p:attrNameLst>
                                          <p:attrName>style.visibility</p:attrName>
                                        </p:attrNameLst>
                                      </p:cBhvr>
                                      <p:to>
                                        <p:strVal val="visible"/>
                                      </p:to>
                                    </p:set>
                                  </p:childTnLst>
                                </p:cTn>
                              </p:par>
                            </p:childTnLst>
                          </p:cTn>
                        </p:par>
                        <p:par>
                          <p:cTn id="18" fill="hold" nodeType="afterGroup">
                            <p:stCondLst>
                              <p:cond delay="500"/>
                            </p:stCondLst>
                            <p:childTnLst>
                              <p:par>
                                <p:cTn id="19" presetID="22" presetClass="entr" presetSubtype="1" fill="hold" grpId="0" nodeType="afterEffect">
                                  <p:stCondLst>
                                    <p:cond delay="1000"/>
                                  </p:stCondLst>
                                  <p:childTnLst>
                                    <p:set>
                                      <p:cBhvr>
                                        <p:cTn id="20" dur="1" fill="hold">
                                          <p:stCondLst>
                                            <p:cond delay="0"/>
                                          </p:stCondLst>
                                        </p:cTn>
                                        <p:tgtEl>
                                          <p:spTgt spid="1787918"/>
                                        </p:tgtEl>
                                        <p:attrNameLst>
                                          <p:attrName>style.visibility</p:attrName>
                                        </p:attrNameLst>
                                      </p:cBhvr>
                                      <p:to>
                                        <p:strVal val="visible"/>
                                      </p:to>
                                    </p:set>
                                    <p:animEffect transition="in" filter="wipe(up)">
                                      <p:cBhvr>
                                        <p:cTn id="21" dur="500"/>
                                        <p:tgtEl>
                                          <p:spTgt spid="1787918"/>
                                        </p:tgtEl>
                                      </p:cBhvr>
                                    </p:animEffect>
                                  </p:childTnLst>
                                </p:cTn>
                              </p:par>
                            </p:childTnLst>
                          </p:cTn>
                        </p:par>
                        <p:par>
                          <p:cTn id="22" fill="hold" nodeType="afterGroup">
                            <p:stCondLst>
                              <p:cond delay="2000"/>
                            </p:stCondLst>
                            <p:childTnLst>
                              <p:par>
                                <p:cTn id="23" presetID="22" presetClass="entr" presetSubtype="1" fill="hold" grpId="0" nodeType="afterEffect">
                                  <p:stCondLst>
                                    <p:cond delay="1000"/>
                                  </p:stCondLst>
                                  <p:childTnLst>
                                    <p:set>
                                      <p:cBhvr>
                                        <p:cTn id="24" dur="1" fill="hold">
                                          <p:stCondLst>
                                            <p:cond delay="0"/>
                                          </p:stCondLst>
                                        </p:cTn>
                                        <p:tgtEl>
                                          <p:spTgt spid="1787917"/>
                                        </p:tgtEl>
                                        <p:attrNameLst>
                                          <p:attrName>style.visibility</p:attrName>
                                        </p:attrNameLst>
                                      </p:cBhvr>
                                      <p:to>
                                        <p:strVal val="visible"/>
                                      </p:to>
                                    </p:set>
                                    <p:animEffect transition="in" filter="wipe(up)">
                                      <p:cBhvr>
                                        <p:cTn id="25" dur="500"/>
                                        <p:tgtEl>
                                          <p:spTgt spid="1787917"/>
                                        </p:tgtEl>
                                      </p:cBhvr>
                                    </p:animEffect>
                                  </p:childTnLst>
                                </p:cTn>
                              </p:par>
                            </p:childTnLst>
                          </p:cTn>
                        </p:par>
                        <p:par>
                          <p:cTn id="26" fill="hold" nodeType="afterGroup">
                            <p:stCondLst>
                              <p:cond delay="3500"/>
                            </p:stCondLst>
                            <p:childTnLst>
                              <p:par>
                                <p:cTn id="27" presetID="22" presetClass="entr" presetSubtype="1" fill="hold" grpId="0" nodeType="afterEffect">
                                  <p:stCondLst>
                                    <p:cond delay="1000"/>
                                  </p:stCondLst>
                                  <p:childTnLst>
                                    <p:set>
                                      <p:cBhvr>
                                        <p:cTn id="28" dur="1" fill="hold">
                                          <p:stCondLst>
                                            <p:cond delay="0"/>
                                          </p:stCondLst>
                                        </p:cTn>
                                        <p:tgtEl>
                                          <p:spTgt spid="1787916"/>
                                        </p:tgtEl>
                                        <p:attrNameLst>
                                          <p:attrName>style.visibility</p:attrName>
                                        </p:attrNameLst>
                                      </p:cBhvr>
                                      <p:to>
                                        <p:strVal val="visible"/>
                                      </p:to>
                                    </p:set>
                                    <p:animEffect transition="in" filter="wipe(up)">
                                      <p:cBhvr>
                                        <p:cTn id="29" dur="500"/>
                                        <p:tgtEl>
                                          <p:spTgt spid="1787916"/>
                                        </p:tgtEl>
                                      </p:cBhvr>
                                    </p:animEffect>
                                  </p:childTnLst>
                                </p:cTn>
                              </p:par>
                            </p:childTnLst>
                          </p:cTn>
                        </p:par>
                        <p:par>
                          <p:cTn id="30" fill="hold" nodeType="afterGroup">
                            <p:stCondLst>
                              <p:cond delay="5000"/>
                            </p:stCondLst>
                            <p:childTnLst>
                              <p:par>
                                <p:cTn id="31" presetID="22" presetClass="entr" presetSubtype="1" fill="hold" grpId="0" nodeType="afterEffect">
                                  <p:stCondLst>
                                    <p:cond delay="1000"/>
                                  </p:stCondLst>
                                  <p:childTnLst>
                                    <p:set>
                                      <p:cBhvr>
                                        <p:cTn id="32" dur="1" fill="hold">
                                          <p:stCondLst>
                                            <p:cond delay="0"/>
                                          </p:stCondLst>
                                        </p:cTn>
                                        <p:tgtEl>
                                          <p:spTgt spid="1787928"/>
                                        </p:tgtEl>
                                        <p:attrNameLst>
                                          <p:attrName>style.visibility</p:attrName>
                                        </p:attrNameLst>
                                      </p:cBhvr>
                                      <p:to>
                                        <p:strVal val="visible"/>
                                      </p:to>
                                    </p:set>
                                    <p:animEffect transition="in" filter="wipe(up)">
                                      <p:cBhvr>
                                        <p:cTn id="33" dur="500"/>
                                        <p:tgtEl>
                                          <p:spTgt spid="17879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1787925"/>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1787922"/>
                                        </p:tgtEl>
                                        <p:attrNameLst>
                                          <p:attrName>style.visibility</p:attrName>
                                        </p:attrNameLst>
                                      </p:cBhvr>
                                      <p:to>
                                        <p:strVal val="visible"/>
                                      </p:to>
                                    </p:set>
                                    <p:animEffect transition="in" filter="wipe(up)">
                                      <p:cBhvr>
                                        <p:cTn id="41" dur="500"/>
                                        <p:tgtEl>
                                          <p:spTgt spid="17879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17879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787939"/>
                                        </p:tgtEl>
                                        <p:attrNameLst>
                                          <p:attrName>style.visibility</p:attrName>
                                        </p:attrNameLst>
                                      </p:cBhvr>
                                      <p:to>
                                        <p:strVal val="visible"/>
                                      </p:to>
                                    </p:set>
                                    <p:animEffect transition="in" filter="blinds(horizontal)">
                                      <p:cBhvr>
                                        <p:cTn id="50" dur="500"/>
                                        <p:tgtEl>
                                          <p:spTgt spid="178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08" grpId="0" animBg="1" autoUpdateAnimBg="0"/>
      <p:bldP spid="1787909" grpId="0" animBg="1" autoUpdateAnimBg="0"/>
      <p:bldP spid="1787916" grpId="0" animBg="1"/>
      <p:bldP spid="1787917" grpId="0" animBg="1"/>
      <p:bldP spid="1787918" grpId="0" animBg="1"/>
      <p:bldP spid="1787928"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48D63FB-D795-4121-AE93-0D4109EA6C5D}" type="slidenum">
              <a:rPr lang="zh-CN" altLang="en-US"/>
              <a:pPr/>
              <a:t>196</a:t>
            </a:fld>
            <a:endParaRPr lang="en-US" altLang="zh-CN"/>
          </a:p>
        </p:txBody>
      </p:sp>
      <p:sp>
        <p:nvSpPr>
          <p:cNvPr id="5" name="日期占位符 4"/>
          <p:cNvSpPr>
            <a:spLocks noGrp="1"/>
          </p:cNvSpPr>
          <p:nvPr>
            <p:ph type="dt" sz="half" idx="11"/>
          </p:nvPr>
        </p:nvSpPr>
        <p:spPr/>
        <p:txBody>
          <a:bodyPr/>
          <a:lstStyle/>
          <a:p>
            <a:fld id="{051C76CA-FE4C-4E07-A525-51D1DCC16570}" type="datetime1">
              <a:rPr lang="zh-CN" altLang="en-US"/>
              <a:pPr/>
              <a:t>2017/4/15</a:t>
            </a:fld>
            <a:endParaRPr lang="en-US" altLang="zh-CN" sz="1000"/>
          </a:p>
        </p:txBody>
      </p:sp>
      <p:sp>
        <p:nvSpPr>
          <p:cNvPr id="1789954" name="Rectangle 2"/>
          <p:cNvSpPr>
            <a:spLocks noGrp="1" noChangeArrowheads="1"/>
          </p:cNvSpPr>
          <p:nvPr>
            <p:ph type="title"/>
          </p:nvPr>
        </p:nvSpPr>
        <p:spPr>
          <a:xfrm>
            <a:off x="273050" y="420688"/>
            <a:ext cx="9632950" cy="493712"/>
          </a:xfrm>
        </p:spPr>
        <p:txBody>
          <a:bodyPr/>
          <a:lstStyle/>
          <a:p>
            <a:pPr defTabSz="914400"/>
            <a:r>
              <a:rPr lang="en-US" altLang="zh-CN" sz="3600"/>
              <a:t>5.CURRENT</a:t>
            </a:r>
            <a:r>
              <a:rPr lang="zh-CN" altLang="en-US" sz="3600"/>
              <a:t>形式的</a:t>
            </a:r>
            <a:r>
              <a:rPr lang="en-US" altLang="zh-CN" sz="3600"/>
              <a:t>UPDATE</a:t>
            </a:r>
            <a:r>
              <a:rPr lang="zh-CN" altLang="en-US" sz="3600"/>
              <a:t>和</a:t>
            </a:r>
            <a:r>
              <a:rPr lang="en-US" altLang="zh-CN" sz="3600"/>
              <a:t>DELETE</a:t>
            </a:r>
            <a:r>
              <a:rPr lang="zh-CN" altLang="en-US" sz="3600"/>
              <a:t>语句</a:t>
            </a:r>
          </a:p>
        </p:txBody>
      </p:sp>
      <p:sp>
        <p:nvSpPr>
          <p:cNvPr id="1789955" name="Rectangle 3"/>
          <p:cNvSpPr>
            <a:spLocks noGrp="1" noChangeArrowheads="1"/>
          </p:cNvSpPr>
          <p:nvPr>
            <p:ph type="body" idx="1"/>
          </p:nvPr>
        </p:nvSpPr>
        <p:spPr>
          <a:xfrm>
            <a:off x="650875" y="1143000"/>
            <a:ext cx="8820150" cy="4886325"/>
          </a:xfrm>
        </p:spPr>
        <p:txBody>
          <a:bodyPr/>
          <a:lstStyle/>
          <a:p>
            <a:r>
              <a:rPr lang="zh-CN" altLang="en-US"/>
              <a:t>用途</a:t>
            </a:r>
          </a:p>
          <a:p>
            <a:pPr lvl="1"/>
            <a:r>
              <a:rPr lang="zh-CN" altLang="en-US"/>
              <a:t>非</a:t>
            </a:r>
            <a:r>
              <a:rPr lang="en-US" altLang="zh-CN"/>
              <a:t>CURRENT</a:t>
            </a:r>
            <a:r>
              <a:rPr lang="zh-CN" altLang="en-US"/>
              <a:t>形式的</a:t>
            </a:r>
            <a:r>
              <a:rPr lang="en-US" altLang="zh-CN"/>
              <a:t>UPDATE</a:t>
            </a:r>
            <a:r>
              <a:rPr lang="zh-CN" altLang="en-US"/>
              <a:t>语句和</a:t>
            </a:r>
            <a:r>
              <a:rPr lang="en-US" altLang="zh-CN"/>
              <a:t>DELETE</a:t>
            </a:r>
            <a:r>
              <a:rPr lang="zh-CN" altLang="en-US"/>
              <a:t>语句</a:t>
            </a:r>
          </a:p>
          <a:p>
            <a:pPr lvl="2"/>
            <a:r>
              <a:rPr lang="zh-CN" altLang="en-US"/>
              <a:t> 面向集合的操作</a:t>
            </a:r>
          </a:p>
          <a:p>
            <a:pPr lvl="2"/>
            <a:r>
              <a:rPr lang="zh-CN" altLang="en-US"/>
              <a:t> 一次修改或删除所有满足条件的记录</a:t>
            </a:r>
          </a:p>
          <a:p>
            <a:pPr lvl="1"/>
            <a:r>
              <a:rPr lang="zh-CN" altLang="en-US"/>
              <a:t>如果只想修改或删除其中某个记录</a:t>
            </a:r>
          </a:p>
          <a:p>
            <a:pPr lvl="2"/>
            <a:r>
              <a:rPr lang="zh-CN" altLang="en-US"/>
              <a:t>用带游标的</a:t>
            </a:r>
            <a:r>
              <a:rPr lang="en-US" altLang="zh-CN"/>
              <a:t>SELECT</a:t>
            </a:r>
            <a:r>
              <a:rPr lang="zh-CN" altLang="en-US"/>
              <a:t>语句查出所有满足条件的记录</a:t>
            </a:r>
          </a:p>
          <a:p>
            <a:pPr lvl="2"/>
            <a:r>
              <a:rPr lang="zh-CN" altLang="en-US"/>
              <a:t>从中进一步找出要修改或删除的记录</a:t>
            </a:r>
          </a:p>
          <a:p>
            <a:pPr lvl="2"/>
            <a:r>
              <a:rPr lang="zh-CN" altLang="en-US"/>
              <a:t>用</a:t>
            </a:r>
            <a:r>
              <a:rPr lang="en-US" altLang="zh-CN"/>
              <a:t>CURRENT</a:t>
            </a:r>
            <a:r>
              <a:rPr lang="zh-CN" altLang="en-US"/>
              <a:t>形式的</a:t>
            </a:r>
            <a:r>
              <a:rPr lang="en-US" altLang="zh-CN"/>
              <a:t>UPDATE</a:t>
            </a:r>
            <a:r>
              <a:rPr lang="zh-CN" altLang="en-US"/>
              <a:t>语句和</a:t>
            </a:r>
            <a:r>
              <a:rPr lang="en-US" altLang="zh-CN"/>
              <a:t>DELETE</a:t>
            </a:r>
            <a:r>
              <a:rPr lang="zh-CN" altLang="en-US"/>
              <a:t>语句修改或删除之</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7ECE97C-4B46-4871-9C8C-B189E21EF28A}" type="slidenum">
              <a:rPr lang="zh-CN" altLang="en-US"/>
              <a:pPr/>
              <a:t>197</a:t>
            </a:fld>
            <a:endParaRPr lang="en-US" altLang="zh-CN"/>
          </a:p>
        </p:txBody>
      </p:sp>
      <p:sp>
        <p:nvSpPr>
          <p:cNvPr id="5" name="日期占位符 4"/>
          <p:cNvSpPr>
            <a:spLocks noGrp="1"/>
          </p:cNvSpPr>
          <p:nvPr>
            <p:ph type="dt" sz="half" idx="11"/>
          </p:nvPr>
        </p:nvSpPr>
        <p:spPr/>
        <p:txBody>
          <a:bodyPr/>
          <a:lstStyle/>
          <a:p>
            <a:fld id="{7757DF4F-1960-4411-9A08-287C71DB3BEA}" type="datetime1">
              <a:rPr lang="zh-CN" altLang="en-US"/>
              <a:pPr/>
              <a:t>2017/4/15</a:t>
            </a:fld>
            <a:endParaRPr lang="en-US" altLang="zh-CN" sz="1000"/>
          </a:p>
        </p:txBody>
      </p:sp>
      <p:sp>
        <p:nvSpPr>
          <p:cNvPr id="1790978" name="Rectangle 2"/>
          <p:cNvSpPr>
            <a:spLocks noGrp="1" noChangeArrowheads="1"/>
          </p:cNvSpPr>
          <p:nvPr>
            <p:ph type="title"/>
          </p:nvPr>
        </p:nvSpPr>
        <p:spPr>
          <a:xfrm>
            <a:off x="650875" y="311150"/>
            <a:ext cx="8820150" cy="603250"/>
          </a:xfrm>
        </p:spPr>
        <p:txBody>
          <a:bodyPr/>
          <a:lstStyle/>
          <a:p>
            <a:pPr defTabSz="914400"/>
            <a:r>
              <a:rPr lang="zh-CN" altLang="en-US" sz="4400"/>
              <a:t>步骤</a:t>
            </a:r>
          </a:p>
        </p:txBody>
      </p:sp>
      <p:sp>
        <p:nvSpPr>
          <p:cNvPr id="1790979" name="Rectangle 3"/>
          <p:cNvSpPr>
            <a:spLocks noGrp="1" noChangeArrowheads="1"/>
          </p:cNvSpPr>
          <p:nvPr>
            <p:ph type="body" idx="1"/>
          </p:nvPr>
        </p:nvSpPr>
        <p:spPr>
          <a:xfrm>
            <a:off x="650875" y="1143000"/>
            <a:ext cx="8982075" cy="5378450"/>
          </a:xfrm>
        </p:spPr>
        <p:txBody>
          <a:bodyPr/>
          <a:lstStyle/>
          <a:p>
            <a:pPr marL="342900" indent="-342900" defTabSz="914400">
              <a:spcBef>
                <a:spcPct val="0"/>
              </a:spcBef>
              <a:buFont typeface="Wingdings" pitchFamily="2" charset="2"/>
              <a:buNone/>
            </a:pPr>
            <a:r>
              <a:rPr lang="en-US" altLang="zh-CN"/>
              <a:t>(1) DECLARE   </a:t>
            </a:r>
            <a:r>
              <a:rPr lang="zh-CN" altLang="en-US"/>
              <a:t>说明游标</a:t>
            </a:r>
          </a:p>
          <a:p>
            <a:pPr marL="342900" indent="-342900" defTabSz="914400">
              <a:spcBef>
                <a:spcPct val="0"/>
              </a:spcBef>
              <a:buFont typeface="Wingdings" pitchFamily="2" charset="2"/>
              <a:buNone/>
            </a:pPr>
            <a:r>
              <a:rPr lang="en-US" altLang="zh-CN"/>
              <a:t>(2) OPEN   </a:t>
            </a:r>
            <a:r>
              <a:rPr lang="zh-CN" altLang="en-US"/>
              <a:t>打开游标，把所有满足查询条件的记录从指定表取至缓冲区</a:t>
            </a:r>
          </a:p>
          <a:p>
            <a:pPr marL="342900" indent="-342900" defTabSz="914400">
              <a:spcBef>
                <a:spcPct val="0"/>
              </a:spcBef>
              <a:buFont typeface="Wingdings" pitchFamily="2" charset="2"/>
              <a:buNone/>
            </a:pPr>
            <a:r>
              <a:rPr lang="en-US" altLang="zh-CN"/>
              <a:t>(3) FETCH  </a:t>
            </a:r>
            <a:r>
              <a:rPr lang="zh-CN" altLang="en-US"/>
              <a:t>推进游标指针，并把当前记录从缓冲区中取出来送至主变量</a:t>
            </a:r>
          </a:p>
          <a:p>
            <a:pPr marL="342900" indent="-342900" defTabSz="914400">
              <a:spcBef>
                <a:spcPct val="0"/>
              </a:spcBef>
              <a:buFont typeface="Wingdings" pitchFamily="2" charset="2"/>
              <a:buNone/>
            </a:pPr>
            <a:r>
              <a:rPr lang="en-US" altLang="zh-CN"/>
              <a:t>(4) </a:t>
            </a:r>
            <a:r>
              <a:rPr lang="zh-CN" altLang="en-US"/>
              <a:t>检查该记录是否是要修改或删除的记录，是则处理</a:t>
            </a:r>
          </a:p>
          <a:p>
            <a:pPr marL="342900" indent="-342900" defTabSz="914400">
              <a:spcBef>
                <a:spcPct val="0"/>
              </a:spcBef>
              <a:buFont typeface="Wingdings" pitchFamily="2" charset="2"/>
              <a:buNone/>
            </a:pPr>
            <a:r>
              <a:rPr lang="en-US" altLang="zh-CN"/>
              <a:t>(5) </a:t>
            </a:r>
            <a:r>
              <a:rPr lang="zh-CN" altLang="en-US"/>
              <a:t>重复第</a:t>
            </a:r>
            <a:r>
              <a:rPr lang="en-US" altLang="zh-CN"/>
              <a:t>(3)</a:t>
            </a:r>
            <a:r>
              <a:rPr lang="zh-CN" altLang="en-US"/>
              <a:t>和</a:t>
            </a:r>
            <a:r>
              <a:rPr lang="en-US" altLang="zh-CN"/>
              <a:t>(4)</a:t>
            </a:r>
            <a:r>
              <a:rPr lang="zh-CN" altLang="en-US"/>
              <a:t>步，用逐条取出结果集中的行进行判断和处理</a:t>
            </a:r>
          </a:p>
          <a:p>
            <a:pPr marL="342900" indent="-342900" defTabSz="914400">
              <a:spcBef>
                <a:spcPct val="0"/>
              </a:spcBef>
              <a:buFont typeface="Wingdings" pitchFamily="2" charset="2"/>
              <a:buNone/>
            </a:pPr>
            <a:r>
              <a:rPr lang="en-US" altLang="zh-CN"/>
              <a:t>(6) CLOSE  </a:t>
            </a:r>
            <a:r>
              <a:rPr lang="zh-CN" altLang="en-US"/>
              <a:t>关闭游标，释放结果集占用的缓冲区和其他资源</a:t>
            </a:r>
          </a:p>
          <a:p>
            <a:pPr marL="342900" indent="-342900" defTabSz="914400">
              <a:spcBef>
                <a:spcPct val="0"/>
              </a:spcBef>
            </a:pPr>
            <a:r>
              <a:rPr lang="zh-CN" altLang="en-US"/>
              <a:t>当游标定义中的</a:t>
            </a:r>
            <a:r>
              <a:rPr lang="en-US" altLang="zh-CN"/>
              <a:t>SELECT</a:t>
            </a:r>
            <a:r>
              <a:rPr lang="zh-CN" altLang="en-US"/>
              <a:t>语句带有</a:t>
            </a:r>
            <a:r>
              <a:rPr lang="en-US" altLang="zh-CN"/>
              <a:t>UNION</a:t>
            </a:r>
            <a:r>
              <a:rPr lang="zh-CN" altLang="en-US"/>
              <a:t>或</a:t>
            </a:r>
            <a:r>
              <a:rPr lang="en-US" altLang="zh-CN"/>
              <a:t>ORDER BY</a:t>
            </a:r>
            <a:r>
              <a:rPr lang="zh-CN" altLang="en-US"/>
              <a:t>子句时，或者该</a:t>
            </a:r>
            <a:r>
              <a:rPr lang="en-US" altLang="zh-CN"/>
              <a:t>SELECT</a:t>
            </a:r>
            <a:r>
              <a:rPr lang="zh-CN" altLang="en-US"/>
              <a:t>语句相当于定义了一个不可更新的视图时，不能使用</a:t>
            </a:r>
            <a:r>
              <a:rPr lang="en-US" altLang="zh-CN"/>
              <a:t>CURRENT</a:t>
            </a:r>
            <a:r>
              <a:rPr lang="zh-CN" altLang="en-US"/>
              <a:t>形式的</a:t>
            </a:r>
            <a:r>
              <a:rPr lang="en-US" altLang="zh-CN"/>
              <a:t>UPDATE</a:t>
            </a:r>
            <a:r>
              <a:rPr lang="zh-CN" altLang="en-US"/>
              <a:t>语句和</a:t>
            </a:r>
            <a:r>
              <a:rPr lang="en-US" altLang="zh-CN"/>
              <a:t>DELETE</a:t>
            </a:r>
            <a:r>
              <a:rPr lang="zh-CN" altLang="en-US"/>
              <a:t>语句</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16E6BB-6892-4E44-90DF-D2E4A966843A}" type="slidenum">
              <a:rPr lang="zh-CN" altLang="en-US"/>
              <a:pPr/>
              <a:t>198</a:t>
            </a:fld>
            <a:endParaRPr lang="en-US" altLang="zh-CN"/>
          </a:p>
        </p:txBody>
      </p:sp>
      <p:sp>
        <p:nvSpPr>
          <p:cNvPr id="5" name="日期占位符 4"/>
          <p:cNvSpPr>
            <a:spLocks noGrp="1"/>
          </p:cNvSpPr>
          <p:nvPr>
            <p:ph type="dt" sz="half" idx="11"/>
          </p:nvPr>
        </p:nvSpPr>
        <p:spPr/>
        <p:txBody>
          <a:bodyPr/>
          <a:lstStyle/>
          <a:p>
            <a:fld id="{964F1AC4-74C8-4823-9B60-6B062FC36F8A}" type="datetime1">
              <a:rPr lang="zh-CN" altLang="en-US"/>
              <a:pPr/>
              <a:t>2017/4/15</a:t>
            </a:fld>
            <a:endParaRPr lang="en-US" altLang="zh-CN" sz="1000"/>
          </a:p>
        </p:txBody>
      </p:sp>
      <p:sp>
        <p:nvSpPr>
          <p:cNvPr id="1792002" name="Rectangle 2"/>
          <p:cNvSpPr>
            <a:spLocks noGrp="1" noChangeArrowheads="1"/>
          </p:cNvSpPr>
          <p:nvPr>
            <p:ph type="title"/>
          </p:nvPr>
        </p:nvSpPr>
        <p:spPr/>
        <p:txBody>
          <a:bodyPr/>
          <a:lstStyle/>
          <a:p>
            <a:r>
              <a:rPr lang="en-US" altLang="zh-CN"/>
              <a:t>4.7  </a:t>
            </a:r>
            <a:r>
              <a:rPr lang="zh-CN" altLang="en-US"/>
              <a:t>嵌入式</a:t>
            </a:r>
            <a:r>
              <a:rPr lang="en-US" altLang="zh-CN"/>
              <a:t>SQL</a:t>
            </a:r>
          </a:p>
        </p:txBody>
      </p:sp>
      <p:sp>
        <p:nvSpPr>
          <p:cNvPr id="1792003" name="Rectangle 3"/>
          <p:cNvSpPr>
            <a:spLocks noGrp="1" noChangeArrowheads="1"/>
          </p:cNvSpPr>
          <p:nvPr>
            <p:ph type="body" idx="1"/>
          </p:nvPr>
        </p:nvSpPr>
        <p:spPr/>
        <p:txBody>
          <a:bodyPr/>
          <a:lstStyle/>
          <a:p>
            <a:r>
              <a:rPr lang="en-US" altLang="zh-CN"/>
              <a:t>4.7.1  </a:t>
            </a:r>
            <a:r>
              <a:rPr lang="zh-CN" altLang="en-US"/>
              <a:t>嵌入式</a:t>
            </a:r>
            <a:r>
              <a:rPr lang="en-US" altLang="zh-CN"/>
              <a:t>SQL</a:t>
            </a:r>
            <a:r>
              <a:rPr lang="zh-CN" altLang="en-US"/>
              <a:t>与主语言的接口</a:t>
            </a:r>
          </a:p>
          <a:p>
            <a:r>
              <a:rPr lang="en-US" altLang="zh-CN"/>
              <a:t>4.7.2  </a:t>
            </a:r>
            <a:r>
              <a:rPr lang="zh-CN" altLang="en-US"/>
              <a:t>不用游标的嵌入式</a:t>
            </a:r>
            <a:r>
              <a:rPr lang="en-US" altLang="zh-CN"/>
              <a:t>SQL </a:t>
            </a:r>
          </a:p>
          <a:p>
            <a:r>
              <a:rPr lang="en-US" altLang="zh-CN"/>
              <a:t>4.7.3  </a:t>
            </a:r>
            <a:r>
              <a:rPr lang="zh-CN" altLang="en-US"/>
              <a:t>用游标的嵌入式</a:t>
            </a:r>
            <a:r>
              <a:rPr lang="en-US" altLang="zh-CN"/>
              <a:t>SQL </a:t>
            </a:r>
          </a:p>
          <a:p>
            <a:r>
              <a:rPr lang="en-US" altLang="zh-CN"/>
              <a:t>4.7.4  </a:t>
            </a:r>
            <a:r>
              <a:rPr lang="zh-CN" altLang="en-US"/>
              <a:t>嵌入式</a:t>
            </a:r>
            <a:r>
              <a:rPr lang="en-US" altLang="zh-CN"/>
              <a:t>SQL </a:t>
            </a:r>
            <a:r>
              <a:rPr lang="zh-CN" altLang="en-US"/>
              <a:t>应用实例</a:t>
            </a:r>
          </a:p>
          <a:p>
            <a:r>
              <a:rPr lang="en-US" altLang="zh-CN">
                <a:solidFill>
                  <a:srgbClr val="0000FF"/>
                </a:solidFill>
              </a:rPr>
              <a:t>4.7.5  </a:t>
            </a:r>
            <a:r>
              <a:rPr lang="zh-CN" altLang="en-US">
                <a:solidFill>
                  <a:srgbClr val="0000FF"/>
                </a:solidFill>
              </a:rPr>
              <a:t>动态</a:t>
            </a:r>
            <a:r>
              <a:rPr lang="en-US" altLang="zh-CN">
                <a:solidFill>
                  <a:srgbClr val="0000FF"/>
                </a:solidFill>
              </a:rPr>
              <a:t>SQL </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9D21D6E-D3BF-4C82-BA23-4EAEBAACBE02}" type="slidenum">
              <a:rPr lang="zh-CN" altLang="en-US"/>
              <a:pPr/>
              <a:t>199</a:t>
            </a:fld>
            <a:endParaRPr lang="en-US" altLang="zh-CN"/>
          </a:p>
        </p:txBody>
      </p:sp>
      <p:sp>
        <p:nvSpPr>
          <p:cNvPr id="5" name="日期占位符 4"/>
          <p:cNvSpPr>
            <a:spLocks noGrp="1"/>
          </p:cNvSpPr>
          <p:nvPr>
            <p:ph type="dt" sz="half" idx="11"/>
          </p:nvPr>
        </p:nvSpPr>
        <p:spPr/>
        <p:txBody>
          <a:bodyPr/>
          <a:lstStyle/>
          <a:p>
            <a:fld id="{B7E3699E-25B7-41E6-BBCD-38C9D2234FBB}" type="datetime1">
              <a:rPr lang="zh-CN" altLang="en-US"/>
              <a:pPr/>
              <a:t>2017/4/15</a:t>
            </a:fld>
            <a:endParaRPr lang="en-US" altLang="zh-CN" sz="1000"/>
          </a:p>
        </p:txBody>
      </p:sp>
      <p:sp>
        <p:nvSpPr>
          <p:cNvPr id="1793026" name="Rectangle 2"/>
          <p:cNvSpPr>
            <a:spLocks noGrp="1" noChangeArrowheads="1"/>
          </p:cNvSpPr>
          <p:nvPr>
            <p:ph type="title"/>
          </p:nvPr>
        </p:nvSpPr>
        <p:spPr/>
        <p:txBody>
          <a:bodyPr/>
          <a:lstStyle/>
          <a:p>
            <a:r>
              <a:rPr lang="zh-CN" altLang="en-US"/>
              <a:t>静态嵌入式</a:t>
            </a:r>
            <a:r>
              <a:rPr lang="en-US" altLang="zh-CN"/>
              <a:t>SQL</a:t>
            </a:r>
            <a:endParaRPr lang="zh-CN" altLang="en-US"/>
          </a:p>
        </p:txBody>
      </p:sp>
      <p:sp>
        <p:nvSpPr>
          <p:cNvPr id="1793027" name="Rectangle 3"/>
          <p:cNvSpPr>
            <a:spLocks noGrp="1" noChangeArrowheads="1"/>
          </p:cNvSpPr>
          <p:nvPr>
            <p:ph type="body" idx="1"/>
          </p:nvPr>
        </p:nvSpPr>
        <p:spPr>
          <a:xfrm>
            <a:off x="560388" y="1196975"/>
            <a:ext cx="8856662" cy="4440238"/>
          </a:xfrm>
        </p:spPr>
        <p:txBody>
          <a:bodyPr/>
          <a:lstStyle/>
          <a:p>
            <a:pPr>
              <a:lnSpc>
                <a:spcPct val="100000"/>
              </a:lnSpc>
            </a:pPr>
            <a:r>
              <a:rPr lang="zh-CN" altLang="en-US"/>
              <a:t>静态</a:t>
            </a:r>
            <a:r>
              <a:rPr lang="en-US" altLang="zh-CN"/>
              <a:t>SQL</a:t>
            </a:r>
            <a:r>
              <a:rPr lang="zh-CN" altLang="en-US"/>
              <a:t>的特点</a:t>
            </a:r>
          </a:p>
          <a:p>
            <a:pPr lvl="1">
              <a:lnSpc>
                <a:spcPct val="100000"/>
              </a:lnSpc>
            </a:pPr>
            <a:r>
              <a:rPr lang="zh-CN" altLang="en-US"/>
              <a:t>用户可以在程序运行过程中根据实际需要输入</a:t>
            </a:r>
            <a:r>
              <a:rPr lang="en-US" altLang="zh-CN"/>
              <a:t>WHERE</a:t>
            </a:r>
            <a:r>
              <a:rPr lang="zh-CN" altLang="en-US"/>
              <a:t>子句或</a:t>
            </a:r>
            <a:r>
              <a:rPr lang="en-US" altLang="zh-CN"/>
              <a:t>HAVING</a:t>
            </a:r>
            <a:r>
              <a:rPr lang="zh-CN" altLang="en-US"/>
              <a:t>子句中某些变量的</a:t>
            </a:r>
            <a:r>
              <a:rPr lang="zh-CN" altLang="en-US">
                <a:solidFill>
                  <a:srgbClr val="FF5050"/>
                </a:solidFill>
              </a:rPr>
              <a:t>值</a:t>
            </a:r>
            <a:r>
              <a:rPr lang="zh-CN" altLang="en-US"/>
              <a:t>。</a:t>
            </a:r>
          </a:p>
          <a:p>
            <a:pPr lvl="1">
              <a:lnSpc>
                <a:spcPct val="100000"/>
              </a:lnSpc>
            </a:pPr>
            <a:r>
              <a:rPr lang="zh-CN" altLang="en-US"/>
              <a:t>语句中主变量的</a:t>
            </a:r>
            <a:r>
              <a:rPr lang="zh-CN" altLang="en-US">
                <a:solidFill>
                  <a:srgbClr val="FF5050"/>
                </a:solidFill>
              </a:rPr>
              <a:t>个数与数据类型</a:t>
            </a:r>
            <a:r>
              <a:rPr lang="zh-CN" altLang="en-US"/>
              <a:t>在预编译时都是确定的，只有是主变量的</a:t>
            </a:r>
            <a:r>
              <a:rPr lang="zh-CN" altLang="en-US">
                <a:solidFill>
                  <a:srgbClr val="FF5050"/>
                </a:solidFill>
              </a:rPr>
              <a:t>值</a:t>
            </a:r>
            <a:r>
              <a:rPr lang="zh-CN" altLang="en-US"/>
              <a:t>是程序运行过程中动态输入的</a:t>
            </a:r>
          </a:p>
          <a:p>
            <a:pPr>
              <a:lnSpc>
                <a:spcPct val="100000"/>
              </a:lnSpc>
            </a:pPr>
            <a:r>
              <a:rPr lang="zh-CN" altLang="en-US"/>
              <a:t>静态</a:t>
            </a:r>
            <a:r>
              <a:rPr lang="en-US" altLang="zh-CN"/>
              <a:t>SQL</a:t>
            </a:r>
            <a:r>
              <a:rPr lang="zh-CN" altLang="en-US"/>
              <a:t>的不足</a:t>
            </a:r>
          </a:p>
          <a:p>
            <a:pPr lvl="1">
              <a:lnSpc>
                <a:spcPct val="100000"/>
              </a:lnSpc>
            </a:pPr>
            <a:r>
              <a:rPr lang="zh-CN" altLang="en-US"/>
              <a:t>静态</a:t>
            </a:r>
            <a:r>
              <a:rPr lang="en-US" altLang="zh-CN"/>
              <a:t>SQL</a:t>
            </a:r>
            <a:r>
              <a:rPr lang="zh-CN" altLang="en-US"/>
              <a:t>语句提供的编程</a:t>
            </a:r>
            <a:r>
              <a:rPr lang="zh-CN" altLang="en-US">
                <a:solidFill>
                  <a:srgbClr val="FF5050"/>
                </a:solidFill>
              </a:rPr>
              <a:t>灵活性</a:t>
            </a:r>
            <a:r>
              <a:rPr lang="zh-CN" altLang="en-US"/>
              <a:t>在许多情况下仍显得不足，不能编写更为通用的程序。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235DF25-F663-4849-99FA-485627B52845}" type="slidenum">
              <a:rPr lang="zh-CN" altLang="en-US"/>
              <a:pPr/>
              <a:t>2</a:t>
            </a:fld>
            <a:endParaRPr lang="en-US" altLang="zh-CN"/>
          </a:p>
        </p:txBody>
      </p:sp>
      <p:sp>
        <p:nvSpPr>
          <p:cNvPr id="5" name="日期占位符 4"/>
          <p:cNvSpPr>
            <a:spLocks noGrp="1"/>
          </p:cNvSpPr>
          <p:nvPr>
            <p:ph type="dt" sz="half" idx="11"/>
          </p:nvPr>
        </p:nvSpPr>
        <p:spPr/>
        <p:txBody>
          <a:bodyPr/>
          <a:lstStyle/>
          <a:p>
            <a:fld id="{7453E1DD-9E2A-4762-B98F-B4B6BC0411D0}" type="datetime1">
              <a:rPr lang="zh-CN" altLang="en-US"/>
              <a:pPr/>
              <a:t>2017/4/15</a:t>
            </a:fld>
            <a:endParaRPr lang="en-US" altLang="zh-CN" sz="1000"/>
          </a:p>
        </p:txBody>
      </p:sp>
      <p:sp>
        <p:nvSpPr>
          <p:cNvPr id="1359874" name="Rectangle 2"/>
          <p:cNvSpPr>
            <a:spLocks noGrp="1" noChangeArrowheads="1"/>
          </p:cNvSpPr>
          <p:nvPr>
            <p:ph type="title"/>
          </p:nvPr>
        </p:nvSpPr>
        <p:spPr/>
        <p:txBody>
          <a:bodyPr/>
          <a:lstStyle/>
          <a:p>
            <a:r>
              <a:rPr lang="en-US" altLang="zh-CN"/>
              <a:t>4.1 SQL</a:t>
            </a:r>
            <a:r>
              <a:rPr lang="zh-CN" altLang="en-US"/>
              <a:t>简介</a:t>
            </a:r>
          </a:p>
        </p:txBody>
      </p:sp>
      <p:sp>
        <p:nvSpPr>
          <p:cNvPr id="1359875" name="Rectangle 3"/>
          <p:cNvSpPr>
            <a:spLocks noGrp="1" noChangeArrowheads="1"/>
          </p:cNvSpPr>
          <p:nvPr>
            <p:ph type="body" idx="1"/>
          </p:nvPr>
        </p:nvSpPr>
        <p:spPr>
          <a:xfrm>
            <a:off x="650875" y="1143000"/>
            <a:ext cx="8820150" cy="4972050"/>
          </a:xfrm>
        </p:spPr>
        <p:txBody>
          <a:bodyPr/>
          <a:lstStyle/>
          <a:p>
            <a:r>
              <a:rPr lang="zh-CN" altLang="en-US"/>
              <a:t>结构化查询语言</a:t>
            </a:r>
            <a:r>
              <a:rPr lang="en-US" altLang="zh-CN"/>
              <a:t>SQL</a:t>
            </a:r>
            <a:r>
              <a:rPr lang="zh-CN" altLang="en-US"/>
              <a:t>（</a:t>
            </a:r>
            <a:r>
              <a:rPr lang="en-US" altLang="zh-CN"/>
              <a:t>Structured Query Language</a:t>
            </a:r>
            <a:r>
              <a:rPr lang="zh-CN" altLang="en-US"/>
              <a:t>）是一种介于关系代数与关系演算之间的语言，是一个通用的、功能极强的关系数据库语言，是关系数据库的标准语言。</a:t>
            </a:r>
          </a:p>
          <a:p>
            <a:r>
              <a:rPr lang="en-US" altLang="zh-CN"/>
              <a:t>SQL</a:t>
            </a:r>
            <a:r>
              <a:rPr lang="zh-CN" altLang="en-US"/>
              <a:t>语言的版本包括：</a:t>
            </a:r>
          </a:p>
          <a:p>
            <a:pPr lvl="1"/>
            <a:r>
              <a:rPr lang="en-US" altLang="zh-CN"/>
              <a:t>SQL-89</a:t>
            </a:r>
            <a:r>
              <a:rPr lang="zh-CN" altLang="en-US"/>
              <a:t>，</a:t>
            </a:r>
            <a:r>
              <a:rPr lang="en-US" altLang="zh-CN"/>
              <a:t>SQL-92</a:t>
            </a:r>
            <a:r>
              <a:rPr lang="zh-CN" altLang="en-US"/>
              <a:t>，</a:t>
            </a:r>
          </a:p>
          <a:p>
            <a:pPr lvl="1"/>
            <a:r>
              <a:rPr lang="zh-CN" altLang="en-US"/>
              <a:t> </a:t>
            </a:r>
            <a:r>
              <a:rPr lang="en-US" altLang="zh-CN"/>
              <a:t>SQL-99(SQL3) </a:t>
            </a:r>
            <a:r>
              <a:rPr lang="zh-CN" altLang="en-US"/>
              <a:t>增加了面向对象的概念</a:t>
            </a:r>
          </a:p>
          <a:p>
            <a:pPr lvl="1"/>
            <a:r>
              <a:rPr lang="zh-CN" altLang="en-US"/>
              <a:t> </a:t>
            </a:r>
            <a:r>
              <a:rPr lang="en-US" altLang="zh-CN"/>
              <a:t>SQL2003(SQL4),</a:t>
            </a:r>
          </a:p>
          <a:p>
            <a:r>
              <a:rPr lang="en-US" altLang="zh-CN"/>
              <a:t>SQL</a:t>
            </a:r>
            <a:r>
              <a:rPr lang="zh-CN" altLang="en-US"/>
              <a:t>语言集数据查询、数据操纵、数据定义和数据控制功能于一体，充分体现了关系数据语言的特点和优点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07E69D4-516F-4875-AE0F-D1F9E3A41EEC}" type="slidenum">
              <a:rPr lang="zh-CN" altLang="en-US"/>
              <a:pPr/>
              <a:t>20</a:t>
            </a:fld>
            <a:endParaRPr lang="en-US" altLang="zh-CN"/>
          </a:p>
        </p:txBody>
      </p:sp>
      <p:sp>
        <p:nvSpPr>
          <p:cNvPr id="5" name="日期占位符 4"/>
          <p:cNvSpPr>
            <a:spLocks noGrp="1"/>
          </p:cNvSpPr>
          <p:nvPr>
            <p:ph type="dt" sz="half" idx="11"/>
          </p:nvPr>
        </p:nvSpPr>
        <p:spPr/>
        <p:txBody>
          <a:bodyPr/>
          <a:lstStyle/>
          <a:p>
            <a:fld id="{569E1D29-4AC8-4F35-84F1-CE702A4C037A}" type="datetime1">
              <a:rPr lang="zh-CN" altLang="en-US"/>
              <a:pPr/>
              <a:t>2017/4/15</a:t>
            </a:fld>
            <a:endParaRPr lang="en-US" altLang="zh-CN" sz="1000"/>
          </a:p>
        </p:txBody>
      </p:sp>
      <p:sp>
        <p:nvSpPr>
          <p:cNvPr id="1722370" name="Rectangle 2"/>
          <p:cNvSpPr>
            <a:spLocks noGrp="1" noChangeArrowheads="1"/>
          </p:cNvSpPr>
          <p:nvPr>
            <p:ph type="title"/>
          </p:nvPr>
        </p:nvSpPr>
        <p:spPr/>
        <p:txBody>
          <a:bodyPr/>
          <a:lstStyle/>
          <a:p>
            <a:r>
              <a:rPr lang="en-US" altLang="zh-CN"/>
              <a:t>1.  </a:t>
            </a:r>
            <a:r>
              <a:rPr lang="zh-CN" altLang="en-US"/>
              <a:t>定义基本表</a:t>
            </a:r>
          </a:p>
        </p:txBody>
      </p:sp>
      <p:sp>
        <p:nvSpPr>
          <p:cNvPr id="1722371" name="Rectangle 3"/>
          <p:cNvSpPr>
            <a:spLocks noGrp="1" noChangeArrowheads="1"/>
          </p:cNvSpPr>
          <p:nvPr>
            <p:ph type="body" idx="1"/>
          </p:nvPr>
        </p:nvSpPr>
        <p:spPr>
          <a:xfrm>
            <a:off x="650875" y="1143000"/>
            <a:ext cx="8820150" cy="3670300"/>
          </a:xfrm>
        </p:spPr>
        <p:txBody>
          <a:bodyPr/>
          <a:lstStyle/>
          <a:p>
            <a:r>
              <a:rPr lang="zh-CN" altLang="en-US"/>
              <a:t>在定义基本表时，表所属的数据库模式一般被隐式指定，也可以显式地在定义表时指定表所属的数据库模式名。</a:t>
            </a:r>
          </a:p>
          <a:p>
            <a:pPr lvl="1"/>
            <a:r>
              <a:rPr lang="zh-CN" altLang="en-US"/>
              <a:t>如下语句在定义学生表时，同时指出学生表所在的模式为学生数据库模式</a:t>
            </a:r>
            <a:r>
              <a:rPr lang="en-US" altLang="zh-CN"/>
              <a:t>SST</a:t>
            </a:r>
            <a:r>
              <a:rPr lang="zh-CN" altLang="en-US"/>
              <a:t>。</a:t>
            </a:r>
          </a:p>
          <a:p>
            <a:pPr lvl="2">
              <a:buFont typeface="Wingdings" pitchFamily="2" charset="2"/>
              <a:buNone/>
            </a:pPr>
            <a:r>
              <a:rPr lang="en-US" altLang="zh-CN"/>
              <a:t>CREATE TABLE SST.Student</a:t>
            </a:r>
          </a:p>
          <a:p>
            <a:pPr lvl="2">
              <a:buFont typeface="Wingdings" pitchFamily="2" charset="2"/>
              <a:buNone/>
            </a:pPr>
            <a:r>
              <a:rPr lang="en-US" altLang="zh-CN"/>
              <a:t>        (Sno CHAR(6) NOT NULL UNIQUE,…)</a:t>
            </a:r>
            <a:r>
              <a:rPr lang="zh-CN" altLang="en-US"/>
              <a:t>；</a:t>
            </a:r>
          </a:p>
          <a:p>
            <a:r>
              <a:rPr lang="zh-CN" altLang="en-US"/>
              <a:t>在创建模式语句中同时创建表</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369C6F8-207E-48F1-A057-CA2D9F3C22A9}" type="slidenum">
              <a:rPr lang="zh-CN" altLang="en-US"/>
              <a:pPr/>
              <a:t>200</a:t>
            </a:fld>
            <a:endParaRPr lang="en-US" altLang="zh-CN"/>
          </a:p>
        </p:txBody>
      </p:sp>
      <p:sp>
        <p:nvSpPr>
          <p:cNvPr id="5" name="日期占位符 4"/>
          <p:cNvSpPr>
            <a:spLocks noGrp="1"/>
          </p:cNvSpPr>
          <p:nvPr>
            <p:ph type="dt" sz="half" idx="11"/>
          </p:nvPr>
        </p:nvSpPr>
        <p:spPr/>
        <p:txBody>
          <a:bodyPr/>
          <a:lstStyle/>
          <a:p>
            <a:fld id="{8EA84286-0106-422B-8BAA-E1707BAC3D33}" type="datetime1">
              <a:rPr lang="zh-CN" altLang="en-US"/>
              <a:pPr/>
              <a:t>2017/4/15</a:t>
            </a:fld>
            <a:endParaRPr lang="en-US" altLang="zh-CN" sz="1000"/>
          </a:p>
        </p:txBody>
      </p:sp>
      <p:sp>
        <p:nvSpPr>
          <p:cNvPr id="1794050" name="Rectangle 2"/>
          <p:cNvSpPr>
            <a:spLocks noGrp="1" noChangeArrowheads="1"/>
          </p:cNvSpPr>
          <p:nvPr>
            <p:ph type="title"/>
          </p:nvPr>
        </p:nvSpPr>
        <p:spPr/>
        <p:txBody>
          <a:bodyPr/>
          <a:lstStyle/>
          <a:p>
            <a:r>
              <a:rPr lang="zh-CN" altLang="en-US"/>
              <a:t>动态嵌入式</a:t>
            </a:r>
            <a:r>
              <a:rPr lang="en-US" altLang="zh-CN"/>
              <a:t>SQL</a:t>
            </a:r>
          </a:p>
        </p:txBody>
      </p:sp>
      <p:sp>
        <p:nvSpPr>
          <p:cNvPr id="1794051" name="Rectangle 3"/>
          <p:cNvSpPr>
            <a:spLocks noGrp="1" noChangeArrowheads="1"/>
          </p:cNvSpPr>
          <p:nvPr>
            <p:ph type="body" idx="1"/>
          </p:nvPr>
        </p:nvSpPr>
        <p:spPr>
          <a:xfrm>
            <a:off x="650875" y="1143000"/>
            <a:ext cx="8820150" cy="5453063"/>
          </a:xfrm>
        </p:spPr>
        <p:txBody>
          <a:bodyPr/>
          <a:lstStyle/>
          <a:p>
            <a:pPr marL="342900" indent="-342900" defTabSz="914400">
              <a:lnSpc>
                <a:spcPct val="85000"/>
              </a:lnSpc>
              <a:spcBef>
                <a:spcPct val="0"/>
              </a:spcBef>
            </a:pPr>
            <a:r>
              <a:rPr lang="zh-CN" altLang="en-US"/>
              <a:t>动态</a:t>
            </a:r>
            <a:r>
              <a:rPr lang="en-US" altLang="zh-CN"/>
              <a:t>SQL</a:t>
            </a:r>
            <a:r>
              <a:rPr lang="zh-CN" altLang="en-US"/>
              <a:t>语句</a:t>
            </a:r>
          </a:p>
          <a:p>
            <a:pPr marL="742950" lvl="1" indent="-285750" defTabSz="914400">
              <a:lnSpc>
                <a:spcPct val="85000"/>
              </a:lnSpc>
              <a:spcBef>
                <a:spcPct val="0"/>
              </a:spcBef>
            </a:pPr>
            <a:r>
              <a:rPr lang="zh-CN" altLang="en-US"/>
              <a:t>程序运行期间临时组装</a:t>
            </a:r>
            <a:r>
              <a:rPr lang="en-US" altLang="zh-CN"/>
              <a:t>SQL</a:t>
            </a:r>
            <a:r>
              <a:rPr lang="zh-CN" altLang="en-US"/>
              <a:t>语句，而不是像静态</a:t>
            </a:r>
            <a:r>
              <a:rPr lang="en-US" altLang="zh-CN"/>
              <a:t>SQL</a:t>
            </a:r>
            <a:r>
              <a:rPr lang="zh-CN" altLang="en-US"/>
              <a:t>语句一样，在程序运行前语句已经确定，运行期间只需要确定主变量的值。</a:t>
            </a:r>
          </a:p>
          <a:p>
            <a:pPr marL="342900" indent="-342900" defTabSz="914400">
              <a:lnSpc>
                <a:spcPct val="85000"/>
              </a:lnSpc>
              <a:spcBef>
                <a:spcPct val="0"/>
              </a:spcBef>
            </a:pPr>
            <a:r>
              <a:rPr lang="zh-CN" altLang="en-US"/>
              <a:t>动态</a:t>
            </a:r>
            <a:r>
              <a:rPr lang="en-US" altLang="zh-CN"/>
              <a:t>SQL</a:t>
            </a:r>
            <a:r>
              <a:rPr lang="zh-CN" altLang="en-US"/>
              <a:t>语句主要有三种形式：</a:t>
            </a:r>
          </a:p>
          <a:p>
            <a:pPr marL="742950" lvl="1" indent="-285750" defTabSz="914400">
              <a:lnSpc>
                <a:spcPct val="85000"/>
              </a:lnSpc>
              <a:spcBef>
                <a:spcPct val="0"/>
              </a:spcBef>
            </a:pPr>
            <a:r>
              <a:rPr lang="zh-CN" altLang="en-US"/>
              <a:t>语句可变</a:t>
            </a:r>
            <a:r>
              <a:rPr lang="en-US" altLang="zh-CN"/>
              <a:t>: </a:t>
            </a:r>
            <a:r>
              <a:rPr lang="zh-CN" altLang="en-US"/>
              <a:t>程序运行期间临时输入完整的</a:t>
            </a:r>
            <a:r>
              <a:rPr lang="en-US" altLang="zh-CN"/>
              <a:t>SQL</a:t>
            </a:r>
            <a:r>
              <a:rPr lang="zh-CN" altLang="en-US"/>
              <a:t>语句</a:t>
            </a:r>
          </a:p>
          <a:p>
            <a:pPr marL="742950" lvl="1" indent="-285750" defTabSz="914400">
              <a:lnSpc>
                <a:spcPct val="85000"/>
              </a:lnSpc>
              <a:spcBef>
                <a:spcPct val="0"/>
              </a:spcBef>
            </a:pPr>
            <a:r>
              <a:rPr lang="zh-CN" altLang="en-US"/>
              <a:t>条件可变：</a:t>
            </a:r>
            <a:r>
              <a:rPr lang="en-US" altLang="zh-CN"/>
              <a:t>WHERE</a:t>
            </a:r>
            <a:r>
              <a:rPr lang="zh-CN" altLang="en-US"/>
              <a:t>条件可以根据程序运行状态改变形式</a:t>
            </a:r>
          </a:p>
          <a:p>
            <a:pPr marL="742950" lvl="1" indent="-285750" defTabSz="914400">
              <a:lnSpc>
                <a:spcPct val="85000"/>
              </a:lnSpc>
              <a:spcBef>
                <a:spcPct val="0"/>
              </a:spcBef>
            </a:pPr>
            <a:r>
              <a:rPr lang="zh-CN" altLang="en-US"/>
              <a:t>数据库对象、查询条件均可变：</a:t>
            </a:r>
            <a:r>
              <a:rPr lang="en-US" altLang="zh-CN"/>
              <a:t>SELECT</a:t>
            </a:r>
            <a:r>
              <a:rPr lang="zh-CN" altLang="en-US"/>
              <a:t>的列名、</a:t>
            </a:r>
            <a:r>
              <a:rPr lang="en-US" altLang="zh-CN"/>
              <a:t>FROM</a:t>
            </a:r>
            <a:r>
              <a:rPr lang="zh-CN" altLang="en-US"/>
              <a:t>的数据表名、</a:t>
            </a:r>
            <a:r>
              <a:rPr lang="en-US" altLang="zh-CN"/>
              <a:t>WHERE</a:t>
            </a:r>
            <a:r>
              <a:rPr lang="zh-CN" altLang="en-US"/>
              <a:t>的条件均可以由用户临时构造。</a:t>
            </a:r>
          </a:p>
          <a:p>
            <a:pPr marL="342900" indent="-342900" defTabSz="914400">
              <a:lnSpc>
                <a:spcPct val="85000"/>
              </a:lnSpc>
              <a:spcBef>
                <a:spcPct val="0"/>
              </a:spcBef>
            </a:pPr>
            <a:r>
              <a:rPr lang="zh-CN" altLang="en-US">
                <a:solidFill>
                  <a:srgbClr val="0000FF"/>
                </a:solidFill>
              </a:rPr>
              <a:t>使用动态</a:t>
            </a:r>
            <a:r>
              <a:rPr lang="en-US" altLang="zh-CN">
                <a:solidFill>
                  <a:srgbClr val="0000FF"/>
                </a:solidFill>
              </a:rPr>
              <a:t>SQL</a:t>
            </a:r>
            <a:r>
              <a:rPr lang="zh-CN" altLang="en-US">
                <a:solidFill>
                  <a:srgbClr val="0000FF"/>
                </a:solidFill>
              </a:rPr>
              <a:t>技术更多的是涉及程序设计方面的知识</a:t>
            </a:r>
            <a:r>
              <a:rPr lang="en-US" altLang="zh-CN">
                <a:solidFill>
                  <a:srgbClr val="0000FF"/>
                </a:solidFill>
              </a:rPr>
              <a:t>,</a:t>
            </a:r>
            <a:r>
              <a:rPr lang="zh-CN" altLang="en-US">
                <a:solidFill>
                  <a:srgbClr val="0000FF"/>
                </a:solidFill>
              </a:rPr>
              <a:t>而不是</a:t>
            </a:r>
            <a:r>
              <a:rPr lang="en-US" altLang="zh-CN">
                <a:solidFill>
                  <a:srgbClr val="0000FF"/>
                </a:solidFill>
              </a:rPr>
              <a:t>SQL</a:t>
            </a:r>
            <a:r>
              <a:rPr lang="zh-CN" altLang="en-US">
                <a:solidFill>
                  <a:srgbClr val="0000FF"/>
                </a:solidFill>
              </a:rPr>
              <a:t>语言本身</a:t>
            </a:r>
          </a:p>
          <a:p>
            <a:pPr marL="742950" lvl="1" indent="-285750" defTabSz="914400">
              <a:lnSpc>
                <a:spcPct val="85000"/>
              </a:lnSpc>
              <a:spcBef>
                <a:spcPct val="0"/>
              </a:spcBef>
            </a:pPr>
            <a:r>
              <a:rPr lang="zh-CN" altLang="en-US"/>
              <a:t>动态</a:t>
            </a:r>
            <a:r>
              <a:rPr lang="en-US" altLang="zh-CN"/>
              <a:t>SQL</a:t>
            </a:r>
            <a:r>
              <a:rPr lang="zh-CN" altLang="en-US"/>
              <a:t>语句可以即席输入后直接执行，也可以经过预处理后多次执行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94051">
                                            <p:txEl>
                                              <p:pRg st="0" end="0"/>
                                            </p:txEl>
                                          </p:spTgt>
                                        </p:tgtEl>
                                        <p:attrNameLst>
                                          <p:attrName>style.visibility</p:attrName>
                                        </p:attrNameLst>
                                      </p:cBhvr>
                                      <p:to>
                                        <p:strVal val="visible"/>
                                      </p:to>
                                    </p:set>
                                    <p:animEffect transition="in" filter="wipe(up)">
                                      <p:cBhvr>
                                        <p:cTn id="7" dur="1000"/>
                                        <p:tgtEl>
                                          <p:spTgt spid="179405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94051">
                                            <p:txEl>
                                              <p:pRg st="1" end="1"/>
                                            </p:txEl>
                                          </p:spTgt>
                                        </p:tgtEl>
                                        <p:attrNameLst>
                                          <p:attrName>style.visibility</p:attrName>
                                        </p:attrNameLst>
                                      </p:cBhvr>
                                      <p:to>
                                        <p:strVal val="visible"/>
                                      </p:to>
                                    </p:set>
                                    <p:animEffect transition="in" filter="wipe(up)">
                                      <p:cBhvr>
                                        <p:cTn id="11" dur="1000"/>
                                        <p:tgtEl>
                                          <p:spTgt spid="179405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94051">
                                            <p:txEl>
                                              <p:pRg st="2" end="2"/>
                                            </p:txEl>
                                          </p:spTgt>
                                        </p:tgtEl>
                                        <p:attrNameLst>
                                          <p:attrName>style.visibility</p:attrName>
                                        </p:attrNameLst>
                                      </p:cBhvr>
                                      <p:to>
                                        <p:strVal val="visible"/>
                                      </p:to>
                                    </p:set>
                                    <p:animEffect transition="in" filter="wipe(up)">
                                      <p:cBhvr>
                                        <p:cTn id="16" dur="1000"/>
                                        <p:tgtEl>
                                          <p:spTgt spid="1794051">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794051">
                                            <p:txEl>
                                              <p:pRg st="3" end="3"/>
                                            </p:txEl>
                                          </p:spTgt>
                                        </p:tgtEl>
                                        <p:attrNameLst>
                                          <p:attrName>style.visibility</p:attrName>
                                        </p:attrNameLst>
                                      </p:cBhvr>
                                      <p:to>
                                        <p:strVal val="visible"/>
                                      </p:to>
                                    </p:set>
                                    <p:animEffect transition="in" filter="wipe(up)">
                                      <p:cBhvr>
                                        <p:cTn id="20" dur="1000"/>
                                        <p:tgtEl>
                                          <p:spTgt spid="1794051">
                                            <p:txEl>
                                              <p:pRg st="3" end="3"/>
                                            </p:txEl>
                                          </p:spTgt>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794051">
                                            <p:txEl>
                                              <p:pRg st="4" end="4"/>
                                            </p:txEl>
                                          </p:spTgt>
                                        </p:tgtEl>
                                        <p:attrNameLst>
                                          <p:attrName>style.visibility</p:attrName>
                                        </p:attrNameLst>
                                      </p:cBhvr>
                                      <p:to>
                                        <p:strVal val="visible"/>
                                      </p:to>
                                    </p:set>
                                    <p:animEffect transition="in" filter="wipe(up)">
                                      <p:cBhvr>
                                        <p:cTn id="24" dur="1000"/>
                                        <p:tgtEl>
                                          <p:spTgt spid="1794051">
                                            <p:txEl>
                                              <p:pRg st="4" end="4"/>
                                            </p:txEl>
                                          </p:spTgt>
                                        </p:tgtEl>
                                      </p:cBhvr>
                                    </p:animEffect>
                                  </p:childTnLst>
                                </p:cTn>
                              </p:par>
                            </p:childTnLst>
                          </p:cTn>
                        </p:par>
                        <p:par>
                          <p:cTn id="25" fill="hold" nodeType="afterGroup">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794051">
                                            <p:txEl>
                                              <p:pRg st="5" end="5"/>
                                            </p:txEl>
                                          </p:spTgt>
                                        </p:tgtEl>
                                        <p:attrNameLst>
                                          <p:attrName>style.visibility</p:attrName>
                                        </p:attrNameLst>
                                      </p:cBhvr>
                                      <p:to>
                                        <p:strVal val="visible"/>
                                      </p:to>
                                    </p:set>
                                    <p:animEffect transition="in" filter="wipe(up)">
                                      <p:cBhvr>
                                        <p:cTn id="28" dur="1000"/>
                                        <p:tgtEl>
                                          <p:spTgt spid="179405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94051">
                                            <p:txEl>
                                              <p:pRg st="6" end="6"/>
                                            </p:txEl>
                                          </p:spTgt>
                                        </p:tgtEl>
                                        <p:attrNameLst>
                                          <p:attrName>style.visibility</p:attrName>
                                        </p:attrNameLst>
                                      </p:cBhvr>
                                      <p:to>
                                        <p:strVal val="visible"/>
                                      </p:to>
                                    </p:set>
                                    <p:animEffect transition="in" filter="wipe(up)">
                                      <p:cBhvr>
                                        <p:cTn id="33" dur="1000"/>
                                        <p:tgtEl>
                                          <p:spTgt spid="1794051">
                                            <p:txEl>
                                              <p:pRg st="6" end="6"/>
                                            </p:txEl>
                                          </p:spTgt>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794051">
                                            <p:txEl>
                                              <p:pRg st="7" end="7"/>
                                            </p:txEl>
                                          </p:spTgt>
                                        </p:tgtEl>
                                        <p:attrNameLst>
                                          <p:attrName>style.visibility</p:attrName>
                                        </p:attrNameLst>
                                      </p:cBhvr>
                                      <p:to>
                                        <p:strVal val="visible"/>
                                      </p:to>
                                    </p:set>
                                    <p:animEffect transition="in" filter="wipe(up)">
                                      <p:cBhvr>
                                        <p:cTn id="37" dur="1000"/>
                                        <p:tgtEl>
                                          <p:spTgt spid="1794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1" grpId="0" uiExpand="1"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5362AE3-D4C2-422E-B90F-6892EE1D4A91}" type="slidenum">
              <a:rPr lang="zh-CN" altLang="en-US"/>
              <a:pPr/>
              <a:t>201</a:t>
            </a:fld>
            <a:endParaRPr lang="en-US" altLang="zh-CN"/>
          </a:p>
        </p:txBody>
      </p:sp>
      <p:sp>
        <p:nvSpPr>
          <p:cNvPr id="5" name="日期占位符 4"/>
          <p:cNvSpPr>
            <a:spLocks noGrp="1"/>
          </p:cNvSpPr>
          <p:nvPr>
            <p:ph type="dt" sz="half" idx="11"/>
          </p:nvPr>
        </p:nvSpPr>
        <p:spPr/>
        <p:txBody>
          <a:bodyPr/>
          <a:lstStyle/>
          <a:p>
            <a:fld id="{B28B58F3-8C7A-4E32-B140-4067CF3373D0}" type="datetime1">
              <a:rPr lang="zh-CN" altLang="en-US"/>
              <a:pPr/>
              <a:t>2017/4/15</a:t>
            </a:fld>
            <a:endParaRPr lang="en-US" altLang="zh-CN" sz="1000"/>
          </a:p>
        </p:txBody>
      </p:sp>
      <p:sp>
        <p:nvSpPr>
          <p:cNvPr id="1798146" name="Rectangle 2"/>
          <p:cNvSpPr>
            <a:spLocks noGrp="1" noChangeArrowheads="1"/>
          </p:cNvSpPr>
          <p:nvPr>
            <p:ph type="title"/>
          </p:nvPr>
        </p:nvSpPr>
        <p:spPr/>
        <p:txBody>
          <a:bodyPr/>
          <a:lstStyle/>
          <a:p>
            <a:r>
              <a:rPr lang="en-US" altLang="en-US"/>
              <a:t>4.7</a:t>
            </a:r>
            <a:r>
              <a:rPr lang="en-US" altLang="zh-CN"/>
              <a:t> </a:t>
            </a:r>
            <a:r>
              <a:rPr lang="en-US" altLang="en-US"/>
              <a:t>嵌入式SQL</a:t>
            </a:r>
            <a:endParaRPr lang="zh-CN" altLang="en-US"/>
          </a:p>
        </p:txBody>
      </p:sp>
      <p:sp>
        <p:nvSpPr>
          <p:cNvPr id="1798147" name="Rectangle 3"/>
          <p:cNvSpPr>
            <a:spLocks noGrp="1" noChangeArrowheads="1"/>
          </p:cNvSpPr>
          <p:nvPr>
            <p:ph type="body" idx="1"/>
          </p:nvPr>
        </p:nvSpPr>
        <p:spPr>
          <a:xfrm>
            <a:off x="415925" y="1143000"/>
            <a:ext cx="9255125" cy="4937125"/>
          </a:xfrm>
        </p:spPr>
        <p:txBody>
          <a:bodyPr/>
          <a:lstStyle/>
          <a:p>
            <a:pPr>
              <a:lnSpc>
                <a:spcPct val="100000"/>
              </a:lnSpc>
              <a:spcBef>
                <a:spcPct val="5000"/>
              </a:spcBef>
            </a:pPr>
            <a:r>
              <a:rPr lang="zh-CN" altLang="en-US" sz="2400" dirty="0"/>
              <a:t>在嵌入式</a:t>
            </a:r>
            <a:r>
              <a:rPr lang="en-US" altLang="zh-CN" sz="2400" dirty="0"/>
              <a:t>SQL</a:t>
            </a:r>
            <a:r>
              <a:rPr lang="zh-CN" altLang="en-US" sz="2400" dirty="0"/>
              <a:t>中，</a:t>
            </a:r>
            <a:r>
              <a:rPr lang="en-US" altLang="zh-CN" sz="2400" dirty="0"/>
              <a:t>SQL</a:t>
            </a:r>
            <a:r>
              <a:rPr lang="zh-CN" altLang="en-US" sz="2400" dirty="0"/>
              <a:t>语句与主语言语句分工非常明确</a:t>
            </a:r>
          </a:p>
          <a:p>
            <a:pPr lvl="1">
              <a:lnSpc>
                <a:spcPct val="100000"/>
              </a:lnSpc>
              <a:spcBef>
                <a:spcPct val="5000"/>
              </a:spcBef>
            </a:pPr>
            <a:r>
              <a:rPr lang="zh-CN" altLang="en-US" sz="2400" dirty="0"/>
              <a:t> </a:t>
            </a:r>
            <a:r>
              <a:rPr lang="en-US" altLang="zh-CN" sz="2400" dirty="0"/>
              <a:t>SQL</a:t>
            </a:r>
            <a:r>
              <a:rPr lang="zh-CN" altLang="en-US" sz="2400" dirty="0"/>
              <a:t>语句</a:t>
            </a:r>
          </a:p>
          <a:p>
            <a:pPr lvl="2">
              <a:lnSpc>
                <a:spcPct val="100000"/>
              </a:lnSpc>
              <a:spcBef>
                <a:spcPct val="5000"/>
              </a:spcBef>
            </a:pPr>
            <a:r>
              <a:rPr lang="zh-CN" altLang="en-US" sz="2400" dirty="0"/>
              <a:t>直接与数据库打交道，取出数据库中的数据。</a:t>
            </a:r>
          </a:p>
          <a:p>
            <a:pPr lvl="2">
              <a:lnSpc>
                <a:spcPct val="100000"/>
              </a:lnSpc>
              <a:spcBef>
                <a:spcPct val="5000"/>
              </a:spcBef>
            </a:pPr>
            <a:r>
              <a:rPr lang="en-US" altLang="zh-CN" sz="2400" dirty="0"/>
              <a:t>SQL</a:t>
            </a:r>
            <a:r>
              <a:rPr lang="zh-CN" altLang="en-US" sz="2400" dirty="0"/>
              <a:t>语言是面向集合的，一条</a:t>
            </a:r>
            <a:r>
              <a:rPr lang="en-US" altLang="zh-CN" sz="2400" dirty="0"/>
              <a:t>SQL</a:t>
            </a:r>
            <a:r>
              <a:rPr lang="zh-CN" altLang="en-US" sz="2400" dirty="0"/>
              <a:t>语句可以产生或处理多条记录</a:t>
            </a:r>
          </a:p>
          <a:p>
            <a:pPr lvl="2">
              <a:lnSpc>
                <a:spcPct val="100000"/>
              </a:lnSpc>
              <a:spcBef>
                <a:spcPct val="5000"/>
              </a:spcBef>
            </a:pPr>
            <a:endParaRPr lang="zh-CN" altLang="en-US" sz="2400" dirty="0"/>
          </a:p>
          <a:p>
            <a:pPr lvl="1">
              <a:lnSpc>
                <a:spcPct val="100000"/>
              </a:lnSpc>
              <a:spcBef>
                <a:spcPct val="5000"/>
              </a:spcBef>
            </a:pPr>
            <a:r>
              <a:rPr lang="zh-CN" altLang="en-US" sz="2400" dirty="0"/>
              <a:t> 主语言语句</a:t>
            </a:r>
          </a:p>
          <a:p>
            <a:pPr lvl="2">
              <a:lnSpc>
                <a:spcPct val="100000"/>
              </a:lnSpc>
              <a:spcBef>
                <a:spcPct val="5000"/>
              </a:spcBef>
            </a:pPr>
            <a:r>
              <a:rPr lang="zh-CN" altLang="en-US" sz="2400" dirty="0"/>
              <a:t>控制程序流程</a:t>
            </a:r>
          </a:p>
          <a:p>
            <a:pPr lvl="2">
              <a:lnSpc>
                <a:spcPct val="100000"/>
              </a:lnSpc>
              <a:spcBef>
                <a:spcPct val="5000"/>
              </a:spcBef>
            </a:pPr>
            <a:r>
              <a:rPr lang="zh-CN" altLang="en-US" sz="2400" dirty="0"/>
              <a:t>对取出的数据做进一步加工处理</a:t>
            </a:r>
          </a:p>
          <a:p>
            <a:pPr lvl="2">
              <a:lnSpc>
                <a:spcPct val="100000"/>
              </a:lnSpc>
              <a:spcBef>
                <a:spcPct val="5000"/>
              </a:spcBef>
            </a:pPr>
            <a:r>
              <a:rPr lang="zh-CN" altLang="en-US" sz="2400" dirty="0"/>
              <a:t>主语言是面向记录的，一组主变量一次只能存放一条记录</a:t>
            </a:r>
          </a:p>
          <a:p>
            <a:pPr lvl="3">
              <a:lnSpc>
                <a:spcPct val="100000"/>
              </a:lnSpc>
              <a:spcBef>
                <a:spcPct val="5000"/>
              </a:spcBef>
            </a:pPr>
            <a:r>
              <a:rPr lang="zh-CN" altLang="en-US" sz="2400" dirty="0"/>
              <a:t>仅使用主变量并不能完全满足</a:t>
            </a:r>
            <a:r>
              <a:rPr lang="en-US" altLang="zh-CN" sz="2400" dirty="0"/>
              <a:t>SQL</a:t>
            </a:r>
            <a:r>
              <a:rPr lang="zh-CN" altLang="en-US" sz="2400" dirty="0"/>
              <a:t>语句向应用程序输出数据的要求</a:t>
            </a:r>
          </a:p>
          <a:p>
            <a:pPr lvl="3">
              <a:lnSpc>
                <a:spcPct val="100000"/>
              </a:lnSpc>
              <a:spcBef>
                <a:spcPct val="5000"/>
              </a:spcBef>
            </a:pPr>
            <a:r>
              <a:rPr lang="zh-CN" altLang="en-US" sz="2400" dirty="0"/>
              <a:t>嵌入式</a:t>
            </a:r>
            <a:r>
              <a:rPr lang="en-US" altLang="zh-CN" sz="2400" dirty="0"/>
              <a:t>SQL</a:t>
            </a:r>
            <a:r>
              <a:rPr lang="zh-CN" altLang="en-US" sz="2400" dirty="0"/>
              <a:t>引入了游标，协调两种不同的处理方式</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0F042BB-3555-4A3D-A91C-D6A3730A51B6}" type="slidenum">
              <a:rPr lang="zh-CN" altLang="en-US"/>
              <a:pPr/>
              <a:t>202</a:t>
            </a:fld>
            <a:endParaRPr lang="en-US" altLang="zh-CN"/>
          </a:p>
        </p:txBody>
      </p:sp>
      <p:sp>
        <p:nvSpPr>
          <p:cNvPr id="6" name="日期占位符 4"/>
          <p:cNvSpPr>
            <a:spLocks noGrp="1"/>
          </p:cNvSpPr>
          <p:nvPr>
            <p:ph type="dt" sz="half" idx="11"/>
          </p:nvPr>
        </p:nvSpPr>
        <p:spPr/>
        <p:txBody>
          <a:bodyPr/>
          <a:lstStyle/>
          <a:p>
            <a:fld id="{DEAF62E8-55FC-4769-92F5-C8D283EA4652}" type="datetime1">
              <a:rPr lang="zh-CN" altLang="en-US"/>
              <a:pPr/>
              <a:t>2017/4/15</a:t>
            </a:fld>
            <a:endParaRPr lang="en-US" altLang="zh-CN" sz="1000"/>
          </a:p>
        </p:txBody>
      </p:sp>
      <p:graphicFrame>
        <p:nvGraphicFramePr>
          <p:cNvPr id="1708034" name="Object 2"/>
          <p:cNvGraphicFramePr>
            <a:graphicFrameLocks noChangeAspect="1"/>
          </p:cNvGraphicFramePr>
          <p:nvPr/>
        </p:nvGraphicFramePr>
        <p:xfrm>
          <a:off x="2876550" y="3790950"/>
          <a:ext cx="7029450" cy="3067050"/>
        </p:xfrm>
        <a:graphic>
          <a:graphicData uri="http://schemas.openxmlformats.org/presentationml/2006/ole">
            <mc:AlternateContent xmlns:mc="http://schemas.openxmlformats.org/markup-compatibility/2006">
              <mc:Choice xmlns:v="urn:schemas-microsoft-com:vml" Requires="v">
                <p:oleObj spid="_x0000_s1708046" name="文档" r:id="rId3" imgW="3210690" imgH="1586991" progId="Word.Document.8">
                  <p:embed/>
                </p:oleObj>
              </mc:Choice>
              <mc:Fallback>
                <p:oleObj name="文档" r:id="rId3" imgW="3210690" imgH="158699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3790950"/>
                        <a:ext cx="70294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8035" name="Rectangle 3"/>
          <p:cNvSpPr>
            <a:spLocks noGrp="1" noChangeArrowheads="1"/>
          </p:cNvSpPr>
          <p:nvPr>
            <p:ph type="title"/>
          </p:nvPr>
        </p:nvSpPr>
        <p:spPr/>
        <p:txBody>
          <a:bodyPr/>
          <a:lstStyle/>
          <a:p>
            <a:r>
              <a:rPr lang="en-US" altLang="zh-CN"/>
              <a:t>4.8  </a:t>
            </a:r>
            <a:r>
              <a:rPr lang="zh-CN" altLang="en-US"/>
              <a:t>小    结</a:t>
            </a:r>
          </a:p>
        </p:txBody>
      </p:sp>
      <p:sp>
        <p:nvSpPr>
          <p:cNvPr id="1708036" name="Rectangle 4"/>
          <p:cNvSpPr>
            <a:spLocks noGrp="1" noChangeArrowheads="1"/>
          </p:cNvSpPr>
          <p:nvPr>
            <p:ph type="body" idx="1"/>
          </p:nvPr>
        </p:nvSpPr>
        <p:spPr>
          <a:xfrm>
            <a:off x="650875" y="1143000"/>
            <a:ext cx="8820150" cy="4541838"/>
          </a:xfrm>
        </p:spPr>
        <p:txBody>
          <a:bodyPr/>
          <a:lstStyle/>
          <a:p>
            <a:pPr>
              <a:lnSpc>
                <a:spcPct val="80000"/>
              </a:lnSpc>
            </a:pPr>
            <a:r>
              <a:rPr lang="en-US" altLang="zh-CN"/>
              <a:t>SQL</a:t>
            </a:r>
            <a:r>
              <a:rPr lang="zh-CN" altLang="en-US"/>
              <a:t>的特点</a:t>
            </a:r>
          </a:p>
          <a:p>
            <a:pPr lvl="1">
              <a:lnSpc>
                <a:spcPct val="80000"/>
              </a:lnSpc>
            </a:pPr>
            <a:r>
              <a:rPr lang="en-US" altLang="zh-CN"/>
              <a:t>⒈ </a:t>
            </a:r>
            <a:r>
              <a:rPr lang="zh-CN" altLang="en-US"/>
              <a:t>综合统一</a:t>
            </a:r>
          </a:p>
          <a:p>
            <a:pPr lvl="1">
              <a:lnSpc>
                <a:spcPct val="80000"/>
              </a:lnSpc>
            </a:pPr>
            <a:r>
              <a:rPr lang="zh-CN" altLang="en-US"/>
              <a:t> </a:t>
            </a:r>
            <a:r>
              <a:rPr lang="en-US" altLang="zh-CN"/>
              <a:t>2. </a:t>
            </a:r>
            <a:r>
              <a:rPr lang="zh-CN" altLang="en-US"/>
              <a:t>高度非过程化</a:t>
            </a:r>
          </a:p>
          <a:p>
            <a:pPr lvl="1">
              <a:lnSpc>
                <a:spcPct val="80000"/>
              </a:lnSpc>
            </a:pPr>
            <a:r>
              <a:rPr lang="zh-CN" altLang="en-US"/>
              <a:t> </a:t>
            </a:r>
            <a:r>
              <a:rPr lang="en-US" altLang="zh-CN"/>
              <a:t>3. </a:t>
            </a:r>
            <a:r>
              <a:rPr lang="zh-CN" altLang="en-US"/>
              <a:t>面向集合的操作方式</a:t>
            </a:r>
          </a:p>
          <a:p>
            <a:pPr lvl="1">
              <a:lnSpc>
                <a:spcPct val="80000"/>
              </a:lnSpc>
            </a:pPr>
            <a:r>
              <a:rPr lang="zh-CN" altLang="en-US"/>
              <a:t> </a:t>
            </a:r>
            <a:r>
              <a:rPr lang="en-US" altLang="zh-CN"/>
              <a:t>4. </a:t>
            </a:r>
            <a:r>
              <a:rPr lang="zh-CN" altLang="en-US"/>
              <a:t>同一种语法结构提供两种使用方式</a:t>
            </a:r>
          </a:p>
          <a:p>
            <a:pPr>
              <a:lnSpc>
                <a:spcPct val="70000"/>
              </a:lnSpc>
            </a:pPr>
            <a:r>
              <a:rPr lang="zh-CN" altLang="en-US"/>
              <a:t>交互式</a:t>
            </a:r>
            <a:r>
              <a:rPr lang="en-US" altLang="zh-CN"/>
              <a:t>SQL</a:t>
            </a:r>
          </a:p>
          <a:p>
            <a:pPr lvl="1">
              <a:lnSpc>
                <a:spcPct val="70000"/>
              </a:lnSpc>
            </a:pPr>
            <a:r>
              <a:rPr lang="zh-CN" altLang="en-US"/>
              <a:t>数据定义</a:t>
            </a:r>
          </a:p>
          <a:p>
            <a:pPr lvl="1">
              <a:lnSpc>
                <a:spcPct val="70000"/>
              </a:lnSpc>
            </a:pPr>
            <a:r>
              <a:rPr lang="zh-CN" altLang="en-US"/>
              <a:t>数据查询</a:t>
            </a:r>
          </a:p>
          <a:p>
            <a:pPr lvl="1">
              <a:lnSpc>
                <a:spcPct val="70000"/>
              </a:lnSpc>
            </a:pPr>
            <a:r>
              <a:rPr lang="zh-CN" altLang="en-US"/>
              <a:t>数据更新</a:t>
            </a:r>
          </a:p>
          <a:p>
            <a:pPr lvl="1">
              <a:lnSpc>
                <a:spcPct val="70000"/>
              </a:lnSpc>
            </a:pPr>
            <a:r>
              <a:rPr lang="zh-CN" altLang="en-US"/>
              <a:t>数据控制</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666C191-A2DF-46FB-AD3C-C3475AB257E8}" type="slidenum">
              <a:rPr lang="zh-CN" altLang="en-US"/>
              <a:pPr/>
              <a:t>203</a:t>
            </a:fld>
            <a:endParaRPr lang="en-US" altLang="zh-CN"/>
          </a:p>
        </p:txBody>
      </p:sp>
      <p:sp>
        <p:nvSpPr>
          <p:cNvPr id="5" name="日期占位符 4"/>
          <p:cNvSpPr>
            <a:spLocks noGrp="1"/>
          </p:cNvSpPr>
          <p:nvPr>
            <p:ph type="dt" sz="half" idx="11"/>
          </p:nvPr>
        </p:nvSpPr>
        <p:spPr/>
        <p:txBody>
          <a:bodyPr/>
          <a:lstStyle/>
          <a:p>
            <a:fld id="{09888D68-2CA5-4CC3-9046-FC6EF453ED6C}" type="datetime1">
              <a:rPr lang="zh-CN" altLang="en-US"/>
              <a:pPr/>
              <a:t>2017/4/15</a:t>
            </a:fld>
            <a:endParaRPr lang="en-US" altLang="zh-CN" sz="1000"/>
          </a:p>
        </p:txBody>
      </p:sp>
      <p:sp>
        <p:nvSpPr>
          <p:cNvPr id="1709058" name="Rectangle 2"/>
          <p:cNvSpPr>
            <a:spLocks noGrp="1" noChangeArrowheads="1"/>
          </p:cNvSpPr>
          <p:nvPr>
            <p:ph type="title"/>
          </p:nvPr>
        </p:nvSpPr>
        <p:spPr/>
        <p:txBody>
          <a:bodyPr/>
          <a:lstStyle/>
          <a:p>
            <a:r>
              <a:rPr lang="en-US" altLang="zh-CN"/>
              <a:t>4.8  </a:t>
            </a:r>
            <a:r>
              <a:rPr lang="zh-CN" altLang="en-US"/>
              <a:t>小    结</a:t>
            </a:r>
          </a:p>
        </p:txBody>
      </p:sp>
      <p:sp>
        <p:nvSpPr>
          <p:cNvPr id="1709059" name="Rectangle 3"/>
          <p:cNvSpPr>
            <a:spLocks noGrp="1" noChangeArrowheads="1"/>
          </p:cNvSpPr>
          <p:nvPr>
            <p:ph type="body" idx="1"/>
          </p:nvPr>
        </p:nvSpPr>
        <p:spPr>
          <a:xfrm>
            <a:off x="650875" y="1143000"/>
            <a:ext cx="8820150" cy="4737100"/>
          </a:xfrm>
        </p:spPr>
        <p:txBody>
          <a:bodyPr/>
          <a:lstStyle/>
          <a:p>
            <a:pPr>
              <a:lnSpc>
                <a:spcPct val="100000"/>
              </a:lnSpc>
            </a:pPr>
            <a:r>
              <a:rPr lang="zh-CN" altLang="en-US"/>
              <a:t>数据查询</a:t>
            </a:r>
          </a:p>
          <a:p>
            <a:pPr lvl="1">
              <a:lnSpc>
                <a:spcPct val="100000"/>
              </a:lnSpc>
            </a:pPr>
            <a:r>
              <a:rPr lang="zh-CN" altLang="en-US"/>
              <a:t>对表的选取  （</a:t>
            </a:r>
            <a:r>
              <a:rPr lang="en-US" altLang="zh-CN"/>
              <a:t>FROM</a:t>
            </a:r>
            <a:r>
              <a:rPr lang="zh-CN" altLang="en-US"/>
              <a:t>）</a:t>
            </a:r>
          </a:p>
          <a:p>
            <a:pPr lvl="1"/>
            <a:r>
              <a:rPr lang="zh-CN" altLang="en-US"/>
              <a:t>对列的选取</a:t>
            </a:r>
          </a:p>
          <a:p>
            <a:pPr lvl="2"/>
            <a:r>
              <a:rPr lang="zh-CN" altLang="en-US"/>
              <a:t>目标表达式、更改列标题</a:t>
            </a:r>
          </a:p>
          <a:p>
            <a:pPr lvl="1"/>
            <a:r>
              <a:rPr lang="zh-CN" altLang="en-US"/>
              <a:t>对行的选取  （</a:t>
            </a:r>
            <a:r>
              <a:rPr lang="en-US" altLang="zh-CN"/>
              <a:t>WHERE</a:t>
            </a:r>
            <a:r>
              <a:rPr lang="zh-CN" altLang="en-US"/>
              <a:t>）</a:t>
            </a:r>
          </a:p>
          <a:p>
            <a:pPr lvl="2"/>
            <a:r>
              <a:rPr lang="zh-CN" altLang="en-US"/>
              <a:t>消除重复行、</a:t>
            </a:r>
            <a:r>
              <a:rPr lang="en-US" altLang="zh-CN"/>
              <a:t>WHERE</a:t>
            </a:r>
            <a:r>
              <a:rPr lang="zh-CN" altLang="en-US"/>
              <a:t>子句条件表达式</a:t>
            </a:r>
          </a:p>
          <a:p>
            <a:pPr lvl="1"/>
            <a:r>
              <a:rPr lang="zh-CN" altLang="en-US"/>
              <a:t>排序 （</a:t>
            </a:r>
            <a:r>
              <a:rPr lang="en-US" altLang="zh-CN"/>
              <a:t>ORDER BY</a:t>
            </a:r>
            <a:r>
              <a:rPr lang="zh-CN" altLang="en-US"/>
              <a:t>）</a:t>
            </a:r>
          </a:p>
          <a:p>
            <a:pPr lvl="1"/>
            <a:r>
              <a:rPr lang="zh-CN" altLang="en-US"/>
              <a:t>聚集函数</a:t>
            </a:r>
          </a:p>
          <a:p>
            <a:pPr lvl="1"/>
            <a:r>
              <a:rPr lang="zh-CN" altLang="en-US"/>
              <a:t>分组 （</a:t>
            </a:r>
            <a:r>
              <a:rPr lang="en-US" altLang="zh-CN"/>
              <a:t>GROUP BY</a:t>
            </a:r>
            <a:r>
              <a:rPr lang="zh-CN" altLang="en-US"/>
              <a:t>、</a:t>
            </a:r>
            <a:r>
              <a:rPr lang="en-US" altLang="zh-CN"/>
              <a:t>GROUP BY…HAVING)</a:t>
            </a:r>
            <a:endParaRPr lang="zh-CN" alt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1248F22-E989-4172-B9A5-2E7B7C142303}" type="slidenum">
              <a:rPr lang="zh-CN" altLang="en-US"/>
              <a:pPr/>
              <a:t>204</a:t>
            </a:fld>
            <a:endParaRPr lang="en-US" altLang="zh-CN"/>
          </a:p>
        </p:txBody>
      </p:sp>
      <p:sp>
        <p:nvSpPr>
          <p:cNvPr id="5" name="日期占位符 4"/>
          <p:cNvSpPr>
            <a:spLocks noGrp="1"/>
          </p:cNvSpPr>
          <p:nvPr>
            <p:ph type="dt" sz="half" idx="11"/>
          </p:nvPr>
        </p:nvSpPr>
        <p:spPr/>
        <p:txBody>
          <a:bodyPr/>
          <a:lstStyle/>
          <a:p>
            <a:fld id="{FF867B7A-780C-4BA0-A20C-8C34296E45B7}" type="datetime1">
              <a:rPr lang="zh-CN" altLang="en-US"/>
              <a:pPr/>
              <a:t>2017/4/15</a:t>
            </a:fld>
            <a:endParaRPr lang="en-US" altLang="zh-CN" sz="1000"/>
          </a:p>
        </p:txBody>
      </p:sp>
      <p:sp>
        <p:nvSpPr>
          <p:cNvPr id="1710082" name="Rectangle 2"/>
          <p:cNvSpPr>
            <a:spLocks noGrp="1" noChangeArrowheads="1"/>
          </p:cNvSpPr>
          <p:nvPr>
            <p:ph type="title"/>
          </p:nvPr>
        </p:nvSpPr>
        <p:spPr/>
        <p:txBody>
          <a:bodyPr/>
          <a:lstStyle/>
          <a:p>
            <a:r>
              <a:rPr lang="en-US" altLang="zh-CN"/>
              <a:t>4.8  </a:t>
            </a:r>
            <a:r>
              <a:rPr lang="zh-CN" altLang="en-US"/>
              <a:t>小    结</a:t>
            </a:r>
          </a:p>
        </p:txBody>
      </p:sp>
      <p:sp>
        <p:nvSpPr>
          <p:cNvPr id="1710083" name="Rectangle 3"/>
          <p:cNvSpPr>
            <a:spLocks noGrp="1" noChangeArrowheads="1"/>
          </p:cNvSpPr>
          <p:nvPr>
            <p:ph type="body" idx="1"/>
          </p:nvPr>
        </p:nvSpPr>
        <p:spPr>
          <a:xfrm>
            <a:off x="650875" y="1143000"/>
            <a:ext cx="8820150" cy="4694238"/>
          </a:xfrm>
        </p:spPr>
        <p:txBody>
          <a:bodyPr/>
          <a:lstStyle/>
          <a:p>
            <a:pPr>
              <a:lnSpc>
                <a:spcPct val="100000"/>
              </a:lnSpc>
            </a:pPr>
            <a:r>
              <a:rPr lang="zh-CN" altLang="en-US"/>
              <a:t>数据查询（续）</a:t>
            </a:r>
          </a:p>
          <a:p>
            <a:pPr lvl="1"/>
            <a:r>
              <a:rPr lang="en-US" altLang="zh-CN"/>
              <a:t>WHERE</a:t>
            </a:r>
            <a:r>
              <a:rPr lang="zh-CN" altLang="en-US"/>
              <a:t>子句的条件表达式</a:t>
            </a:r>
          </a:p>
          <a:p>
            <a:pPr lvl="2"/>
            <a:r>
              <a:rPr lang="zh-CN" altLang="en-US"/>
              <a:t>比较操作符</a:t>
            </a:r>
          </a:p>
          <a:p>
            <a:pPr lvl="2"/>
            <a:r>
              <a:rPr lang="zh-CN" altLang="en-US"/>
              <a:t>确定范围</a:t>
            </a:r>
          </a:p>
          <a:p>
            <a:pPr lvl="2"/>
            <a:r>
              <a:rPr lang="zh-CN" altLang="en-US"/>
              <a:t>集合查找</a:t>
            </a:r>
          </a:p>
          <a:p>
            <a:pPr lvl="2"/>
            <a:r>
              <a:rPr lang="zh-CN" altLang="en-US"/>
              <a:t>字符匹配</a:t>
            </a:r>
            <a:r>
              <a:rPr lang="en-US" altLang="zh-CN"/>
              <a:t>:</a:t>
            </a:r>
            <a:r>
              <a:rPr lang="zh-CN" altLang="en-US"/>
              <a:t>各种匹配符</a:t>
            </a:r>
          </a:p>
          <a:p>
            <a:pPr lvl="2"/>
            <a:r>
              <a:rPr lang="zh-CN" altLang="en-US"/>
              <a:t>空值运算</a:t>
            </a:r>
          </a:p>
          <a:p>
            <a:pPr lvl="2"/>
            <a:r>
              <a:rPr lang="zh-CN" altLang="en-US"/>
              <a:t>多重条件组合</a:t>
            </a:r>
          </a:p>
          <a:p>
            <a:pPr lvl="1"/>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3DBFBBD-032C-4F9E-8614-FC629F491576}" type="slidenum">
              <a:rPr lang="zh-CN" altLang="en-US"/>
              <a:pPr/>
              <a:t>205</a:t>
            </a:fld>
            <a:endParaRPr lang="en-US" altLang="zh-CN"/>
          </a:p>
        </p:txBody>
      </p:sp>
      <p:sp>
        <p:nvSpPr>
          <p:cNvPr id="5" name="日期占位符 4"/>
          <p:cNvSpPr>
            <a:spLocks noGrp="1"/>
          </p:cNvSpPr>
          <p:nvPr>
            <p:ph type="dt" sz="half" idx="11"/>
          </p:nvPr>
        </p:nvSpPr>
        <p:spPr/>
        <p:txBody>
          <a:bodyPr/>
          <a:lstStyle/>
          <a:p>
            <a:fld id="{B5127881-4DD8-476E-9B26-A54AA10483CD}" type="datetime1">
              <a:rPr lang="zh-CN" altLang="en-US"/>
              <a:pPr/>
              <a:t>2017/4/15</a:t>
            </a:fld>
            <a:endParaRPr lang="en-US" altLang="zh-CN" sz="1000"/>
          </a:p>
        </p:txBody>
      </p:sp>
      <p:sp>
        <p:nvSpPr>
          <p:cNvPr id="1711106" name="Rectangle 2"/>
          <p:cNvSpPr>
            <a:spLocks noGrp="1" noChangeArrowheads="1"/>
          </p:cNvSpPr>
          <p:nvPr>
            <p:ph type="title"/>
          </p:nvPr>
        </p:nvSpPr>
        <p:spPr/>
        <p:txBody>
          <a:bodyPr/>
          <a:lstStyle/>
          <a:p>
            <a:r>
              <a:rPr lang="en-US" altLang="zh-CN"/>
              <a:t>4.8  </a:t>
            </a:r>
            <a:r>
              <a:rPr lang="zh-CN" altLang="en-US"/>
              <a:t>小    结</a:t>
            </a:r>
          </a:p>
        </p:txBody>
      </p:sp>
      <p:sp>
        <p:nvSpPr>
          <p:cNvPr id="1711107" name="Rectangle 3"/>
          <p:cNvSpPr>
            <a:spLocks noGrp="1" noChangeArrowheads="1"/>
          </p:cNvSpPr>
          <p:nvPr>
            <p:ph type="body" idx="1"/>
          </p:nvPr>
        </p:nvSpPr>
        <p:spPr>
          <a:xfrm>
            <a:off x="650875" y="1143000"/>
            <a:ext cx="8820150" cy="4694238"/>
          </a:xfrm>
        </p:spPr>
        <p:txBody>
          <a:bodyPr/>
          <a:lstStyle/>
          <a:p>
            <a:pPr>
              <a:lnSpc>
                <a:spcPct val="100000"/>
              </a:lnSpc>
            </a:pPr>
            <a:r>
              <a:rPr lang="zh-CN" altLang="en-US"/>
              <a:t>数据查询（续）</a:t>
            </a:r>
          </a:p>
          <a:p>
            <a:pPr lvl="1"/>
            <a:r>
              <a:rPr lang="zh-CN" altLang="en-US"/>
              <a:t>多表连接查询</a:t>
            </a:r>
          </a:p>
          <a:p>
            <a:pPr lvl="2"/>
            <a:r>
              <a:rPr lang="zh-CN" altLang="en-US"/>
              <a:t>等值连接、自然连接</a:t>
            </a:r>
          </a:p>
          <a:p>
            <a:pPr lvl="2"/>
            <a:r>
              <a:rPr lang="zh-CN" altLang="en-US"/>
              <a:t>外连接</a:t>
            </a:r>
          </a:p>
          <a:p>
            <a:pPr lvl="2"/>
            <a:r>
              <a:rPr lang="zh-CN" altLang="en-US"/>
              <a:t>复合条件连接</a:t>
            </a:r>
          </a:p>
          <a:p>
            <a:pPr lvl="2"/>
            <a:r>
              <a:rPr lang="zh-CN" altLang="en-US"/>
              <a:t>子查询</a:t>
            </a:r>
          </a:p>
          <a:p>
            <a:pPr lvl="3"/>
            <a:r>
              <a:rPr lang="zh-CN" altLang="en-US"/>
              <a:t>不相关子查询、相关子查询</a:t>
            </a:r>
          </a:p>
          <a:p>
            <a:pPr lvl="2"/>
            <a:r>
              <a:rPr lang="zh-CN" altLang="en-US"/>
              <a:t>集合查询</a:t>
            </a:r>
          </a:p>
          <a:p>
            <a:endParaRPr lang="zh-CN" alt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066417D-5DF0-418B-A70B-E6C9571377EF}" type="slidenum">
              <a:rPr lang="zh-CN" altLang="en-US"/>
              <a:pPr/>
              <a:t>206</a:t>
            </a:fld>
            <a:endParaRPr lang="en-US" altLang="zh-CN"/>
          </a:p>
        </p:txBody>
      </p:sp>
      <p:sp>
        <p:nvSpPr>
          <p:cNvPr id="5" name="日期占位符 4"/>
          <p:cNvSpPr>
            <a:spLocks noGrp="1"/>
          </p:cNvSpPr>
          <p:nvPr>
            <p:ph type="dt" sz="half" idx="11"/>
          </p:nvPr>
        </p:nvSpPr>
        <p:spPr/>
        <p:txBody>
          <a:bodyPr/>
          <a:lstStyle/>
          <a:p>
            <a:fld id="{41E54BD3-C413-43BD-95C8-969DB9640227}" type="datetime1">
              <a:rPr lang="zh-CN" altLang="en-US"/>
              <a:pPr/>
              <a:t>2017/4/15</a:t>
            </a:fld>
            <a:endParaRPr lang="en-US" altLang="zh-CN" sz="1000"/>
          </a:p>
        </p:txBody>
      </p:sp>
      <p:sp>
        <p:nvSpPr>
          <p:cNvPr id="1712130" name="Rectangle 2"/>
          <p:cNvSpPr>
            <a:spLocks noGrp="1" noChangeArrowheads="1"/>
          </p:cNvSpPr>
          <p:nvPr>
            <p:ph type="title"/>
          </p:nvPr>
        </p:nvSpPr>
        <p:spPr/>
        <p:txBody>
          <a:bodyPr/>
          <a:lstStyle/>
          <a:p>
            <a:r>
              <a:rPr lang="en-US" altLang="zh-CN"/>
              <a:t>4.8  </a:t>
            </a:r>
            <a:r>
              <a:rPr lang="zh-CN" altLang="en-US"/>
              <a:t>小    结</a:t>
            </a:r>
          </a:p>
        </p:txBody>
      </p:sp>
      <p:sp>
        <p:nvSpPr>
          <p:cNvPr id="1712131" name="Rectangle 3"/>
          <p:cNvSpPr>
            <a:spLocks noGrp="1" noChangeArrowheads="1"/>
          </p:cNvSpPr>
          <p:nvPr>
            <p:ph type="body" idx="1"/>
          </p:nvPr>
        </p:nvSpPr>
        <p:spPr>
          <a:xfrm>
            <a:off x="650875" y="1143000"/>
            <a:ext cx="8820150" cy="4651375"/>
          </a:xfrm>
        </p:spPr>
        <p:txBody>
          <a:bodyPr/>
          <a:lstStyle/>
          <a:p>
            <a:r>
              <a:rPr lang="zh-CN" altLang="en-US"/>
              <a:t>数据操纵</a:t>
            </a:r>
          </a:p>
          <a:p>
            <a:pPr lvl="1"/>
            <a:r>
              <a:rPr lang="zh-CN" altLang="en-US"/>
              <a:t>插入数据</a:t>
            </a:r>
          </a:p>
          <a:p>
            <a:pPr lvl="1"/>
            <a:r>
              <a:rPr lang="zh-CN" altLang="en-US"/>
              <a:t>修改数据</a:t>
            </a:r>
          </a:p>
          <a:p>
            <a:pPr lvl="2"/>
            <a:r>
              <a:rPr lang="zh-CN" altLang="en-US"/>
              <a:t>更新单表数据</a:t>
            </a:r>
          </a:p>
          <a:p>
            <a:pPr lvl="2"/>
            <a:r>
              <a:rPr lang="zh-CN" altLang="en-US"/>
              <a:t>带子查询的数据修改</a:t>
            </a:r>
          </a:p>
          <a:p>
            <a:pPr lvl="1"/>
            <a:r>
              <a:rPr lang="zh-CN" altLang="en-US"/>
              <a:t>删除数据</a:t>
            </a:r>
          </a:p>
          <a:p>
            <a:pPr lvl="2"/>
            <a:r>
              <a:rPr lang="zh-CN" altLang="en-US"/>
              <a:t>删除单表数据</a:t>
            </a:r>
          </a:p>
          <a:p>
            <a:pPr lvl="2"/>
            <a:r>
              <a:rPr lang="zh-CN" altLang="en-US"/>
              <a:t>带子查询的数据删除</a:t>
            </a:r>
          </a:p>
          <a:p>
            <a:endParaRPr lang="zh-CN" alt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171EC61-41D3-40A1-BFB5-106CA1F109EB}" type="slidenum">
              <a:rPr lang="zh-CN" altLang="en-US"/>
              <a:pPr/>
              <a:t>207</a:t>
            </a:fld>
            <a:endParaRPr lang="en-US" altLang="zh-CN"/>
          </a:p>
        </p:txBody>
      </p:sp>
      <p:sp>
        <p:nvSpPr>
          <p:cNvPr id="5" name="日期占位符 4"/>
          <p:cNvSpPr>
            <a:spLocks noGrp="1"/>
          </p:cNvSpPr>
          <p:nvPr>
            <p:ph type="dt" sz="half" idx="11"/>
          </p:nvPr>
        </p:nvSpPr>
        <p:spPr/>
        <p:txBody>
          <a:bodyPr/>
          <a:lstStyle/>
          <a:p>
            <a:fld id="{249FCC47-0F0A-4B84-A885-758CDA37D901}" type="datetime1">
              <a:rPr lang="zh-CN" altLang="en-US"/>
              <a:pPr/>
              <a:t>2017/4/15</a:t>
            </a:fld>
            <a:endParaRPr lang="en-US" altLang="zh-CN" sz="1000"/>
          </a:p>
        </p:txBody>
      </p:sp>
      <p:sp>
        <p:nvSpPr>
          <p:cNvPr id="1713154" name="Rectangle 2"/>
          <p:cNvSpPr>
            <a:spLocks noGrp="1" noChangeArrowheads="1"/>
          </p:cNvSpPr>
          <p:nvPr>
            <p:ph type="title"/>
          </p:nvPr>
        </p:nvSpPr>
        <p:spPr/>
        <p:txBody>
          <a:bodyPr/>
          <a:lstStyle/>
          <a:p>
            <a:r>
              <a:rPr lang="en-US" altLang="zh-CN"/>
              <a:t>4.8  </a:t>
            </a:r>
            <a:r>
              <a:rPr lang="zh-CN" altLang="en-US"/>
              <a:t>小    结</a:t>
            </a:r>
          </a:p>
        </p:txBody>
      </p:sp>
      <p:sp>
        <p:nvSpPr>
          <p:cNvPr id="1713155" name="Rectangle 3"/>
          <p:cNvSpPr>
            <a:spLocks noGrp="1" noChangeArrowheads="1"/>
          </p:cNvSpPr>
          <p:nvPr>
            <p:ph type="body" idx="1"/>
          </p:nvPr>
        </p:nvSpPr>
        <p:spPr>
          <a:xfrm>
            <a:off x="650875" y="1143000"/>
            <a:ext cx="8820150" cy="3051175"/>
          </a:xfrm>
        </p:spPr>
        <p:txBody>
          <a:bodyPr/>
          <a:lstStyle/>
          <a:p>
            <a:r>
              <a:rPr lang="zh-CN" altLang="en-US"/>
              <a:t>视图</a:t>
            </a:r>
          </a:p>
          <a:p>
            <a:pPr lvl="1"/>
            <a:r>
              <a:rPr lang="zh-CN" altLang="en-US"/>
              <a:t>定义方法</a:t>
            </a:r>
          </a:p>
          <a:p>
            <a:pPr lvl="1"/>
            <a:r>
              <a:rPr lang="zh-CN" altLang="en-US"/>
              <a:t>使用视图</a:t>
            </a:r>
          </a:p>
          <a:p>
            <a:pPr lvl="2"/>
            <a:r>
              <a:rPr lang="en-US" altLang="zh-CN"/>
              <a:t>WITH CHECK OPTION</a:t>
            </a:r>
          </a:p>
          <a:p>
            <a:pPr lvl="1"/>
            <a:r>
              <a:rPr lang="zh-CN" altLang="en-US"/>
              <a:t>视图消解</a:t>
            </a:r>
          </a:p>
          <a:p>
            <a:endParaRPr lang="zh-CN" alt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ChangeArrowheads="1"/>
          </p:cNvSpPr>
          <p:nvPr/>
        </p:nvSpPr>
        <p:spPr bwMode="auto">
          <a:xfrm>
            <a:off x="2576513" y="1916113"/>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r>
              <a:rPr lang="zh-CN" altLang="en-US" sz="4800">
                <a:solidFill>
                  <a:schemeClr val="bg1"/>
                </a:solidFill>
                <a:effectLst>
                  <a:outerShdw blurRad="38100" dist="38100" dir="2700000" algn="tl">
                    <a:srgbClr val="000000"/>
                  </a:outerShdw>
                </a:effectLst>
                <a:latin typeface="Times New Roman" pitchFamily="18" charset="0"/>
                <a:ea typeface=""/>
              </a:rPr>
              <a:t>作     业</a:t>
            </a:r>
            <a:endParaRPr lang="zh-CN" altLang="en-US" sz="4800" b="0">
              <a:solidFill>
                <a:schemeClr val="bg1"/>
              </a:solidFill>
              <a:effectLst>
                <a:outerShdw blurRad="38100" dist="38100" dir="2700000" algn="tl">
                  <a:srgbClr val="000000"/>
                </a:outerShdw>
              </a:effectLst>
              <a:latin typeface="Times New Roman" pitchFamily="18" charset="0"/>
              <a:ea typeface=""/>
            </a:endParaRPr>
          </a:p>
          <a:p>
            <a:r>
              <a:rPr lang="en-US" altLang="zh-CN" sz="4400">
                <a:solidFill>
                  <a:schemeClr val="bg1"/>
                </a:solidFill>
              </a:rPr>
              <a:t>P92 </a:t>
            </a:r>
            <a:r>
              <a:rPr lang="zh-CN" altLang="en-US" sz="4000">
                <a:solidFill>
                  <a:schemeClr val="bg1"/>
                </a:solidFill>
                <a:latin typeface="Times New Roman" pitchFamily="18" charset="0"/>
              </a:rPr>
              <a:t>习题</a:t>
            </a:r>
          </a:p>
          <a:p>
            <a:r>
              <a:rPr lang="en-US" altLang="zh-CN" sz="4000">
                <a:solidFill>
                  <a:schemeClr val="bg1"/>
                </a:solidFill>
                <a:latin typeface="Times New Roman" pitchFamily="18" charset="0"/>
              </a:rPr>
              <a:t>4</a:t>
            </a:r>
            <a:r>
              <a:rPr lang="zh-CN" altLang="en-US" sz="4000">
                <a:solidFill>
                  <a:schemeClr val="bg1"/>
                </a:solidFill>
                <a:latin typeface="Times New Roman" pitchFamily="18" charset="0"/>
              </a:rPr>
              <a:t>，</a:t>
            </a:r>
            <a:r>
              <a:rPr lang="en-US" altLang="zh-CN" sz="4000">
                <a:solidFill>
                  <a:schemeClr val="bg1"/>
                </a:solidFill>
                <a:latin typeface="Times New Roman" pitchFamily="18" charset="0"/>
              </a:rPr>
              <a:t>6</a:t>
            </a:r>
            <a:r>
              <a:rPr lang="zh-CN" altLang="en-US" sz="4000">
                <a:solidFill>
                  <a:schemeClr val="bg1"/>
                </a:solidFill>
                <a:latin typeface="Times New Roman" pitchFamily="18" charset="0"/>
              </a:rPr>
              <a:t>，</a:t>
            </a:r>
            <a:r>
              <a:rPr lang="en-US" altLang="zh-CN" sz="4000">
                <a:solidFill>
                  <a:schemeClr val="bg1"/>
                </a:solidFill>
                <a:latin typeface="Times New Roman" pitchFamily="18" charset="0"/>
              </a:rPr>
              <a:t>7</a:t>
            </a:r>
            <a:r>
              <a:rPr lang="zh-CN" altLang="en-US" sz="4000">
                <a:solidFill>
                  <a:schemeClr val="bg1"/>
                </a:solidFill>
                <a:latin typeface="Times New Roman" pitchFamily="18" charset="0"/>
              </a:rPr>
              <a:t>，</a:t>
            </a:r>
            <a:r>
              <a:rPr lang="en-US" altLang="zh-CN" sz="4000">
                <a:solidFill>
                  <a:schemeClr val="bg1"/>
                </a:solidFill>
                <a:latin typeface="Times New Roman" pitchFamily="18" charset="0"/>
              </a:rPr>
              <a:t>8</a:t>
            </a:r>
          </a:p>
          <a:p>
            <a:endParaRPr lang="zh-TW" altLang="en-US" sz="4000">
              <a:solidFill>
                <a:schemeClr val="bg1"/>
              </a:solidFill>
              <a:latin typeface="Times New Roman" pitchFamily="18" charset="0"/>
            </a:endParaRPr>
          </a:p>
        </p:txBody>
      </p:sp>
      <p:grpSp>
        <p:nvGrpSpPr>
          <p:cNvPr id="1806339" name="Group 3"/>
          <p:cNvGrpSpPr>
            <a:grpSpLocks/>
          </p:cNvGrpSpPr>
          <p:nvPr/>
        </p:nvGrpSpPr>
        <p:grpSpPr bwMode="auto">
          <a:xfrm>
            <a:off x="992188" y="1628775"/>
            <a:ext cx="1700212" cy="2743200"/>
            <a:chOff x="202" y="926"/>
            <a:chExt cx="1939" cy="2770"/>
          </a:xfrm>
        </p:grpSpPr>
        <p:sp>
          <p:nvSpPr>
            <p:cNvPr id="1806340" name="Freeform 4"/>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806341" name="Freeform 5"/>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1806342" name="Group 6"/>
            <p:cNvGrpSpPr>
              <a:grpSpLocks/>
            </p:cNvGrpSpPr>
            <p:nvPr/>
          </p:nvGrpSpPr>
          <p:grpSpPr bwMode="auto">
            <a:xfrm>
              <a:off x="532" y="1062"/>
              <a:ext cx="1572" cy="2612"/>
              <a:chOff x="532" y="1062"/>
              <a:chExt cx="1572" cy="2612"/>
            </a:xfrm>
          </p:grpSpPr>
          <p:sp>
            <p:nvSpPr>
              <p:cNvPr id="1806343" name="Freeform 7"/>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44" name="Freeform 8"/>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45" name="Freeform 9"/>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Lst>
                <a:ahLst/>
                <a:cxnLst>
                  <a:cxn ang="0">
                    <a:pos x="T0" y="T1"/>
                  </a:cxn>
                  <a:cxn ang="0">
                    <a:pos x="T2" y="T3"/>
                  </a:cxn>
                  <a:cxn ang="0">
                    <a:pos x="T4" y="T5"/>
                  </a:cxn>
                  <a:cxn ang="0">
                    <a:pos x="T6" y="T7"/>
                  </a:cxn>
                  <a:cxn ang="0">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46" name="Freeform 10"/>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Lst>
                <a:ahLst/>
                <a:cxnLst>
                  <a:cxn ang="0">
                    <a:pos x="T0" y="T1"/>
                  </a:cxn>
                  <a:cxn ang="0">
                    <a:pos x="T2" y="T3"/>
                  </a:cxn>
                  <a:cxn ang="0">
                    <a:pos x="T4" y="T5"/>
                  </a:cxn>
                  <a:cxn ang="0">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47" name="Freeform 11"/>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Lst>
                <a:ahLst/>
                <a:cxnLst>
                  <a:cxn ang="0">
                    <a:pos x="T0" y="T1"/>
                  </a:cxn>
                  <a:cxn ang="0">
                    <a:pos x="T2" y="T3"/>
                  </a:cxn>
                  <a:cxn ang="0">
                    <a:pos x="T4" y="T5"/>
                  </a:cxn>
                  <a:cxn ang="0">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48" name="Freeform 12"/>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Lst>
                <a:ahLst/>
                <a:cxnLst>
                  <a:cxn ang="0">
                    <a:pos x="T0" y="T1"/>
                  </a:cxn>
                  <a:cxn ang="0">
                    <a:pos x="T2" y="T3"/>
                  </a:cxn>
                  <a:cxn ang="0">
                    <a:pos x="T4" y="T5"/>
                  </a:cxn>
                  <a:cxn ang="0">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49" name="Freeform 13"/>
              <p:cNvSpPr>
                <a:spLocks/>
              </p:cNvSpPr>
              <p:nvPr/>
            </p:nvSpPr>
            <p:spPr bwMode="auto">
              <a:xfrm>
                <a:off x="532" y="1201"/>
                <a:ext cx="204" cy="20"/>
              </a:xfrm>
              <a:custGeom>
                <a:avLst/>
                <a:gdLst>
                  <a:gd name="T0" fmla="*/ 0 w 204"/>
                  <a:gd name="T1" fmla="*/ 20 h 20"/>
                  <a:gd name="T2" fmla="*/ 119 w 204"/>
                  <a:gd name="T3" fmla="*/ 16 h 20"/>
                  <a:gd name="T4" fmla="*/ 204 w 204"/>
                  <a:gd name="T5" fmla="*/ 0 h 20"/>
                </a:gdLst>
                <a:ahLst/>
                <a:cxnLst>
                  <a:cxn ang="0">
                    <a:pos x="T0" y="T1"/>
                  </a:cxn>
                  <a:cxn ang="0">
                    <a:pos x="T2" y="T3"/>
                  </a:cxn>
                  <a:cxn ang="0">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50" name="Freeform 14"/>
              <p:cNvSpPr>
                <a:spLocks/>
              </p:cNvSpPr>
              <p:nvPr/>
            </p:nvSpPr>
            <p:spPr bwMode="auto">
              <a:xfrm>
                <a:off x="1513" y="2331"/>
                <a:ext cx="61" cy="71"/>
              </a:xfrm>
              <a:custGeom>
                <a:avLst/>
                <a:gdLst>
                  <a:gd name="T0" fmla="*/ 0 w 61"/>
                  <a:gd name="T1" fmla="*/ 0 h 71"/>
                  <a:gd name="T2" fmla="*/ 39 w 61"/>
                  <a:gd name="T3" fmla="*/ 41 h 71"/>
                  <a:gd name="T4" fmla="*/ 61 w 61"/>
                  <a:gd name="T5" fmla="*/ 71 h 71"/>
                </a:gdLst>
                <a:ahLst/>
                <a:cxnLst>
                  <a:cxn ang="0">
                    <a:pos x="T0" y="T1"/>
                  </a:cxn>
                  <a:cxn ang="0">
                    <a:pos x="T2" y="T3"/>
                  </a:cxn>
                  <a:cxn ang="0">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51" name="Freeform 15"/>
              <p:cNvSpPr>
                <a:spLocks/>
              </p:cNvSpPr>
              <p:nvPr/>
            </p:nvSpPr>
            <p:spPr bwMode="auto">
              <a:xfrm>
                <a:off x="1401" y="1913"/>
                <a:ext cx="51" cy="72"/>
              </a:xfrm>
              <a:custGeom>
                <a:avLst/>
                <a:gdLst>
                  <a:gd name="T0" fmla="*/ 0 w 51"/>
                  <a:gd name="T1" fmla="*/ 0 h 72"/>
                  <a:gd name="T2" fmla="*/ 31 w 51"/>
                  <a:gd name="T3" fmla="*/ 42 h 72"/>
                  <a:gd name="T4" fmla="*/ 51 w 51"/>
                  <a:gd name="T5" fmla="*/ 72 h 72"/>
                </a:gdLst>
                <a:ahLst/>
                <a:cxnLst>
                  <a:cxn ang="0">
                    <a:pos x="T0" y="T1"/>
                  </a:cxn>
                  <a:cxn ang="0">
                    <a:pos x="T2" y="T3"/>
                  </a:cxn>
                  <a:cxn ang="0">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52" name="Freeform 16"/>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Lst>
                <a:ahLst/>
                <a:cxnLst>
                  <a:cxn ang="0">
                    <a:pos x="T0" y="T1"/>
                  </a:cxn>
                  <a:cxn ang="0">
                    <a:pos x="T2" y="T3"/>
                  </a:cxn>
                  <a:cxn ang="0">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53" name="Freeform 17"/>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Lst>
                <a:ahLst/>
                <a:cxnLst>
                  <a:cxn ang="0">
                    <a:pos x="T0" y="T1"/>
                  </a:cxn>
                  <a:cxn ang="0">
                    <a:pos x="T2" y="T3"/>
                  </a:cxn>
                  <a:cxn ang="0">
                    <a:pos x="T4" y="T5"/>
                  </a:cxn>
                  <a:cxn ang="0">
                    <a:pos x="T6" y="T7"/>
                  </a:cxn>
                  <a:cxn ang="0">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54" name="Freeform 18"/>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55" name="Freeform 19"/>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56" name="Freeform 20"/>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Lst>
                <a:ahLst/>
                <a:cxnLst>
                  <a:cxn ang="0">
                    <a:pos x="T0" y="T1"/>
                  </a:cxn>
                  <a:cxn ang="0">
                    <a:pos x="T2" y="T3"/>
                  </a:cxn>
                  <a:cxn ang="0">
                    <a:pos x="T4" y="T5"/>
                  </a:cxn>
                  <a:cxn ang="0">
                    <a:pos x="T6" y="T7"/>
                  </a:cxn>
                  <a:cxn ang="0">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57" name="Freeform 21"/>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58" name="Freeform 22"/>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1806359" name="Group 23"/>
          <p:cNvGrpSpPr>
            <a:grpSpLocks/>
          </p:cNvGrpSpPr>
          <p:nvPr/>
        </p:nvGrpSpPr>
        <p:grpSpPr bwMode="auto">
          <a:xfrm>
            <a:off x="7510463" y="1781175"/>
            <a:ext cx="1816100" cy="2514600"/>
            <a:chOff x="3594" y="1043"/>
            <a:chExt cx="2012" cy="2574"/>
          </a:xfrm>
        </p:grpSpPr>
        <p:sp>
          <p:nvSpPr>
            <p:cNvPr id="1806360" name="Freeform 24"/>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806361" name="Freeform 25"/>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62" name="Freeform 26"/>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63" name="Freeform 27"/>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64" name="Freeform 28"/>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65" name="Freeform 29"/>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Lst>
              <a:ahLst/>
              <a:cxnLst>
                <a:cxn ang="0">
                  <a:pos x="T0" y="T1"/>
                </a:cxn>
                <a:cxn ang="0">
                  <a:pos x="T2" y="T3"/>
                </a:cxn>
                <a:cxn ang="0">
                  <a:pos x="T4" y="T5"/>
                </a:cxn>
                <a:cxn ang="0">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66" name="Freeform 30"/>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67" name="Freeform 31"/>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68" name="Freeform 32"/>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69" name="Freeform 33"/>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806370" name="Freeform 34"/>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Lst>
              <a:ahLst/>
              <a:cxnLst>
                <a:cxn ang="0">
                  <a:pos x="T0" y="T1"/>
                </a:cxn>
                <a:cxn ang="0">
                  <a:pos x="T2" y="T3"/>
                </a:cxn>
                <a:cxn ang="0">
                  <a:pos x="T4" y="T5"/>
                </a:cxn>
                <a:cxn ang="0">
                  <a:pos x="T6" y="T7"/>
                </a:cxn>
                <a:cxn ang="0">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71" name="Freeform 35"/>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Lst>
              <a:ahLst/>
              <a:cxnLst>
                <a:cxn ang="0">
                  <a:pos x="T0" y="T1"/>
                </a:cxn>
                <a:cxn ang="0">
                  <a:pos x="T2" y="T3"/>
                </a:cxn>
                <a:cxn ang="0">
                  <a:pos x="T4" y="T5"/>
                </a:cxn>
                <a:cxn ang="0">
                  <a:pos x="T6" y="T7"/>
                </a:cxn>
                <a:cxn ang="0">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72" name="Freeform 36"/>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Lst>
              <a:ahLst/>
              <a:cxnLst>
                <a:cxn ang="0">
                  <a:pos x="T0" y="T1"/>
                </a:cxn>
                <a:cxn ang="0">
                  <a:pos x="T2" y="T3"/>
                </a:cxn>
                <a:cxn ang="0">
                  <a:pos x="T4" y="T5"/>
                </a:cxn>
                <a:cxn ang="0">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73" name="Freeform 37"/>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Lst>
              <a:ahLst/>
              <a:cxnLst>
                <a:cxn ang="0">
                  <a:pos x="T0" y="T1"/>
                </a:cxn>
                <a:cxn ang="0">
                  <a:pos x="T2" y="T3"/>
                </a:cxn>
                <a:cxn ang="0">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74" name="Freeform 38"/>
            <p:cNvSpPr>
              <a:spLocks/>
            </p:cNvSpPr>
            <p:nvPr/>
          </p:nvSpPr>
          <p:spPr bwMode="auto">
            <a:xfrm>
              <a:off x="4689" y="3296"/>
              <a:ext cx="47" cy="44"/>
            </a:xfrm>
            <a:custGeom>
              <a:avLst/>
              <a:gdLst>
                <a:gd name="T0" fmla="*/ 47 w 47"/>
                <a:gd name="T1" fmla="*/ 44 h 44"/>
                <a:gd name="T2" fmla="*/ 25 w 47"/>
                <a:gd name="T3" fmla="*/ 14 h 44"/>
                <a:gd name="T4" fmla="*/ 0 w 47"/>
                <a:gd name="T5" fmla="*/ 0 h 44"/>
              </a:gdLst>
              <a:ahLst/>
              <a:cxnLst>
                <a:cxn ang="0">
                  <a:pos x="T0" y="T1"/>
                </a:cxn>
                <a:cxn ang="0">
                  <a:pos x="T2" y="T3"/>
                </a:cxn>
                <a:cxn ang="0">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75" name="Freeform 39"/>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Lst>
              <a:ahLst/>
              <a:cxnLst>
                <a:cxn ang="0">
                  <a:pos x="T0" y="T1"/>
                </a:cxn>
                <a:cxn ang="0">
                  <a:pos x="T2" y="T3"/>
                </a:cxn>
                <a:cxn ang="0">
                  <a:pos x="T4" y="T5"/>
                </a:cxn>
                <a:cxn ang="0">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6376" name="Freeform 40"/>
            <p:cNvSpPr>
              <a:spLocks/>
            </p:cNvSpPr>
            <p:nvPr/>
          </p:nvSpPr>
          <p:spPr bwMode="auto">
            <a:xfrm>
              <a:off x="4332" y="3251"/>
              <a:ext cx="48" cy="65"/>
            </a:xfrm>
            <a:custGeom>
              <a:avLst/>
              <a:gdLst>
                <a:gd name="T0" fmla="*/ 48 w 48"/>
                <a:gd name="T1" fmla="*/ 65 h 65"/>
                <a:gd name="T2" fmla="*/ 26 w 48"/>
                <a:gd name="T3" fmla="*/ 30 h 65"/>
                <a:gd name="T4" fmla="*/ 0 w 48"/>
                <a:gd name="T5" fmla="*/ 0 h 65"/>
              </a:gdLst>
              <a:ahLst/>
              <a:cxnLst>
                <a:cxn ang="0">
                  <a:pos x="T0" y="T1"/>
                </a:cxn>
                <a:cxn ang="0">
                  <a:pos x="T2" y="T3"/>
                </a:cxn>
                <a:cxn ang="0">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188987E-237D-4AA6-8775-E7E26D16559E}" type="slidenum">
              <a:rPr lang="zh-CN" altLang="en-US"/>
              <a:pPr/>
              <a:t>21</a:t>
            </a:fld>
            <a:endParaRPr lang="en-US" altLang="zh-CN"/>
          </a:p>
        </p:txBody>
      </p:sp>
      <p:sp>
        <p:nvSpPr>
          <p:cNvPr id="5" name="日期占位符 4"/>
          <p:cNvSpPr>
            <a:spLocks noGrp="1"/>
          </p:cNvSpPr>
          <p:nvPr>
            <p:ph type="dt" sz="half" idx="11"/>
          </p:nvPr>
        </p:nvSpPr>
        <p:spPr/>
        <p:txBody>
          <a:bodyPr/>
          <a:lstStyle/>
          <a:p>
            <a:fld id="{A2D61E59-A15C-4924-A2AD-D0B257B34AFF}" type="datetime1">
              <a:rPr lang="zh-CN" altLang="en-US"/>
              <a:pPr/>
              <a:t>2017/4/15</a:t>
            </a:fld>
            <a:endParaRPr lang="en-US" altLang="zh-CN" sz="1000"/>
          </a:p>
        </p:txBody>
      </p:sp>
      <p:sp>
        <p:nvSpPr>
          <p:cNvPr id="1290242" name="Rectangle 2"/>
          <p:cNvSpPr>
            <a:spLocks noGrp="1" noChangeArrowheads="1"/>
          </p:cNvSpPr>
          <p:nvPr>
            <p:ph type="title"/>
          </p:nvPr>
        </p:nvSpPr>
        <p:spPr/>
        <p:txBody>
          <a:bodyPr/>
          <a:lstStyle/>
          <a:p>
            <a:r>
              <a:rPr lang="en-US" altLang="zh-CN"/>
              <a:t>2. </a:t>
            </a:r>
            <a:r>
              <a:rPr lang="zh-CN" altLang="en-US"/>
              <a:t>修改基本表</a:t>
            </a:r>
          </a:p>
        </p:txBody>
      </p:sp>
      <p:sp>
        <p:nvSpPr>
          <p:cNvPr id="1290243" name="Rectangle 3"/>
          <p:cNvSpPr>
            <a:spLocks noGrp="1" noChangeArrowheads="1"/>
          </p:cNvSpPr>
          <p:nvPr>
            <p:ph type="body" idx="1"/>
          </p:nvPr>
        </p:nvSpPr>
        <p:spPr>
          <a:xfrm>
            <a:off x="704850" y="1125538"/>
            <a:ext cx="8420100" cy="5551487"/>
          </a:xfrm>
        </p:spPr>
        <p:txBody>
          <a:bodyPr/>
          <a:lstStyle/>
          <a:p>
            <a:pPr marL="342900" indent="-342900" defTabSz="914400">
              <a:lnSpc>
                <a:spcPct val="100000"/>
              </a:lnSpc>
              <a:spcBef>
                <a:spcPct val="0"/>
              </a:spcBef>
              <a:buFont typeface="Wingdings" pitchFamily="2" charset="2"/>
              <a:buNone/>
            </a:pPr>
            <a:r>
              <a:rPr lang="en-US" altLang="zh-CN"/>
              <a:t>ALTER TABLE &lt;</a:t>
            </a:r>
            <a:r>
              <a:rPr lang="zh-CN" altLang="en-US"/>
              <a:t>表名</a:t>
            </a:r>
            <a:r>
              <a:rPr lang="en-US" altLang="zh-CN"/>
              <a:t>&gt;  </a:t>
            </a:r>
          </a:p>
          <a:p>
            <a:pPr marL="342900" indent="-342900" defTabSz="914400">
              <a:lnSpc>
                <a:spcPct val="100000"/>
              </a:lnSpc>
              <a:spcBef>
                <a:spcPct val="0"/>
              </a:spcBef>
              <a:buFont typeface="Wingdings" pitchFamily="2" charset="2"/>
              <a:buNone/>
            </a:pPr>
            <a:r>
              <a:rPr lang="en-US" altLang="zh-CN"/>
              <a:t>    [ADD &lt;</a:t>
            </a:r>
            <a:r>
              <a:rPr lang="zh-CN" altLang="en-US"/>
              <a:t>列名</a:t>
            </a:r>
            <a:r>
              <a:rPr lang="en-US" altLang="zh-CN"/>
              <a:t>&gt; &lt;</a:t>
            </a:r>
            <a:r>
              <a:rPr lang="zh-CN" altLang="en-US"/>
              <a:t>数据类型</a:t>
            </a:r>
            <a:r>
              <a:rPr lang="en-US" altLang="zh-CN"/>
              <a:t>&gt; [&lt;</a:t>
            </a:r>
            <a:r>
              <a:rPr lang="zh-CN" altLang="en-US"/>
              <a:t>完整性约束</a:t>
            </a:r>
            <a:r>
              <a:rPr lang="en-US" altLang="zh-CN"/>
              <a:t>&gt;]]</a:t>
            </a:r>
          </a:p>
          <a:p>
            <a:pPr marL="342900" indent="-342900" defTabSz="914400">
              <a:lnSpc>
                <a:spcPct val="100000"/>
              </a:lnSpc>
              <a:spcBef>
                <a:spcPct val="0"/>
              </a:spcBef>
              <a:buFont typeface="Wingdings" pitchFamily="2" charset="2"/>
              <a:buNone/>
            </a:pPr>
            <a:r>
              <a:rPr lang="en-US" altLang="zh-CN"/>
              <a:t>    [DROP &lt;</a:t>
            </a:r>
            <a:r>
              <a:rPr lang="zh-CN" altLang="en-US"/>
              <a:t>列名</a:t>
            </a:r>
            <a:r>
              <a:rPr lang="en-US" altLang="zh-CN"/>
              <a:t>&gt; [CASCADE | RESTRICT]]</a:t>
            </a:r>
          </a:p>
          <a:p>
            <a:pPr marL="342900" indent="-342900" defTabSz="914400">
              <a:lnSpc>
                <a:spcPct val="100000"/>
              </a:lnSpc>
              <a:spcBef>
                <a:spcPct val="0"/>
              </a:spcBef>
              <a:buFont typeface="Wingdings" pitchFamily="2" charset="2"/>
              <a:buNone/>
            </a:pPr>
            <a:r>
              <a:rPr lang="en-US" altLang="zh-CN"/>
              <a:t>    [ALTER &lt;</a:t>
            </a:r>
            <a:r>
              <a:rPr lang="zh-CN" altLang="en-US"/>
              <a:t>列名</a:t>
            </a:r>
            <a:r>
              <a:rPr lang="en-US" altLang="zh-CN"/>
              <a:t>&gt; &lt;</a:t>
            </a:r>
            <a:r>
              <a:rPr lang="zh-CN" altLang="en-US"/>
              <a:t>数据类型</a:t>
            </a:r>
            <a:r>
              <a:rPr lang="en-US" altLang="zh-CN"/>
              <a:t>&gt; ];</a:t>
            </a:r>
            <a:endParaRPr lang="zh-CN" altLang="en-US"/>
          </a:p>
          <a:p>
            <a:pPr marL="742950" lvl="1" indent="-285750" algn="just" defTabSz="914400">
              <a:lnSpc>
                <a:spcPct val="100000"/>
              </a:lnSpc>
              <a:spcBef>
                <a:spcPct val="0"/>
              </a:spcBef>
            </a:pPr>
            <a:r>
              <a:rPr lang="en-US" altLang="zh-CN"/>
              <a:t>ADD</a:t>
            </a:r>
            <a:r>
              <a:rPr lang="zh-CN" altLang="en-US"/>
              <a:t>子句用于增加新列，包括列名、数据类型和列级完整性约束 </a:t>
            </a:r>
          </a:p>
          <a:p>
            <a:pPr marL="742950" lvl="1" indent="-285750" algn="just" defTabSz="914400">
              <a:lnSpc>
                <a:spcPct val="100000"/>
              </a:lnSpc>
              <a:spcBef>
                <a:spcPct val="0"/>
              </a:spcBef>
            </a:pPr>
            <a:r>
              <a:rPr lang="en-US" altLang="zh-CN"/>
              <a:t>DROP</a:t>
            </a:r>
            <a:r>
              <a:rPr lang="zh-CN" altLang="en-US"/>
              <a:t>子句用于删除指定的列名，</a:t>
            </a:r>
          </a:p>
          <a:p>
            <a:pPr marL="1143000" lvl="2" indent="-228600" algn="just" defTabSz="914400">
              <a:lnSpc>
                <a:spcPct val="100000"/>
              </a:lnSpc>
              <a:spcBef>
                <a:spcPct val="0"/>
              </a:spcBef>
            </a:pPr>
            <a:r>
              <a:rPr lang="en-US" altLang="zh-CN"/>
              <a:t>CASCADE</a:t>
            </a:r>
            <a:r>
              <a:rPr lang="zh-CN" altLang="en-US"/>
              <a:t>表示删除列时自动删除引用该列的视图和约束</a:t>
            </a:r>
          </a:p>
          <a:p>
            <a:pPr marL="1143000" lvl="2" indent="-228600" algn="just" defTabSz="914400">
              <a:lnSpc>
                <a:spcPct val="100000"/>
              </a:lnSpc>
              <a:spcBef>
                <a:spcPct val="0"/>
              </a:spcBef>
            </a:pPr>
            <a:r>
              <a:rPr lang="en-US" altLang="zh-CN"/>
              <a:t>RECTRICT</a:t>
            </a:r>
            <a:r>
              <a:rPr lang="zh-CN" altLang="en-US"/>
              <a:t>表示没有视图和约束引用时才能删除该列，否则将拒绝删除操作 </a:t>
            </a:r>
          </a:p>
          <a:p>
            <a:pPr marL="742950" lvl="1" indent="-285750" algn="just" defTabSz="914400">
              <a:lnSpc>
                <a:spcPct val="100000"/>
              </a:lnSpc>
              <a:spcBef>
                <a:spcPct val="0"/>
              </a:spcBef>
            </a:pPr>
            <a:r>
              <a:rPr lang="en-US" altLang="zh-CN"/>
              <a:t>ALTER</a:t>
            </a:r>
            <a:r>
              <a:rPr lang="zh-CN" altLang="en-US"/>
              <a:t>子句用于修改列的定义，如修改列的数据类型或修改列的宽度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90243">
                                            <p:txEl>
                                              <p:pRg st="0" end="0"/>
                                            </p:txEl>
                                          </p:spTgt>
                                        </p:tgtEl>
                                        <p:attrNameLst>
                                          <p:attrName>style.visibility</p:attrName>
                                        </p:attrNameLst>
                                      </p:cBhvr>
                                      <p:to>
                                        <p:strVal val="visible"/>
                                      </p:to>
                                    </p:set>
                                    <p:animEffect transition="in" filter="wipe(up)">
                                      <p:cBhvr>
                                        <p:cTn id="7" dur="1000"/>
                                        <p:tgtEl>
                                          <p:spTgt spid="129024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90243">
                                            <p:txEl>
                                              <p:pRg st="1" end="1"/>
                                            </p:txEl>
                                          </p:spTgt>
                                        </p:tgtEl>
                                        <p:attrNameLst>
                                          <p:attrName>style.visibility</p:attrName>
                                        </p:attrNameLst>
                                      </p:cBhvr>
                                      <p:to>
                                        <p:strVal val="visible"/>
                                      </p:to>
                                    </p:set>
                                    <p:animEffect transition="in" filter="wipe(up)">
                                      <p:cBhvr>
                                        <p:cTn id="11" dur="1000"/>
                                        <p:tgtEl>
                                          <p:spTgt spid="129024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290243">
                                            <p:txEl>
                                              <p:pRg st="2" end="2"/>
                                            </p:txEl>
                                          </p:spTgt>
                                        </p:tgtEl>
                                        <p:attrNameLst>
                                          <p:attrName>style.visibility</p:attrName>
                                        </p:attrNameLst>
                                      </p:cBhvr>
                                      <p:to>
                                        <p:strVal val="visible"/>
                                      </p:to>
                                    </p:set>
                                    <p:animEffect transition="in" filter="wipe(up)">
                                      <p:cBhvr>
                                        <p:cTn id="15" dur="1000"/>
                                        <p:tgtEl>
                                          <p:spTgt spid="1290243">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290243">
                                            <p:txEl>
                                              <p:pRg st="3" end="3"/>
                                            </p:txEl>
                                          </p:spTgt>
                                        </p:tgtEl>
                                        <p:attrNameLst>
                                          <p:attrName>style.visibility</p:attrName>
                                        </p:attrNameLst>
                                      </p:cBhvr>
                                      <p:to>
                                        <p:strVal val="visible"/>
                                      </p:to>
                                    </p:set>
                                    <p:animEffect transition="in" filter="wipe(up)">
                                      <p:cBhvr>
                                        <p:cTn id="19" dur="1000"/>
                                        <p:tgtEl>
                                          <p:spTgt spid="129024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90243">
                                            <p:txEl>
                                              <p:pRg st="4" end="4"/>
                                            </p:txEl>
                                          </p:spTgt>
                                        </p:tgtEl>
                                        <p:attrNameLst>
                                          <p:attrName>style.visibility</p:attrName>
                                        </p:attrNameLst>
                                      </p:cBhvr>
                                      <p:to>
                                        <p:strVal val="visible"/>
                                      </p:to>
                                    </p:set>
                                    <p:animEffect transition="in" filter="wipe(up)">
                                      <p:cBhvr>
                                        <p:cTn id="24" dur="1000"/>
                                        <p:tgtEl>
                                          <p:spTgt spid="129024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90243">
                                            <p:txEl>
                                              <p:pRg st="5" end="5"/>
                                            </p:txEl>
                                          </p:spTgt>
                                        </p:tgtEl>
                                        <p:attrNameLst>
                                          <p:attrName>style.visibility</p:attrName>
                                        </p:attrNameLst>
                                      </p:cBhvr>
                                      <p:to>
                                        <p:strVal val="visible"/>
                                      </p:to>
                                    </p:set>
                                    <p:animEffect transition="in" filter="wipe(up)">
                                      <p:cBhvr>
                                        <p:cTn id="29" dur="1000"/>
                                        <p:tgtEl>
                                          <p:spTgt spid="1290243">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90243">
                                            <p:txEl>
                                              <p:pRg st="6" end="6"/>
                                            </p:txEl>
                                          </p:spTgt>
                                        </p:tgtEl>
                                        <p:attrNameLst>
                                          <p:attrName>style.visibility</p:attrName>
                                        </p:attrNameLst>
                                      </p:cBhvr>
                                      <p:to>
                                        <p:strVal val="visible"/>
                                      </p:to>
                                    </p:set>
                                    <p:animEffect transition="in" filter="wipe(up)">
                                      <p:cBhvr>
                                        <p:cTn id="32" dur="1000"/>
                                        <p:tgtEl>
                                          <p:spTgt spid="1290243">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90243">
                                            <p:txEl>
                                              <p:pRg st="7" end="7"/>
                                            </p:txEl>
                                          </p:spTgt>
                                        </p:tgtEl>
                                        <p:attrNameLst>
                                          <p:attrName>style.visibility</p:attrName>
                                        </p:attrNameLst>
                                      </p:cBhvr>
                                      <p:to>
                                        <p:strVal val="visible"/>
                                      </p:to>
                                    </p:set>
                                    <p:animEffect transition="in" filter="wipe(up)">
                                      <p:cBhvr>
                                        <p:cTn id="35" dur="1000"/>
                                        <p:tgtEl>
                                          <p:spTgt spid="129024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90243">
                                            <p:txEl>
                                              <p:pRg st="8" end="8"/>
                                            </p:txEl>
                                          </p:spTgt>
                                        </p:tgtEl>
                                        <p:attrNameLst>
                                          <p:attrName>style.visibility</p:attrName>
                                        </p:attrNameLst>
                                      </p:cBhvr>
                                      <p:to>
                                        <p:strVal val="visible"/>
                                      </p:to>
                                    </p:set>
                                    <p:animEffect transition="in" filter="wipe(up)">
                                      <p:cBhvr>
                                        <p:cTn id="40" dur="1000"/>
                                        <p:tgtEl>
                                          <p:spTgt spid="129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DD83CBF-8A87-44F2-9931-041071B06820}" type="slidenum">
              <a:rPr lang="zh-CN" altLang="en-US"/>
              <a:pPr/>
              <a:t>22</a:t>
            </a:fld>
            <a:endParaRPr lang="en-US" altLang="zh-CN"/>
          </a:p>
        </p:txBody>
      </p:sp>
      <p:sp>
        <p:nvSpPr>
          <p:cNvPr id="6" name="日期占位符 4"/>
          <p:cNvSpPr>
            <a:spLocks noGrp="1"/>
          </p:cNvSpPr>
          <p:nvPr>
            <p:ph type="dt" sz="half" idx="11"/>
          </p:nvPr>
        </p:nvSpPr>
        <p:spPr/>
        <p:txBody>
          <a:bodyPr/>
          <a:lstStyle/>
          <a:p>
            <a:fld id="{56A1D435-F7C8-410E-BFD4-FA8C2D27A5D0}" type="datetime1">
              <a:rPr lang="zh-CN" altLang="en-US"/>
              <a:pPr/>
              <a:t>2017/4/15</a:t>
            </a:fld>
            <a:endParaRPr lang="en-US" altLang="zh-CN" sz="1000"/>
          </a:p>
        </p:txBody>
      </p:sp>
      <p:sp>
        <p:nvSpPr>
          <p:cNvPr id="1291266" name="Rectangle 2"/>
          <p:cNvSpPr>
            <a:spLocks noGrp="1" noChangeArrowheads="1"/>
          </p:cNvSpPr>
          <p:nvPr>
            <p:ph type="title"/>
          </p:nvPr>
        </p:nvSpPr>
        <p:spPr/>
        <p:txBody>
          <a:bodyPr/>
          <a:lstStyle/>
          <a:p>
            <a:r>
              <a:rPr lang="en-US" altLang="zh-CN"/>
              <a:t>2. </a:t>
            </a:r>
            <a:r>
              <a:rPr lang="zh-CN" altLang="en-US"/>
              <a:t>修改基本表</a:t>
            </a:r>
          </a:p>
        </p:txBody>
      </p:sp>
      <p:sp>
        <p:nvSpPr>
          <p:cNvPr id="1291267" name="Rectangle 3"/>
          <p:cNvSpPr>
            <a:spLocks noGrp="1" noChangeArrowheads="1"/>
          </p:cNvSpPr>
          <p:nvPr>
            <p:ph type="body" idx="1"/>
          </p:nvPr>
        </p:nvSpPr>
        <p:spPr>
          <a:xfrm>
            <a:off x="650875" y="1143000"/>
            <a:ext cx="8820150" cy="2582863"/>
          </a:xfrm>
        </p:spPr>
        <p:txBody>
          <a:bodyPr/>
          <a:lstStyle/>
          <a:p>
            <a:pPr marL="342900" indent="-342900" defTabSz="914400">
              <a:lnSpc>
                <a:spcPct val="100000"/>
              </a:lnSpc>
            </a:pPr>
            <a:r>
              <a:rPr lang="en-US" altLang="zh-CN"/>
              <a:t>【</a:t>
            </a:r>
            <a:r>
              <a:rPr lang="zh-CN" altLang="en-US"/>
              <a:t>例</a:t>
            </a:r>
            <a:r>
              <a:rPr lang="en-US" altLang="zh-CN"/>
              <a:t>4-5】</a:t>
            </a:r>
            <a:r>
              <a:rPr lang="zh-CN" altLang="en-US"/>
              <a:t>在学生表</a:t>
            </a:r>
            <a:r>
              <a:rPr lang="en-US" altLang="zh-CN"/>
              <a:t>Student</a:t>
            </a:r>
            <a:r>
              <a:rPr lang="zh-CN" altLang="en-US"/>
              <a:t>中增加一列，列名为班级。</a:t>
            </a:r>
          </a:p>
          <a:p>
            <a:pPr marL="1143000" lvl="2" indent="-228600" defTabSz="914400">
              <a:lnSpc>
                <a:spcPct val="100000"/>
              </a:lnSpc>
              <a:buFont typeface="Wingdings" pitchFamily="2" charset="2"/>
              <a:buNone/>
            </a:pPr>
            <a:r>
              <a:rPr lang="en-US" altLang="zh-CN"/>
              <a:t>ALTER TABLE Student</a:t>
            </a:r>
          </a:p>
          <a:p>
            <a:pPr marL="1143000" lvl="2" indent="-228600" defTabSz="914400">
              <a:lnSpc>
                <a:spcPct val="100000"/>
              </a:lnSpc>
              <a:buFont typeface="Wingdings" pitchFamily="2" charset="2"/>
              <a:buNone/>
            </a:pPr>
            <a:r>
              <a:rPr lang="en-US" altLang="zh-CN"/>
              <a:t>      ADD CLASS CHAR(8);</a:t>
            </a:r>
            <a:endParaRPr lang="zh-CN" altLang="en-US"/>
          </a:p>
          <a:p>
            <a:pPr marL="742950" lvl="1" indent="-285750" algn="just" defTabSz="914400">
              <a:lnSpc>
                <a:spcPct val="100000"/>
              </a:lnSpc>
            </a:pPr>
            <a:r>
              <a:rPr lang="zh-CN" altLang="en-US"/>
              <a:t>不论基本表中原来是否已有数据，新增加的列一律为空值</a:t>
            </a:r>
            <a:r>
              <a:rPr lang="zh-CN" altLang="en-US">
                <a:latin typeface="Courier New"/>
              </a:rPr>
              <a:t> </a:t>
            </a:r>
            <a:endParaRPr lang="zh-CN" altLang="en-US"/>
          </a:p>
        </p:txBody>
      </p:sp>
      <p:sp>
        <p:nvSpPr>
          <p:cNvPr id="1291268" name="Rectangle 4"/>
          <p:cNvSpPr>
            <a:spLocks noChangeArrowheads="1"/>
          </p:cNvSpPr>
          <p:nvPr/>
        </p:nvSpPr>
        <p:spPr bwMode="auto">
          <a:xfrm>
            <a:off x="704850" y="3933825"/>
            <a:ext cx="8820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spcBef>
                <a:spcPct val="35000"/>
              </a:spcBef>
              <a:buClr>
                <a:srgbClr val="27305F"/>
              </a:buClr>
              <a:buSzPct val="60000"/>
              <a:buFont typeface="Wingdings" pitchFamily="2" charset="2"/>
              <a:buChar char="n"/>
            </a:pPr>
            <a:r>
              <a:rPr lang="en-US" altLang="zh-CN" sz="2800">
                <a:latin typeface="Times New Roman" pitchFamily="18" charset="0"/>
              </a:rPr>
              <a:t>【</a:t>
            </a:r>
            <a:r>
              <a:rPr lang="zh-CN" altLang="en-US" sz="2800">
                <a:latin typeface="Times New Roman" pitchFamily="18" charset="0"/>
              </a:rPr>
              <a:t>例</a:t>
            </a:r>
            <a:r>
              <a:rPr lang="en-US" altLang="zh-CN" sz="2800">
                <a:latin typeface="Times New Roman" pitchFamily="18" charset="0"/>
              </a:rPr>
              <a:t>4-6】</a:t>
            </a:r>
            <a:r>
              <a:rPr lang="zh-CN" altLang="en-US" sz="2800">
                <a:latin typeface="Times New Roman" pitchFamily="18" charset="0"/>
              </a:rPr>
              <a:t>修改学生表</a:t>
            </a:r>
            <a:r>
              <a:rPr lang="en-US" altLang="zh-CN" sz="2800">
                <a:latin typeface="Times New Roman" pitchFamily="18" charset="0"/>
              </a:rPr>
              <a:t>Student</a:t>
            </a:r>
            <a:r>
              <a:rPr lang="zh-CN" altLang="en-US" sz="2800">
                <a:latin typeface="Times New Roman" pitchFamily="18" charset="0"/>
              </a:rPr>
              <a:t>中姓名列的长度为</a:t>
            </a:r>
            <a:r>
              <a:rPr lang="en-US" altLang="zh-CN" sz="2800">
                <a:latin typeface="Times New Roman" pitchFamily="18" charset="0"/>
              </a:rPr>
              <a:t>20</a:t>
            </a:r>
            <a:r>
              <a:rPr lang="zh-CN" altLang="en-US" sz="2800">
                <a:latin typeface="Times New Roman" pitchFamily="18" charset="0"/>
              </a:rPr>
              <a:t>。</a:t>
            </a:r>
          </a:p>
          <a:p>
            <a:pPr marL="1027113" lvl="2" indent="-249238" algn="l" defTabSz="814388">
              <a:spcBef>
                <a:spcPct val="35000"/>
              </a:spcBef>
              <a:buClr>
                <a:srgbClr val="27305F"/>
              </a:buClr>
              <a:buFont typeface="Wingdings" pitchFamily="2" charset="2"/>
              <a:buNone/>
            </a:pPr>
            <a:r>
              <a:rPr lang="en-US" altLang="zh-CN" sz="2800">
                <a:latin typeface="Times New Roman" pitchFamily="18" charset="0"/>
              </a:rPr>
              <a:t>ALTER TABLE Student</a:t>
            </a:r>
          </a:p>
          <a:p>
            <a:pPr marL="1027113" lvl="2" indent="-249238" algn="l" defTabSz="814388">
              <a:spcBef>
                <a:spcPct val="35000"/>
              </a:spcBef>
              <a:buClr>
                <a:srgbClr val="27305F"/>
              </a:buClr>
              <a:buFont typeface="Wingdings" pitchFamily="2" charset="2"/>
              <a:buNone/>
            </a:pPr>
            <a:r>
              <a:rPr lang="en-US" altLang="zh-CN" sz="2800">
                <a:latin typeface="Times New Roman" pitchFamily="18" charset="0"/>
              </a:rPr>
              <a:t>     ALTER Sname CHAR(20) ;</a:t>
            </a:r>
            <a:endParaRPr lang="zh-CN" altLang="en-US" sz="2800">
              <a:latin typeface="Times New Roman" pitchFamily="18" charset="0"/>
            </a:endParaRPr>
          </a:p>
          <a:p>
            <a:pPr marL="649288" lvl="1" indent="-261938" algn="l" defTabSz="814388">
              <a:spcBef>
                <a:spcPct val="35000"/>
              </a:spcBef>
              <a:buClr>
                <a:srgbClr val="27305F"/>
              </a:buClr>
              <a:buFontTx/>
              <a:buChar char="–"/>
            </a:pPr>
            <a:r>
              <a:rPr lang="zh-CN" altLang="en-US" sz="2800">
                <a:latin typeface="Times New Roman" pitchFamily="18" charset="0"/>
              </a:rPr>
              <a:t>修改原有的列定义有可能会破坏已有数据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91268"/>
                                        </p:tgtEl>
                                        <p:attrNameLst>
                                          <p:attrName>style.visibility</p:attrName>
                                        </p:attrNameLst>
                                      </p:cBhvr>
                                      <p:to>
                                        <p:strVal val="visible"/>
                                      </p:to>
                                    </p:set>
                                    <p:animEffect transition="in" filter="wipe(up)">
                                      <p:cBhvr>
                                        <p:cTn id="7" dur="1000"/>
                                        <p:tgtEl>
                                          <p:spTgt spid="129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7DB8D41-C16E-4B80-9BA7-5B1AF03A3420}" type="slidenum">
              <a:rPr lang="zh-CN" altLang="en-US"/>
              <a:pPr/>
              <a:t>23</a:t>
            </a:fld>
            <a:endParaRPr lang="en-US" altLang="zh-CN"/>
          </a:p>
        </p:txBody>
      </p:sp>
      <p:sp>
        <p:nvSpPr>
          <p:cNvPr id="5" name="日期占位符 4"/>
          <p:cNvSpPr>
            <a:spLocks noGrp="1"/>
          </p:cNvSpPr>
          <p:nvPr>
            <p:ph type="dt" sz="half" idx="11"/>
          </p:nvPr>
        </p:nvSpPr>
        <p:spPr/>
        <p:txBody>
          <a:bodyPr/>
          <a:lstStyle/>
          <a:p>
            <a:fld id="{A978A07D-8911-48D7-83A9-66E61367C135}" type="datetime1">
              <a:rPr lang="zh-CN" altLang="en-US"/>
              <a:pPr/>
              <a:t>2017/4/15</a:t>
            </a:fld>
            <a:endParaRPr lang="en-US" altLang="zh-CN" sz="1000"/>
          </a:p>
        </p:txBody>
      </p:sp>
      <p:sp>
        <p:nvSpPr>
          <p:cNvPr id="1288194" name="Rectangle 2"/>
          <p:cNvSpPr>
            <a:spLocks noGrp="1" noChangeArrowheads="1"/>
          </p:cNvSpPr>
          <p:nvPr>
            <p:ph type="title"/>
          </p:nvPr>
        </p:nvSpPr>
        <p:spPr/>
        <p:txBody>
          <a:bodyPr/>
          <a:lstStyle/>
          <a:p>
            <a:r>
              <a:rPr lang="en-US" altLang="zh-CN"/>
              <a:t>3. </a:t>
            </a:r>
            <a:r>
              <a:rPr lang="zh-CN" altLang="en-US"/>
              <a:t>删除基本表 </a:t>
            </a:r>
          </a:p>
        </p:txBody>
      </p:sp>
      <p:sp>
        <p:nvSpPr>
          <p:cNvPr id="1288195" name="Rectangle 3"/>
          <p:cNvSpPr>
            <a:spLocks noGrp="1" noChangeArrowheads="1"/>
          </p:cNvSpPr>
          <p:nvPr>
            <p:ph type="body" idx="1"/>
          </p:nvPr>
        </p:nvSpPr>
        <p:spPr>
          <a:xfrm>
            <a:off x="488950" y="1143000"/>
            <a:ext cx="9144000" cy="3905250"/>
          </a:xfrm>
        </p:spPr>
        <p:txBody>
          <a:bodyPr/>
          <a:lstStyle/>
          <a:p>
            <a:pPr marL="342900" indent="-342900" algn="just" defTabSz="914400"/>
            <a:r>
              <a:rPr lang="en-US" altLang="zh-CN"/>
              <a:t>DROP TABLE </a:t>
            </a:r>
            <a:r>
              <a:rPr lang="zh-CN" altLang="en-US"/>
              <a:t>＜表名＞ </a:t>
            </a:r>
            <a:r>
              <a:rPr lang="en-US" altLang="zh-CN"/>
              <a:t>[RESTRICT</a:t>
            </a:r>
            <a:r>
              <a:rPr lang="zh-CN" altLang="en-US"/>
              <a:t>｜</a:t>
            </a:r>
            <a:r>
              <a:rPr lang="en-US" altLang="zh-CN"/>
              <a:t>CASCADE];</a:t>
            </a:r>
            <a:r>
              <a:rPr lang="en-US" altLang="zh-CN">
                <a:latin typeface="Courier New"/>
              </a:rPr>
              <a:t> </a:t>
            </a:r>
            <a:endParaRPr lang="en-US" altLang="zh-CN"/>
          </a:p>
          <a:p>
            <a:pPr marL="742950" lvl="1" indent="-285750" defTabSz="914400"/>
            <a:r>
              <a:rPr lang="zh-CN" altLang="en-US"/>
              <a:t>若选择</a:t>
            </a:r>
            <a:r>
              <a:rPr lang="en-US" altLang="zh-CN"/>
              <a:t>RESTRICT</a:t>
            </a:r>
            <a:r>
              <a:rPr lang="zh-CN" altLang="en-US"/>
              <a:t>，则删除的基本表不能是由 </a:t>
            </a:r>
            <a:r>
              <a:rPr lang="en-US" altLang="zh-CN"/>
              <a:t>FOREIGN KEY </a:t>
            </a:r>
            <a:r>
              <a:rPr lang="zh-CN" altLang="en-US"/>
              <a:t>约束引用的表 </a:t>
            </a:r>
            <a:r>
              <a:rPr lang="en-US" altLang="zh-CN"/>
              <a:t>, </a:t>
            </a:r>
            <a:r>
              <a:rPr lang="zh-CN" altLang="en-US"/>
              <a:t>不能有视图，不能有触发器，不能有存储过程或函数等。如果存在这些依赖该表的对象，则此表不能被删除</a:t>
            </a:r>
          </a:p>
          <a:p>
            <a:pPr marL="742950" lvl="1" indent="-285750" defTabSz="914400"/>
            <a:r>
              <a:rPr lang="zh-CN" altLang="en-US"/>
              <a:t>若选择</a:t>
            </a:r>
            <a:r>
              <a:rPr lang="en-US" altLang="zh-CN"/>
              <a:t>CASCADE</a:t>
            </a:r>
            <a:r>
              <a:rPr lang="zh-CN" altLang="en-US"/>
              <a:t>，则该表的删除没有限制条件。在删除基本表的同时，相关的依赖对象，例如视图等都将被一起删除。</a:t>
            </a:r>
          </a:p>
          <a:p>
            <a:pPr marL="742950" lvl="1" indent="-285750" defTabSz="914400"/>
            <a:r>
              <a:rPr lang="zh-CN" altLang="en-US"/>
              <a:t>在缺省的情况下，默认为</a:t>
            </a:r>
            <a:r>
              <a:rPr lang="en-US" altLang="zh-CN"/>
              <a:t>RESTRICT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A06A30A1-9DB1-4505-8953-AA64B3D530F0}" type="slidenum">
              <a:rPr lang="zh-CN" altLang="en-US"/>
              <a:pPr/>
              <a:t>24</a:t>
            </a:fld>
            <a:endParaRPr lang="en-US" altLang="zh-CN"/>
          </a:p>
        </p:txBody>
      </p:sp>
      <p:sp>
        <p:nvSpPr>
          <p:cNvPr id="7" name="日期占位符 4"/>
          <p:cNvSpPr>
            <a:spLocks noGrp="1"/>
          </p:cNvSpPr>
          <p:nvPr>
            <p:ph type="dt" sz="half" idx="11"/>
          </p:nvPr>
        </p:nvSpPr>
        <p:spPr/>
        <p:txBody>
          <a:bodyPr/>
          <a:lstStyle/>
          <a:p>
            <a:fld id="{0B68A1E7-5B7F-45F3-9756-4A01CEA5C3EC}" type="datetime1">
              <a:rPr lang="zh-CN" altLang="en-US"/>
              <a:pPr/>
              <a:t>2017/4/15</a:t>
            </a:fld>
            <a:endParaRPr lang="en-US" altLang="zh-CN" sz="1000"/>
          </a:p>
        </p:txBody>
      </p:sp>
      <p:sp>
        <p:nvSpPr>
          <p:cNvPr id="1719298" name="Rectangle 2"/>
          <p:cNvSpPr>
            <a:spLocks noGrp="1" noChangeArrowheads="1"/>
          </p:cNvSpPr>
          <p:nvPr>
            <p:ph type="title"/>
          </p:nvPr>
        </p:nvSpPr>
        <p:spPr/>
        <p:txBody>
          <a:bodyPr/>
          <a:lstStyle/>
          <a:p>
            <a:r>
              <a:rPr lang="en-US" altLang="zh-CN"/>
              <a:t>3. </a:t>
            </a:r>
            <a:r>
              <a:rPr lang="zh-CN" altLang="en-US"/>
              <a:t>删除基本表 </a:t>
            </a:r>
          </a:p>
        </p:txBody>
      </p:sp>
      <p:sp>
        <p:nvSpPr>
          <p:cNvPr id="1719299" name="Rectangle 3"/>
          <p:cNvSpPr>
            <a:spLocks noGrp="1" noChangeArrowheads="1"/>
          </p:cNvSpPr>
          <p:nvPr>
            <p:ph type="body" idx="1"/>
          </p:nvPr>
        </p:nvSpPr>
        <p:spPr>
          <a:xfrm>
            <a:off x="488950" y="1143000"/>
            <a:ext cx="9144000" cy="5289550"/>
          </a:xfrm>
        </p:spPr>
        <p:txBody>
          <a:bodyPr/>
          <a:lstStyle/>
          <a:p>
            <a:pPr marL="342900" indent="-342900" algn="just" defTabSz="914400">
              <a:lnSpc>
                <a:spcPct val="80000"/>
              </a:lnSpc>
            </a:pPr>
            <a:r>
              <a:rPr lang="en-US" altLang="zh-CN"/>
              <a:t>SQL Server</a:t>
            </a:r>
            <a:r>
              <a:rPr lang="zh-CN" altLang="en-US"/>
              <a:t>删除表</a:t>
            </a:r>
            <a:r>
              <a:rPr lang="en-US" altLang="zh-CN"/>
              <a:t>DROP TABLE </a:t>
            </a:r>
            <a:r>
              <a:rPr lang="zh-CN" altLang="en-US"/>
              <a:t>＜表名＞ </a:t>
            </a:r>
          </a:p>
          <a:p>
            <a:pPr marL="742950" lvl="1" indent="-285750" algn="just" defTabSz="914400">
              <a:lnSpc>
                <a:spcPct val="80000"/>
              </a:lnSpc>
            </a:pPr>
            <a:r>
              <a:rPr lang="zh-CN" altLang="en-US"/>
              <a:t>数据、表上的索引都删除</a:t>
            </a:r>
            <a:r>
              <a:rPr lang="en-US" altLang="zh-CN"/>
              <a:t>,</a:t>
            </a:r>
            <a:r>
              <a:rPr lang="zh-CN" altLang="en-US"/>
              <a:t>删除基本表时，系统会从数据字典中删去有关该基本表及其索引的描述 </a:t>
            </a:r>
            <a:endParaRPr lang="en-US" altLang="zh-CN"/>
          </a:p>
          <a:p>
            <a:pPr marL="742950" lvl="1" indent="-285750" defTabSz="914400">
              <a:lnSpc>
                <a:spcPct val="80000"/>
              </a:lnSpc>
            </a:pPr>
            <a:r>
              <a:rPr lang="zh-CN" altLang="en-US"/>
              <a:t>表上的视图往往仍然保留，但无法引用</a:t>
            </a:r>
          </a:p>
          <a:p>
            <a:pPr marL="742950" lvl="1" indent="-285750" defTabSz="914400">
              <a:lnSpc>
                <a:spcPct val="80000"/>
              </a:lnSpc>
            </a:pPr>
            <a:r>
              <a:rPr lang="en-US" altLang="zh-CN"/>
              <a:t>DROP TABLE </a:t>
            </a:r>
            <a:r>
              <a:rPr lang="zh-CN" altLang="en-US"/>
              <a:t>不能用于删除有 </a:t>
            </a:r>
            <a:r>
              <a:rPr lang="en-US" altLang="zh-CN"/>
              <a:t>FOREIGN KEY </a:t>
            </a:r>
            <a:r>
              <a:rPr lang="zh-CN" altLang="en-US"/>
              <a:t>约束引用的表</a:t>
            </a:r>
            <a:endParaRPr lang="en-US" altLang="zh-CN" sz="2400"/>
          </a:p>
          <a:p>
            <a:pPr marL="342900" indent="-342900" defTabSz="914400">
              <a:lnSpc>
                <a:spcPct val="80000"/>
              </a:lnSpc>
            </a:pPr>
            <a:r>
              <a:rPr lang="en-US" altLang="zh-CN"/>
              <a:t>Oracle</a:t>
            </a:r>
            <a:r>
              <a:rPr lang="zh-CN" altLang="en-US"/>
              <a:t>删除表时</a:t>
            </a:r>
            <a:r>
              <a:rPr lang="en-US" altLang="zh-CN"/>
              <a:t>,</a:t>
            </a:r>
          </a:p>
          <a:p>
            <a:pPr marL="742950" lvl="1" indent="-285750" defTabSz="914400">
              <a:lnSpc>
                <a:spcPct val="80000"/>
              </a:lnSpc>
            </a:pPr>
            <a:r>
              <a:rPr lang="zh-CN" altLang="en-US"/>
              <a:t>自动删除表上所有索引</a:t>
            </a:r>
            <a:r>
              <a:rPr lang="en-US" altLang="zh-CN"/>
              <a:t>,</a:t>
            </a:r>
          </a:p>
          <a:p>
            <a:pPr marL="742950" lvl="1" indent="-285750" defTabSz="914400">
              <a:lnSpc>
                <a:spcPct val="80000"/>
              </a:lnSpc>
            </a:pPr>
            <a:r>
              <a:rPr lang="zh-CN" altLang="en-US"/>
              <a:t>保留视图定义</a:t>
            </a:r>
            <a:r>
              <a:rPr lang="en-US" altLang="zh-CN"/>
              <a:t>(</a:t>
            </a:r>
            <a:r>
              <a:rPr lang="zh-CN" altLang="en-US"/>
              <a:t>但失效</a:t>
            </a:r>
            <a:r>
              <a:rPr lang="en-US" altLang="zh-CN"/>
              <a:t>),</a:t>
            </a:r>
          </a:p>
          <a:p>
            <a:pPr marL="742950" lvl="1" indent="-285750" defTabSz="914400">
              <a:lnSpc>
                <a:spcPct val="80000"/>
              </a:lnSpc>
            </a:pPr>
            <a:r>
              <a:rPr lang="zh-CN" altLang="en-US"/>
              <a:t>保留建立在此表上的存储过程和函数</a:t>
            </a:r>
            <a:r>
              <a:rPr lang="en-US" altLang="zh-CN"/>
              <a:t>(</a:t>
            </a:r>
            <a:r>
              <a:rPr lang="zh-CN" altLang="en-US"/>
              <a:t>但失效</a:t>
            </a:r>
            <a:r>
              <a:rPr lang="en-US" altLang="zh-CN"/>
              <a:t>), </a:t>
            </a:r>
          </a:p>
          <a:p>
            <a:pPr marL="742950" lvl="1" indent="-285750" defTabSz="914400">
              <a:lnSpc>
                <a:spcPct val="80000"/>
              </a:lnSpc>
            </a:pPr>
            <a:r>
              <a:rPr lang="en-US" altLang="zh-CN"/>
              <a:t>CASCADE</a:t>
            </a:r>
            <a:r>
              <a:rPr lang="zh-CN" altLang="en-US"/>
              <a:t>选项下可以删除有 </a:t>
            </a:r>
            <a:r>
              <a:rPr lang="en-US" altLang="zh-CN"/>
              <a:t>FOREIGN KEY </a:t>
            </a:r>
            <a:r>
              <a:rPr lang="zh-CN" altLang="en-US"/>
              <a:t>约束引用的表 </a:t>
            </a:r>
          </a:p>
        </p:txBody>
      </p:sp>
      <p:sp>
        <p:nvSpPr>
          <p:cNvPr id="1719300" name="AutoShape 4"/>
          <p:cNvSpPr>
            <a:spLocks noChangeArrowheads="1"/>
          </p:cNvSpPr>
          <p:nvPr/>
        </p:nvSpPr>
        <p:spPr bwMode="auto">
          <a:xfrm>
            <a:off x="5889625" y="333375"/>
            <a:ext cx="3024188" cy="1219200"/>
          </a:xfrm>
          <a:prstGeom prst="wedgeRoundRectCallout">
            <a:avLst>
              <a:gd name="adj1" fmla="val -41338"/>
              <a:gd name="adj2" fmla="val 84634"/>
              <a:gd name="adj3" fmla="val 16667"/>
            </a:avLst>
          </a:prstGeom>
          <a:gradFill rotWithShape="0">
            <a:gsLst>
              <a:gs pos="0">
                <a:srgbClr val="99CCFF"/>
              </a:gs>
              <a:gs pos="100000">
                <a:srgbClr val="99CCFF">
                  <a:gamma/>
                  <a:tint val="0"/>
                  <a:invGamma/>
                </a:srgbClr>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a:t>SQL Server </a:t>
            </a:r>
            <a:r>
              <a:rPr lang="zh-CN" altLang="en-US"/>
              <a:t>没有 </a:t>
            </a:r>
            <a:r>
              <a:rPr lang="en-US" altLang="zh-CN"/>
              <a:t>RESTRICT</a:t>
            </a:r>
            <a:r>
              <a:rPr lang="zh-CN" altLang="en-US"/>
              <a:t>和</a:t>
            </a:r>
            <a:r>
              <a:rPr lang="en-US" altLang="zh-CN"/>
              <a:t>CASCADE</a:t>
            </a:r>
            <a:r>
              <a:rPr lang="zh-CN" altLang="en-US"/>
              <a:t>选项</a:t>
            </a:r>
          </a:p>
        </p:txBody>
      </p:sp>
      <p:sp>
        <p:nvSpPr>
          <p:cNvPr id="1719301" name="AutoShape 5"/>
          <p:cNvSpPr>
            <a:spLocks noChangeArrowheads="1"/>
          </p:cNvSpPr>
          <p:nvPr/>
        </p:nvSpPr>
        <p:spPr bwMode="auto">
          <a:xfrm>
            <a:off x="5745163" y="3357563"/>
            <a:ext cx="3429000" cy="1219200"/>
          </a:xfrm>
          <a:prstGeom prst="wedgeRoundRectCallout">
            <a:avLst>
              <a:gd name="adj1" fmla="val -39583"/>
              <a:gd name="adj2" fmla="val 83074"/>
              <a:gd name="adj3" fmla="val 16667"/>
            </a:avLst>
          </a:prstGeom>
          <a:gradFill rotWithShape="0">
            <a:gsLst>
              <a:gs pos="0">
                <a:srgbClr val="99CCFF"/>
              </a:gs>
              <a:gs pos="100000">
                <a:srgbClr val="99CCFF">
                  <a:gamma/>
                  <a:tint val="0"/>
                  <a:invGamma/>
                </a:srgbClr>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sz="2800"/>
              <a:t>Oracle9i </a:t>
            </a:r>
            <a:r>
              <a:rPr lang="zh-CN" altLang="en-US" sz="2800"/>
              <a:t>没有</a:t>
            </a:r>
            <a:r>
              <a:rPr lang="en-US" altLang="zh-CN" sz="2800"/>
              <a:t>RESTRICT</a:t>
            </a:r>
            <a:r>
              <a:rPr lang="zh-CN" altLang="en-US" sz="2800"/>
              <a:t>选项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9299">
                                            <p:txEl>
                                              <p:pRg st="0" end="0"/>
                                            </p:txEl>
                                          </p:spTgt>
                                        </p:tgtEl>
                                        <p:attrNameLst>
                                          <p:attrName>style.visibility</p:attrName>
                                        </p:attrNameLst>
                                      </p:cBhvr>
                                      <p:to>
                                        <p:strVal val="visible"/>
                                      </p:to>
                                    </p:set>
                                    <p:animEffect transition="in" filter="wipe(up)">
                                      <p:cBhvr>
                                        <p:cTn id="7" dur="1000"/>
                                        <p:tgtEl>
                                          <p:spTgt spid="17192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19299">
                                            <p:txEl>
                                              <p:pRg st="1" end="1"/>
                                            </p:txEl>
                                          </p:spTgt>
                                        </p:tgtEl>
                                        <p:attrNameLst>
                                          <p:attrName>style.visibility</p:attrName>
                                        </p:attrNameLst>
                                      </p:cBhvr>
                                      <p:to>
                                        <p:strVal val="visible"/>
                                      </p:to>
                                    </p:set>
                                    <p:animEffect transition="in" filter="wipe(up)">
                                      <p:cBhvr>
                                        <p:cTn id="10" dur="1000"/>
                                        <p:tgtEl>
                                          <p:spTgt spid="17192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19299">
                                            <p:txEl>
                                              <p:pRg st="2" end="2"/>
                                            </p:txEl>
                                          </p:spTgt>
                                        </p:tgtEl>
                                        <p:attrNameLst>
                                          <p:attrName>style.visibility</p:attrName>
                                        </p:attrNameLst>
                                      </p:cBhvr>
                                      <p:to>
                                        <p:strVal val="visible"/>
                                      </p:to>
                                    </p:set>
                                    <p:animEffect transition="in" filter="wipe(up)">
                                      <p:cBhvr>
                                        <p:cTn id="13" dur="1000"/>
                                        <p:tgtEl>
                                          <p:spTgt spid="171929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19299">
                                            <p:txEl>
                                              <p:pRg st="3" end="3"/>
                                            </p:txEl>
                                          </p:spTgt>
                                        </p:tgtEl>
                                        <p:attrNameLst>
                                          <p:attrName>style.visibility</p:attrName>
                                        </p:attrNameLst>
                                      </p:cBhvr>
                                      <p:to>
                                        <p:strVal val="visible"/>
                                      </p:to>
                                    </p:set>
                                    <p:animEffect transition="in" filter="wipe(up)">
                                      <p:cBhvr>
                                        <p:cTn id="16" dur="1000"/>
                                        <p:tgtEl>
                                          <p:spTgt spid="17192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19299">
                                            <p:txEl>
                                              <p:pRg st="4" end="4"/>
                                            </p:txEl>
                                          </p:spTgt>
                                        </p:tgtEl>
                                        <p:attrNameLst>
                                          <p:attrName>style.visibility</p:attrName>
                                        </p:attrNameLst>
                                      </p:cBhvr>
                                      <p:to>
                                        <p:strVal val="visible"/>
                                      </p:to>
                                    </p:set>
                                    <p:animEffect transition="in" filter="wipe(up)">
                                      <p:cBhvr>
                                        <p:cTn id="21" dur="1000"/>
                                        <p:tgtEl>
                                          <p:spTgt spid="171929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719299">
                                            <p:txEl>
                                              <p:pRg st="5" end="5"/>
                                            </p:txEl>
                                          </p:spTgt>
                                        </p:tgtEl>
                                        <p:attrNameLst>
                                          <p:attrName>style.visibility</p:attrName>
                                        </p:attrNameLst>
                                      </p:cBhvr>
                                      <p:to>
                                        <p:strVal val="visible"/>
                                      </p:to>
                                    </p:set>
                                    <p:animEffect transition="in" filter="wipe(up)">
                                      <p:cBhvr>
                                        <p:cTn id="24" dur="1000"/>
                                        <p:tgtEl>
                                          <p:spTgt spid="171929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719299">
                                            <p:txEl>
                                              <p:pRg st="6" end="6"/>
                                            </p:txEl>
                                          </p:spTgt>
                                        </p:tgtEl>
                                        <p:attrNameLst>
                                          <p:attrName>style.visibility</p:attrName>
                                        </p:attrNameLst>
                                      </p:cBhvr>
                                      <p:to>
                                        <p:strVal val="visible"/>
                                      </p:to>
                                    </p:set>
                                    <p:animEffect transition="in" filter="wipe(up)">
                                      <p:cBhvr>
                                        <p:cTn id="27" dur="1000"/>
                                        <p:tgtEl>
                                          <p:spTgt spid="171929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719299">
                                            <p:txEl>
                                              <p:pRg st="7" end="7"/>
                                            </p:txEl>
                                          </p:spTgt>
                                        </p:tgtEl>
                                        <p:attrNameLst>
                                          <p:attrName>style.visibility</p:attrName>
                                        </p:attrNameLst>
                                      </p:cBhvr>
                                      <p:to>
                                        <p:strVal val="visible"/>
                                      </p:to>
                                    </p:set>
                                    <p:animEffect transition="in" filter="wipe(up)">
                                      <p:cBhvr>
                                        <p:cTn id="30" dur="1000"/>
                                        <p:tgtEl>
                                          <p:spTgt spid="1719299">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19299">
                                            <p:txEl>
                                              <p:pRg st="8" end="8"/>
                                            </p:txEl>
                                          </p:spTgt>
                                        </p:tgtEl>
                                        <p:attrNameLst>
                                          <p:attrName>style.visibility</p:attrName>
                                        </p:attrNameLst>
                                      </p:cBhvr>
                                      <p:to>
                                        <p:strVal val="visible"/>
                                      </p:to>
                                    </p:set>
                                    <p:animEffect transition="in" filter="wipe(up)">
                                      <p:cBhvr>
                                        <p:cTn id="33" dur="1000"/>
                                        <p:tgtEl>
                                          <p:spTgt spid="1719299">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719300"/>
                                        </p:tgtEl>
                                        <p:attrNameLst>
                                          <p:attrName>style.visibility</p:attrName>
                                        </p:attrNameLst>
                                      </p:cBhvr>
                                      <p:to>
                                        <p:strVal val="visible"/>
                                      </p:to>
                                    </p:set>
                                    <p:anim calcmode="lin" valueType="num">
                                      <p:cBhvr additive="base">
                                        <p:cTn id="38" dur="500" fill="hold"/>
                                        <p:tgtEl>
                                          <p:spTgt spid="1719300"/>
                                        </p:tgtEl>
                                        <p:attrNameLst>
                                          <p:attrName>ppt_x</p:attrName>
                                        </p:attrNameLst>
                                      </p:cBhvr>
                                      <p:tavLst>
                                        <p:tav tm="0">
                                          <p:val>
                                            <p:strVal val="0-#ppt_w/2"/>
                                          </p:val>
                                        </p:tav>
                                        <p:tav tm="100000">
                                          <p:val>
                                            <p:strVal val="#ppt_x"/>
                                          </p:val>
                                        </p:tav>
                                      </p:tavLst>
                                    </p:anim>
                                    <p:anim calcmode="lin" valueType="num">
                                      <p:cBhvr additive="base">
                                        <p:cTn id="39" dur="500" fill="hold"/>
                                        <p:tgtEl>
                                          <p:spTgt spid="1719300"/>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719301"/>
                                        </p:tgtEl>
                                        <p:attrNameLst>
                                          <p:attrName>style.visibility</p:attrName>
                                        </p:attrNameLst>
                                      </p:cBhvr>
                                      <p:to>
                                        <p:strVal val="visible"/>
                                      </p:to>
                                    </p:set>
                                    <p:anim calcmode="lin" valueType="num">
                                      <p:cBhvr additive="base">
                                        <p:cTn id="44" dur="500" fill="hold"/>
                                        <p:tgtEl>
                                          <p:spTgt spid="1719301"/>
                                        </p:tgtEl>
                                        <p:attrNameLst>
                                          <p:attrName>ppt_x</p:attrName>
                                        </p:attrNameLst>
                                      </p:cBhvr>
                                      <p:tavLst>
                                        <p:tav tm="0">
                                          <p:val>
                                            <p:strVal val="0-#ppt_w/2"/>
                                          </p:val>
                                        </p:tav>
                                        <p:tav tm="100000">
                                          <p:val>
                                            <p:strVal val="#ppt_x"/>
                                          </p:val>
                                        </p:tav>
                                      </p:tavLst>
                                    </p:anim>
                                    <p:anim calcmode="lin" valueType="num">
                                      <p:cBhvr additive="base">
                                        <p:cTn id="45" dur="500" fill="hold"/>
                                        <p:tgtEl>
                                          <p:spTgt spid="1719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9299" grpId="0" build="p"/>
      <p:bldP spid="1719300" grpId="0" animBg="1" autoUpdateAnimBg="0"/>
      <p:bldP spid="171930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3534CA1-B9B0-4DB5-A52F-000200155452}" type="slidenum">
              <a:rPr lang="zh-CN" altLang="en-US"/>
              <a:pPr/>
              <a:t>25</a:t>
            </a:fld>
            <a:endParaRPr lang="en-US" altLang="zh-CN"/>
          </a:p>
        </p:txBody>
      </p:sp>
      <p:sp>
        <p:nvSpPr>
          <p:cNvPr id="5" name="日期占位符 4"/>
          <p:cNvSpPr>
            <a:spLocks noGrp="1"/>
          </p:cNvSpPr>
          <p:nvPr>
            <p:ph type="dt" sz="half" idx="11"/>
          </p:nvPr>
        </p:nvSpPr>
        <p:spPr/>
        <p:txBody>
          <a:bodyPr/>
          <a:lstStyle/>
          <a:p>
            <a:fld id="{932AA10B-2805-4AC3-AF43-A7B6E751ED28}" type="datetime1">
              <a:rPr lang="zh-CN" altLang="en-US"/>
              <a:pPr/>
              <a:t>2017/4/15</a:t>
            </a:fld>
            <a:endParaRPr lang="en-US" altLang="zh-CN" sz="1000"/>
          </a:p>
        </p:txBody>
      </p:sp>
      <p:sp>
        <p:nvSpPr>
          <p:cNvPr id="1295362" name="Rectangle 2"/>
          <p:cNvSpPr>
            <a:spLocks noGrp="1" noChangeArrowheads="1"/>
          </p:cNvSpPr>
          <p:nvPr>
            <p:ph type="title"/>
          </p:nvPr>
        </p:nvSpPr>
        <p:spPr/>
        <p:txBody>
          <a:bodyPr/>
          <a:lstStyle/>
          <a:p>
            <a:r>
              <a:rPr lang="en-US" altLang="zh-CN"/>
              <a:t>4.3.3 </a:t>
            </a:r>
            <a:r>
              <a:rPr lang="zh-CN" altLang="en-US"/>
              <a:t>索引的建立与删除</a:t>
            </a:r>
          </a:p>
        </p:txBody>
      </p:sp>
      <p:sp>
        <p:nvSpPr>
          <p:cNvPr id="1295363" name="Rectangle 3"/>
          <p:cNvSpPr>
            <a:spLocks noGrp="1" noChangeArrowheads="1"/>
          </p:cNvSpPr>
          <p:nvPr>
            <p:ph type="body" idx="1"/>
          </p:nvPr>
        </p:nvSpPr>
        <p:spPr>
          <a:xfrm>
            <a:off x="650875" y="1143000"/>
            <a:ext cx="8820150" cy="4746625"/>
          </a:xfrm>
        </p:spPr>
        <p:txBody>
          <a:bodyPr/>
          <a:lstStyle/>
          <a:p>
            <a:pPr marL="342900" indent="-342900" algn="just" defTabSz="914400"/>
            <a:r>
              <a:rPr lang="zh-CN" altLang="en-US"/>
              <a:t>索引是一种数据结构，可以提高查询速度。大型关系数据库中的索引的实现技术是数据库管理系统实现中最重要的核心问题。</a:t>
            </a:r>
          </a:p>
          <a:p>
            <a:pPr marL="342900" indent="-342900" algn="just" defTabSz="914400"/>
            <a:r>
              <a:rPr lang="zh-CN" altLang="en-US"/>
              <a:t>当关系变得很大时，通过扫描所有关系中所有元组来找出那些</a:t>
            </a:r>
            <a:r>
              <a:rPr lang="en-US" altLang="zh-CN"/>
              <a:t>(</a:t>
            </a:r>
            <a:r>
              <a:rPr lang="zh-CN" altLang="en-US"/>
              <a:t>可能数量很少</a:t>
            </a:r>
            <a:r>
              <a:rPr lang="en-US" altLang="zh-CN"/>
              <a:t>)</a:t>
            </a:r>
            <a:r>
              <a:rPr lang="zh-CN" altLang="en-US"/>
              <a:t>匹配给定条件的元组的操作方式代价太高。例如</a:t>
            </a:r>
          </a:p>
          <a:p>
            <a:pPr marL="342900" indent="-342900" algn="just" defTabSz="914400">
              <a:buFont typeface="Wingdings" pitchFamily="2" charset="2"/>
              <a:buNone/>
            </a:pPr>
            <a:r>
              <a:rPr lang="en-US" altLang="zh-CN" sz="2400"/>
              <a:t>select * from Movie where studioName=</a:t>
            </a:r>
            <a:r>
              <a:rPr lang="en-US" altLang="zh-CN" sz="2400">
                <a:latin typeface="Courier New"/>
              </a:rPr>
              <a:t>‘</a:t>
            </a:r>
            <a:r>
              <a:rPr lang="en-US" altLang="zh-CN" sz="2400"/>
              <a:t>Disney</a:t>
            </a:r>
            <a:r>
              <a:rPr lang="en-US" altLang="zh-CN" sz="2400">
                <a:latin typeface="Courier New"/>
              </a:rPr>
              <a:t>’</a:t>
            </a:r>
            <a:r>
              <a:rPr lang="en-US" altLang="zh-CN" sz="2400"/>
              <a:t>and year = 1990</a:t>
            </a:r>
          </a:p>
          <a:p>
            <a:pPr marL="742950" lvl="1" indent="-285750" algn="just" defTabSz="914400"/>
            <a:r>
              <a:rPr lang="zh-CN" altLang="en-US"/>
              <a:t>方法</a:t>
            </a:r>
            <a:r>
              <a:rPr lang="en-US" altLang="zh-CN"/>
              <a:t>1</a:t>
            </a:r>
            <a:r>
              <a:rPr lang="zh-CN" altLang="en-US"/>
              <a:t>：取得全部元组，用</a:t>
            </a:r>
            <a:r>
              <a:rPr lang="en-US" altLang="zh-CN"/>
              <a:t>where</a:t>
            </a:r>
            <a:r>
              <a:rPr lang="zh-CN" altLang="en-US"/>
              <a:t>子句逐一匹配</a:t>
            </a:r>
          </a:p>
          <a:p>
            <a:pPr marL="742950" lvl="1" indent="-285750" algn="just" defTabSz="914400"/>
            <a:r>
              <a:rPr lang="zh-CN" altLang="en-US"/>
              <a:t>方法</a:t>
            </a:r>
            <a:r>
              <a:rPr lang="en-US" altLang="zh-CN"/>
              <a:t>2</a:t>
            </a:r>
            <a:r>
              <a:rPr lang="zh-CN" altLang="en-US"/>
              <a:t>：取得</a:t>
            </a:r>
            <a:r>
              <a:rPr lang="en-US" altLang="zh-CN"/>
              <a:t>1990</a:t>
            </a:r>
            <a:r>
              <a:rPr lang="zh-CN" altLang="en-US"/>
              <a:t>年的元组</a:t>
            </a:r>
            <a:r>
              <a:rPr lang="en-US" altLang="zh-CN"/>
              <a:t>,</a:t>
            </a:r>
            <a:r>
              <a:rPr lang="zh-CN" altLang="en-US"/>
              <a:t>判断</a:t>
            </a:r>
            <a:r>
              <a:rPr lang="en-US" altLang="zh-CN"/>
              <a:t>studio.Name =</a:t>
            </a:r>
            <a:r>
              <a:rPr lang="en-US" altLang="zh-CN">
                <a:latin typeface="Courier New"/>
              </a:rPr>
              <a:t>‘</a:t>
            </a:r>
            <a:r>
              <a:rPr lang="en-US" altLang="zh-CN"/>
              <a:t>Disney</a:t>
            </a:r>
            <a:r>
              <a:rPr lang="en-US" altLang="zh-CN">
                <a:latin typeface="Courier New"/>
              </a:rPr>
              <a:t>’</a:t>
            </a:r>
            <a:r>
              <a:rPr lang="zh-CN" altLang="en-US"/>
              <a:t>。在</a:t>
            </a:r>
            <a:r>
              <a:rPr lang="en-US" altLang="zh-CN"/>
              <a:t>year</a:t>
            </a:r>
            <a:r>
              <a:rPr lang="zh-CN" altLang="en-US"/>
              <a:t>上创建索引，</a:t>
            </a:r>
            <a:r>
              <a:rPr lang="en-US" altLang="zh-CN"/>
              <a:t>SQL</a:t>
            </a:r>
            <a:r>
              <a:rPr lang="zh-CN" altLang="en-US"/>
              <a:t>查询处理器进行年份查询时，仅对指定年份的元组测试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5DA8EE3-9435-4AED-BF59-5D2761B95BCE}" type="slidenum">
              <a:rPr lang="zh-CN" altLang="en-US"/>
              <a:pPr/>
              <a:t>26</a:t>
            </a:fld>
            <a:endParaRPr lang="en-US" altLang="zh-CN"/>
          </a:p>
        </p:txBody>
      </p:sp>
      <p:sp>
        <p:nvSpPr>
          <p:cNvPr id="5" name="日期占位符 4"/>
          <p:cNvSpPr>
            <a:spLocks noGrp="1"/>
          </p:cNvSpPr>
          <p:nvPr>
            <p:ph type="dt" sz="half" idx="11"/>
          </p:nvPr>
        </p:nvSpPr>
        <p:spPr/>
        <p:txBody>
          <a:bodyPr/>
          <a:lstStyle/>
          <a:p>
            <a:fld id="{3F74C548-A199-4619-98E9-71B951397828}" type="datetime1">
              <a:rPr lang="zh-CN" altLang="en-US"/>
              <a:pPr/>
              <a:t>2017/4/15</a:t>
            </a:fld>
            <a:endParaRPr lang="en-US" altLang="zh-CN" sz="1000"/>
          </a:p>
        </p:txBody>
      </p:sp>
      <p:sp>
        <p:nvSpPr>
          <p:cNvPr id="1500162" name="Rectangle 2"/>
          <p:cNvSpPr>
            <a:spLocks noGrp="1" noChangeArrowheads="1"/>
          </p:cNvSpPr>
          <p:nvPr>
            <p:ph type="title"/>
          </p:nvPr>
        </p:nvSpPr>
        <p:spPr/>
        <p:txBody>
          <a:bodyPr/>
          <a:lstStyle/>
          <a:p>
            <a:r>
              <a:rPr lang="en-US" altLang="zh-CN"/>
              <a:t>4.3.3 </a:t>
            </a:r>
            <a:r>
              <a:rPr lang="zh-CN" altLang="en-US"/>
              <a:t>建立与删除索引 </a:t>
            </a:r>
          </a:p>
        </p:txBody>
      </p:sp>
      <p:sp>
        <p:nvSpPr>
          <p:cNvPr id="1500163" name="Rectangle 3"/>
          <p:cNvSpPr>
            <a:spLocks noGrp="1" noChangeArrowheads="1"/>
          </p:cNvSpPr>
          <p:nvPr>
            <p:ph type="body" idx="1"/>
          </p:nvPr>
        </p:nvSpPr>
        <p:spPr>
          <a:xfrm>
            <a:off x="650875" y="1143000"/>
            <a:ext cx="8820150" cy="5419725"/>
          </a:xfrm>
        </p:spPr>
        <p:txBody>
          <a:bodyPr/>
          <a:lstStyle/>
          <a:p>
            <a:pPr marL="342900" indent="-342900" algn="just" defTabSz="914400"/>
            <a:r>
              <a:rPr lang="zh-CN" altLang="en-US"/>
              <a:t>建立索引是</a:t>
            </a:r>
            <a:r>
              <a:rPr lang="zh-CN" altLang="en-US">
                <a:solidFill>
                  <a:srgbClr val="FF0000"/>
                </a:solidFill>
              </a:rPr>
              <a:t>加快查询速度</a:t>
            </a:r>
            <a:r>
              <a:rPr lang="zh-CN" altLang="en-US"/>
              <a:t>的有效手段</a:t>
            </a:r>
          </a:p>
          <a:p>
            <a:pPr marL="742950" lvl="1" indent="-285750" algn="just" defTabSz="914400"/>
            <a:r>
              <a:rPr lang="zh-CN" altLang="en-US"/>
              <a:t>可根据需要在一个表上建立一个或多个索引，以提供多种存取路径，加快查找速度。也可不建</a:t>
            </a:r>
          </a:p>
          <a:p>
            <a:pPr marL="342900" indent="-342900" algn="just" defTabSz="914400"/>
            <a:r>
              <a:rPr lang="zh-CN" altLang="en-US"/>
              <a:t>建立索引</a:t>
            </a:r>
          </a:p>
          <a:p>
            <a:pPr marL="742950" lvl="1" indent="-285750" algn="just" defTabSz="914400"/>
            <a:r>
              <a:rPr lang="en-US" altLang="zh-CN"/>
              <a:t>DBA</a:t>
            </a:r>
            <a:r>
              <a:rPr lang="zh-CN" altLang="en-US"/>
              <a:t>或表的属主（即建立表的人）根据需要建立</a:t>
            </a:r>
          </a:p>
          <a:p>
            <a:pPr marL="742950" lvl="1" indent="-285750" algn="just" defTabSz="914400"/>
            <a:r>
              <a:rPr lang="zh-CN" altLang="en-US"/>
              <a:t>有些</a:t>
            </a:r>
            <a:r>
              <a:rPr lang="en-US" altLang="zh-CN"/>
              <a:t>DBMS</a:t>
            </a:r>
            <a:r>
              <a:rPr lang="zh-CN" altLang="en-US"/>
              <a:t>自动建立以下列上的索引</a:t>
            </a:r>
          </a:p>
          <a:p>
            <a:pPr marL="1143000" lvl="2" indent="-228600" algn="just" defTabSz="914400"/>
            <a:r>
              <a:rPr lang="zh-CN" altLang="en-US"/>
              <a:t> </a:t>
            </a:r>
            <a:r>
              <a:rPr lang="en-US" altLang="zh-CN"/>
              <a:t>PRIMARY  KEY</a:t>
            </a:r>
            <a:r>
              <a:rPr lang="zh-CN" altLang="en-US"/>
              <a:t>，</a:t>
            </a:r>
            <a:r>
              <a:rPr lang="en-US" altLang="zh-CN"/>
              <a:t> UNIQUE</a:t>
            </a:r>
          </a:p>
          <a:p>
            <a:pPr marL="342900" indent="-342900" algn="just" defTabSz="914400"/>
            <a:r>
              <a:rPr lang="zh-CN" altLang="en-US"/>
              <a:t>维护索引： </a:t>
            </a:r>
            <a:r>
              <a:rPr lang="en-US" altLang="zh-CN"/>
              <a:t>DBMS</a:t>
            </a:r>
            <a:r>
              <a:rPr lang="zh-CN" altLang="en-US"/>
              <a:t>自动完成</a:t>
            </a:r>
            <a:r>
              <a:rPr lang="zh-CN" altLang="en-US">
                <a:latin typeface="Courier New"/>
              </a:rPr>
              <a:t> </a:t>
            </a:r>
            <a:endParaRPr lang="zh-CN" altLang="en-US"/>
          </a:p>
          <a:p>
            <a:pPr marL="342900" indent="-342900" algn="just" defTabSz="914400"/>
            <a:r>
              <a:rPr lang="zh-CN" altLang="en-US"/>
              <a:t>使用索引</a:t>
            </a:r>
          </a:p>
          <a:p>
            <a:pPr marL="742950" lvl="1" indent="-285750" algn="just" defTabSz="914400"/>
            <a:r>
              <a:rPr lang="zh-CN" altLang="en-US"/>
              <a:t>系统在存取数据时会自动选择是否使用索引以或合适的索引作为存取路径，用户不必也不能选择索引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0163">
                                            <p:txEl>
                                              <p:pRg st="0" end="0"/>
                                            </p:txEl>
                                          </p:spTgt>
                                        </p:tgtEl>
                                        <p:attrNameLst>
                                          <p:attrName>style.visibility</p:attrName>
                                        </p:attrNameLst>
                                      </p:cBhvr>
                                      <p:to>
                                        <p:strVal val="visible"/>
                                      </p:to>
                                    </p:set>
                                    <p:animEffect transition="in" filter="wipe(up)">
                                      <p:cBhvr>
                                        <p:cTn id="7" dur="500"/>
                                        <p:tgtEl>
                                          <p:spTgt spid="150016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00163">
                                            <p:txEl>
                                              <p:pRg st="1" end="1"/>
                                            </p:txEl>
                                          </p:spTgt>
                                        </p:tgtEl>
                                        <p:attrNameLst>
                                          <p:attrName>style.visibility</p:attrName>
                                        </p:attrNameLst>
                                      </p:cBhvr>
                                      <p:to>
                                        <p:strVal val="visible"/>
                                      </p:to>
                                    </p:set>
                                    <p:animEffect transition="in" filter="wipe(up)">
                                      <p:cBhvr>
                                        <p:cTn id="10" dur="500"/>
                                        <p:tgtEl>
                                          <p:spTgt spid="15001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00163">
                                            <p:txEl>
                                              <p:pRg st="2" end="2"/>
                                            </p:txEl>
                                          </p:spTgt>
                                        </p:tgtEl>
                                        <p:attrNameLst>
                                          <p:attrName>style.visibility</p:attrName>
                                        </p:attrNameLst>
                                      </p:cBhvr>
                                      <p:to>
                                        <p:strVal val="visible"/>
                                      </p:to>
                                    </p:set>
                                    <p:animEffect transition="in" filter="wipe(up)">
                                      <p:cBhvr>
                                        <p:cTn id="15" dur="500"/>
                                        <p:tgtEl>
                                          <p:spTgt spid="150016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500163">
                                            <p:txEl>
                                              <p:pRg st="3" end="3"/>
                                            </p:txEl>
                                          </p:spTgt>
                                        </p:tgtEl>
                                        <p:attrNameLst>
                                          <p:attrName>style.visibility</p:attrName>
                                        </p:attrNameLst>
                                      </p:cBhvr>
                                      <p:to>
                                        <p:strVal val="visible"/>
                                      </p:to>
                                    </p:set>
                                    <p:animEffect transition="in" filter="wipe(up)">
                                      <p:cBhvr>
                                        <p:cTn id="18" dur="500"/>
                                        <p:tgtEl>
                                          <p:spTgt spid="150016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00163">
                                            <p:txEl>
                                              <p:pRg st="4" end="4"/>
                                            </p:txEl>
                                          </p:spTgt>
                                        </p:tgtEl>
                                        <p:attrNameLst>
                                          <p:attrName>style.visibility</p:attrName>
                                        </p:attrNameLst>
                                      </p:cBhvr>
                                      <p:to>
                                        <p:strVal val="visible"/>
                                      </p:to>
                                    </p:set>
                                    <p:animEffect transition="in" filter="wipe(up)">
                                      <p:cBhvr>
                                        <p:cTn id="21" dur="500"/>
                                        <p:tgtEl>
                                          <p:spTgt spid="150016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00163">
                                            <p:txEl>
                                              <p:pRg st="5" end="5"/>
                                            </p:txEl>
                                          </p:spTgt>
                                        </p:tgtEl>
                                        <p:attrNameLst>
                                          <p:attrName>style.visibility</p:attrName>
                                        </p:attrNameLst>
                                      </p:cBhvr>
                                      <p:to>
                                        <p:strVal val="visible"/>
                                      </p:to>
                                    </p:set>
                                    <p:animEffect transition="in" filter="wipe(up)">
                                      <p:cBhvr>
                                        <p:cTn id="24" dur="500"/>
                                        <p:tgtEl>
                                          <p:spTgt spid="15001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00163">
                                            <p:txEl>
                                              <p:pRg st="6" end="6"/>
                                            </p:txEl>
                                          </p:spTgt>
                                        </p:tgtEl>
                                        <p:attrNameLst>
                                          <p:attrName>style.visibility</p:attrName>
                                        </p:attrNameLst>
                                      </p:cBhvr>
                                      <p:to>
                                        <p:strVal val="visible"/>
                                      </p:to>
                                    </p:set>
                                    <p:animEffect transition="in" filter="wipe(up)">
                                      <p:cBhvr>
                                        <p:cTn id="29" dur="500"/>
                                        <p:tgtEl>
                                          <p:spTgt spid="150016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00163">
                                            <p:txEl>
                                              <p:pRg st="7" end="7"/>
                                            </p:txEl>
                                          </p:spTgt>
                                        </p:tgtEl>
                                        <p:attrNameLst>
                                          <p:attrName>style.visibility</p:attrName>
                                        </p:attrNameLst>
                                      </p:cBhvr>
                                      <p:to>
                                        <p:strVal val="visible"/>
                                      </p:to>
                                    </p:set>
                                    <p:animEffect transition="in" filter="wipe(up)">
                                      <p:cBhvr>
                                        <p:cTn id="34" dur="500"/>
                                        <p:tgtEl>
                                          <p:spTgt spid="1500163">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00163">
                                            <p:txEl>
                                              <p:pRg st="8" end="8"/>
                                            </p:txEl>
                                          </p:spTgt>
                                        </p:tgtEl>
                                        <p:attrNameLst>
                                          <p:attrName>style.visibility</p:attrName>
                                        </p:attrNameLst>
                                      </p:cBhvr>
                                      <p:to>
                                        <p:strVal val="visible"/>
                                      </p:to>
                                    </p:set>
                                    <p:animEffect transition="in" filter="wipe(up)">
                                      <p:cBhvr>
                                        <p:cTn id="37" dur="500"/>
                                        <p:tgtEl>
                                          <p:spTgt spid="1500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16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3276469-4AAE-43A5-AFBD-580C11046E30}" type="slidenum">
              <a:rPr lang="zh-CN" altLang="en-US"/>
              <a:pPr/>
              <a:t>27</a:t>
            </a:fld>
            <a:endParaRPr lang="en-US" altLang="zh-CN"/>
          </a:p>
        </p:txBody>
      </p:sp>
      <p:sp>
        <p:nvSpPr>
          <p:cNvPr id="5" name="日期占位符 4"/>
          <p:cNvSpPr>
            <a:spLocks noGrp="1"/>
          </p:cNvSpPr>
          <p:nvPr>
            <p:ph type="dt" sz="half" idx="11"/>
          </p:nvPr>
        </p:nvSpPr>
        <p:spPr/>
        <p:txBody>
          <a:bodyPr/>
          <a:lstStyle/>
          <a:p>
            <a:fld id="{F192137B-A7E2-45DB-8000-8952F2B2AED2}" type="datetime1">
              <a:rPr lang="zh-CN" altLang="en-US"/>
              <a:pPr/>
              <a:t>2017/4/15</a:t>
            </a:fld>
            <a:endParaRPr lang="en-US" altLang="zh-CN" sz="1000"/>
          </a:p>
        </p:txBody>
      </p:sp>
      <p:sp>
        <p:nvSpPr>
          <p:cNvPr id="1296386" name="Rectangle 2"/>
          <p:cNvSpPr>
            <a:spLocks noGrp="1" noChangeArrowheads="1"/>
          </p:cNvSpPr>
          <p:nvPr>
            <p:ph type="title"/>
          </p:nvPr>
        </p:nvSpPr>
        <p:spPr/>
        <p:txBody>
          <a:bodyPr/>
          <a:lstStyle/>
          <a:p>
            <a:r>
              <a:rPr lang="en-US" altLang="zh-CN"/>
              <a:t>1. </a:t>
            </a:r>
            <a:r>
              <a:rPr lang="zh-CN" altLang="en-US"/>
              <a:t>建立索引 </a:t>
            </a:r>
          </a:p>
        </p:txBody>
      </p:sp>
      <p:sp>
        <p:nvSpPr>
          <p:cNvPr id="1296387" name="Rectangle 3"/>
          <p:cNvSpPr>
            <a:spLocks noGrp="1" noChangeArrowheads="1"/>
          </p:cNvSpPr>
          <p:nvPr>
            <p:ph type="body" idx="1"/>
          </p:nvPr>
        </p:nvSpPr>
        <p:spPr>
          <a:xfrm>
            <a:off x="650875" y="1143000"/>
            <a:ext cx="8820150" cy="5081588"/>
          </a:xfrm>
        </p:spPr>
        <p:txBody>
          <a:bodyPr/>
          <a:lstStyle/>
          <a:p>
            <a:pPr marL="342900" indent="-342900" algn="just" defTabSz="914400"/>
            <a:r>
              <a:rPr lang="zh-CN" altLang="en-US"/>
              <a:t>语句格式</a:t>
            </a:r>
          </a:p>
          <a:p>
            <a:pPr marL="742950" lvl="1" indent="-285750" algn="just" defTabSz="914400">
              <a:buFontTx/>
              <a:buNone/>
            </a:pPr>
            <a:r>
              <a:rPr lang="en-US" altLang="zh-CN"/>
              <a:t>CREATE [UNIQUE] [CLUSTER] INDEX &lt;</a:t>
            </a:r>
            <a:r>
              <a:rPr lang="zh-CN" altLang="en-US"/>
              <a:t>索引名</a:t>
            </a:r>
            <a:r>
              <a:rPr lang="en-US" altLang="zh-CN"/>
              <a:t>&gt;     </a:t>
            </a:r>
          </a:p>
          <a:p>
            <a:pPr marL="742950" lvl="1" indent="-285750" algn="just" defTabSz="914400">
              <a:lnSpc>
                <a:spcPct val="120000"/>
              </a:lnSpc>
              <a:buFontTx/>
              <a:buNone/>
            </a:pPr>
            <a:r>
              <a:rPr lang="en-US" altLang="zh-CN"/>
              <a:t>      ON &lt;</a:t>
            </a:r>
            <a:r>
              <a:rPr lang="zh-CN" altLang="en-US"/>
              <a:t>表名</a:t>
            </a:r>
            <a:r>
              <a:rPr lang="en-US" altLang="zh-CN"/>
              <a:t>&gt; (&lt;</a:t>
            </a:r>
            <a:r>
              <a:rPr lang="zh-CN" altLang="en-US"/>
              <a:t>列名</a:t>
            </a:r>
            <a:r>
              <a:rPr lang="en-US" altLang="zh-CN"/>
              <a:t>&gt;[&lt;</a:t>
            </a:r>
            <a:r>
              <a:rPr lang="zh-CN" altLang="en-US"/>
              <a:t>次序</a:t>
            </a:r>
            <a:r>
              <a:rPr lang="en-US" altLang="zh-CN"/>
              <a:t>&gt;][,&lt;</a:t>
            </a:r>
            <a:r>
              <a:rPr lang="zh-CN" altLang="en-US"/>
              <a:t>列名</a:t>
            </a:r>
            <a:r>
              <a:rPr lang="en-US" altLang="zh-CN"/>
              <a:t>&gt;[&lt;</a:t>
            </a:r>
            <a:r>
              <a:rPr lang="zh-CN" altLang="en-US"/>
              <a:t>次序</a:t>
            </a:r>
            <a:r>
              <a:rPr lang="en-US" altLang="zh-CN"/>
              <a:t>&gt;] ]…)</a:t>
            </a:r>
            <a:endParaRPr lang="zh-CN" altLang="en-US"/>
          </a:p>
          <a:p>
            <a:pPr marL="742950" lvl="1" indent="-285750" algn="just" defTabSz="914400">
              <a:lnSpc>
                <a:spcPct val="140000"/>
              </a:lnSpc>
              <a:spcBef>
                <a:spcPct val="10000"/>
              </a:spcBef>
            </a:pPr>
            <a:r>
              <a:rPr lang="en-US" altLang="zh-CN"/>
              <a:t>&lt;</a:t>
            </a:r>
            <a:r>
              <a:rPr lang="zh-CN" altLang="en-US"/>
              <a:t>表名</a:t>
            </a:r>
            <a:r>
              <a:rPr lang="en-US" altLang="zh-CN"/>
              <a:t>&gt;</a:t>
            </a:r>
            <a:r>
              <a:rPr lang="zh-CN" altLang="en-US"/>
              <a:t>指定要建索引的基本表名字</a:t>
            </a:r>
          </a:p>
          <a:p>
            <a:pPr marL="742950" lvl="1" indent="-285750" algn="just" defTabSz="914400">
              <a:spcBef>
                <a:spcPct val="10000"/>
              </a:spcBef>
            </a:pPr>
            <a:r>
              <a:rPr lang="zh-CN" altLang="en-US"/>
              <a:t>索引可以建立在该表的一列或多列上，各列名之间用逗号分隔</a:t>
            </a:r>
          </a:p>
          <a:p>
            <a:pPr marL="742950" lvl="1" indent="-285750" algn="just" defTabSz="914400">
              <a:spcBef>
                <a:spcPct val="10000"/>
              </a:spcBef>
            </a:pPr>
            <a:r>
              <a:rPr lang="en-US" altLang="zh-CN"/>
              <a:t>&lt;</a:t>
            </a:r>
            <a:r>
              <a:rPr lang="zh-CN" altLang="en-US"/>
              <a:t>次序</a:t>
            </a:r>
            <a:r>
              <a:rPr lang="en-US" altLang="zh-CN"/>
              <a:t>&gt;</a:t>
            </a:r>
            <a:r>
              <a:rPr lang="zh-CN" altLang="en-US"/>
              <a:t>指定索引值的排列次序，升序</a:t>
            </a:r>
            <a:r>
              <a:rPr lang="en-US" altLang="zh-CN"/>
              <a:t>ASC</a:t>
            </a:r>
            <a:r>
              <a:rPr lang="zh-CN" altLang="en-US"/>
              <a:t>，降序</a:t>
            </a:r>
            <a:r>
              <a:rPr lang="en-US" altLang="zh-CN"/>
              <a:t>DESC</a:t>
            </a:r>
            <a:r>
              <a:rPr lang="zh-CN" altLang="en-US"/>
              <a:t>。缺省值：</a:t>
            </a:r>
            <a:r>
              <a:rPr lang="en-US" altLang="zh-CN"/>
              <a:t>ASC</a:t>
            </a:r>
          </a:p>
          <a:p>
            <a:pPr marL="742950" lvl="1" indent="-285750" algn="just" defTabSz="914400">
              <a:spcBef>
                <a:spcPct val="10000"/>
              </a:spcBef>
            </a:pPr>
            <a:r>
              <a:rPr lang="en-US" altLang="zh-CN"/>
              <a:t>UNIQUE</a:t>
            </a:r>
            <a:r>
              <a:rPr lang="zh-CN" altLang="en-US"/>
              <a:t>表明此索引的每一个索引值只对应唯一的数据记录</a:t>
            </a:r>
          </a:p>
          <a:p>
            <a:pPr marL="742950" lvl="1" indent="-285750" defTabSz="914400">
              <a:spcBef>
                <a:spcPct val="10000"/>
              </a:spcBef>
            </a:pPr>
            <a:r>
              <a:rPr lang="en-US" altLang="zh-CN"/>
              <a:t>CLUSTER</a:t>
            </a:r>
            <a:r>
              <a:rPr lang="zh-CN" altLang="en-US"/>
              <a:t>表示要建立的索引是聚簇索引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2FE57A2-9C23-4119-9A45-9572C2113A00}" type="slidenum">
              <a:rPr lang="zh-CN" altLang="en-US"/>
              <a:pPr/>
              <a:t>28</a:t>
            </a:fld>
            <a:endParaRPr lang="en-US" altLang="zh-CN"/>
          </a:p>
        </p:txBody>
      </p:sp>
      <p:sp>
        <p:nvSpPr>
          <p:cNvPr id="6" name="日期占位符 4"/>
          <p:cNvSpPr>
            <a:spLocks noGrp="1"/>
          </p:cNvSpPr>
          <p:nvPr>
            <p:ph type="dt" sz="half" idx="11"/>
          </p:nvPr>
        </p:nvSpPr>
        <p:spPr/>
        <p:txBody>
          <a:bodyPr/>
          <a:lstStyle/>
          <a:p>
            <a:fld id="{E2DBF9B0-D298-4B06-97D8-D6989A263A0A}" type="datetime1">
              <a:rPr lang="zh-CN" altLang="en-US"/>
              <a:pPr/>
              <a:t>2017/4/15</a:t>
            </a:fld>
            <a:endParaRPr lang="en-US" altLang="zh-CN" sz="1000"/>
          </a:p>
        </p:txBody>
      </p:sp>
      <p:sp>
        <p:nvSpPr>
          <p:cNvPr id="1541122" name="Rectangle 2"/>
          <p:cNvSpPr>
            <a:spLocks noGrp="1" noChangeArrowheads="1"/>
          </p:cNvSpPr>
          <p:nvPr>
            <p:ph type="title"/>
          </p:nvPr>
        </p:nvSpPr>
        <p:spPr/>
        <p:txBody>
          <a:bodyPr/>
          <a:lstStyle/>
          <a:p>
            <a:r>
              <a:rPr lang="en-US" altLang="zh-CN"/>
              <a:t>1. </a:t>
            </a:r>
            <a:r>
              <a:rPr lang="zh-CN" altLang="en-US"/>
              <a:t>建立索引</a:t>
            </a:r>
          </a:p>
        </p:txBody>
      </p:sp>
      <p:sp>
        <p:nvSpPr>
          <p:cNvPr id="1541123" name="Rectangle 3"/>
          <p:cNvSpPr>
            <a:spLocks noGrp="1" noChangeArrowheads="1"/>
          </p:cNvSpPr>
          <p:nvPr>
            <p:ph type="body" idx="1"/>
          </p:nvPr>
        </p:nvSpPr>
        <p:spPr>
          <a:xfrm>
            <a:off x="650875" y="1143000"/>
            <a:ext cx="8820150" cy="2819400"/>
          </a:xfrm>
        </p:spPr>
        <p:txBody>
          <a:bodyPr/>
          <a:lstStyle/>
          <a:p>
            <a:pPr marL="342900" indent="-342900" defTabSz="914400">
              <a:lnSpc>
                <a:spcPct val="100000"/>
              </a:lnSpc>
              <a:spcBef>
                <a:spcPct val="20000"/>
              </a:spcBef>
            </a:pPr>
            <a:r>
              <a:rPr lang="en-US" altLang="zh-CN"/>
              <a:t>【</a:t>
            </a:r>
            <a:r>
              <a:rPr lang="zh-CN" altLang="en-US"/>
              <a:t>例</a:t>
            </a:r>
            <a:r>
              <a:rPr lang="en-US" altLang="zh-CN"/>
              <a:t>4-8】</a:t>
            </a:r>
            <a:r>
              <a:rPr lang="zh-CN" altLang="en-US"/>
              <a:t>在学生表</a:t>
            </a:r>
            <a:r>
              <a:rPr lang="en-US" altLang="zh-CN"/>
              <a:t>Student</a:t>
            </a:r>
            <a:r>
              <a:rPr lang="zh-CN" altLang="en-US"/>
              <a:t>的列学号上按升序建立惟一索引。     </a:t>
            </a:r>
            <a:r>
              <a:rPr lang="en-US" altLang="zh-CN"/>
              <a:t>CREATE UNIQUE INDEX S_SNO </a:t>
            </a:r>
          </a:p>
          <a:p>
            <a:pPr marL="742950" lvl="1" indent="-285750" defTabSz="914400">
              <a:lnSpc>
                <a:spcPct val="100000"/>
              </a:lnSpc>
              <a:spcBef>
                <a:spcPct val="20000"/>
              </a:spcBef>
              <a:buFontTx/>
              <a:buNone/>
            </a:pPr>
            <a:r>
              <a:rPr lang="en-US" altLang="zh-CN"/>
              <a:t>                         ON Student(Sno);</a:t>
            </a:r>
          </a:p>
          <a:p>
            <a:pPr marL="742950" lvl="1" indent="-285750" algn="just" defTabSz="914400">
              <a:lnSpc>
                <a:spcPct val="100000"/>
              </a:lnSpc>
              <a:spcBef>
                <a:spcPct val="20000"/>
              </a:spcBef>
            </a:pPr>
            <a:r>
              <a:rPr lang="zh-CN" altLang="en-US"/>
              <a:t>对于已含重复值的属性列不能建</a:t>
            </a:r>
            <a:r>
              <a:rPr lang="en-US" altLang="zh-CN"/>
              <a:t>UNIQUE</a:t>
            </a:r>
            <a:r>
              <a:rPr lang="zh-CN" altLang="en-US"/>
              <a:t>索引</a:t>
            </a:r>
          </a:p>
          <a:p>
            <a:pPr marL="742950" lvl="1" indent="-285750" algn="just" defTabSz="914400" fontAlgn="ctr">
              <a:lnSpc>
                <a:spcPct val="100000"/>
              </a:lnSpc>
              <a:spcBef>
                <a:spcPct val="20000"/>
              </a:spcBef>
            </a:pPr>
            <a:r>
              <a:rPr lang="zh-CN" altLang="en-US"/>
              <a:t>对某个列建立</a:t>
            </a:r>
            <a:r>
              <a:rPr lang="en-US" altLang="zh-CN"/>
              <a:t>UNIQUE</a:t>
            </a:r>
            <a:r>
              <a:rPr lang="zh-CN" altLang="en-US"/>
              <a:t>索引后，插入新记录时</a:t>
            </a:r>
            <a:r>
              <a:rPr lang="en-US" altLang="zh-CN"/>
              <a:t>DBMS</a:t>
            </a:r>
            <a:r>
              <a:rPr lang="zh-CN" altLang="en-US"/>
              <a:t>会自动检查新记录在该列上是否取了重复值</a:t>
            </a:r>
          </a:p>
        </p:txBody>
      </p:sp>
      <p:sp>
        <p:nvSpPr>
          <p:cNvPr id="1541124" name="Rectangle 4"/>
          <p:cNvSpPr>
            <a:spLocks noChangeArrowheads="1"/>
          </p:cNvSpPr>
          <p:nvPr/>
        </p:nvSpPr>
        <p:spPr bwMode="auto">
          <a:xfrm>
            <a:off x="776288" y="4090988"/>
            <a:ext cx="8820150"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en-US" altLang="zh-CN" sz="2800">
                <a:latin typeface="Times New Roman" pitchFamily="18" charset="0"/>
              </a:rPr>
              <a:t>【</a:t>
            </a:r>
            <a:r>
              <a:rPr lang="zh-CN" altLang="en-US" sz="2800">
                <a:latin typeface="Times New Roman" pitchFamily="18" charset="0"/>
              </a:rPr>
              <a:t>例</a:t>
            </a:r>
            <a:r>
              <a:rPr lang="en-US" altLang="zh-CN" sz="2800">
                <a:latin typeface="Times New Roman" pitchFamily="18" charset="0"/>
              </a:rPr>
              <a:t>4-9】</a:t>
            </a:r>
            <a:r>
              <a:rPr lang="zh-CN" altLang="en-US" sz="2800">
                <a:latin typeface="Times New Roman" pitchFamily="18" charset="0"/>
              </a:rPr>
              <a:t>在表</a:t>
            </a:r>
            <a:r>
              <a:rPr lang="en-US" altLang="zh-CN" sz="2800">
                <a:latin typeface="Times New Roman" pitchFamily="18" charset="0"/>
              </a:rPr>
              <a:t>Student</a:t>
            </a:r>
            <a:r>
              <a:rPr lang="zh-CN" altLang="en-US" sz="2800">
                <a:latin typeface="Times New Roman" pitchFamily="18" charset="0"/>
              </a:rPr>
              <a:t>上，班级按降序、年龄按升序建立索引。</a:t>
            </a:r>
            <a:r>
              <a:rPr lang="en-US" altLang="zh-CN" sz="2800">
                <a:latin typeface="Times New Roman" pitchFamily="18" charset="0"/>
              </a:rPr>
              <a:t>CREATE INDEX SCLASS_AGE </a:t>
            </a:r>
          </a:p>
          <a:p>
            <a:pPr marL="649288" lvl="1" indent="-261938" algn="l" defTabSz="814388">
              <a:lnSpc>
                <a:spcPct val="50000"/>
              </a:lnSpc>
              <a:spcBef>
                <a:spcPct val="35000"/>
              </a:spcBef>
              <a:buClr>
                <a:srgbClr val="27305F"/>
              </a:buClr>
            </a:pPr>
            <a:r>
              <a:rPr lang="en-US" altLang="zh-CN" sz="2800">
                <a:latin typeface="Times New Roman" pitchFamily="18" charset="0"/>
              </a:rPr>
              <a:t>                    ON Student</a:t>
            </a:r>
            <a:r>
              <a:rPr lang="zh-CN" altLang="en-US" sz="2800">
                <a:latin typeface="Times New Roman" pitchFamily="18" charset="0"/>
              </a:rPr>
              <a:t>（</a:t>
            </a:r>
            <a:r>
              <a:rPr lang="en-US" altLang="zh-CN" sz="2800">
                <a:latin typeface="Times New Roman" pitchFamily="18" charset="0"/>
              </a:rPr>
              <a:t>CLASS DESC, Sage ASC</a:t>
            </a:r>
            <a:r>
              <a:rPr lang="zh-CN" altLang="en-US" sz="2800">
                <a:latin typeface="Times New Roman" pitchFamily="18" charset="0"/>
              </a:rPr>
              <a:t>）</a:t>
            </a:r>
            <a:r>
              <a:rPr lang="en-US" altLang="zh-CN" sz="2800">
                <a:latin typeface="Times New Roman" pitchFamily="18" charset="0"/>
              </a:rPr>
              <a:t>;</a:t>
            </a:r>
          </a:p>
          <a:p>
            <a:pPr marL="649288" lvl="1" indent="-261938" algn="l" defTabSz="814388">
              <a:lnSpc>
                <a:spcPct val="90000"/>
              </a:lnSpc>
              <a:spcBef>
                <a:spcPct val="35000"/>
              </a:spcBef>
              <a:buClr>
                <a:srgbClr val="27305F"/>
              </a:buClr>
              <a:buFontTx/>
              <a:buChar char="–"/>
            </a:pPr>
            <a:r>
              <a:rPr lang="zh-CN" altLang="en-US" sz="2800">
                <a:latin typeface="Times New Roman" pitchFamily="18" charset="0"/>
              </a:rPr>
              <a:t>以上语句的执行在学生表上建立班级为降序和年龄为升序排列的索引文件</a:t>
            </a:r>
            <a:r>
              <a:rPr lang="en-US" altLang="zh-CN" sz="2800">
                <a:latin typeface="Times New Roman" pitchFamily="18" charset="0"/>
              </a:rPr>
              <a:t>SCLASS-AGE</a:t>
            </a:r>
            <a:r>
              <a:rPr lang="zh-CN" altLang="en-US" sz="2800">
                <a:latin typeface="Times New Roman" pitchFamily="18" charset="0"/>
              </a:rPr>
              <a:t>，当班级值相同时将按年龄升序排列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41124"/>
                                        </p:tgtEl>
                                        <p:attrNameLst>
                                          <p:attrName>style.visibility</p:attrName>
                                        </p:attrNameLst>
                                      </p:cBhvr>
                                      <p:to>
                                        <p:strVal val="visible"/>
                                      </p:to>
                                    </p:set>
                                    <p:animEffect transition="in" filter="wipe(up)">
                                      <p:cBhvr>
                                        <p:cTn id="7" dur="1000"/>
                                        <p:tgtEl>
                                          <p:spTgt spid="154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2C9A5E1B-9A11-4718-900A-4800AF540959}" type="slidenum">
              <a:rPr lang="zh-CN" altLang="en-US"/>
              <a:pPr/>
              <a:t>29</a:t>
            </a:fld>
            <a:endParaRPr lang="en-US" altLang="zh-CN"/>
          </a:p>
        </p:txBody>
      </p:sp>
      <p:sp>
        <p:nvSpPr>
          <p:cNvPr id="7" name="日期占位符 4"/>
          <p:cNvSpPr>
            <a:spLocks noGrp="1"/>
          </p:cNvSpPr>
          <p:nvPr>
            <p:ph type="dt" sz="half" idx="11"/>
          </p:nvPr>
        </p:nvSpPr>
        <p:spPr/>
        <p:txBody>
          <a:bodyPr/>
          <a:lstStyle/>
          <a:p>
            <a:fld id="{4F002215-98BB-4394-AD25-AED5D4A4D3FC}" type="datetime1">
              <a:rPr lang="zh-CN" altLang="en-US"/>
              <a:pPr/>
              <a:t>2017/4/15</a:t>
            </a:fld>
            <a:endParaRPr lang="en-US" altLang="zh-CN" sz="1000"/>
          </a:p>
        </p:txBody>
      </p:sp>
      <p:sp>
        <p:nvSpPr>
          <p:cNvPr id="1544194" name="Rectangle 2"/>
          <p:cNvSpPr>
            <a:spLocks noGrp="1" noChangeArrowheads="1"/>
          </p:cNvSpPr>
          <p:nvPr>
            <p:ph type="title"/>
          </p:nvPr>
        </p:nvSpPr>
        <p:spPr/>
        <p:txBody>
          <a:bodyPr/>
          <a:lstStyle/>
          <a:p>
            <a:r>
              <a:rPr lang="en-US" altLang="zh-CN"/>
              <a:t>1. </a:t>
            </a:r>
            <a:r>
              <a:rPr lang="zh-CN" altLang="en-US"/>
              <a:t>建立索引</a:t>
            </a:r>
          </a:p>
        </p:txBody>
      </p:sp>
      <p:sp>
        <p:nvSpPr>
          <p:cNvPr id="1544195" name="Rectangle 3"/>
          <p:cNvSpPr>
            <a:spLocks noGrp="1" noChangeArrowheads="1"/>
          </p:cNvSpPr>
          <p:nvPr>
            <p:ph type="body" idx="1"/>
          </p:nvPr>
        </p:nvSpPr>
        <p:spPr>
          <a:xfrm>
            <a:off x="0" y="1125538"/>
            <a:ext cx="4160838" cy="4505325"/>
          </a:xfrm>
        </p:spPr>
        <p:txBody>
          <a:bodyPr/>
          <a:lstStyle/>
          <a:p>
            <a:pPr marL="342900" indent="-342900" algn="just" defTabSz="914400"/>
            <a:r>
              <a:rPr lang="zh-CN" altLang="en-US"/>
              <a:t>依据索引的顺序和数据库的物理存储顺序是否相同，索引分为两类：</a:t>
            </a:r>
            <a:r>
              <a:rPr lang="zh-CN" altLang="en-US">
                <a:solidFill>
                  <a:srgbClr val="FF0000"/>
                </a:solidFill>
              </a:rPr>
              <a:t>聚簇索引、非聚簇索引</a:t>
            </a:r>
          </a:p>
          <a:p>
            <a:pPr marL="742950" lvl="1" indent="-285750" algn="just" defTabSz="914400" fontAlgn="ctr">
              <a:lnSpc>
                <a:spcPct val="110000"/>
              </a:lnSpc>
            </a:pPr>
            <a:r>
              <a:rPr lang="zh-CN" altLang="en-US">
                <a:solidFill>
                  <a:srgbClr val="0000FF"/>
                </a:solidFill>
              </a:rPr>
              <a:t>非聚集索引</a:t>
            </a:r>
            <a:r>
              <a:rPr lang="zh-CN" altLang="en-US"/>
              <a:t>与课本中的索引类似。数据存储在一个地方，索引存储在另一个地方，索引带有指针指向数据的存储位置</a:t>
            </a:r>
          </a:p>
        </p:txBody>
      </p:sp>
      <p:pic>
        <p:nvPicPr>
          <p:cNvPr id="1544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260350"/>
            <a:ext cx="5594350" cy="6597650"/>
          </a:xfrm>
          <a:prstGeom prst="rect">
            <a:avLst/>
          </a:prstGeom>
          <a:noFill/>
          <a:extLst>
            <a:ext uri="{909E8E84-426E-40DD-AFC4-6F175D3DCCD1}">
              <a14:hiddenFill xmlns:a14="http://schemas.microsoft.com/office/drawing/2010/main">
                <a:solidFill>
                  <a:srgbClr val="FFFFFF"/>
                </a:solidFill>
              </a14:hiddenFill>
            </a:ext>
          </a:extLst>
        </p:spPr>
      </p:pic>
      <p:sp>
        <p:nvSpPr>
          <p:cNvPr id="1544198" name="Rectangle 6"/>
          <p:cNvSpPr>
            <a:spLocks noChangeArrowheads="1"/>
          </p:cNvSpPr>
          <p:nvPr/>
        </p:nvSpPr>
        <p:spPr bwMode="auto">
          <a:xfrm>
            <a:off x="4160838" y="2420938"/>
            <a:ext cx="792162" cy="503237"/>
          </a:xfrm>
          <a:prstGeom prst="rect">
            <a:avLst/>
          </a:prstGeom>
          <a:noFill/>
          <a:ln w="508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4195">
                                            <p:txEl>
                                              <p:pRg st="0" end="0"/>
                                            </p:txEl>
                                          </p:spTgt>
                                        </p:tgtEl>
                                        <p:attrNameLst>
                                          <p:attrName>style.visibility</p:attrName>
                                        </p:attrNameLst>
                                      </p:cBhvr>
                                      <p:to>
                                        <p:strVal val="visible"/>
                                      </p:to>
                                    </p:set>
                                    <p:animEffect transition="in" filter="wipe(up)">
                                      <p:cBhvr>
                                        <p:cTn id="7" dur="1000"/>
                                        <p:tgtEl>
                                          <p:spTgt spid="154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44195">
                                            <p:txEl>
                                              <p:pRg st="1" end="1"/>
                                            </p:txEl>
                                          </p:spTgt>
                                        </p:tgtEl>
                                        <p:attrNameLst>
                                          <p:attrName>style.visibility</p:attrName>
                                        </p:attrNameLst>
                                      </p:cBhvr>
                                      <p:to>
                                        <p:strVal val="visible"/>
                                      </p:to>
                                    </p:set>
                                    <p:animEffect transition="in" filter="wipe(up)">
                                      <p:cBhvr>
                                        <p:cTn id="12" dur="1000"/>
                                        <p:tgtEl>
                                          <p:spTgt spid="1544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1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B82B5DE-698B-416D-899C-B90522F8AB07}" type="slidenum">
              <a:rPr lang="zh-CN" altLang="en-US"/>
              <a:pPr/>
              <a:t>3</a:t>
            </a:fld>
            <a:endParaRPr lang="en-US" altLang="zh-CN"/>
          </a:p>
        </p:txBody>
      </p:sp>
      <p:sp>
        <p:nvSpPr>
          <p:cNvPr id="5" name="日期占位符 4"/>
          <p:cNvSpPr>
            <a:spLocks noGrp="1"/>
          </p:cNvSpPr>
          <p:nvPr>
            <p:ph type="dt" sz="half" idx="11"/>
          </p:nvPr>
        </p:nvSpPr>
        <p:spPr/>
        <p:txBody>
          <a:bodyPr/>
          <a:lstStyle/>
          <a:p>
            <a:fld id="{39E852D1-EFC8-4BCD-9B6D-810BDE1BC414}" type="datetime1">
              <a:rPr lang="zh-CN" altLang="en-US"/>
              <a:pPr/>
              <a:t>2017/4/15</a:t>
            </a:fld>
            <a:endParaRPr lang="en-US" altLang="zh-CN" sz="1000"/>
          </a:p>
        </p:txBody>
      </p:sp>
      <p:sp>
        <p:nvSpPr>
          <p:cNvPr id="1356802" name="Rectangle 2"/>
          <p:cNvSpPr>
            <a:spLocks noGrp="1" noChangeArrowheads="1"/>
          </p:cNvSpPr>
          <p:nvPr>
            <p:ph type="title"/>
          </p:nvPr>
        </p:nvSpPr>
        <p:spPr/>
        <p:txBody>
          <a:bodyPr/>
          <a:lstStyle/>
          <a:p>
            <a:r>
              <a:rPr lang="en-US" altLang="zh-CN"/>
              <a:t>SQL</a:t>
            </a:r>
            <a:r>
              <a:rPr lang="zh-CN" altLang="en-US"/>
              <a:t>的特点</a:t>
            </a:r>
          </a:p>
        </p:txBody>
      </p:sp>
      <p:sp>
        <p:nvSpPr>
          <p:cNvPr id="1356803" name="Rectangle 3"/>
          <p:cNvSpPr>
            <a:spLocks noGrp="1" noChangeArrowheads="1"/>
          </p:cNvSpPr>
          <p:nvPr>
            <p:ph type="body" idx="1"/>
          </p:nvPr>
        </p:nvSpPr>
        <p:spPr>
          <a:xfrm>
            <a:off x="650875" y="1143000"/>
            <a:ext cx="8820150" cy="5601533"/>
          </a:xfrm>
        </p:spPr>
        <p:txBody>
          <a:bodyPr/>
          <a:lstStyle/>
          <a:p>
            <a:pPr>
              <a:lnSpc>
                <a:spcPct val="100000"/>
              </a:lnSpc>
              <a:spcBef>
                <a:spcPts val="0"/>
              </a:spcBef>
            </a:pPr>
            <a:r>
              <a:rPr lang="zh-CN" altLang="en-US" dirty="0"/>
              <a:t>综合统一</a:t>
            </a:r>
          </a:p>
          <a:p>
            <a:pPr lvl="1">
              <a:lnSpc>
                <a:spcPct val="100000"/>
              </a:lnSpc>
              <a:spcBef>
                <a:spcPts val="0"/>
              </a:spcBef>
            </a:pPr>
            <a:r>
              <a:rPr lang="zh-CN" altLang="en-US" dirty="0"/>
              <a:t>集数据定义语言</a:t>
            </a:r>
            <a:r>
              <a:rPr lang="en-US" altLang="zh-CN" dirty="0"/>
              <a:t>DDL</a:t>
            </a:r>
            <a:r>
              <a:rPr lang="zh-CN" altLang="en-US" dirty="0"/>
              <a:t>、数据操纵语言</a:t>
            </a:r>
            <a:r>
              <a:rPr lang="en-US" altLang="zh-CN" dirty="0"/>
              <a:t>DML</a:t>
            </a:r>
            <a:r>
              <a:rPr lang="zh-CN" altLang="en-US" dirty="0"/>
              <a:t>、数据控制语言</a:t>
            </a:r>
            <a:r>
              <a:rPr lang="en-US" altLang="zh-CN" dirty="0"/>
              <a:t>DCL</a:t>
            </a:r>
            <a:r>
              <a:rPr lang="zh-CN" altLang="en-US" dirty="0"/>
              <a:t>的功能于一体，可以完成数据库生命周期中的全部活动。</a:t>
            </a:r>
          </a:p>
          <a:p>
            <a:pPr lvl="1">
              <a:lnSpc>
                <a:spcPct val="100000"/>
              </a:lnSpc>
              <a:spcBef>
                <a:spcPts val="0"/>
              </a:spcBef>
            </a:pPr>
            <a:r>
              <a:rPr lang="zh-CN" altLang="en-US" dirty="0"/>
              <a:t>关系模型中实体和实体间的联系都用关系来表示，使得操作符单一，每种操作只使用一个操作符。</a:t>
            </a:r>
          </a:p>
          <a:p>
            <a:pPr>
              <a:lnSpc>
                <a:spcPct val="100000"/>
              </a:lnSpc>
              <a:spcBef>
                <a:spcPts val="0"/>
              </a:spcBef>
            </a:pPr>
            <a:r>
              <a:rPr lang="zh-CN" altLang="en-US" dirty="0"/>
              <a:t>高度非过程化</a:t>
            </a:r>
          </a:p>
          <a:p>
            <a:pPr lvl="1">
              <a:lnSpc>
                <a:spcPct val="100000"/>
              </a:lnSpc>
              <a:spcBef>
                <a:spcPts val="0"/>
              </a:spcBef>
            </a:pPr>
            <a:r>
              <a:rPr lang="zh-CN" altLang="en-US" dirty="0"/>
              <a:t>使用</a:t>
            </a:r>
            <a:r>
              <a:rPr lang="en-US" altLang="zh-CN" dirty="0"/>
              <a:t>SQL</a:t>
            </a:r>
            <a:r>
              <a:rPr lang="zh-CN" altLang="en-US" dirty="0"/>
              <a:t>语言，只需要提出“做什么”，而无需指明“怎么做”，无需了解存取路径，提高了数据的独立性</a:t>
            </a:r>
          </a:p>
          <a:p>
            <a:pPr>
              <a:lnSpc>
                <a:spcPct val="100000"/>
              </a:lnSpc>
              <a:spcBef>
                <a:spcPts val="0"/>
              </a:spcBef>
            </a:pPr>
            <a:r>
              <a:rPr lang="zh-CN" altLang="en-US" dirty="0"/>
              <a:t>面向集合的操作方式</a:t>
            </a:r>
          </a:p>
          <a:p>
            <a:pPr lvl="1">
              <a:lnSpc>
                <a:spcPct val="100000"/>
              </a:lnSpc>
              <a:spcBef>
                <a:spcPts val="0"/>
              </a:spcBef>
            </a:pPr>
            <a:r>
              <a:rPr lang="en-US" altLang="zh-CN" dirty="0"/>
              <a:t>SQL</a:t>
            </a:r>
            <a:r>
              <a:rPr lang="zh-CN" altLang="en-US" dirty="0"/>
              <a:t>语言采用集合操作方式，查询、插入、删除、修改操作的对象都是集合。</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8EF710A-9353-447C-BF4C-E002BD3FCA72}" type="slidenum">
              <a:rPr lang="zh-CN" altLang="en-US"/>
              <a:pPr/>
              <a:t>30</a:t>
            </a:fld>
            <a:endParaRPr lang="en-US" altLang="zh-CN"/>
          </a:p>
        </p:txBody>
      </p:sp>
      <p:sp>
        <p:nvSpPr>
          <p:cNvPr id="7" name="日期占位符 4"/>
          <p:cNvSpPr>
            <a:spLocks noGrp="1"/>
          </p:cNvSpPr>
          <p:nvPr>
            <p:ph type="dt" sz="half" idx="11"/>
          </p:nvPr>
        </p:nvSpPr>
        <p:spPr/>
        <p:txBody>
          <a:bodyPr/>
          <a:lstStyle/>
          <a:p>
            <a:fld id="{3D930675-D918-4F28-AE60-CFF02FEB79C7}" type="datetime1">
              <a:rPr lang="zh-CN" altLang="en-US"/>
              <a:pPr/>
              <a:t>2017/4/15</a:t>
            </a:fld>
            <a:endParaRPr lang="en-US" altLang="zh-CN" sz="1000"/>
          </a:p>
        </p:txBody>
      </p:sp>
      <p:sp>
        <p:nvSpPr>
          <p:cNvPr id="1299458" name="Rectangle 2"/>
          <p:cNvSpPr>
            <a:spLocks noGrp="1" noChangeArrowheads="1"/>
          </p:cNvSpPr>
          <p:nvPr>
            <p:ph type="title"/>
          </p:nvPr>
        </p:nvSpPr>
        <p:spPr/>
        <p:txBody>
          <a:bodyPr/>
          <a:lstStyle/>
          <a:p>
            <a:r>
              <a:rPr lang="en-US" altLang="zh-CN"/>
              <a:t>1. </a:t>
            </a:r>
            <a:r>
              <a:rPr lang="zh-CN" altLang="en-US"/>
              <a:t>建立索引</a:t>
            </a:r>
          </a:p>
        </p:txBody>
      </p:sp>
      <p:sp>
        <p:nvSpPr>
          <p:cNvPr id="1299459" name="Rectangle 3"/>
          <p:cNvSpPr>
            <a:spLocks noGrp="1" noChangeArrowheads="1"/>
          </p:cNvSpPr>
          <p:nvPr>
            <p:ph type="body" idx="1"/>
          </p:nvPr>
        </p:nvSpPr>
        <p:spPr>
          <a:xfrm>
            <a:off x="0" y="1125538"/>
            <a:ext cx="4160838" cy="2689225"/>
          </a:xfrm>
        </p:spPr>
        <p:txBody>
          <a:bodyPr/>
          <a:lstStyle/>
          <a:p>
            <a:pPr marL="342900" indent="-342900" algn="just" defTabSz="914400"/>
            <a:r>
              <a:rPr lang="zh-CN" altLang="en-US">
                <a:solidFill>
                  <a:srgbClr val="0000FF"/>
                </a:solidFill>
              </a:rPr>
              <a:t>聚簇索引</a:t>
            </a:r>
            <a:r>
              <a:rPr lang="zh-CN" altLang="en-US"/>
              <a:t>对表的物理数据页中的数据按列进行排序，然后再重新存储到磁盘上，即聚集索引与数据是混为一体的，它的叶节点中存储的是实际的数据</a:t>
            </a:r>
          </a:p>
        </p:txBody>
      </p:sp>
      <p:pic>
        <p:nvPicPr>
          <p:cNvPr id="129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50" y="0"/>
            <a:ext cx="567055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99461" name="Rectangle 5"/>
          <p:cNvSpPr>
            <a:spLocks noChangeArrowheads="1"/>
          </p:cNvSpPr>
          <p:nvPr/>
        </p:nvSpPr>
        <p:spPr bwMode="auto">
          <a:xfrm>
            <a:off x="4232275" y="4581525"/>
            <a:ext cx="1441450" cy="503238"/>
          </a:xfrm>
          <a:prstGeom prst="rect">
            <a:avLst/>
          </a:prstGeom>
          <a:noFill/>
          <a:ln w="508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AB700E0-1090-4CA8-B3BF-FA468B7BABE5}" type="slidenum">
              <a:rPr lang="zh-CN" altLang="en-US"/>
              <a:pPr/>
              <a:t>31</a:t>
            </a:fld>
            <a:endParaRPr lang="en-US" altLang="zh-CN"/>
          </a:p>
        </p:txBody>
      </p:sp>
      <p:sp>
        <p:nvSpPr>
          <p:cNvPr id="5" name="日期占位符 4"/>
          <p:cNvSpPr>
            <a:spLocks noGrp="1"/>
          </p:cNvSpPr>
          <p:nvPr>
            <p:ph type="dt" sz="half" idx="11"/>
          </p:nvPr>
        </p:nvSpPr>
        <p:spPr/>
        <p:txBody>
          <a:bodyPr/>
          <a:lstStyle/>
          <a:p>
            <a:fld id="{BDCADA44-FC88-489B-852F-10DE3D1D1EBB}" type="datetime1">
              <a:rPr lang="zh-CN" altLang="en-US"/>
              <a:pPr/>
              <a:t>2017/4/15</a:t>
            </a:fld>
            <a:endParaRPr lang="en-US" altLang="zh-CN" sz="1000"/>
          </a:p>
        </p:txBody>
      </p:sp>
      <p:sp>
        <p:nvSpPr>
          <p:cNvPr id="1543170" name="Rectangle 2"/>
          <p:cNvSpPr>
            <a:spLocks noGrp="1" noChangeArrowheads="1"/>
          </p:cNvSpPr>
          <p:nvPr>
            <p:ph type="title"/>
          </p:nvPr>
        </p:nvSpPr>
        <p:spPr/>
        <p:txBody>
          <a:bodyPr/>
          <a:lstStyle/>
          <a:p>
            <a:r>
              <a:rPr lang="en-US" altLang="zh-CN"/>
              <a:t>1. </a:t>
            </a:r>
            <a:r>
              <a:rPr lang="zh-CN" altLang="en-US"/>
              <a:t>建立索引</a:t>
            </a:r>
          </a:p>
        </p:txBody>
      </p:sp>
      <p:sp>
        <p:nvSpPr>
          <p:cNvPr id="1543171" name="Rectangle 3"/>
          <p:cNvSpPr>
            <a:spLocks noGrp="1" noChangeArrowheads="1"/>
          </p:cNvSpPr>
          <p:nvPr>
            <p:ph type="body" idx="1"/>
          </p:nvPr>
        </p:nvSpPr>
        <p:spPr>
          <a:xfrm>
            <a:off x="650875" y="1143000"/>
            <a:ext cx="8474075" cy="5638800"/>
          </a:xfrm>
        </p:spPr>
        <p:txBody>
          <a:bodyPr/>
          <a:lstStyle/>
          <a:p>
            <a:pPr marL="342900" indent="-342900" defTabSz="914400">
              <a:lnSpc>
                <a:spcPct val="110000"/>
              </a:lnSpc>
              <a:spcBef>
                <a:spcPct val="0"/>
              </a:spcBef>
            </a:pPr>
            <a:r>
              <a:rPr lang="zh-CN" altLang="en-US"/>
              <a:t>聚簇索引确定表中数据的物理顺序。</a:t>
            </a:r>
          </a:p>
          <a:p>
            <a:pPr marL="742950" lvl="1" indent="-285750" defTabSz="914400">
              <a:lnSpc>
                <a:spcPct val="110000"/>
              </a:lnSpc>
              <a:spcBef>
                <a:spcPct val="0"/>
              </a:spcBef>
            </a:pPr>
            <a:r>
              <a:rPr lang="zh-CN" altLang="en-US"/>
              <a:t>一个表只能包含一个聚簇索引。但该索引可以包含多个列（组合索引）。</a:t>
            </a:r>
          </a:p>
          <a:p>
            <a:pPr marL="742950" lvl="1" indent="-285750" defTabSz="914400">
              <a:lnSpc>
                <a:spcPct val="110000"/>
              </a:lnSpc>
              <a:spcBef>
                <a:spcPct val="0"/>
              </a:spcBef>
            </a:pPr>
            <a:r>
              <a:rPr lang="zh-CN" altLang="en-US"/>
              <a:t>聚簇索引适用于： 很少对基表进行增删操作； 很少对其中的变长列进行修改操作 </a:t>
            </a:r>
          </a:p>
          <a:p>
            <a:pPr marL="342900" indent="-342900" defTabSz="914400">
              <a:lnSpc>
                <a:spcPct val="110000"/>
              </a:lnSpc>
              <a:spcBef>
                <a:spcPct val="0"/>
              </a:spcBef>
            </a:pPr>
            <a:r>
              <a:rPr lang="zh-CN" altLang="en-US"/>
              <a:t>聚簇索引对于那些经常要搜索范围值的列特别有效</a:t>
            </a:r>
          </a:p>
          <a:p>
            <a:pPr marL="742950" lvl="1" indent="-285750" defTabSz="914400">
              <a:lnSpc>
                <a:spcPct val="110000"/>
              </a:lnSpc>
              <a:spcBef>
                <a:spcPct val="0"/>
              </a:spcBef>
            </a:pPr>
            <a:r>
              <a:rPr lang="zh-CN" altLang="en-US"/>
              <a:t>使用聚集索引找到包含第一个值的行后，便可以确保包含后续索引值的行在物理相邻。有助于提高搜索范围值类查询的性能</a:t>
            </a:r>
          </a:p>
          <a:p>
            <a:pPr marL="742950" lvl="1" indent="-285750" defTabSz="914400">
              <a:lnSpc>
                <a:spcPct val="110000"/>
              </a:lnSpc>
              <a:spcBef>
                <a:spcPct val="0"/>
              </a:spcBef>
            </a:pPr>
            <a:r>
              <a:rPr lang="zh-CN" altLang="en-US"/>
              <a:t>如果对从表中检索的数据进行排序时经常要用到某一列，则可以将该表在该列上聚簇</a:t>
            </a:r>
            <a:r>
              <a:rPr lang="en-US" altLang="zh-CN"/>
              <a:t>(</a:t>
            </a:r>
            <a:r>
              <a:rPr lang="zh-CN" altLang="en-US"/>
              <a:t>物理排序</a:t>
            </a:r>
            <a:r>
              <a:rPr lang="en-US" altLang="zh-CN"/>
              <a:t>),</a:t>
            </a:r>
            <a:r>
              <a:rPr lang="zh-CN" altLang="en-US"/>
              <a:t>避免每次查询该列时都进行排序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3171">
                                            <p:txEl>
                                              <p:pRg st="0" end="0"/>
                                            </p:txEl>
                                          </p:spTgt>
                                        </p:tgtEl>
                                        <p:attrNameLst>
                                          <p:attrName>style.visibility</p:attrName>
                                        </p:attrNameLst>
                                      </p:cBhvr>
                                      <p:to>
                                        <p:strVal val="visible"/>
                                      </p:to>
                                    </p:set>
                                    <p:animEffect transition="in" filter="wipe(up)">
                                      <p:cBhvr>
                                        <p:cTn id="7" dur="1000"/>
                                        <p:tgtEl>
                                          <p:spTgt spid="154317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3171">
                                            <p:txEl>
                                              <p:pRg st="1" end="1"/>
                                            </p:txEl>
                                          </p:spTgt>
                                        </p:tgtEl>
                                        <p:attrNameLst>
                                          <p:attrName>style.visibility</p:attrName>
                                        </p:attrNameLst>
                                      </p:cBhvr>
                                      <p:to>
                                        <p:strVal val="visible"/>
                                      </p:to>
                                    </p:set>
                                    <p:animEffect transition="in" filter="wipe(up)">
                                      <p:cBhvr>
                                        <p:cTn id="11" dur="1000"/>
                                        <p:tgtEl>
                                          <p:spTgt spid="154317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3171">
                                            <p:txEl>
                                              <p:pRg st="2" end="2"/>
                                            </p:txEl>
                                          </p:spTgt>
                                        </p:tgtEl>
                                        <p:attrNameLst>
                                          <p:attrName>style.visibility</p:attrName>
                                        </p:attrNameLst>
                                      </p:cBhvr>
                                      <p:to>
                                        <p:strVal val="visible"/>
                                      </p:to>
                                    </p:set>
                                    <p:animEffect transition="in" filter="wipe(up)">
                                      <p:cBhvr>
                                        <p:cTn id="15" dur="1000"/>
                                        <p:tgtEl>
                                          <p:spTgt spid="15431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3171">
                                            <p:txEl>
                                              <p:pRg st="3" end="3"/>
                                            </p:txEl>
                                          </p:spTgt>
                                        </p:tgtEl>
                                        <p:attrNameLst>
                                          <p:attrName>style.visibility</p:attrName>
                                        </p:attrNameLst>
                                      </p:cBhvr>
                                      <p:to>
                                        <p:strVal val="visible"/>
                                      </p:to>
                                    </p:set>
                                    <p:animEffect transition="in" filter="wipe(up)">
                                      <p:cBhvr>
                                        <p:cTn id="20" dur="1000"/>
                                        <p:tgtEl>
                                          <p:spTgt spid="1543171">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3171">
                                            <p:txEl>
                                              <p:pRg st="4" end="4"/>
                                            </p:txEl>
                                          </p:spTgt>
                                        </p:tgtEl>
                                        <p:attrNameLst>
                                          <p:attrName>style.visibility</p:attrName>
                                        </p:attrNameLst>
                                      </p:cBhvr>
                                      <p:to>
                                        <p:strVal val="visible"/>
                                      </p:to>
                                    </p:set>
                                    <p:animEffect transition="in" filter="wipe(up)">
                                      <p:cBhvr>
                                        <p:cTn id="24" dur="1000"/>
                                        <p:tgtEl>
                                          <p:spTgt spid="1543171">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543171">
                                            <p:txEl>
                                              <p:pRg st="5" end="5"/>
                                            </p:txEl>
                                          </p:spTgt>
                                        </p:tgtEl>
                                        <p:attrNameLst>
                                          <p:attrName>style.visibility</p:attrName>
                                        </p:attrNameLst>
                                      </p:cBhvr>
                                      <p:to>
                                        <p:strVal val="visible"/>
                                      </p:to>
                                    </p:set>
                                    <p:animEffect transition="in" filter="wipe(up)">
                                      <p:cBhvr>
                                        <p:cTn id="28" dur="1000"/>
                                        <p:tgtEl>
                                          <p:spTgt spid="1543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3445599-13AC-4632-88CC-2338A3C953E6}" type="slidenum">
              <a:rPr lang="zh-CN" altLang="en-US"/>
              <a:pPr/>
              <a:t>32</a:t>
            </a:fld>
            <a:endParaRPr lang="en-US" altLang="zh-CN"/>
          </a:p>
        </p:txBody>
      </p:sp>
      <p:sp>
        <p:nvSpPr>
          <p:cNvPr id="5" name="日期占位符 4"/>
          <p:cNvSpPr>
            <a:spLocks noGrp="1"/>
          </p:cNvSpPr>
          <p:nvPr>
            <p:ph type="dt" sz="half" idx="11"/>
          </p:nvPr>
        </p:nvSpPr>
        <p:spPr/>
        <p:txBody>
          <a:bodyPr/>
          <a:lstStyle/>
          <a:p>
            <a:fld id="{6BDE8268-4504-45CF-BC10-0D1159B2C04F}" type="datetime1">
              <a:rPr lang="zh-CN" altLang="en-US"/>
              <a:pPr/>
              <a:t>2017/4/15</a:t>
            </a:fld>
            <a:endParaRPr lang="en-US" altLang="zh-CN" sz="1000"/>
          </a:p>
        </p:txBody>
      </p:sp>
      <p:sp>
        <p:nvSpPr>
          <p:cNvPr id="1301506" name="Rectangle 2"/>
          <p:cNvSpPr>
            <a:spLocks noGrp="1" noChangeArrowheads="1"/>
          </p:cNvSpPr>
          <p:nvPr>
            <p:ph type="title"/>
          </p:nvPr>
        </p:nvSpPr>
        <p:spPr/>
        <p:txBody>
          <a:bodyPr/>
          <a:lstStyle/>
          <a:p>
            <a:r>
              <a:rPr lang="en-US" altLang="zh-CN"/>
              <a:t>2. </a:t>
            </a:r>
            <a:r>
              <a:rPr lang="zh-CN" altLang="en-US"/>
              <a:t>删除索引 </a:t>
            </a:r>
          </a:p>
        </p:txBody>
      </p:sp>
      <p:sp>
        <p:nvSpPr>
          <p:cNvPr id="1301507" name="Rectangle 3"/>
          <p:cNvSpPr>
            <a:spLocks noGrp="1" noChangeArrowheads="1"/>
          </p:cNvSpPr>
          <p:nvPr>
            <p:ph type="body" idx="1"/>
          </p:nvPr>
        </p:nvSpPr>
        <p:spPr>
          <a:xfrm>
            <a:off x="650875" y="1143000"/>
            <a:ext cx="8820150" cy="2497138"/>
          </a:xfrm>
        </p:spPr>
        <p:txBody>
          <a:bodyPr/>
          <a:lstStyle/>
          <a:p>
            <a:pPr algn="just">
              <a:lnSpc>
                <a:spcPct val="100000"/>
              </a:lnSpc>
            </a:pPr>
            <a:r>
              <a:rPr lang="en-US" altLang="zh-CN"/>
              <a:t>DROP INDEX &lt;</a:t>
            </a:r>
            <a:r>
              <a:rPr lang="zh-CN" altLang="en-US"/>
              <a:t>索引名</a:t>
            </a:r>
            <a:r>
              <a:rPr lang="en-US" altLang="zh-CN"/>
              <a:t>&gt;</a:t>
            </a:r>
            <a:r>
              <a:rPr lang="zh-CN" altLang="en-US"/>
              <a:t>；</a:t>
            </a:r>
          </a:p>
          <a:p>
            <a:pPr lvl="1">
              <a:lnSpc>
                <a:spcPct val="100000"/>
              </a:lnSpc>
            </a:pPr>
            <a:r>
              <a:rPr lang="zh-CN" altLang="en-US"/>
              <a:t>删除索引时，系统会从数据字典中删去有关该索引的描述。</a:t>
            </a:r>
          </a:p>
          <a:p>
            <a:r>
              <a:rPr lang="en-US" altLang="zh-CN"/>
              <a:t>【</a:t>
            </a:r>
            <a:r>
              <a:rPr lang="zh-CN" altLang="en-US"/>
              <a:t>例</a:t>
            </a:r>
            <a:r>
              <a:rPr lang="en-US" altLang="zh-CN"/>
              <a:t>4-10】</a:t>
            </a:r>
            <a:r>
              <a:rPr lang="zh-CN" altLang="en-US"/>
              <a:t>删除学生表上建立的</a:t>
            </a:r>
            <a:r>
              <a:rPr lang="en-US" altLang="zh-CN"/>
              <a:t>S_SNO</a:t>
            </a:r>
            <a:r>
              <a:rPr lang="zh-CN" altLang="en-US"/>
              <a:t>索引。</a:t>
            </a:r>
          </a:p>
          <a:p>
            <a:pPr lvl="2">
              <a:buFont typeface="Wingdings" pitchFamily="2" charset="2"/>
              <a:buNone/>
            </a:pPr>
            <a:r>
              <a:rPr lang="en-US" altLang="zh-CN"/>
              <a:t>DROP INDEX S_SNO;</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721511-D3DF-4AF5-9C17-32CAB337D43A}" type="slidenum">
              <a:rPr lang="zh-CN" altLang="en-US"/>
              <a:pPr/>
              <a:t>33</a:t>
            </a:fld>
            <a:endParaRPr lang="en-US" altLang="zh-CN"/>
          </a:p>
        </p:txBody>
      </p:sp>
      <p:sp>
        <p:nvSpPr>
          <p:cNvPr id="5" name="日期占位符 4"/>
          <p:cNvSpPr>
            <a:spLocks noGrp="1"/>
          </p:cNvSpPr>
          <p:nvPr>
            <p:ph type="dt" sz="half" idx="11"/>
          </p:nvPr>
        </p:nvSpPr>
        <p:spPr/>
        <p:txBody>
          <a:bodyPr/>
          <a:lstStyle/>
          <a:p>
            <a:fld id="{49A280C6-AE22-45AB-92E2-86783F5731AC}" type="datetime1">
              <a:rPr lang="zh-CN" altLang="en-US"/>
              <a:pPr/>
              <a:t>2017/4/15</a:t>
            </a:fld>
            <a:endParaRPr lang="en-US" altLang="zh-CN" sz="1000"/>
          </a:p>
        </p:txBody>
      </p:sp>
      <p:sp>
        <p:nvSpPr>
          <p:cNvPr id="1501186" name="Rectangle 2"/>
          <p:cNvSpPr>
            <a:spLocks noGrp="1" noChangeArrowheads="1"/>
          </p:cNvSpPr>
          <p:nvPr>
            <p:ph type="title"/>
          </p:nvPr>
        </p:nvSpPr>
        <p:spPr/>
        <p:txBody>
          <a:bodyPr/>
          <a:lstStyle/>
          <a:p>
            <a:r>
              <a:rPr lang="zh-CN" altLang="en-US"/>
              <a:t>索引选择</a:t>
            </a:r>
          </a:p>
        </p:txBody>
      </p:sp>
      <p:sp>
        <p:nvSpPr>
          <p:cNvPr id="1501187" name="Rectangle 3"/>
          <p:cNvSpPr>
            <a:spLocks noGrp="1" noChangeArrowheads="1"/>
          </p:cNvSpPr>
          <p:nvPr>
            <p:ph type="body" idx="1"/>
          </p:nvPr>
        </p:nvSpPr>
        <p:spPr>
          <a:xfrm>
            <a:off x="650875" y="1143000"/>
            <a:ext cx="8820150" cy="4822825"/>
          </a:xfrm>
        </p:spPr>
        <p:txBody>
          <a:bodyPr/>
          <a:lstStyle/>
          <a:p>
            <a:r>
              <a:rPr lang="zh-CN" altLang="en-US"/>
              <a:t>索引为性能所带来的好处却是有代价的。数据库设计者需要对索引作一个折中的选择，这种选择是衡量数据库设计成败的重要因素</a:t>
            </a:r>
          </a:p>
          <a:p>
            <a:pPr lvl="1" algn="just"/>
            <a:r>
              <a:rPr lang="zh-CN" altLang="en-US"/>
              <a:t>对某个属性使用索引能极大提高对该属性上的值的检索效率，使用到该属性时，还可以加快连接</a:t>
            </a:r>
          </a:p>
          <a:p>
            <a:pPr lvl="1"/>
            <a:r>
              <a:rPr lang="zh-CN" altLang="en-US"/>
              <a:t>带索引的表在数据库中会占据更多的空间。</a:t>
            </a:r>
          </a:p>
          <a:p>
            <a:pPr lvl="1"/>
            <a:r>
              <a:rPr lang="zh-CN" altLang="en-US"/>
              <a:t>维护索引的代价，对数据进行插入、更新、删除操作的命令所花费的时间会更长。</a:t>
            </a:r>
          </a:p>
          <a:p>
            <a:r>
              <a:rPr lang="zh-CN" altLang="en-US"/>
              <a:t>应评估两个因素：数据的性质和基于表的查询的性质</a:t>
            </a:r>
            <a:r>
              <a:rPr lang="en-US" altLang="zh-CN"/>
              <a:t>,</a:t>
            </a:r>
            <a:r>
              <a:rPr lang="zh-CN" altLang="en-US"/>
              <a:t>来决定是否创建索引，应确保对性能的提高程度大于在存储空间和处理资源方面的代价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1187">
                                            <p:txEl>
                                              <p:pRg st="0" end="0"/>
                                            </p:txEl>
                                          </p:spTgt>
                                        </p:tgtEl>
                                        <p:attrNameLst>
                                          <p:attrName>style.visibility</p:attrName>
                                        </p:attrNameLst>
                                      </p:cBhvr>
                                      <p:to>
                                        <p:strVal val="visible"/>
                                      </p:to>
                                    </p:set>
                                    <p:animEffect transition="in" filter="wipe(up)">
                                      <p:cBhvr>
                                        <p:cTn id="7" dur="1000"/>
                                        <p:tgtEl>
                                          <p:spTgt spid="150118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01187">
                                            <p:txEl>
                                              <p:pRg st="1" end="1"/>
                                            </p:txEl>
                                          </p:spTgt>
                                        </p:tgtEl>
                                        <p:attrNameLst>
                                          <p:attrName>style.visibility</p:attrName>
                                        </p:attrNameLst>
                                      </p:cBhvr>
                                      <p:to>
                                        <p:strVal val="visible"/>
                                      </p:to>
                                    </p:set>
                                    <p:animEffect transition="in" filter="wipe(up)">
                                      <p:cBhvr>
                                        <p:cTn id="11" dur="1000"/>
                                        <p:tgtEl>
                                          <p:spTgt spid="1501187">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01187">
                                            <p:txEl>
                                              <p:pRg st="2" end="2"/>
                                            </p:txEl>
                                          </p:spTgt>
                                        </p:tgtEl>
                                        <p:attrNameLst>
                                          <p:attrName>style.visibility</p:attrName>
                                        </p:attrNameLst>
                                      </p:cBhvr>
                                      <p:to>
                                        <p:strVal val="visible"/>
                                      </p:to>
                                    </p:set>
                                    <p:animEffect transition="in" filter="wipe(up)">
                                      <p:cBhvr>
                                        <p:cTn id="15" dur="1000"/>
                                        <p:tgtEl>
                                          <p:spTgt spid="1501187">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501187">
                                            <p:txEl>
                                              <p:pRg st="3" end="3"/>
                                            </p:txEl>
                                          </p:spTgt>
                                        </p:tgtEl>
                                        <p:attrNameLst>
                                          <p:attrName>style.visibility</p:attrName>
                                        </p:attrNameLst>
                                      </p:cBhvr>
                                      <p:to>
                                        <p:strVal val="visible"/>
                                      </p:to>
                                    </p:set>
                                    <p:animEffect transition="in" filter="wipe(up)">
                                      <p:cBhvr>
                                        <p:cTn id="19" dur="1000"/>
                                        <p:tgtEl>
                                          <p:spTgt spid="150118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01187">
                                            <p:txEl>
                                              <p:pRg st="4" end="4"/>
                                            </p:txEl>
                                          </p:spTgt>
                                        </p:tgtEl>
                                        <p:attrNameLst>
                                          <p:attrName>style.visibility</p:attrName>
                                        </p:attrNameLst>
                                      </p:cBhvr>
                                      <p:to>
                                        <p:strVal val="visible"/>
                                      </p:to>
                                    </p:set>
                                    <p:animEffect transition="in" filter="wipe(up)">
                                      <p:cBhvr>
                                        <p:cTn id="24" dur="1000"/>
                                        <p:tgtEl>
                                          <p:spTgt spid="150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3E21AF-98C0-4287-A467-FEC780807EAE}" type="slidenum">
              <a:rPr lang="zh-CN" altLang="en-US"/>
              <a:pPr/>
              <a:t>34</a:t>
            </a:fld>
            <a:endParaRPr lang="en-US" altLang="zh-CN"/>
          </a:p>
        </p:txBody>
      </p:sp>
      <p:sp>
        <p:nvSpPr>
          <p:cNvPr id="5" name="日期占位符 4"/>
          <p:cNvSpPr>
            <a:spLocks noGrp="1"/>
          </p:cNvSpPr>
          <p:nvPr>
            <p:ph type="dt" sz="half" idx="11"/>
          </p:nvPr>
        </p:nvSpPr>
        <p:spPr/>
        <p:txBody>
          <a:bodyPr/>
          <a:lstStyle/>
          <a:p>
            <a:fld id="{2AEF1FBF-8A9F-4BF6-BA7E-114E5909E17F}" type="datetime1">
              <a:rPr lang="zh-CN" altLang="en-US"/>
              <a:pPr/>
              <a:t>2017/4/15</a:t>
            </a:fld>
            <a:endParaRPr lang="en-US" altLang="zh-CN" sz="1000"/>
          </a:p>
        </p:txBody>
      </p:sp>
      <p:sp>
        <p:nvSpPr>
          <p:cNvPr id="1502210" name="Rectangle 2"/>
          <p:cNvSpPr>
            <a:spLocks noGrp="1" noChangeArrowheads="1"/>
          </p:cNvSpPr>
          <p:nvPr>
            <p:ph type="title"/>
          </p:nvPr>
        </p:nvSpPr>
        <p:spPr/>
        <p:txBody>
          <a:bodyPr/>
          <a:lstStyle/>
          <a:p>
            <a:r>
              <a:rPr lang="zh-CN" altLang="en-US"/>
              <a:t>索引选择</a:t>
            </a:r>
          </a:p>
        </p:txBody>
      </p:sp>
      <p:sp>
        <p:nvSpPr>
          <p:cNvPr id="1502211" name="Rectangle 3"/>
          <p:cNvSpPr>
            <a:spLocks noGrp="1" noChangeArrowheads="1"/>
          </p:cNvSpPr>
          <p:nvPr>
            <p:ph type="body" idx="1"/>
          </p:nvPr>
        </p:nvSpPr>
        <p:spPr>
          <a:xfrm>
            <a:off x="650875" y="1143000"/>
            <a:ext cx="8820150" cy="3521075"/>
          </a:xfrm>
        </p:spPr>
        <p:txBody>
          <a:bodyPr/>
          <a:lstStyle/>
          <a:p>
            <a:r>
              <a:rPr lang="zh-CN" altLang="en-US"/>
              <a:t>索引的选择是数据库设计中最困难的部分之一，需要估计对数据库上使用什么样的查询组合以及其他操作</a:t>
            </a:r>
          </a:p>
          <a:p>
            <a:pPr lvl="1"/>
            <a:r>
              <a:rPr lang="zh-CN" altLang="en-US"/>
              <a:t>如果某个关系的查询操作对它的更新操作多，那么建立在该关系上的索引具有较高的效率。</a:t>
            </a:r>
          </a:p>
          <a:p>
            <a:pPr lvl="1"/>
            <a:r>
              <a:rPr lang="zh-CN" altLang="en-US"/>
              <a:t>对于经常和查询</a:t>
            </a:r>
            <a:r>
              <a:rPr lang="en-US" altLang="zh-CN"/>
              <a:t>where</a:t>
            </a:r>
            <a:r>
              <a:rPr lang="zh-CN" altLang="en-US"/>
              <a:t>子句中的常量作比较的属性，以及频繁出现在连接条件中的属性应该建立索引</a:t>
            </a:r>
          </a:p>
          <a:p>
            <a:pPr lvl="1"/>
            <a:r>
              <a:rPr lang="zh-CN" altLang="en-US"/>
              <a:t>更新操作频繁，创建索引要谨慎。需要仔细估算更新和查询数量的相对比例来决定索引的使用。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C463C0E-942A-4374-9DBF-A6DAAB733C63}" type="slidenum">
              <a:rPr lang="zh-CN" altLang="en-US"/>
              <a:pPr/>
              <a:t>35</a:t>
            </a:fld>
            <a:endParaRPr lang="en-US" altLang="zh-CN"/>
          </a:p>
        </p:txBody>
      </p:sp>
      <p:sp>
        <p:nvSpPr>
          <p:cNvPr id="5" name="日期占位符 4"/>
          <p:cNvSpPr>
            <a:spLocks noGrp="1"/>
          </p:cNvSpPr>
          <p:nvPr>
            <p:ph type="dt" sz="half" idx="11"/>
          </p:nvPr>
        </p:nvSpPr>
        <p:spPr/>
        <p:txBody>
          <a:bodyPr/>
          <a:lstStyle/>
          <a:p>
            <a:fld id="{3FB31F06-A7B3-404C-8D94-C3476E392693}" type="datetime1">
              <a:rPr lang="zh-CN" altLang="en-US"/>
              <a:pPr/>
              <a:t>2017/4/15</a:t>
            </a:fld>
            <a:endParaRPr lang="en-US" altLang="zh-CN" sz="1000"/>
          </a:p>
        </p:txBody>
      </p:sp>
      <p:sp>
        <p:nvSpPr>
          <p:cNvPr id="1302530" name="Rectangle 2"/>
          <p:cNvSpPr>
            <a:spLocks noGrp="1" noChangeArrowheads="1"/>
          </p:cNvSpPr>
          <p:nvPr>
            <p:ph type="title"/>
          </p:nvPr>
        </p:nvSpPr>
        <p:spPr/>
        <p:txBody>
          <a:bodyPr/>
          <a:lstStyle/>
          <a:p>
            <a:r>
              <a:rPr lang="en-US" altLang="en-US"/>
              <a:t>4.4</a:t>
            </a:r>
            <a:r>
              <a:rPr lang="en-US" altLang="zh-CN"/>
              <a:t> </a:t>
            </a:r>
            <a:r>
              <a:rPr lang="en-US" altLang="en-US"/>
              <a:t>SQL的数据操纵</a:t>
            </a:r>
            <a:endParaRPr lang="zh-CN" altLang="en-US"/>
          </a:p>
        </p:txBody>
      </p:sp>
      <p:sp>
        <p:nvSpPr>
          <p:cNvPr id="1302531" name="Rectangle 3"/>
          <p:cNvSpPr>
            <a:spLocks noGrp="1" noChangeArrowheads="1"/>
          </p:cNvSpPr>
          <p:nvPr>
            <p:ph type="body" idx="1"/>
          </p:nvPr>
        </p:nvSpPr>
        <p:spPr>
          <a:xfrm>
            <a:off x="631825" y="1268413"/>
            <a:ext cx="8713788" cy="3584575"/>
          </a:xfrm>
        </p:spPr>
        <p:txBody>
          <a:bodyPr/>
          <a:lstStyle/>
          <a:p>
            <a:pPr algn="just"/>
            <a:r>
              <a:rPr lang="en-US" altLang="zh-CN"/>
              <a:t>SQL</a:t>
            </a:r>
            <a:r>
              <a:rPr lang="zh-CN" altLang="en-US"/>
              <a:t>的数据操纵包括数据的查询、插入、修改和删除</a:t>
            </a:r>
          </a:p>
          <a:p>
            <a:pPr lvl="1"/>
            <a:r>
              <a:rPr lang="en-US" altLang="en-US"/>
              <a:t>4.4.1</a:t>
            </a:r>
            <a:r>
              <a:rPr lang="en-US" altLang="zh-CN"/>
              <a:t> </a:t>
            </a:r>
            <a:r>
              <a:rPr lang="en-US" altLang="en-US"/>
              <a:t>数据查询</a:t>
            </a:r>
            <a:endParaRPr lang="en-US" altLang="zh-CN"/>
          </a:p>
          <a:p>
            <a:pPr lvl="2"/>
            <a:r>
              <a:rPr lang="en-US" altLang="zh-CN"/>
              <a:t>1. 单表查询</a:t>
            </a:r>
          </a:p>
          <a:p>
            <a:pPr lvl="2"/>
            <a:r>
              <a:rPr lang="en-US" altLang="zh-CN"/>
              <a:t>2. 连接查询</a:t>
            </a:r>
          </a:p>
          <a:p>
            <a:pPr lvl="2"/>
            <a:r>
              <a:rPr lang="en-US" altLang="zh-CN"/>
              <a:t>3. 嵌套查询</a:t>
            </a:r>
          </a:p>
          <a:p>
            <a:pPr lvl="2"/>
            <a:r>
              <a:rPr lang="en-US" altLang="zh-CN"/>
              <a:t>4. 集合查询</a:t>
            </a:r>
            <a:endParaRPr lang="en-US" altLang="en-US"/>
          </a:p>
          <a:p>
            <a:pPr lvl="1"/>
            <a:r>
              <a:rPr lang="en-US" altLang="en-US"/>
              <a:t>4.4.2</a:t>
            </a:r>
            <a:r>
              <a:rPr lang="en-US" altLang="zh-CN"/>
              <a:t> </a:t>
            </a:r>
            <a:r>
              <a:rPr lang="en-US" altLang="en-US"/>
              <a:t>数据更新</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EDA7D8-5FCE-4000-A662-26D76C431D35}" type="slidenum">
              <a:rPr lang="zh-CN" altLang="en-US"/>
              <a:pPr/>
              <a:t>36</a:t>
            </a:fld>
            <a:endParaRPr lang="en-US" altLang="zh-CN"/>
          </a:p>
        </p:txBody>
      </p:sp>
      <p:sp>
        <p:nvSpPr>
          <p:cNvPr id="5" name="日期占位符 4"/>
          <p:cNvSpPr>
            <a:spLocks noGrp="1"/>
          </p:cNvSpPr>
          <p:nvPr>
            <p:ph type="dt" sz="half" idx="11"/>
          </p:nvPr>
        </p:nvSpPr>
        <p:spPr/>
        <p:txBody>
          <a:bodyPr/>
          <a:lstStyle/>
          <a:p>
            <a:fld id="{BC572A74-34D8-4CBC-A1AE-1A7F8F79BA28}" type="datetime1">
              <a:rPr lang="zh-CN" altLang="en-US"/>
              <a:pPr/>
              <a:t>2017/4/15</a:t>
            </a:fld>
            <a:endParaRPr lang="en-US" altLang="zh-CN" sz="1000"/>
          </a:p>
        </p:txBody>
      </p:sp>
      <p:sp>
        <p:nvSpPr>
          <p:cNvPr id="1303554" name="Rectangle 2"/>
          <p:cNvSpPr>
            <a:spLocks noGrp="1" noChangeArrowheads="1"/>
          </p:cNvSpPr>
          <p:nvPr>
            <p:ph type="title"/>
          </p:nvPr>
        </p:nvSpPr>
        <p:spPr/>
        <p:txBody>
          <a:bodyPr/>
          <a:lstStyle/>
          <a:p>
            <a:r>
              <a:rPr lang="en-US" altLang="zh-CN"/>
              <a:t>4.4.1  </a:t>
            </a:r>
            <a:r>
              <a:rPr lang="zh-CN" altLang="en-US"/>
              <a:t>查    询</a:t>
            </a:r>
          </a:p>
        </p:txBody>
      </p:sp>
      <p:sp>
        <p:nvSpPr>
          <p:cNvPr id="1303555" name="Rectangle 3"/>
          <p:cNvSpPr>
            <a:spLocks noGrp="1" noChangeArrowheads="1"/>
          </p:cNvSpPr>
          <p:nvPr>
            <p:ph type="body" idx="1"/>
          </p:nvPr>
        </p:nvSpPr>
        <p:spPr>
          <a:xfrm>
            <a:off x="488950" y="1052513"/>
            <a:ext cx="9144000" cy="5553075"/>
          </a:xfrm>
        </p:spPr>
        <p:txBody>
          <a:bodyPr/>
          <a:lstStyle/>
          <a:p>
            <a:pPr marL="342900" indent="-342900" algn="just" defTabSz="914400">
              <a:lnSpc>
                <a:spcPct val="80000"/>
              </a:lnSpc>
            </a:pPr>
            <a:r>
              <a:rPr lang="zh-CN" altLang="en-US"/>
              <a:t>语句格式</a:t>
            </a:r>
          </a:p>
          <a:p>
            <a:pPr marL="342900" indent="-342900" algn="just" defTabSz="914400">
              <a:lnSpc>
                <a:spcPct val="80000"/>
              </a:lnSpc>
              <a:buFont typeface="Wingdings" pitchFamily="2" charset="2"/>
              <a:buNone/>
            </a:pPr>
            <a:r>
              <a:rPr lang="en-US" altLang="zh-CN" sz="2400">
                <a:solidFill>
                  <a:srgbClr val="FF0000"/>
                </a:solidFill>
              </a:rPr>
              <a:t>SELECT</a:t>
            </a:r>
            <a:r>
              <a:rPr lang="en-US" altLang="zh-CN" sz="2400"/>
              <a:t> [ALL|DISTINCT] &lt;</a:t>
            </a:r>
            <a:r>
              <a:rPr lang="zh-CN" altLang="en-US" sz="2400"/>
              <a:t>目标列表达式</a:t>
            </a:r>
            <a:r>
              <a:rPr lang="en-US" altLang="zh-CN" sz="2400"/>
              <a:t>&gt; [</a:t>
            </a:r>
            <a:r>
              <a:rPr lang="zh-CN" altLang="en-US" sz="2400"/>
              <a:t>，</a:t>
            </a:r>
            <a:r>
              <a:rPr lang="en-US" altLang="zh-CN" sz="2400"/>
              <a:t>&lt;</a:t>
            </a:r>
            <a:r>
              <a:rPr lang="zh-CN" altLang="en-US" sz="2400"/>
              <a:t>目标列表达式</a:t>
            </a:r>
            <a:r>
              <a:rPr lang="en-US" altLang="zh-CN" sz="2400"/>
              <a:t>&gt;] </a:t>
            </a:r>
            <a:r>
              <a:rPr lang="en-US" altLang="zh-CN" sz="2400">
                <a:latin typeface="Courier New"/>
              </a:rPr>
              <a:t>…</a:t>
            </a:r>
            <a:endParaRPr lang="en-US" altLang="zh-CN" sz="2400"/>
          </a:p>
          <a:p>
            <a:pPr marL="819150" lvl="1" indent="-285750" algn="just" defTabSz="914400">
              <a:lnSpc>
                <a:spcPct val="80000"/>
              </a:lnSpc>
              <a:buFontTx/>
              <a:buNone/>
            </a:pPr>
            <a:r>
              <a:rPr lang="en-US" altLang="zh-CN" sz="2400">
                <a:solidFill>
                  <a:srgbClr val="FF0000"/>
                </a:solidFill>
              </a:rPr>
              <a:t>FROM</a:t>
            </a:r>
            <a:r>
              <a:rPr lang="en-US" altLang="zh-CN" sz="2400">
                <a:solidFill>
                  <a:srgbClr val="D75B5B"/>
                </a:solidFill>
              </a:rPr>
              <a:t> </a:t>
            </a:r>
            <a:r>
              <a:rPr lang="en-US" altLang="zh-CN" sz="2400"/>
              <a:t>&lt;</a:t>
            </a:r>
            <a:r>
              <a:rPr lang="zh-CN" altLang="en-US" sz="2400"/>
              <a:t>表名或视图名</a:t>
            </a:r>
            <a:r>
              <a:rPr lang="en-US" altLang="zh-CN" sz="2400"/>
              <a:t>&gt;[</a:t>
            </a:r>
            <a:r>
              <a:rPr lang="zh-CN" altLang="en-US" sz="2400"/>
              <a:t>， </a:t>
            </a:r>
            <a:r>
              <a:rPr lang="en-US" altLang="zh-CN" sz="2400"/>
              <a:t>&lt;</a:t>
            </a:r>
            <a:r>
              <a:rPr lang="zh-CN" altLang="en-US" sz="2400"/>
              <a:t>表名或视图名</a:t>
            </a:r>
            <a:r>
              <a:rPr lang="en-US" altLang="zh-CN" sz="2400"/>
              <a:t>&gt; ] </a:t>
            </a:r>
            <a:r>
              <a:rPr lang="en-US" altLang="zh-CN" sz="2400">
                <a:latin typeface="Courier New"/>
              </a:rPr>
              <a:t>…</a:t>
            </a:r>
            <a:endParaRPr lang="en-US" altLang="zh-CN" sz="2400"/>
          </a:p>
          <a:p>
            <a:pPr marL="819150" lvl="1" indent="-285750" algn="just" defTabSz="914400">
              <a:lnSpc>
                <a:spcPct val="80000"/>
              </a:lnSpc>
              <a:buFontTx/>
              <a:buNone/>
            </a:pPr>
            <a:r>
              <a:rPr lang="en-US" altLang="zh-CN" sz="2400"/>
              <a:t>[ </a:t>
            </a:r>
            <a:r>
              <a:rPr lang="en-US" altLang="zh-CN" sz="2400">
                <a:solidFill>
                  <a:srgbClr val="FF0000"/>
                </a:solidFill>
              </a:rPr>
              <a:t>WHERE</a:t>
            </a:r>
            <a:r>
              <a:rPr lang="en-US" altLang="zh-CN" sz="2400"/>
              <a:t> &lt;</a:t>
            </a:r>
            <a:r>
              <a:rPr lang="zh-CN" altLang="en-US" sz="2400"/>
              <a:t>条件表达式</a:t>
            </a:r>
            <a:r>
              <a:rPr lang="en-US" altLang="zh-CN" sz="2400"/>
              <a:t>&gt; ]</a:t>
            </a:r>
          </a:p>
          <a:p>
            <a:pPr marL="819150" lvl="1" indent="-285750" algn="just" defTabSz="914400">
              <a:lnSpc>
                <a:spcPct val="80000"/>
              </a:lnSpc>
              <a:buFontTx/>
              <a:buNone/>
            </a:pPr>
            <a:r>
              <a:rPr lang="en-US" altLang="zh-CN" sz="2400"/>
              <a:t>[ </a:t>
            </a:r>
            <a:r>
              <a:rPr lang="en-US" altLang="zh-CN" sz="2400">
                <a:solidFill>
                  <a:srgbClr val="FF0000"/>
                </a:solidFill>
              </a:rPr>
              <a:t>GROUP BY</a:t>
            </a:r>
            <a:r>
              <a:rPr lang="en-US" altLang="zh-CN" sz="2400"/>
              <a:t> &lt;</a:t>
            </a:r>
            <a:r>
              <a:rPr lang="zh-CN" altLang="en-US" sz="2400"/>
              <a:t>列名</a:t>
            </a:r>
            <a:r>
              <a:rPr lang="en-US" altLang="zh-CN" sz="2400"/>
              <a:t>1&gt; [ </a:t>
            </a:r>
            <a:r>
              <a:rPr lang="en-US" altLang="zh-CN" sz="2400">
                <a:solidFill>
                  <a:srgbClr val="FF0000"/>
                </a:solidFill>
              </a:rPr>
              <a:t>HAVING</a:t>
            </a:r>
            <a:r>
              <a:rPr lang="en-US" altLang="zh-CN" sz="2400"/>
              <a:t> &lt;</a:t>
            </a:r>
            <a:r>
              <a:rPr lang="zh-CN" altLang="en-US" sz="2400"/>
              <a:t>条件表达式</a:t>
            </a:r>
            <a:r>
              <a:rPr lang="en-US" altLang="zh-CN" sz="2400"/>
              <a:t>&gt; ] ]</a:t>
            </a:r>
          </a:p>
          <a:p>
            <a:pPr marL="819150" lvl="1" indent="-285750" algn="just" defTabSz="914400">
              <a:lnSpc>
                <a:spcPct val="80000"/>
              </a:lnSpc>
              <a:buFontTx/>
              <a:buNone/>
            </a:pPr>
            <a:r>
              <a:rPr lang="en-US" altLang="zh-CN" sz="2400"/>
              <a:t>[ </a:t>
            </a:r>
            <a:r>
              <a:rPr lang="en-US" altLang="zh-CN" sz="2400">
                <a:solidFill>
                  <a:srgbClr val="FF0000"/>
                </a:solidFill>
              </a:rPr>
              <a:t>ORDER BY</a:t>
            </a:r>
            <a:r>
              <a:rPr lang="en-US" altLang="zh-CN" sz="2400"/>
              <a:t> &lt;</a:t>
            </a:r>
            <a:r>
              <a:rPr lang="zh-CN" altLang="en-US" sz="2400"/>
              <a:t>列名</a:t>
            </a:r>
            <a:r>
              <a:rPr lang="en-US" altLang="zh-CN" sz="2400"/>
              <a:t>2&gt; [ ASC|DESC ] ]</a:t>
            </a:r>
            <a:r>
              <a:rPr lang="zh-CN" altLang="en-US" sz="2400"/>
              <a:t>；</a:t>
            </a:r>
          </a:p>
          <a:p>
            <a:pPr marL="819150" lvl="1" indent="-285750" algn="just" defTabSz="914400">
              <a:lnSpc>
                <a:spcPct val="80000"/>
              </a:lnSpc>
            </a:pPr>
            <a:r>
              <a:rPr lang="en-US" altLang="zh-CN" sz="2400">
                <a:solidFill>
                  <a:srgbClr val="0000FF"/>
                </a:solidFill>
              </a:rPr>
              <a:t>SELECT</a:t>
            </a:r>
            <a:r>
              <a:rPr lang="zh-CN" altLang="en-US" sz="2400">
                <a:solidFill>
                  <a:srgbClr val="0000FF"/>
                </a:solidFill>
              </a:rPr>
              <a:t>子句</a:t>
            </a:r>
            <a:r>
              <a:rPr lang="zh-CN" altLang="en-US" sz="2400"/>
              <a:t>：指定要显示的属性列</a:t>
            </a:r>
          </a:p>
          <a:p>
            <a:pPr marL="819150" lvl="1" indent="-285750" algn="just" defTabSz="914400">
              <a:lnSpc>
                <a:spcPct val="80000"/>
              </a:lnSpc>
            </a:pPr>
            <a:r>
              <a:rPr lang="en-US" altLang="zh-CN" sz="2400">
                <a:solidFill>
                  <a:srgbClr val="0000FF"/>
                </a:solidFill>
              </a:rPr>
              <a:t>FROM</a:t>
            </a:r>
            <a:r>
              <a:rPr lang="zh-CN" altLang="en-US" sz="2400">
                <a:solidFill>
                  <a:srgbClr val="0000FF"/>
                </a:solidFill>
              </a:rPr>
              <a:t>子句</a:t>
            </a:r>
            <a:r>
              <a:rPr lang="zh-CN" altLang="en-US" sz="2400"/>
              <a:t>：指定查询对象</a:t>
            </a:r>
            <a:r>
              <a:rPr lang="en-US" altLang="zh-CN" sz="2400"/>
              <a:t>(</a:t>
            </a:r>
            <a:r>
              <a:rPr lang="zh-CN" altLang="en-US" sz="2400"/>
              <a:t>基本表或视图</a:t>
            </a:r>
            <a:r>
              <a:rPr lang="en-US" altLang="zh-CN" sz="2400"/>
              <a:t>)</a:t>
            </a:r>
          </a:p>
          <a:p>
            <a:pPr marL="819150" lvl="1" indent="-285750" algn="just" defTabSz="914400">
              <a:lnSpc>
                <a:spcPct val="80000"/>
              </a:lnSpc>
            </a:pPr>
            <a:r>
              <a:rPr lang="en-US" altLang="zh-CN" sz="2400">
                <a:solidFill>
                  <a:srgbClr val="0000FF"/>
                </a:solidFill>
              </a:rPr>
              <a:t>WHERE</a:t>
            </a:r>
            <a:r>
              <a:rPr lang="zh-CN" altLang="en-US" sz="2400">
                <a:solidFill>
                  <a:srgbClr val="0000FF"/>
                </a:solidFill>
              </a:rPr>
              <a:t>子句</a:t>
            </a:r>
            <a:r>
              <a:rPr lang="zh-CN" altLang="en-US" sz="2400"/>
              <a:t>：指定查询条件</a:t>
            </a:r>
          </a:p>
          <a:p>
            <a:pPr marL="819150" lvl="1" indent="-285750" algn="just" defTabSz="914400">
              <a:lnSpc>
                <a:spcPct val="80000"/>
              </a:lnSpc>
            </a:pPr>
            <a:r>
              <a:rPr lang="zh-CN" altLang="en-US" sz="2400"/>
              <a:t> </a:t>
            </a:r>
            <a:r>
              <a:rPr lang="en-US" altLang="zh-CN" sz="2400">
                <a:solidFill>
                  <a:srgbClr val="0000FF"/>
                </a:solidFill>
              </a:rPr>
              <a:t>GROUP BY</a:t>
            </a:r>
            <a:r>
              <a:rPr lang="zh-CN" altLang="en-US" sz="2400">
                <a:solidFill>
                  <a:srgbClr val="0000FF"/>
                </a:solidFill>
              </a:rPr>
              <a:t>子句</a:t>
            </a:r>
            <a:r>
              <a:rPr lang="zh-CN" altLang="en-US" sz="2400"/>
              <a:t>：对查询结果按指定列的值分组，该属性列值相等的元组为一个组。通常会在每组中作用集函数。</a:t>
            </a:r>
          </a:p>
          <a:p>
            <a:pPr marL="819150" lvl="1" indent="-285750" algn="just" defTabSz="914400">
              <a:lnSpc>
                <a:spcPct val="80000"/>
              </a:lnSpc>
            </a:pPr>
            <a:r>
              <a:rPr lang="en-US" altLang="zh-CN" sz="2400">
                <a:solidFill>
                  <a:srgbClr val="0000FF"/>
                </a:solidFill>
              </a:rPr>
              <a:t>HAVING</a:t>
            </a:r>
            <a:r>
              <a:rPr lang="zh-CN" altLang="en-US" sz="2400">
                <a:solidFill>
                  <a:srgbClr val="0000FF"/>
                </a:solidFill>
              </a:rPr>
              <a:t>短语</a:t>
            </a:r>
            <a:r>
              <a:rPr lang="zh-CN" altLang="en-US" sz="2400"/>
              <a:t>：筛选出只有满足指定条件的组</a:t>
            </a:r>
          </a:p>
          <a:p>
            <a:pPr marL="819150" lvl="1" indent="-285750" defTabSz="914400">
              <a:lnSpc>
                <a:spcPct val="80000"/>
              </a:lnSpc>
            </a:pPr>
            <a:r>
              <a:rPr lang="en-US" altLang="zh-CN" sz="2400">
                <a:solidFill>
                  <a:srgbClr val="0000FF"/>
                </a:solidFill>
              </a:rPr>
              <a:t>ORDER BY</a:t>
            </a:r>
            <a:r>
              <a:rPr lang="zh-CN" altLang="en-US" sz="2400">
                <a:solidFill>
                  <a:srgbClr val="0000FF"/>
                </a:solidFill>
              </a:rPr>
              <a:t>子句</a:t>
            </a:r>
            <a:r>
              <a:rPr lang="zh-CN" altLang="en-US" sz="2400"/>
              <a:t>：对查询结果表按指定列值的升序或降序排序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fld id="{718E8F31-665C-42A7-85E6-6D333C3D87D2}" type="slidenum">
              <a:rPr lang="zh-CN" altLang="en-US"/>
              <a:pPr/>
              <a:t>37</a:t>
            </a:fld>
            <a:endParaRPr lang="en-US" altLang="zh-CN"/>
          </a:p>
        </p:txBody>
      </p:sp>
      <p:sp>
        <p:nvSpPr>
          <p:cNvPr id="16" name="日期占位符 4"/>
          <p:cNvSpPr>
            <a:spLocks noGrp="1"/>
          </p:cNvSpPr>
          <p:nvPr>
            <p:ph type="dt" sz="half" idx="11"/>
          </p:nvPr>
        </p:nvSpPr>
        <p:spPr/>
        <p:txBody>
          <a:bodyPr/>
          <a:lstStyle/>
          <a:p>
            <a:fld id="{6ED9EE48-F052-4F23-9EAF-220D41C89453}" type="datetime1">
              <a:rPr lang="zh-CN" altLang="en-US"/>
              <a:pPr/>
              <a:t>2017/4/15</a:t>
            </a:fld>
            <a:endParaRPr lang="en-US" altLang="zh-CN" sz="1000"/>
          </a:p>
        </p:txBody>
      </p:sp>
      <p:sp>
        <p:nvSpPr>
          <p:cNvPr id="1495042" name="Rectangle 2"/>
          <p:cNvSpPr>
            <a:spLocks noGrp="1" noChangeArrowheads="1"/>
          </p:cNvSpPr>
          <p:nvPr>
            <p:ph type="title"/>
          </p:nvPr>
        </p:nvSpPr>
        <p:spPr/>
        <p:txBody>
          <a:bodyPr/>
          <a:lstStyle/>
          <a:p>
            <a:r>
              <a:rPr lang="en-US" altLang="zh-CN"/>
              <a:t>4.4.1  </a:t>
            </a:r>
            <a:r>
              <a:rPr lang="zh-CN" altLang="en-US"/>
              <a:t>查    询</a:t>
            </a:r>
          </a:p>
        </p:txBody>
      </p:sp>
      <p:sp>
        <p:nvSpPr>
          <p:cNvPr id="1495043" name="Rectangle 3"/>
          <p:cNvSpPr>
            <a:spLocks noGrp="1" noChangeArrowheads="1"/>
          </p:cNvSpPr>
          <p:nvPr>
            <p:ph type="body" idx="1"/>
          </p:nvPr>
        </p:nvSpPr>
        <p:spPr>
          <a:xfrm>
            <a:off x="650875" y="1143000"/>
            <a:ext cx="8820150" cy="5013325"/>
          </a:xfrm>
        </p:spPr>
        <p:txBody>
          <a:bodyPr/>
          <a:lstStyle/>
          <a:p>
            <a:pPr eaLnBrk="1" hangingPunct="1">
              <a:lnSpc>
                <a:spcPct val="70000"/>
              </a:lnSpc>
              <a:spcBef>
                <a:spcPct val="50000"/>
              </a:spcBef>
              <a:buClr>
                <a:schemeClr val="folHlink"/>
              </a:buClr>
              <a:buFont typeface="Wingdings" pitchFamily="2" charset="2"/>
              <a:buNone/>
            </a:pPr>
            <a:r>
              <a:rPr kumimoji="1" lang="zh-CN" altLang="en-US"/>
              <a:t>数据查询是数据库应用的核心功能</a:t>
            </a:r>
          </a:p>
          <a:p>
            <a:pPr>
              <a:lnSpc>
                <a:spcPct val="70000"/>
              </a:lnSpc>
            </a:pPr>
            <a:r>
              <a:rPr kumimoji="1" lang="zh-CN" altLang="en-US"/>
              <a:t> 基本结构</a:t>
            </a:r>
          </a:p>
          <a:p>
            <a:pPr>
              <a:lnSpc>
                <a:spcPct val="70000"/>
              </a:lnSpc>
              <a:buFont typeface="Wingdings" pitchFamily="2" charset="2"/>
              <a:buNone/>
            </a:pPr>
            <a:r>
              <a:rPr kumimoji="1" lang="en-US" altLang="zh-CN">
                <a:solidFill>
                  <a:srgbClr val="0000FF"/>
                </a:solidFill>
              </a:rPr>
              <a:t>Select</a:t>
            </a:r>
            <a:r>
              <a:rPr kumimoji="1" lang="en-US" altLang="zh-CN"/>
              <a:t>   A1, A2, ..., An     </a:t>
            </a:r>
            <a:r>
              <a:rPr kumimoji="1" lang="en-US" altLang="zh-CN">
                <a:solidFill>
                  <a:srgbClr val="0000FF"/>
                </a:solidFill>
              </a:rPr>
              <a:t>From</a:t>
            </a:r>
            <a:r>
              <a:rPr kumimoji="1" lang="en-US" altLang="zh-CN"/>
              <a:t>    R1, R2, ..., Rm </a:t>
            </a:r>
            <a:r>
              <a:rPr kumimoji="1" lang="en-US" altLang="zh-CN">
                <a:solidFill>
                  <a:srgbClr val="0000FF"/>
                </a:solidFill>
              </a:rPr>
              <a:t>Where</a:t>
            </a:r>
            <a:r>
              <a:rPr kumimoji="1" lang="en-US" altLang="zh-CN"/>
              <a:t>  P</a:t>
            </a:r>
          </a:p>
          <a:p>
            <a:endParaRPr kumimoji="1" lang="en-US" altLang="zh-CN"/>
          </a:p>
          <a:p>
            <a:endParaRPr kumimoji="1" lang="en-US" altLang="zh-CN"/>
          </a:p>
          <a:p>
            <a:endParaRPr kumimoji="1" lang="en-US" altLang="zh-CN"/>
          </a:p>
          <a:p>
            <a:r>
              <a:rPr lang="zh-CN" altLang="en-US"/>
              <a:t>关系代数中基于关系是一个集合这样的数学概念</a:t>
            </a:r>
            <a:r>
              <a:rPr lang="en-US" altLang="zh-CN"/>
              <a:t>,</a:t>
            </a:r>
            <a:r>
              <a:rPr lang="zh-CN" altLang="en-US"/>
              <a:t>因此</a:t>
            </a:r>
            <a:r>
              <a:rPr lang="en-US" altLang="zh-CN"/>
              <a:t>,</a:t>
            </a:r>
            <a:r>
              <a:rPr lang="zh-CN" altLang="en-US"/>
              <a:t>重复的元组不会在关系中出现。</a:t>
            </a:r>
          </a:p>
          <a:p>
            <a:r>
              <a:rPr lang="zh-CN" altLang="en-US"/>
              <a:t>但在实践中</a:t>
            </a:r>
            <a:r>
              <a:rPr lang="en-US" altLang="zh-CN"/>
              <a:t>,</a:t>
            </a:r>
            <a:r>
              <a:rPr lang="zh-CN" altLang="en-US"/>
              <a:t>要删除查询结果中的重复元组是相当费时的</a:t>
            </a:r>
            <a:r>
              <a:rPr lang="en-US" altLang="zh-CN"/>
              <a:t>,</a:t>
            </a:r>
            <a:r>
              <a:rPr lang="zh-CN" altLang="en-US"/>
              <a:t>所以在商用数据库产品中</a:t>
            </a:r>
            <a:r>
              <a:rPr lang="en-US" altLang="zh-CN"/>
              <a:t>,</a:t>
            </a:r>
            <a:r>
              <a:rPr lang="zh-CN" altLang="en-US"/>
              <a:t>允许在关系和</a:t>
            </a:r>
            <a:r>
              <a:rPr lang="en-US" altLang="zh-CN"/>
              <a:t>SQL</a:t>
            </a:r>
            <a:r>
              <a:rPr lang="zh-CN" altLang="en-US"/>
              <a:t>表达式的结果中出现重复元组。</a:t>
            </a:r>
          </a:p>
        </p:txBody>
      </p:sp>
      <p:grpSp>
        <p:nvGrpSpPr>
          <p:cNvPr id="1495044" name="Group 4"/>
          <p:cNvGrpSpPr>
            <a:grpSpLocks/>
          </p:cNvGrpSpPr>
          <p:nvPr/>
        </p:nvGrpSpPr>
        <p:grpSpPr bwMode="auto">
          <a:xfrm>
            <a:off x="1423988" y="3482975"/>
            <a:ext cx="5029200" cy="593725"/>
            <a:chOff x="624" y="3648"/>
            <a:chExt cx="3168" cy="396"/>
          </a:xfrm>
        </p:grpSpPr>
        <p:grpSp>
          <p:nvGrpSpPr>
            <p:cNvPr id="1495045" name="Group 5"/>
            <p:cNvGrpSpPr>
              <a:grpSpLocks/>
            </p:cNvGrpSpPr>
            <p:nvPr/>
          </p:nvGrpSpPr>
          <p:grpSpPr bwMode="auto">
            <a:xfrm>
              <a:off x="624" y="3648"/>
              <a:ext cx="864" cy="390"/>
              <a:chOff x="624" y="3648"/>
              <a:chExt cx="864" cy="390"/>
            </a:xfrm>
          </p:grpSpPr>
          <p:sp>
            <p:nvSpPr>
              <p:cNvPr id="1495046" name="AutoShape 6"/>
              <p:cNvSpPr>
                <a:spLocks noChangeArrowheads="1"/>
              </p:cNvSpPr>
              <p:nvPr/>
            </p:nvSpPr>
            <p:spPr bwMode="auto">
              <a:xfrm>
                <a:off x="624" y="3654"/>
                <a:ext cx="864" cy="384"/>
              </a:xfrm>
              <a:prstGeom prst="wedgeRoundRectCallout">
                <a:avLst>
                  <a:gd name="adj1" fmla="val 20833"/>
                  <a:gd name="adj2" fmla="val -189324"/>
                  <a:gd name="adj3" fmla="val 16667"/>
                </a:avLst>
              </a:prstGeom>
              <a:solidFill>
                <a:srgbClr val="F9FB9B"/>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a:solidFill>
                    <a:srgbClr val="FF9900"/>
                  </a:solidFill>
                  <a:effectLst>
                    <a:outerShdw blurRad="38100" dist="38100" dir="2700000" algn="tl">
                      <a:srgbClr val="000000"/>
                    </a:outerShdw>
                  </a:effectLst>
                  <a:latin typeface="Times New Roman" pitchFamily="18" charset="0"/>
                </a:endParaRPr>
              </a:p>
            </p:txBody>
          </p:sp>
          <p:sp>
            <p:nvSpPr>
              <p:cNvPr id="1495047" name="Text Box 7"/>
              <p:cNvSpPr txBox="1">
                <a:spLocks noChangeArrowheads="1"/>
              </p:cNvSpPr>
              <p:nvPr/>
            </p:nvSpPr>
            <p:spPr bwMode="auto">
              <a:xfrm>
                <a:off x="662" y="3648"/>
                <a:ext cx="675" cy="346"/>
              </a:xfrm>
              <a:prstGeom prst="rect">
                <a:avLst/>
              </a:prstGeom>
              <a:solidFill>
                <a:srgbClr val="F9FB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1" lang="en-US" altLang="zh-CN" sz="2800">
                    <a:solidFill>
                      <a:srgbClr val="FF9900"/>
                    </a:solidFill>
                    <a:effectLst>
                      <a:outerShdw blurRad="38100" dist="38100" dir="2700000" algn="tl">
                        <a:srgbClr val="000000"/>
                      </a:outerShdw>
                    </a:effectLst>
                    <a:latin typeface="Times New Roman" pitchFamily="18" charset="0"/>
                  </a:rPr>
                  <a:t>Select</a:t>
                </a:r>
              </a:p>
            </p:txBody>
          </p:sp>
        </p:grpSp>
        <p:grpSp>
          <p:nvGrpSpPr>
            <p:cNvPr id="1495048" name="Group 8"/>
            <p:cNvGrpSpPr>
              <a:grpSpLocks/>
            </p:cNvGrpSpPr>
            <p:nvPr/>
          </p:nvGrpSpPr>
          <p:grpSpPr bwMode="auto">
            <a:xfrm>
              <a:off x="1920" y="3654"/>
              <a:ext cx="864" cy="390"/>
              <a:chOff x="1920" y="3654"/>
              <a:chExt cx="864" cy="390"/>
            </a:xfrm>
          </p:grpSpPr>
          <p:sp>
            <p:nvSpPr>
              <p:cNvPr id="1495049" name="AutoShape 9"/>
              <p:cNvSpPr>
                <a:spLocks noChangeArrowheads="1"/>
              </p:cNvSpPr>
              <p:nvPr/>
            </p:nvSpPr>
            <p:spPr bwMode="auto">
              <a:xfrm>
                <a:off x="1920" y="3660"/>
                <a:ext cx="864" cy="384"/>
              </a:xfrm>
              <a:prstGeom prst="wedgeRoundRectCallout">
                <a:avLst>
                  <a:gd name="adj1" fmla="val 20833"/>
                  <a:gd name="adj2" fmla="val -189324"/>
                  <a:gd name="adj3" fmla="val 16667"/>
                </a:avLst>
              </a:prstGeom>
              <a:solidFill>
                <a:srgbClr val="F9FB9B"/>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a:solidFill>
                    <a:srgbClr val="FF9900"/>
                  </a:solidFill>
                  <a:effectLst>
                    <a:outerShdw blurRad="38100" dist="38100" dir="2700000" algn="tl">
                      <a:srgbClr val="000000"/>
                    </a:outerShdw>
                  </a:effectLst>
                  <a:latin typeface="Times New Roman" pitchFamily="18" charset="0"/>
                </a:endParaRPr>
              </a:p>
            </p:txBody>
          </p:sp>
          <p:sp>
            <p:nvSpPr>
              <p:cNvPr id="1495050" name="Text Box 10"/>
              <p:cNvSpPr txBox="1">
                <a:spLocks noChangeArrowheads="1"/>
              </p:cNvSpPr>
              <p:nvPr/>
            </p:nvSpPr>
            <p:spPr bwMode="auto">
              <a:xfrm>
                <a:off x="1958" y="3654"/>
                <a:ext cx="762" cy="346"/>
              </a:xfrm>
              <a:prstGeom prst="rect">
                <a:avLst/>
              </a:prstGeom>
              <a:solidFill>
                <a:srgbClr val="F9FB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en-US" altLang="zh-CN" sz="2800">
                    <a:solidFill>
                      <a:srgbClr val="FF9900"/>
                    </a:solidFill>
                    <a:effectLst>
                      <a:outerShdw blurRad="38100" dist="38100" dir="2700000" algn="tl">
                        <a:srgbClr val="000000"/>
                      </a:outerShdw>
                    </a:effectLst>
                    <a:latin typeface="Times New Roman" pitchFamily="18" charset="0"/>
                  </a:rPr>
                  <a:t>Where</a:t>
                </a:r>
              </a:p>
            </p:txBody>
          </p:sp>
        </p:grpSp>
        <p:grpSp>
          <p:nvGrpSpPr>
            <p:cNvPr id="1495051" name="Group 11"/>
            <p:cNvGrpSpPr>
              <a:grpSpLocks/>
            </p:cNvGrpSpPr>
            <p:nvPr/>
          </p:nvGrpSpPr>
          <p:grpSpPr bwMode="auto">
            <a:xfrm>
              <a:off x="2928" y="3654"/>
              <a:ext cx="864" cy="390"/>
              <a:chOff x="2928" y="3654"/>
              <a:chExt cx="864" cy="390"/>
            </a:xfrm>
          </p:grpSpPr>
          <p:sp>
            <p:nvSpPr>
              <p:cNvPr id="1495052" name="AutoShape 12"/>
              <p:cNvSpPr>
                <a:spLocks noChangeArrowheads="1"/>
              </p:cNvSpPr>
              <p:nvPr/>
            </p:nvSpPr>
            <p:spPr bwMode="auto">
              <a:xfrm>
                <a:off x="2928" y="3660"/>
                <a:ext cx="864" cy="384"/>
              </a:xfrm>
              <a:prstGeom prst="wedgeRoundRectCallout">
                <a:avLst>
                  <a:gd name="adj1" fmla="val 20833"/>
                  <a:gd name="adj2" fmla="val -189324"/>
                  <a:gd name="adj3" fmla="val 16667"/>
                </a:avLst>
              </a:prstGeom>
              <a:solidFill>
                <a:srgbClr val="F9FB9B"/>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a:solidFill>
                    <a:srgbClr val="FF9900"/>
                  </a:solidFill>
                  <a:effectLst>
                    <a:outerShdw blurRad="38100" dist="38100" dir="2700000" algn="tl">
                      <a:srgbClr val="000000"/>
                    </a:outerShdw>
                  </a:effectLst>
                  <a:latin typeface="Times New Roman" pitchFamily="18" charset="0"/>
                </a:endParaRPr>
              </a:p>
            </p:txBody>
          </p:sp>
          <p:sp>
            <p:nvSpPr>
              <p:cNvPr id="1495053" name="Text Box 13"/>
              <p:cNvSpPr txBox="1">
                <a:spLocks noChangeArrowheads="1"/>
              </p:cNvSpPr>
              <p:nvPr/>
            </p:nvSpPr>
            <p:spPr bwMode="auto">
              <a:xfrm>
                <a:off x="3093" y="3654"/>
                <a:ext cx="651" cy="346"/>
              </a:xfrm>
              <a:prstGeom prst="rect">
                <a:avLst/>
              </a:prstGeom>
              <a:solidFill>
                <a:srgbClr val="F9FB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1" lang="en-US" altLang="zh-CN" sz="2800">
                    <a:solidFill>
                      <a:srgbClr val="FF9900"/>
                    </a:solidFill>
                    <a:effectLst>
                      <a:outerShdw blurRad="38100" dist="38100" dir="2700000" algn="tl">
                        <a:srgbClr val="000000"/>
                      </a:outerShdw>
                    </a:effectLst>
                    <a:latin typeface="Times New Roman" pitchFamily="18" charset="0"/>
                  </a:rPr>
                  <a:t>From</a:t>
                </a:r>
              </a:p>
            </p:txBody>
          </p:sp>
        </p:grpSp>
      </p:grpSp>
      <p:sp>
        <p:nvSpPr>
          <p:cNvPr id="1495054" name="Rectangle 14"/>
          <p:cNvSpPr>
            <a:spLocks noChangeArrowheads="1"/>
          </p:cNvSpPr>
          <p:nvPr/>
        </p:nvSpPr>
        <p:spPr bwMode="auto">
          <a:xfrm>
            <a:off x="1857375" y="2151063"/>
            <a:ext cx="5543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buClr>
                <a:schemeClr val="folHlink"/>
              </a:buClr>
              <a:buSzPct val="60000"/>
              <a:buFont typeface="Wingdings" pitchFamily="2" charset="2"/>
              <a:buNone/>
            </a:pPr>
            <a:r>
              <a:rPr kumimoji="1" lang="zh-CN" altLang="en-US" sz="4000">
                <a:latin typeface="Symbol" pitchFamily="18" charset="2"/>
              </a:rPr>
              <a:t> </a:t>
            </a:r>
            <a:r>
              <a:rPr lang="pt-BR" altLang="zh-CN">
                <a:sym typeface="Symbol" pitchFamily="18" charset="2"/>
              </a:rPr>
              <a:t></a:t>
            </a:r>
            <a:r>
              <a:rPr kumimoji="1" lang="en-US" altLang="zh-CN"/>
              <a:t> </a:t>
            </a:r>
            <a:r>
              <a:rPr kumimoji="1" lang="en-US" altLang="zh-CN" sz="2000" baseline="-25000">
                <a:latin typeface="Tahoma" pitchFamily="34" charset="0"/>
              </a:rPr>
              <a:t>A1, A2, ..., An</a:t>
            </a:r>
            <a:r>
              <a:rPr kumimoji="1" lang="en-US" altLang="zh-CN" sz="3200">
                <a:latin typeface="Tahoma" pitchFamily="34" charset="0"/>
              </a:rPr>
              <a:t>(</a:t>
            </a:r>
            <a:r>
              <a:rPr kumimoji="1" lang="en-US" altLang="zh-CN" sz="3600">
                <a:latin typeface="Symbol" pitchFamily="18" charset="2"/>
              </a:rPr>
              <a:t></a:t>
            </a:r>
            <a:r>
              <a:rPr kumimoji="1" lang="en-US" altLang="zh-CN" sz="3200" baseline="-25000">
                <a:latin typeface="Tahoma" pitchFamily="34" charset="0"/>
              </a:rPr>
              <a:t>p</a:t>
            </a:r>
            <a:r>
              <a:rPr kumimoji="1" lang="en-US" altLang="zh-CN" sz="3200">
                <a:latin typeface="Tahoma" pitchFamily="34" charset="0"/>
              </a:rPr>
              <a:t>(</a:t>
            </a:r>
            <a:r>
              <a:rPr kumimoji="1" lang="en-US" altLang="zh-CN" i="1">
                <a:latin typeface="Tahoma" pitchFamily="34" charset="0"/>
              </a:rPr>
              <a:t>R</a:t>
            </a:r>
            <a:r>
              <a:rPr kumimoji="1" lang="en-US" altLang="zh-CN" sz="2800" baseline="-25000">
                <a:latin typeface="Tahoma" pitchFamily="34" charset="0"/>
              </a:rPr>
              <a:t>1</a:t>
            </a:r>
            <a:r>
              <a:rPr kumimoji="1" lang="en-US" altLang="zh-CN" sz="2800">
                <a:latin typeface="Tahoma" pitchFamily="34" charset="0"/>
              </a:rPr>
              <a:t>×</a:t>
            </a:r>
            <a:r>
              <a:rPr kumimoji="1" lang="en-US" altLang="zh-CN" i="1">
                <a:latin typeface="Tahoma" pitchFamily="34" charset="0"/>
              </a:rPr>
              <a:t>R</a:t>
            </a:r>
            <a:r>
              <a:rPr kumimoji="1" lang="en-US" altLang="zh-CN" sz="2800" baseline="-25000">
                <a:latin typeface="Tahoma" pitchFamily="34" charset="0"/>
              </a:rPr>
              <a:t>2</a:t>
            </a:r>
            <a:r>
              <a:rPr kumimoji="1" lang="en-US" altLang="zh-CN" sz="2800">
                <a:latin typeface="Tahoma" pitchFamily="34" charset="0"/>
              </a:rPr>
              <a:t>×...×</a:t>
            </a:r>
            <a:r>
              <a:rPr kumimoji="1" lang="en-US" altLang="zh-CN" i="1">
                <a:latin typeface="Tahoma" pitchFamily="34" charset="0"/>
              </a:rPr>
              <a:t>R</a:t>
            </a:r>
            <a:r>
              <a:rPr kumimoji="1" lang="en-US" altLang="zh-CN" sz="2800" i="1" baseline="-25000">
                <a:latin typeface="Tahoma" pitchFamily="34" charset="0"/>
              </a:rPr>
              <a:t>m</a:t>
            </a:r>
            <a:r>
              <a:rPr kumimoji="1" lang="en-US" altLang="zh-CN" sz="3200">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5043">
                                            <p:txEl>
                                              <p:pRg st="0" end="0"/>
                                            </p:txEl>
                                          </p:spTgt>
                                        </p:tgtEl>
                                        <p:attrNameLst>
                                          <p:attrName>style.visibility</p:attrName>
                                        </p:attrNameLst>
                                      </p:cBhvr>
                                      <p:to>
                                        <p:strVal val="visible"/>
                                      </p:to>
                                    </p:set>
                                    <p:animEffect transition="in" filter="wipe(up)">
                                      <p:cBhvr>
                                        <p:cTn id="7" dur="500"/>
                                        <p:tgtEl>
                                          <p:spTgt spid="14950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95043">
                                            <p:txEl>
                                              <p:pRg st="1" end="1"/>
                                            </p:txEl>
                                          </p:spTgt>
                                        </p:tgtEl>
                                        <p:attrNameLst>
                                          <p:attrName>style.visibility</p:attrName>
                                        </p:attrNameLst>
                                      </p:cBhvr>
                                      <p:to>
                                        <p:strVal val="visible"/>
                                      </p:to>
                                    </p:set>
                                    <p:animEffect transition="in" filter="wipe(up)">
                                      <p:cBhvr>
                                        <p:cTn id="11" dur="500"/>
                                        <p:tgtEl>
                                          <p:spTgt spid="149504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95043">
                                            <p:txEl>
                                              <p:pRg st="2" end="2"/>
                                            </p:txEl>
                                          </p:spTgt>
                                        </p:tgtEl>
                                        <p:attrNameLst>
                                          <p:attrName>style.visibility</p:attrName>
                                        </p:attrNameLst>
                                      </p:cBhvr>
                                      <p:to>
                                        <p:strVal val="visible"/>
                                      </p:to>
                                    </p:set>
                                    <p:animEffect transition="in" filter="wipe(up)">
                                      <p:cBhvr>
                                        <p:cTn id="15" dur="500"/>
                                        <p:tgtEl>
                                          <p:spTgt spid="14950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95054">
                                            <p:txEl>
                                              <p:pRg st="0" end="0"/>
                                            </p:txEl>
                                          </p:spTgt>
                                        </p:tgtEl>
                                        <p:attrNameLst>
                                          <p:attrName>style.visibility</p:attrName>
                                        </p:attrNameLst>
                                      </p:cBhvr>
                                      <p:to>
                                        <p:strVal val="visible"/>
                                      </p:to>
                                    </p:set>
                                  </p:childTnLst>
                                </p:cTn>
                              </p:par>
                            </p:childTnLst>
                          </p:cTn>
                        </p:par>
                        <p:par>
                          <p:cTn id="20" fill="hold" nodeType="afterGroup">
                            <p:stCondLst>
                              <p:cond delay="500"/>
                            </p:stCondLst>
                            <p:childTnLst>
                              <p:par>
                                <p:cTn id="21" presetID="16" presetClass="entr" presetSubtype="37" fill="hold" nodeType="afterEffect">
                                  <p:stCondLst>
                                    <p:cond delay="0"/>
                                  </p:stCondLst>
                                  <p:childTnLst>
                                    <p:set>
                                      <p:cBhvr>
                                        <p:cTn id="22" dur="1" fill="hold">
                                          <p:stCondLst>
                                            <p:cond delay="0"/>
                                          </p:stCondLst>
                                        </p:cTn>
                                        <p:tgtEl>
                                          <p:spTgt spid="1495044"/>
                                        </p:tgtEl>
                                        <p:attrNameLst>
                                          <p:attrName>style.visibility</p:attrName>
                                        </p:attrNameLst>
                                      </p:cBhvr>
                                      <p:to>
                                        <p:strVal val="visible"/>
                                      </p:to>
                                    </p:set>
                                    <p:animEffect transition="in" filter="barn(outVertical)">
                                      <p:cBhvr>
                                        <p:cTn id="23" dur="500"/>
                                        <p:tgtEl>
                                          <p:spTgt spid="14950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495043">
                                            <p:txEl>
                                              <p:pRg st="6" end="6"/>
                                            </p:txEl>
                                          </p:spTgt>
                                        </p:tgtEl>
                                        <p:attrNameLst>
                                          <p:attrName>style.visibility</p:attrName>
                                        </p:attrNameLst>
                                      </p:cBhvr>
                                      <p:to>
                                        <p:strVal val="visible"/>
                                      </p:to>
                                    </p:set>
                                    <p:animEffect transition="in" filter="wipe(up)">
                                      <p:cBhvr>
                                        <p:cTn id="28" dur="500"/>
                                        <p:tgtEl>
                                          <p:spTgt spid="149504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95043">
                                            <p:txEl>
                                              <p:pRg st="7" end="7"/>
                                            </p:txEl>
                                          </p:spTgt>
                                        </p:tgtEl>
                                        <p:attrNameLst>
                                          <p:attrName>style.visibility</p:attrName>
                                        </p:attrNameLst>
                                      </p:cBhvr>
                                      <p:to>
                                        <p:strVal val="visible"/>
                                      </p:to>
                                    </p:set>
                                    <p:animEffect transition="in" filter="wipe(up)">
                                      <p:cBhvr>
                                        <p:cTn id="33" dur="500"/>
                                        <p:tgtEl>
                                          <p:spTgt spid="149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3" grpId="0" uiExpand="1" build="p"/>
      <p:bldP spid="149505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FE90CA6-CA05-4B9C-B80B-22BDEE413C16}" type="slidenum">
              <a:rPr lang="zh-CN" altLang="en-US"/>
              <a:pPr/>
              <a:t>38</a:t>
            </a:fld>
            <a:endParaRPr lang="en-US" altLang="zh-CN"/>
          </a:p>
        </p:txBody>
      </p:sp>
      <p:sp>
        <p:nvSpPr>
          <p:cNvPr id="5" name="日期占位符 4"/>
          <p:cNvSpPr>
            <a:spLocks noGrp="1"/>
          </p:cNvSpPr>
          <p:nvPr>
            <p:ph type="dt" sz="half" idx="11"/>
          </p:nvPr>
        </p:nvSpPr>
        <p:spPr/>
        <p:txBody>
          <a:bodyPr/>
          <a:lstStyle/>
          <a:p>
            <a:fld id="{4037BEF8-6943-46A7-A4CF-0B75D810EC1A}" type="datetime1">
              <a:rPr lang="zh-CN" altLang="en-US"/>
              <a:pPr/>
              <a:t>2017/4/15</a:t>
            </a:fld>
            <a:endParaRPr lang="en-US" altLang="zh-CN" sz="1000"/>
          </a:p>
        </p:txBody>
      </p:sp>
      <p:sp>
        <p:nvSpPr>
          <p:cNvPr id="1307650" name="Rectangle 2"/>
          <p:cNvSpPr>
            <a:spLocks noGrp="1" noChangeArrowheads="1"/>
          </p:cNvSpPr>
          <p:nvPr>
            <p:ph type="title"/>
          </p:nvPr>
        </p:nvSpPr>
        <p:spPr>
          <a:xfrm>
            <a:off x="650875" y="311150"/>
            <a:ext cx="8820150" cy="603250"/>
          </a:xfrm>
        </p:spPr>
        <p:txBody>
          <a:bodyPr/>
          <a:lstStyle/>
          <a:p>
            <a:pPr defTabSz="914400"/>
            <a:r>
              <a:rPr lang="en-US" altLang="zh-CN" sz="4400"/>
              <a:t>1.  </a:t>
            </a:r>
            <a:r>
              <a:rPr lang="zh-CN" altLang="en-US" sz="4400"/>
              <a:t>单表查询</a:t>
            </a:r>
          </a:p>
        </p:txBody>
      </p:sp>
      <p:sp>
        <p:nvSpPr>
          <p:cNvPr id="1307651" name="Rectangle 3"/>
          <p:cNvSpPr>
            <a:spLocks noGrp="1" noChangeArrowheads="1"/>
          </p:cNvSpPr>
          <p:nvPr>
            <p:ph type="body" idx="1"/>
          </p:nvPr>
        </p:nvSpPr>
        <p:spPr>
          <a:xfrm>
            <a:off x="650875" y="1143000"/>
            <a:ext cx="8820150" cy="5521325"/>
          </a:xfrm>
        </p:spPr>
        <p:txBody>
          <a:bodyPr/>
          <a:lstStyle/>
          <a:p>
            <a:pPr marL="342900" indent="-342900" defTabSz="914400">
              <a:lnSpc>
                <a:spcPct val="70000"/>
              </a:lnSpc>
            </a:pPr>
            <a:r>
              <a:rPr lang="en-US" altLang="zh-CN"/>
              <a:t>【</a:t>
            </a:r>
            <a:r>
              <a:rPr lang="zh-CN" altLang="en-US"/>
              <a:t>例</a:t>
            </a:r>
            <a:r>
              <a:rPr lang="en-US" altLang="zh-CN"/>
              <a:t>4-11】</a:t>
            </a:r>
            <a:r>
              <a:rPr lang="zh-CN" altLang="en-US"/>
              <a:t>查询计算机系学生的学号和姓名。</a:t>
            </a:r>
          </a:p>
          <a:p>
            <a:pPr marL="742950" lvl="1" indent="-285750" defTabSz="914400">
              <a:lnSpc>
                <a:spcPct val="70000"/>
              </a:lnSpc>
              <a:buFontTx/>
              <a:buNone/>
            </a:pPr>
            <a:r>
              <a:rPr lang="en-US" altLang="zh-CN"/>
              <a:t>SELECT Sno, Sname  </a:t>
            </a:r>
          </a:p>
          <a:p>
            <a:pPr marL="742950" lvl="1" indent="-285750" defTabSz="914400">
              <a:lnSpc>
                <a:spcPct val="70000"/>
              </a:lnSpc>
              <a:buFontTx/>
              <a:buNone/>
            </a:pPr>
            <a:r>
              <a:rPr lang="en-US" altLang="zh-CN"/>
              <a:t>     FROM Student</a:t>
            </a:r>
          </a:p>
          <a:p>
            <a:pPr marL="742950" lvl="1" indent="-285750" defTabSz="914400">
              <a:lnSpc>
                <a:spcPct val="70000"/>
              </a:lnSpc>
              <a:buFontTx/>
              <a:buNone/>
            </a:pPr>
            <a:r>
              <a:rPr lang="en-US" altLang="zh-CN"/>
              <a:t>     WHERE SD='CS';</a:t>
            </a:r>
          </a:p>
          <a:p>
            <a:pPr marL="342900" indent="-342900" defTabSz="914400">
              <a:lnSpc>
                <a:spcPct val="70000"/>
              </a:lnSpc>
            </a:pPr>
            <a:r>
              <a:rPr lang="en-US" altLang="zh-CN"/>
              <a:t>【</a:t>
            </a:r>
            <a:r>
              <a:rPr lang="zh-CN" altLang="en-US"/>
              <a:t>例</a:t>
            </a:r>
            <a:r>
              <a:rPr lang="en-US" altLang="zh-CN"/>
              <a:t>4-12】</a:t>
            </a:r>
            <a:r>
              <a:rPr lang="zh-CN" altLang="en-US"/>
              <a:t>查询选修了课的学生学号，并按学号升序排列。</a:t>
            </a:r>
          </a:p>
          <a:p>
            <a:pPr marL="742950" lvl="1" indent="-285750" defTabSz="914400">
              <a:lnSpc>
                <a:spcPct val="70000"/>
              </a:lnSpc>
              <a:buFontTx/>
              <a:buNone/>
            </a:pPr>
            <a:r>
              <a:rPr lang="en-US" altLang="zh-CN"/>
              <a:t>SELECT </a:t>
            </a:r>
            <a:r>
              <a:rPr lang="en-US" altLang="zh-CN">
                <a:solidFill>
                  <a:srgbClr val="0000FF"/>
                </a:solidFill>
              </a:rPr>
              <a:t>DISTINCT</a:t>
            </a:r>
            <a:r>
              <a:rPr lang="en-US" altLang="zh-CN"/>
              <a:t> Sno  </a:t>
            </a:r>
          </a:p>
          <a:p>
            <a:pPr marL="742950" lvl="1" indent="-285750" defTabSz="914400">
              <a:lnSpc>
                <a:spcPct val="70000"/>
              </a:lnSpc>
              <a:buFontTx/>
              <a:buNone/>
            </a:pPr>
            <a:r>
              <a:rPr lang="en-US" altLang="zh-CN"/>
              <a:t>   FROM SC</a:t>
            </a:r>
          </a:p>
          <a:p>
            <a:pPr marL="742950" lvl="1" indent="-285750" defTabSz="914400">
              <a:lnSpc>
                <a:spcPct val="70000"/>
              </a:lnSpc>
              <a:buFontTx/>
              <a:buNone/>
            </a:pPr>
            <a:r>
              <a:rPr lang="en-US" altLang="zh-CN"/>
              <a:t>   ORDER BY Sno;</a:t>
            </a:r>
          </a:p>
          <a:p>
            <a:pPr marL="342900" indent="-342900" defTabSz="914400">
              <a:lnSpc>
                <a:spcPct val="70000"/>
              </a:lnSpc>
            </a:pPr>
            <a:r>
              <a:rPr lang="en-US" altLang="zh-CN"/>
              <a:t>【</a:t>
            </a:r>
            <a:r>
              <a:rPr lang="zh-CN" altLang="en-US"/>
              <a:t>例</a:t>
            </a:r>
            <a:r>
              <a:rPr lang="en-US" altLang="zh-CN"/>
              <a:t>4-13】</a:t>
            </a:r>
            <a:r>
              <a:rPr lang="zh-CN" altLang="en-US"/>
              <a:t>查询年龄在</a:t>
            </a:r>
            <a:r>
              <a:rPr lang="en-US" altLang="zh-CN"/>
              <a:t>18</a:t>
            </a:r>
            <a:r>
              <a:rPr lang="zh-CN" altLang="en-US"/>
              <a:t>到</a:t>
            </a:r>
            <a:r>
              <a:rPr lang="en-US" altLang="zh-CN"/>
              <a:t>25</a:t>
            </a:r>
            <a:r>
              <a:rPr lang="zh-CN" altLang="en-US"/>
              <a:t>岁之间的学生信息。</a:t>
            </a:r>
          </a:p>
          <a:p>
            <a:pPr marL="742950" lvl="1" indent="-285750" defTabSz="914400">
              <a:lnSpc>
                <a:spcPct val="70000"/>
              </a:lnSpc>
              <a:buFontTx/>
              <a:buNone/>
            </a:pPr>
            <a:r>
              <a:rPr lang="en-US" altLang="zh-CN"/>
              <a:t>SELECT * </a:t>
            </a:r>
          </a:p>
          <a:p>
            <a:pPr marL="742950" lvl="1" indent="-285750" defTabSz="914400">
              <a:lnSpc>
                <a:spcPct val="70000"/>
              </a:lnSpc>
              <a:buFontTx/>
              <a:buNone/>
            </a:pPr>
            <a:r>
              <a:rPr lang="en-US" altLang="zh-CN"/>
              <a:t>   FROM Student</a:t>
            </a:r>
          </a:p>
          <a:p>
            <a:pPr marL="742950" lvl="1" indent="-285750" defTabSz="914400">
              <a:lnSpc>
                <a:spcPct val="70000"/>
              </a:lnSpc>
              <a:buFontTx/>
              <a:buNone/>
            </a:pPr>
            <a:r>
              <a:rPr lang="en-US" altLang="zh-CN"/>
              <a:t>   WHERE Sage BETWEEN 18 AND 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07651">
                                            <p:txEl>
                                              <p:pRg st="0" end="0"/>
                                            </p:txEl>
                                          </p:spTgt>
                                        </p:tgtEl>
                                        <p:attrNameLst>
                                          <p:attrName>style.visibility</p:attrName>
                                        </p:attrNameLst>
                                      </p:cBhvr>
                                      <p:to>
                                        <p:strVal val="visible"/>
                                      </p:to>
                                    </p:set>
                                    <p:animEffect transition="in" filter="wipe(up)">
                                      <p:cBhvr>
                                        <p:cTn id="7" dur="1000"/>
                                        <p:tgtEl>
                                          <p:spTgt spid="13076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07651">
                                            <p:txEl>
                                              <p:pRg st="1" end="1"/>
                                            </p:txEl>
                                          </p:spTgt>
                                        </p:tgtEl>
                                        <p:attrNameLst>
                                          <p:attrName>style.visibility</p:attrName>
                                        </p:attrNameLst>
                                      </p:cBhvr>
                                      <p:to>
                                        <p:strVal val="visible"/>
                                      </p:to>
                                    </p:set>
                                    <p:animEffect transition="in" filter="wipe(up)">
                                      <p:cBhvr>
                                        <p:cTn id="10" dur="1000"/>
                                        <p:tgtEl>
                                          <p:spTgt spid="13076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07651">
                                            <p:txEl>
                                              <p:pRg st="2" end="2"/>
                                            </p:txEl>
                                          </p:spTgt>
                                        </p:tgtEl>
                                        <p:attrNameLst>
                                          <p:attrName>style.visibility</p:attrName>
                                        </p:attrNameLst>
                                      </p:cBhvr>
                                      <p:to>
                                        <p:strVal val="visible"/>
                                      </p:to>
                                    </p:set>
                                    <p:animEffect transition="in" filter="wipe(up)">
                                      <p:cBhvr>
                                        <p:cTn id="13" dur="1000"/>
                                        <p:tgtEl>
                                          <p:spTgt spid="13076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07651">
                                            <p:txEl>
                                              <p:pRg st="3" end="3"/>
                                            </p:txEl>
                                          </p:spTgt>
                                        </p:tgtEl>
                                        <p:attrNameLst>
                                          <p:attrName>style.visibility</p:attrName>
                                        </p:attrNameLst>
                                      </p:cBhvr>
                                      <p:to>
                                        <p:strVal val="visible"/>
                                      </p:to>
                                    </p:set>
                                    <p:animEffect transition="in" filter="wipe(up)">
                                      <p:cBhvr>
                                        <p:cTn id="16" dur="1000"/>
                                        <p:tgtEl>
                                          <p:spTgt spid="13076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07651">
                                            <p:txEl>
                                              <p:pRg st="4" end="4"/>
                                            </p:txEl>
                                          </p:spTgt>
                                        </p:tgtEl>
                                        <p:attrNameLst>
                                          <p:attrName>style.visibility</p:attrName>
                                        </p:attrNameLst>
                                      </p:cBhvr>
                                      <p:to>
                                        <p:strVal val="visible"/>
                                      </p:to>
                                    </p:set>
                                    <p:animEffect transition="in" filter="wipe(up)">
                                      <p:cBhvr>
                                        <p:cTn id="21" dur="1000"/>
                                        <p:tgtEl>
                                          <p:spTgt spid="1307651">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07651">
                                            <p:txEl>
                                              <p:pRg st="5" end="5"/>
                                            </p:txEl>
                                          </p:spTgt>
                                        </p:tgtEl>
                                        <p:attrNameLst>
                                          <p:attrName>style.visibility</p:attrName>
                                        </p:attrNameLst>
                                      </p:cBhvr>
                                      <p:to>
                                        <p:strVal val="visible"/>
                                      </p:to>
                                    </p:set>
                                    <p:animEffect transition="in" filter="wipe(up)">
                                      <p:cBhvr>
                                        <p:cTn id="24" dur="1000"/>
                                        <p:tgtEl>
                                          <p:spTgt spid="1307651">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07651">
                                            <p:txEl>
                                              <p:pRg st="6" end="6"/>
                                            </p:txEl>
                                          </p:spTgt>
                                        </p:tgtEl>
                                        <p:attrNameLst>
                                          <p:attrName>style.visibility</p:attrName>
                                        </p:attrNameLst>
                                      </p:cBhvr>
                                      <p:to>
                                        <p:strVal val="visible"/>
                                      </p:to>
                                    </p:set>
                                    <p:animEffect transition="in" filter="wipe(up)">
                                      <p:cBhvr>
                                        <p:cTn id="27" dur="1000"/>
                                        <p:tgtEl>
                                          <p:spTgt spid="1307651">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307651">
                                            <p:txEl>
                                              <p:pRg st="7" end="7"/>
                                            </p:txEl>
                                          </p:spTgt>
                                        </p:tgtEl>
                                        <p:attrNameLst>
                                          <p:attrName>style.visibility</p:attrName>
                                        </p:attrNameLst>
                                      </p:cBhvr>
                                      <p:to>
                                        <p:strVal val="visible"/>
                                      </p:to>
                                    </p:set>
                                    <p:animEffect transition="in" filter="wipe(up)">
                                      <p:cBhvr>
                                        <p:cTn id="30" dur="1000"/>
                                        <p:tgtEl>
                                          <p:spTgt spid="130765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07651">
                                            <p:txEl>
                                              <p:pRg st="8" end="8"/>
                                            </p:txEl>
                                          </p:spTgt>
                                        </p:tgtEl>
                                        <p:attrNameLst>
                                          <p:attrName>style.visibility</p:attrName>
                                        </p:attrNameLst>
                                      </p:cBhvr>
                                      <p:to>
                                        <p:strVal val="visible"/>
                                      </p:to>
                                    </p:set>
                                    <p:animEffect transition="in" filter="wipe(up)">
                                      <p:cBhvr>
                                        <p:cTn id="35" dur="1000"/>
                                        <p:tgtEl>
                                          <p:spTgt spid="1307651">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07651">
                                            <p:txEl>
                                              <p:pRg st="9" end="9"/>
                                            </p:txEl>
                                          </p:spTgt>
                                        </p:tgtEl>
                                        <p:attrNameLst>
                                          <p:attrName>style.visibility</p:attrName>
                                        </p:attrNameLst>
                                      </p:cBhvr>
                                      <p:to>
                                        <p:strVal val="visible"/>
                                      </p:to>
                                    </p:set>
                                    <p:animEffect transition="in" filter="wipe(up)">
                                      <p:cBhvr>
                                        <p:cTn id="38" dur="1000"/>
                                        <p:tgtEl>
                                          <p:spTgt spid="1307651">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07651">
                                            <p:txEl>
                                              <p:pRg st="10" end="10"/>
                                            </p:txEl>
                                          </p:spTgt>
                                        </p:tgtEl>
                                        <p:attrNameLst>
                                          <p:attrName>style.visibility</p:attrName>
                                        </p:attrNameLst>
                                      </p:cBhvr>
                                      <p:to>
                                        <p:strVal val="visible"/>
                                      </p:to>
                                    </p:set>
                                    <p:animEffect transition="in" filter="wipe(up)">
                                      <p:cBhvr>
                                        <p:cTn id="41" dur="1000"/>
                                        <p:tgtEl>
                                          <p:spTgt spid="1307651">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307651">
                                            <p:txEl>
                                              <p:pRg st="11" end="11"/>
                                            </p:txEl>
                                          </p:spTgt>
                                        </p:tgtEl>
                                        <p:attrNameLst>
                                          <p:attrName>style.visibility</p:attrName>
                                        </p:attrNameLst>
                                      </p:cBhvr>
                                      <p:to>
                                        <p:strVal val="visible"/>
                                      </p:to>
                                    </p:set>
                                    <p:animEffect transition="in" filter="wipe(up)">
                                      <p:cBhvr>
                                        <p:cTn id="44" dur="1000"/>
                                        <p:tgtEl>
                                          <p:spTgt spid="13076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7B8A679-B3E4-4CC7-9FE6-7A9532B56E62}" type="slidenum">
              <a:rPr lang="zh-CN" altLang="en-US"/>
              <a:pPr/>
              <a:t>39</a:t>
            </a:fld>
            <a:endParaRPr lang="en-US" altLang="zh-CN"/>
          </a:p>
        </p:txBody>
      </p:sp>
      <p:sp>
        <p:nvSpPr>
          <p:cNvPr id="5" name="日期占位符 4"/>
          <p:cNvSpPr>
            <a:spLocks noGrp="1"/>
          </p:cNvSpPr>
          <p:nvPr>
            <p:ph type="dt" sz="half" idx="11"/>
          </p:nvPr>
        </p:nvSpPr>
        <p:spPr/>
        <p:txBody>
          <a:bodyPr/>
          <a:lstStyle/>
          <a:p>
            <a:fld id="{1C28D022-0DEA-466A-B720-4220549E5822}" type="datetime1">
              <a:rPr lang="zh-CN" altLang="en-US"/>
              <a:pPr/>
              <a:t>2017/4/15</a:t>
            </a:fld>
            <a:endParaRPr lang="en-US" altLang="zh-CN" sz="1000"/>
          </a:p>
        </p:txBody>
      </p:sp>
      <p:sp>
        <p:nvSpPr>
          <p:cNvPr id="1361922" name="Rectangle 2"/>
          <p:cNvSpPr>
            <a:spLocks noGrp="1" noChangeArrowheads="1"/>
          </p:cNvSpPr>
          <p:nvPr>
            <p:ph type="title"/>
          </p:nvPr>
        </p:nvSpPr>
        <p:spPr/>
        <p:txBody>
          <a:bodyPr/>
          <a:lstStyle/>
          <a:p>
            <a:r>
              <a:rPr lang="en-US" altLang="zh-CN"/>
              <a:t>1.  </a:t>
            </a:r>
            <a:r>
              <a:rPr lang="zh-CN" altLang="en-US"/>
              <a:t>单表查询</a:t>
            </a:r>
          </a:p>
        </p:txBody>
      </p:sp>
      <p:sp>
        <p:nvSpPr>
          <p:cNvPr id="1361923" name="Rectangle 3"/>
          <p:cNvSpPr>
            <a:spLocks noGrp="1" noChangeArrowheads="1"/>
          </p:cNvSpPr>
          <p:nvPr>
            <p:ph type="body" idx="1"/>
          </p:nvPr>
        </p:nvSpPr>
        <p:spPr>
          <a:xfrm>
            <a:off x="650875" y="1143000"/>
            <a:ext cx="8820150" cy="5396029"/>
          </a:xfrm>
        </p:spPr>
        <p:txBody>
          <a:bodyPr/>
          <a:lstStyle/>
          <a:p>
            <a:r>
              <a:rPr lang="zh-CN" altLang="en-US" dirty="0"/>
              <a:t>查询经过计算的值</a:t>
            </a:r>
          </a:p>
          <a:p>
            <a:pPr lvl="1" algn="just"/>
            <a:r>
              <a:rPr lang="en-US" altLang="zh-CN" dirty="0"/>
              <a:t>SELECT</a:t>
            </a:r>
            <a:r>
              <a:rPr lang="zh-CN" altLang="en-US" dirty="0"/>
              <a:t>子句的</a:t>
            </a:r>
            <a:r>
              <a:rPr lang="en-US" altLang="zh-CN" dirty="0"/>
              <a:t>&lt;</a:t>
            </a:r>
            <a:r>
              <a:rPr lang="zh-CN" altLang="en-US" dirty="0"/>
              <a:t>目标列表达式</a:t>
            </a:r>
            <a:r>
              <a:rPr lang="en-US" altLang="zh-CN" dirty="0"/>
              <a:t>&gt;</a:t>
            </a:r>
            <a:r>
              <a:rPr lang="zh-CN" altLang="en-US" dirty="0"/>
              <a:t>不仅可以是表中的属性列，也可以是表达式</a:t>
            </a:r>
          </a:p>
          <a:p>
            <a:pPr lvl="2" algn="just"/>
            <a:r>
              <a:rPr lang="zh-CN" altLang="en-US" dirty="0"/>
              <a:t>算术表达式 、字符串常量、函数、列别名等 </a:t>
            </a:r>
          </a:p>
          <a:p>
            <a:pPr lvl="1" algn="just"/>
            <a:r>
              <a:rPr lang="en-US" altLang="zh-CN" dirty="0"/>
              <a:t>【</a:t>
            </a:r>
            <a:r>
              <a:rPr lang="zh-CN" altLang="en-US" dirty="0"/>
              <a:t>例</a:t>
            </a:r>
            <a:r>
              <a:rPr lang="en-US" altLang="zh-CN" dirty="0"/>
              <a:t>4-14】</a:t>
            </a:r>
            <a:r>
              <a:rPr lang="zh-CN" altLang="en-US" dirty="0"/>
              <a:t>查全体学生的姓名及其出生年份。</a:t>
            </a:r>
          </a:p>
          <a:p>
            <a:pPr lvl="1" algn="just">
              <a:lnSpc>
                <a:spcPct val="50000"/>
              </a:lnSpc>
              <a:buFontTx/>
              <a:buNone/>
            </a:pPr>
            <a:r>
              <a:rPr lang="en-US" altLang="zh-CN" dirty="0">
                <a:solidFill>
                  <a:srgbClr val="0000FF"/>
                </a:solidFill>
              </a:rPr>
              <a:t>        </a:t>
            </a:r>
            <a:r>
              <a:rPr lang="en-US" altLang="zh-CN" dirty="0"/>
              <a:t>SELECT </a:t>
            </a:r>
            <a:r>
              <a:rPr lang="en-US" altLang="zh-CN" dirty="0" err="1" smtClean="0"/>
              <a:t>Sname</a:t>
            </a:r>
            <a:r>
              <a:rPr lang="en-US" altLang="zh-CN" dirty="0" smtClean="0"/>
              <a:t>, 2000-Sage </a:t>
            </a:r>
            <a:endParaRPr lang="en-US" altLang="zh-CN" dirty="0"/>
          </a:p>
          <a:p>
            <a:pPr lvl="1" algn="just">
              <a:lnSpc>
                <a:spcPct val="50000"/>
              </a:lnSpc>
              <a:buFontTx/>
              <a:buNone/>
            </a:pPr>
            <a:r>
              <a:rPr lang="en-US" altLang="zh-CN" dirty="0"/>
              <a:t>                    FROM Student</a:t>
            </a:r>
            <a:r>
              <a:rPr lang="zh-CN" altLang="en-US" dirty="0"/>
              <a:t>；</a:t>
            </a:r>
            <a:r>
              <a:rPr lang="zh-CN" altLang="en-US" dirty="0">
                <a:latin typeface="Courier New"/>
              </a:rPr>
              <a:t> </a:t>
            </a:r>
            <a:endParaRPr lang="zh-CN" altLang="en-US" dirty="0"/>
          </a:p>
          <a:p>
            <a:pPr lvl="1" algn="just">
              <a:lnSpc>
                <a:spcPct val="50000"/>
              </a:lnSpc>
              <a:buFontTx/>
              <a:buNone/>
            </a:pPr>
            <a:r>
              <a:rPr lang="zh-CN" altLang="en-US" dirty="0"/>
              <a:t>输出结果：</a:t>
            </a:r>
          </a:p>
          <a:p>
            <a:pPr algn="just">
              <a:lnSpc>
                <a:spcPct val="50000"/>
              </a:lnSpc>
              <a:buFont typeface="Wingdings" pitchFamily="2" charset="2"/>
              <a:buNone/>
            </a:pPr>
            <a:r>
              <a:rPr lang="zh-CN" altLang="en-US" sz="2400" dirty="0"/>
              <a:t>              </a:t>
            </a:r>
            <a:r>
              <a:rPr lang="en-US" altLang="zh-CN" sz="2400" dirty="0" err="1"/>
              <a:t>Sname</a:t>
            </a:r>
            <a:r>
              <a:rPr lang="en-US" altLang="zh-CN" sz="2400" dirty="0"/>
              <a:t>   2000-Sage</a:t>
            </a:r>
          </a:p>
          <a:p>
            <a:pPr algn="just">
              <a:lnSpc>
                <a:spcPct val="50000"/>
              </a:lnSpc>
              <a:buFont typeface="Wingdings" pitchFamily="2" charset="2"/>
              <a:buNone/>
            </a:pPr>
            <a:r>
              <a:rPr lang="en-US" altLang="zh-CN" sz="2400" dirty="0"/>
              <a:t>             ---------    -------------</a:t>
            </a:r>
          </a:p>
          <a:p>
            <a:pPr algn="just">
              <a:lnSpc>
                <a:spcPct val="50000"/>
              </a:lnSpc>
              <a:buFont typeface="Wingdings" pitchFamily="2" charset="2"/>
              <a:buNone/>
            </a:pPr>
            <a:r>
              <a:rPr lang="en-US" altLang="zh-CN" sz="2400" dirty="0"/>
              <a:t>               </a:t>
            </a:r>
            <a:r>
              <a:rPr lang="zh-CN" altLang="en-US" sz="2400" dirty="0"/>
              <a:t>李勇    </a:t>
            </a:r>
            <a:r>
              <a:rPr lang="en-US" altLang="zh-CN" sz="2400" dirty="0"/>
              <a:t>1976</a:t>
            </a:r>
          </a:p>
          <a:p>
            <a:pPr algn="just">
              <a:lnSpc>
                <a:spcPct val="50000"/>
              </a:lnSpc>
              <a:buFont typeface="Wingdings" pitchFamily="2" charset="2"/>
              <a:buNone/>
            </a:pPr>
            <a:r>
              <a:rPr lang="en-US" altLang="zh-CN" sz="2400" dirty="0"/>
              <a:t>               </a:t>
            </a:r>
            <a:r>
              <a:rPr lang="zh-CN" altLang="en-US" sz="2400" dirty="0"/>
              <a:t>刘晨    </a:t>
            </a:r>
            <a:r>
              <a:rPr lang="en-US" altLang="zh-CN" sz="2400" dirty="0"/>
              <a:t>1977</a:t>
            </a:r>
          </a:p>
          <a:p>
            <a:pPr algn="just">
              <a:lnSpc>
                <a:spcPct val="50000"/>
              </a:lnSpc>
              <a:buFont typeface="Wingdings" pitchFamily="2" charset="2"/>
              <a:buNone/>
            </a:pPr>
            <a:r>
              <a:rPr lang="en-US" altLang="zh-CN" sz="2400" dirty="0"/>
              <a:t>               </a:t>
            </a:r>
            <a:r>
              <a:rPr lang="zh-CN" altLang="en-US" sz="2400" dirty="0"/>
              <a:t>王名    </a:t>
            </a:r>
            <a:r>
              <a:rPr lang="en-US" altLang="zh-CN" sz="2400" dirty="0"/>
              <a:t>1978</a:t>
            </a:r>
          </a:p>
          <a:p>
            <a:pPr>
              <a:lnSpc>
                <a:spcPct val="50000"/>
              </a:lnSpc>
              <a:buFont typeface="Wingdings" pitchFamily="2" charset="2"/>
              <a:buNone/>
            </a:pPr>
            <a:r>
              <a:rPr lang="en-US" altLang="zh-CN" sz="2400" dirty="0"/>
              <a:t>               </a:t>
            </a:r>
            <a:r>
              <a:rPr lang="zh-CN" altLang="en-US" sz="2400" dirty="0"/>
              <a:t>张立    </a:t>
            </a:r>
            <a:r>
              <a:rPr lang="en-US" altLang="zh-CN" sz="2400" dirty="0"/>
              <a:t>1978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61923">
                                            <p:txEl>
                                              <p:pRg st="0" end="0"/>
                                            </p:txEl>
                                          </p:spTgt>
                                        </p:tgtEl>
                                        <p:attrNameLst>
                                          <p:attrName>style.visibility</p:attrName>
                                        </p:attrNameLst>
                                      </p:cBhvr>
                                      <p:to>
                                        <p:strVal val="visible"/>
                                      </p:to>
                                    </p:set>
                                    <p:animEffect transition="in" filter="wipe(up)">
                                      <p:cBhvr>
                                        <p:cTn id="7" dur="1000"/>
                                        <p:tgtEl>
                                          <p:spTgt spid="136192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61923">
                                            <p:txEl>
                                              <p:pRg st="1" end="1"/>
                                            </p:txEl>
                                          </p:spTgt>
                                        </p:tgtEl>
                                        <p:attrNameLst>
                                          <p:attrName>style.visibility</p:attrName>
                                        </p:attrNameLst>
                                      </p:cBhvr>
                                      <p:to>
                                        <p:strVal val="visible"/>
                                      </p:to>
                                    </p:set>
                                    <p:animEffect transition="in" filter="wipe(up)">
                                      <p:cBhvr>
                                        <p:cTn id="11" dur="1000"/>
                                        <p:tgtEl>
                                          <p:spTgt spid="136192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61923">
                                            <p:txEl>
                                              <p:pRg st="2" end="2"/>
                                            </p:txEl>
                                          </p:spTgt>
                                        </p:tgtEl>
                                        <p:attrNameLst>
                                          <p:attrName>style.visibility</p:attrName>
                                        </p:attrNameLst>
                                      </p:cBhvr>
                                      <p:to>
                                        <p:strVal val="visible"/>
                                      </p:to>
                                    </p:set>
                                    <p:animEffect transition="in" filter="wipe(up)">
                                      <p:cBhvr>
                                        <p:cTn id="15" dur="1000"/>
                                        <p:tgtEl>
                                          <p:spTgt spid="13619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61923">
                                            <p:txEl>
                                              <p:pRg st="3" end="3"/>
                                            </p:txEl>
                                          </p:spTgt>
                                        </p:tgtEl>
                                        <p:attrNameLst>
                                          <p:attrName>style.visibility</p:attrName>
                                        </p:attrNameLst>
                                      </p:cBhvr>
                                      <p:to>
                                        <p:strVal val="visible"/>
                                      </p:to>
                                    </p:set>
                                    <p:animEffect transition="in" filter="wipe(up)">
                                      <p:cBhvr>
                                        <p:cTn id="20" dur="1000"/>
                                        <p:tgtEl>
                                          <p:spTgt spid="1361923">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61923">
                                            <p:txEl>
                                              <p:pRg st="4" end="4"/>
                                            </p:txEl>
                                          </p:spTgt>
                                        </p:tgtEl>
                                        <p:attrNameLst>
                                          <p:attrName>style.visibility</p:attrName>
                                        </p:attrNameLst>
                                      </p:cBhvr>
                                      <p:to>
                                        <p:strVal val="visible"/>
                                      </p:to>
                                    </p:set>
                                    <p:animEffect transition="in" filter="wipe(up)">
                                      <p:cBhvr>
                                        <p:cTn id="24" dur="1000"/>
                                        <p:tgtEl>
                                          <p:spTgt spid="1361923">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361923">
                                            <p:txEl>
                                              <p:pRg st="5" end="5"/>
                                            </p:txEl>
                                          </p:spTgt>
                                        </p:tgtEl>
                                        <p:attrNameLst>
                                          <p:attrName>style.visibility</p:attrName>
                                        </p:attrNameLst>
                                      </p:cBhvr>
                                      <p:to>
                                        <p:strVal val="visible"/>
                                      </p:to>
                                    </p:set>
                                    <p:animEffect transition="in" filter="wipe(up)">
                                      <p:cBhvr>
                                        <p:cTn id="28" dur="1000"/>
                                        <p:tgtEl>
                                          <p:spTgt spid="1361923">
                                            <p:txEl>
                                              <p:pRg st="5" end="5"/>
                                            </p:txEl>
                                          </p:spTgt>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361923">
                                            <p:txEl>
                                              <p:pRg st="6" end="6"/>
                                            </p:txEl>
                                          </p:spTgt>
                                        </p:tgtEl>
                                        <p:attrNameLst>
                                          <p:attrName>style.visibility</p:attrName>
                                        </p:attrNameLst>
                                      </p:cBhvr>
                                      <p:to>
                                        <p:strVal val="visible"/>
                                      </p:to>
                                    </p:set>
                                    <p:animEffect transition="in" filter="wipe(up)">
                                      <p:cBhvr>
                                        <p:cTn id="32" dur="1000"/>
                                        <p:tgtEl>
                                          <p:spTgt spid="1361923">
                                            <p:txEl>
                                              <p:pRg st="6" end="6"/>
                                            </p:txEl>
                                          </p:spTgt>
                                        </p:tgtEl>
                                      </p:cBhvr>
                                    </p:animEffect>
                                  </p:childTnLst>
                                </p:cTn>
                              </p:par>
                            </p:childTnLst>
                          </p:cTn>
                        </p:par>
                        <p:par>
                          <p:cTn id="33" fill="hold" nodeType="afterGroup">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361923">
                                            <p:txEl>
                                              <p:pRg st="7" end="7"/>
                                            </p:txEl>
                                          </p:spTgt>
                                        </p:tgtEl>
                                        <p:attrNameLst>
                                          <p:attrName>style.visibility</p:attrName>
                                        </p:attrNameLst>
                                      </p:cBhvr>
                                      <p:to>
                                        <p:strVal val="visible"/>
                                      </p:to>
                                    </p:set>
                                    <p:animEffect transition="in" filter="wipe(up)">
                                      <p:cBhvr>
                                        <p:cTn id="36" dur="1000"/>
                                        <p:tgtEl>
                                          <p:spTgt spid="1361923">
                                            <p:txEl>
                                              <p:pRg st="7" end="7"/>
                                            </p:txEl>
                                          </p:spTgt>
                                        </p:tgtEl>
                                      </p:cBhvr>
                                    </p:animEffect>
                                  </p:childTnLst>
                                </p:cTn>
                              </p:par>
                            </p:childTnLst>
                          </p:cTn>
                        </p:par>
                        <p:par>
                          <p:cTn id="37" fill="hold" nodeType="afterGroup">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1361923">
                                            <p:txEl>
                                              <p:pRg st="8" end="8"/>
                                            </p:txEl>
                                          </p:spTgt>
                                        </p:tgtEl>
                                        <p:attrNameLst>
                                          <p:attrName>style.visibility</p:attrName>
                                        </p:attrNameLst>
                                      </p:cBhvr>
                                      <p:to>
                                        <p:strVal val="visible"/>
                                      </p:to>
                                    </p:set>
                                    <p:animEffect transition="in" filter="wipe(up)">
                                      <p:cBhvr>
                                        <p:cTn id="40" dur="1000"/>
                                        <p:tgtEl>
                                          <p:spTgt spid="1361923">
                                            <p:txEl>
                                              <p:pRg st="8" end="8"/>
                                            </p:txEl>
                                          </p:spTgt>
                                        </p:tgtEl>
                                      </p:cBhvr>
                                    </p:animEffect>
                                  </p:childTnLst>
                                </p:cTn>
                              </p:par>
                            </p:childTnLst>
                          </p:cTn>
                        </p:par>
                        <p:par>
                          <p:cTn id="41" fill="hold" nodeType="afterGroup">
                            <p:stCondLst>
                              <p:cond delay="6000"/>
                            </p:stCondLst>
                            <p:childTnLst>
                              <p:par>
                                <p:cTn id="42" presetID="22" presetClass="entr" presetSubtype="1" fill="hold" grpId="0" nodeType="afterEffect">
                                  <p:stCondLst>
                                    <p:cond delay="0"/>
                                  </p:stCondLst>
                                  <p:childTnLst>
                                    <p:set>
                                      <p:cBhvr>
                                        <p:cTn id="43" dur="1" fill="hold">
                                          <p:stCondLst>
                                            <p:cond delay="0"/>
                                          </p:stCondLst>
                                        </p:cTn>
                                        <p:tgtEl>
                                          <p:spTgt spid="1361923">
                                            <p:txEl>
                                              <p:pRg st="9" end="9"/>
                                            </p:txEl>
                                          </p:spTgt>
                                        </p:tgtEl>
                                        <p:attrNameLst>
                                          <p:attrName>style.visibility</p:attrName>
                                        </p:attrNameLst>
                                      </p:cBhvr>
                                      <p:to>
                                        <p:strVal val="visible"/>
                                      </p:to>
                                    </p:set>
                                    <p:animEffect transition="in" filter="wipe(up)">
                                      <p:cBhvr>
                                        <p:cTn id="44" dur="1000"/>
                                        <p:tgtEl>
                                          <p:spTgt spid="1361923">
                                            <p:txEl>
                                              <p:pRg st="9" end="9"/>
                                            </p:txEl>
                                          </p:spTgt>
                                        </p:tgtEl>
                                      </p:cBhvr>
                                    </p:animEffect>
                                  </p:childTnLst>
                                </p:cTn>
                              </p:par>
                            </p:childTnLst>
                          </p:cTn>
                        </p:par>
                        <p:par>
                          <p:cTn id="45" fill="hold" nodeType="afterGroup">
                            <p:stCondLst>
                              <p:cond delay="7000"/>
                            </p:stCondLst>
                            <p:childTnLst>
                              <p:par>
                                <p:cTn id="46" presetID="22" presetClass="entr" presetSubtype="1" fill="hold" grpId="0" nodeType="afterEffect">
                                  <p:stCondLst>
                                    <p:cond delay="0"/>
                                  </p:stCondLst>
                                  <p:childTnLst>
                                    <p:set>
                                      <p:cBhvr>
                                        <p:cTn id="47" dur="1" fill="hold">
                                          <p:stCondLst>
                                            <p:cond delay="0"/>
                                          </p:stCondLst>
                                        </p:cTn>
                                        <p:tgtEl>
                                          <p:spTgt spid="1361923">
                                            <p:txEl>
                                              <p:pRg st="10" end="10"/>
                                            </p:txEl>
                                          </p:spTgt>
                                        </p:tgtEl>
                                        <p:attrNameLst>
                                          <p:attrName>style.visibility</p:attrName>
                                        </p:attrNameLst>
                                      </p:cBhvr>
                                      <p:to>
                                        <p:strVal val="visible"/>
                                      </p:to>
                                    </p:set>
                                    <p:animEffect transition="in" filter="wipe(up)">
                                      <p:cBhvr>
                                        <p:cTn id="48" dur="1000"/>
                                        <p:tgtEl>
                                          <p:spTgt spid="1361923">
                                            <p:txEl>
                                              <p:pRg st="10" end="10"/>
                                            </p:txEl>
                                          </p:spTgt>
                                        </p:tgtEl>
                                      </p:cBhvr>
                                    </p:animEffect>
                                  </p:childTnLst>
                                </p:cTn>
                              </p:par>
                            </p:childTnLst>
                          </p:cTn>
                        </p:par>
                        <p:par>
                          <p:cTn id="49" fill="hold" nodeType="afterGroup">
                            <p:stCondLst>
                              <p:cond delay="8000"/>
                            </p:stCondLst>
                            <p:childTnLst>
                              <p:par>
                                <p:cTn id="50" presetID="22" presetClass="entr" presetSubtype="1" fill="hold" grpId="0" nodeType="afterEffect">
                                  <p:stCondLst>
                                    <p:cond delay="0"/>
                                  </p:stCondLst>
                                  <p:childTnLst>
                                    <p:set>
                                      <p:cBhvr>
                                        <p:cTn id="51" dur="1" fill="hold">
                                          <p:stCondLst>
                                            <p:cond delay="0"/>
                                          </p:stCondLst>
                                        </p:cTn>
                                        <p:tgtEl>
                                          <p:spTgt spid="1361923">
                                            <p:txEl>
                                              <p:pRg st="11" end="11"/>
                                            </p:txEl>
                                          </p:spTgt>
                                        </p:tgtEl>
                                        <p:attrNameLst>
                                          <p:attrName>style.visibility</p:attrName>
                                        </p:attrNameLst>
                                      </p:cBhvr>
                                      <p:to>
                                        <p:strVal val="visible"/>
                                      </p:to>
                                    </p:set>
                                    <p:animEffect transition="in" filter="wipe(up)">
                                      <p:cBhvr>
                                        <p:cTn id="52" dur="1000"/>
                                        <p:tgtEl>
                                          <p:spTgt spid="1361923">
                                            <p:txEl>
                                              <p:pRg st="11" end="11"/>
                                            </p:txEl>
                                          </p:spTgt>
                                        </p:tgtEl>
                                      </p:cBhvr>
                                    </p:animEffect>
                                  </p:childTnLst>
                                </p:cTn>
                              </p:par>
                            </p:childTnLst>
                          </p:cTn>
                        </p:par>
                        <p:par>
                          <p:cTn id="53" fill="hold" nodeType="afterGroup">
                            <p:stCondLst>
                              <p:cond delay="9000"/>
                            </p:stCondLst>
                            <p:childTnLst>
                              <p:par>
                                <p:cTn id="54" presetID="22" presetClass="entr" presetSubtype="1" fill="hold" grpId="0" nodeType="afterEffect">
                                  <p:stCondLst>
                                    <p:cond delay="0"/>
                                  </p:stCondLst>
                                  <p:childTnLst>
                                    <p:set>
                                      <p:cBhvr>
                                        <p:cTn id="55" dur="1" fill="hold">
                                          <p:stCondLst>
                                            <p:cond delay="0"/>
                                          </p:stCondLst>
                                        </p:cTn>
                                        <p:tgtEl>
                                          <p:spTgt spid="1361923">
                                            <p:txEl>
                                              <p:pRg st="12" end="12"/>
                                            </p:txEl>
                                          </p:spTgt>
                                        </p:tgtEl>
                                        <p:attrNameLst>
                                          <p:attrName>style.visibility</p:attrName>
                                        </p:attrNameLst>
                                      </p:cBhvr>
                                      <p:to>
                                        <p:strVal val="visible"/>
                                      </p:to>
                                    </p:set>
                                    <p:animEffect transition="in" filter="wipe(up)">
                                      <p:cBhvr>
                                        <p:cTn id="56" dur="1000"/>
                                        <p:tgtEl>
                                          <p:spTgt spid="13619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197FD9A-2C44-4ED6-83B6-9F0A81CF27C5}" type="slidenum">
              <a:rPr lang="zh-CN" altLang="en-US"/>
              <a:pPr/>
              <a:t>4</a:t>
            </a:fld>
            <a:endParaRPr lang="en-US" altLang="zh-CN"/>
          </a:p>
        </p:txBody>
      </p:sp>
      <p:sp>
        <p:nvSpPr>
          <p:cNvPr id="5" name="日期占位符 4"/>
          <p:cNvSpPr>
            <a:spLocks noGrp="1"/>
          </p:cNvSpPr>
          <p:nvPr>
            <p:ph type="dt" sz="half" idx="11"/>
          </p:nvPr>
        </p:nvSpPr>
        <p:spPr/>
        <p:txBody>
          <a:bodyPr/>
          <a:lstStyle/>
          <a:p>
            <a:fld id="{E4E8E0A5-A1F3-496A-A1C5-1C7684DCD99E}" type="datetime1">
              <a:rPr lang="zh-CN" altLang="en-US"/>
              <a:pPr/>
              <a:t>2017/4/15</a:t>
            </a:fld>
            <a:endParaRPr lang="en-US" altLang="zh-CN" sz="1000"/>
          </a:p>
        </p:txBody>
      </p:sp>
      <p:sp>
        <p:nvSpPr>
          <p:cNvPr id="1357826" name="Rectangle 2"/>
          <p:cNvSpPr>
            <a:spLocks noGrp="1" noChangeArrowheads="1"/>
          </p:cNvSpPr>
          <p:nvPr>
            <p:ph type="title"/>
          </p:nvPr>
        </p:nvSpPr>
        <p:spPr/>
        <p:txBody>
          <a:bodyPr/>
          <a:lstStyle/>
          <a:p>
            <a:r>
              <a:rPr lang="en-US" altLang="zh-CN"/>
              <a:t>SQL</a:t>
            </a:r>
            <a:r>
              <a:rPr lang="zh-CN" altLang="en-US"/>
              <a:t>的特点</a:t>
            </a:r>
          </a:p>
        </p:txBody>
      </p:sp>
      <p:sp>
        <p:nvSpPr>
          <p:cNvPr id="1357827" name="Rectangle 3"/>
          <p:cNvSpPr>
            <a:spLocks noGrp="1" noChangeArrowheads="1"/>
          </p:cNvSpPr>
          <p:nvPr>
            <p:ph type="body" idx="1"/>
          </p:nvPr>
        </p:nvSpPr>
        <p:spPr>
          <a:xfrm>
            <a:off x="650875" y="1143000"/>
            <a:ext cx="8820150" cy="4203700"/>
          </a:xfrm>
        </p:spPr>
        <p:txBody>
          <a:bodyPr/>
          <a:lstStyle/>
          <a:p>
            <a:r>
              <a:rPr lang="zh-CN" altLang="en-US"/>
              <a:t>以同一种语法结构提供多种使用方式</a:t>
            </a:r>
          </a:p>
          <a:p>
            <a:pPr lvl="1"/>
            <a:r>
              <a:rPr lang="zh-CN" altLang="en-US"/>
              <a:t>作为独立的语言</a:t>
            </a:r>
          </a:p>
          <a:p>
            <a:pPr lvl="2"/>
            <a:r>
              <a:rPr kumimoji="1" lang="zh-CN" altLang="en-US"/>
              <a:t>提供联机交互工具</a:t>
            </a:r>
            <a:r>
              <a:rPr lang="zh-CN" altLang="en-US"/>
              <a:t>，在终端键盘上直接键入</a:t>
            </a:r>
            <a:r>
              <a:rPr lang="en-US" altLang="zh-CN"/>
              <a:t>SQL</a:t>
            </a:r>
            <a:r>
              <a:rPr lang="zh-CN" altLang="en-US"/>
              <a:t>命令对数据库进行操作</a:t>
            </a:r>
            <a:r>
              <a:rPr lang="en-US" altLang="zh-CN"/>
              <a:t>,</a:t>
            </a:r>
            <a:r>
              <a:rPr kumimoji="1" lang="zh-CN" altLang="en-US"/>
              <a:t>由</a:t>
            </a:r>
            <a:r>
              <a:rPr kumimoji="1" lang="en-US" altLang="zh-CN"/>
              <a:t>DBMS</a:t>
            </a:r>
            <a:r>
              <a:rPr kumimoji="1" lang="zh-CN" altLang="en-US"/>
              <a:t>来进行解释</a:t>
            </a:r>
            <a:endParaRPr lang="en-US" altLang="zh-CN"/>
          </a:p>
          <a:p>
            <a:pPr lvl="1"/>
            <a:r>
              <a:rPr lang="zh-CN" altLang="en-US"/>
              <a:t>作为嵌入式语言</a:t>
            </a:r>
          </a:p>
          <a:p>
            <a:pPr lvl="2"/>
            <a:r>
              <a:rPr lang="en-US" altLang="zh-CN"/>
              <a:t> SQL</a:t>
            </a:r>
            <a:r>
              <a:rPr lang="zh-CN" altLang="en-US"/>
              <a:t>语句能嵌入到高级语言程序中，</a:t>
            </a:r>
            <a:r>
              <a:rPr kumimoji="1" lang="zh-CN" altLang="en-US"/>
              <a:t>使应用程序充分利用</a:t>
            </a:r>
            <a:r>
              <a:rPr kumimoji="1" lang="en-US" altLang="zh-CN"/>
              <a:t>SQL</a:t>
            </a:r>
            <a:r>
              <a:rPr kumimoji="1" lang="zh-CN" altLang="en-US"/>
              <a:t>访问数据库的能力</a:t>
            </a:r>
          </a:p>
          <a:p>
            <a:r>
              <a:rPr kumimoji="1" lang="zh-CN" altLang="en-US"/>
              <a:t>不同方式下，</a:t>
            </a:r>
            <a:r>
              <a:rPr kumimoji="1" lang="en-US" altLang="zh-CN"/>
              <a:t>SQL</a:t>
            </a:r>
            <a:r>
              <a:rPr kumimoji="1" lang="zh-CN" altLang="en-US"/>
              <a:t>的语法结构基本上是一致的，提供了极大的灵活性和方便性。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20C3ED4-606A-4D46-8810-4F6A689A0B01}" type="slidenum">
              <a:rPr lang="zh-CN" altLang="en-US"/>
              <a:pPr/>
              <a:t>40</a:t>
            </a:fld>
            <a:endParaRPr lang="en-US" altLang="zh-CN"/>
          </a:p>
        </p:txBody>
      </p:sp>
      <p:sp>
        <p:nvSpPr>
          <p:cNvPr id="5" name="日期占位符 4"/>
          <p:cNvSpPr>
            <a:spLocks noGrp="1"/>
          </p:cNvSpPr>
          <p:nvPr>
            <p:ph type="dt" sz="half" idx="11"/>
          </p:nvPr>
        </p:nvSpPr>
        <p:spPr/>
        <p:txBody>
          <a:bodyPr/>
          <a:lstStyle/>
          <a:p>
            <a:fld id="{8744FFB2-FDF2-42FE-A650-C8B1A0562D0A}" type="datetime1">
              <a:rPr lang="zh-CN" altLang="en-US"/>
              <a:pPr/>
              <a:t>2017/4/15</a:t>
            </a:fld>
            <a:endParaRPr lang="en-US" altLang="zh-CN" sz="1000"/>
          </a:p>
        </p:txBody>
      </p:sp>
      <p:sp>
        <p:nvSpPr>
          <p:cNvPr id="1311746" name="Rectangle 2"/>
          <p:cNvSpPr>
            <a:spLocks noGrp="1" noChangeArrowheads="1"/>
          </p:cNvSpPr>
          <p:nvPr>
            <p:ph type="title"/>
          </p:nvPr>
        </p:nvSpPr>
        <p:spPr/>
        <p:txBody>
          <a:bodyPr/>
          <a:lstStyle/>
          <a:p>
            <a:r>
              <a:rPr lang="en-US" altLang="zh-CN"/>
              <a:t>1.  </a:t>
            </a:r>
            <a:r>
              <a:rPr lang="zh-CN" altLang="en-US"/>
              <a:t>单表查询</a:t>
            </a:r>
          </a:p>
        </p:txBody>
      </p:sp>
      <p:sp>
        <p:nvSpPr>
          <p:cNvPr id="1311747" name="Rectangle 3"/>
          <p:cNvSpPr>
            <a:spLocks noGrp="1" noChangeArrowheads="1"/>
          </p:cNvSpPr>
          <p:nvPr>
            <p:ph type="body" idx="1"/>
          </p:nvPr>
        </p:nvSpPr>
        <p:spPr>
          <a:xfrm>
            <a:off x="650875" y="1143000"/>
            <a:ext cx="8820150" cy="5501314"/>
          </a:xfrm>
        </p:spPr>
        <p:txBody>
          <a:bodyPr/>
          <a:lstStyle/>
          <a:p>
            <a:pPr marL="342900" indent="-342900" algn="just" defTabSz="914400">
              <a:lnSpc>
                <a:spcPct val="80000"/>
              </a:lnSpc>
            </a:pPr>
            <a:r>
              <a:rPr lang="zh-CN" altLang="en-US" dirty="0"/>
              <a:t>查询全体学生的姓名、出生年份和所有系，要求用小写字母表示所有系名。</a:t>
            </a:r>
          </a:p>
          <a:p>
            <a:pPr marL="742950" lvl="1" indent="-285750" defTabSz="914400">
              <a:lnSpc>
                <a:spcPct val="80000"/>
              </a:lnSpc>
              <a:buFontTx/>
              <a:buNone/>
            </a:pPr>
            <a:r>
              <a:rPr lang="en-US" altLang="en-US" sz="2400" dirty="0"/>
              <a:t>SELECT </a:t>
            </a:r>
            <a:r>
              <a:rPr lang="en-US" altLang="en-US" sz="2400" dirty="0" err="1"/>
              <a:t>Sname</a:t>
            </a:r>
            <a:r>
              <a:rPr lang="en-US" altLang="en-US" sz="2400" dirty="0"/>
              <a:t>,</a:t>
            </a:r>
            <a:r>
              <a:rPr lang="en-US" altLang="zh-CN" sz="2400" dirty="0"/>
              <a:t> </a:t>
            </a:r>
            <a:r>
              <a:rPr lang="en-US" altLang="en-US" sz="2400" dirty="0"/>
              <a:t>'Year of Birth:',</a:t>
            </a:r>
            <a:r>
              <a:rPr lang="en-US" altLang="zh-CN" sz="2400" dirty="0"/>
              <a:t> </a:t>
            </a:r>
            <a:r>
              <a:rPr lang="en-US" altLang="en-US" sz="2400" dirty="0"/>
              <a:t>2000-Sage,</a:t>
            </a:r>
            <a:r>
              <a:rPr lang="en-US" altLang="zh-CN" sz="2400" dirty="0"/>
              <a:t> </a:t>
            </a:r>
            <a:r>
              <a:rPr lang="en-US" altLang="en-US" sz="2400" dirty="0"/>
              <a:t>LOWER(</a:t>
            </a:r>
            <a:r>
              <a:rPr lang="en-US" altLang="en-US" sz="2400" dirty="0" err="1"/>
              <a:t>Sdept</a:t>
            </a:r>
            <a:r>
              <a:rPr lang="en-US" altLang="en-US" sz="2400" dirty="0"/>
              <a:t>)  </a:t>
            </a:r>
            <a:endParaRPr lang="en-US" altLang="zh-CN" sz="2400" dirty="0"/>
          </a:p>
          <a:p>
            <a:pPr marL="742950" lvl="1" indent="-285750" defTabSz="914400">
              <a:lnSpc>
                <a:spcPct val="80000"/>
              </a:lnSpc>
              <a:buFontTx/>
              <a:buNone/>
            </a:pPr>
            <a:r>
              <a:rPr lang="en-US" altLang="zh-CN" sz="2400" dirty="0"/>
              <a:t>              </a:t>
            </a:r>
            <a:r>
              <a:rPr lang="en-US" altLang="en-US" sz="2400" dirty="0"/>
              <a:t>FROM Student;</a:t>
            </a:r>
            <a:endParaRPr lang="zh-CN" altLang="en-US" sz="2400" dirty="0">
              <a:solidFill>
                <a:srgbClr val="0000FF"/>
              </a:solidFill>
            </a:endParaRPr>
          </a:p>
          <a:p>
            <a:pPr marL="342900" indent="-342900" algn="just" defTabSz="914400">
              <a:lnSpc>
                <a:spcPct val="80000"/>
              </a:lnSpc>
            </a:pPr>
            <a:r>
              <a:rPr lang="zh-CN" altLang="en-US" dirty="0"/>
              <a:t>输出结果：</a:t>
            </a:r>
          </a:p>
          <a:p>
            <a:pPr marL="342900" indent="-342900" algn="just" defTabSz="914400">
              <a:lnSpc>
                <a:spcPct val="50000"/>
              </a:lnSpc>
              <a:buFont typeface="Wingdings" pitchFamily="2" charset="2"/>
              <a:buNone/>
            </a:pPr>
            <a:r>
              <a:rPr lang="zh-CN" altLang="en-US" sz="2400" dirty="0"/>
              <a:t>    </a:t>
            </a:r>
            <a:r>
              <a:rPr lang="en-US" altLang="zh-CN" sz="2400" dirty="0" err="1"/>
              <a:t>Sname</a:t>
            </a:r>
            <a:r>
              <a:rPr lang="en-US" altLang="zh-CN" sz="2400" dirty="0"/>
              <a:t>   'Year of Birth:'  2000-Sage   LOWER(</a:t>
            </a:r>
            <a:r>
              <a:rPr lang="en-US" altLang="zh-CN" sz="2400" dirty="0" err="1"/>
              <a:t>Sdept</a:t>
            </a:r>
            <a:r>
              <a:rPr lang="en-US" altLang="zh-CN" sz="2400" dirty="0"/>
              <a:t>)</a:t>
            </a:r>
          </a:p>
          <a:p>
            <a:pPr marL="342900" indent="-342900" algn="just" defTabSz="914400">
              <a:lnSpc>
                <a:spcPct val="50000"/>
              </a:lnSpc>
              <a:buFont typeface="Wingdings" pitchFamily="2" charset="2"/>
              <a:buNone/>
            </a:pPr>
            <a:r>
              <a:rPr lang="zh-CN" altLang="en-US" sz="2400" dirty="0"/>
              <a:t>       李勇    </a:t>
            </a:r>
            <a:r>
              <a:rPr lang="en-US" altLang="zh-CN" sz="2400" dirty="0"/>
              <a:t>Year of Birth:    1976       </a:t>
            </a:r>
            <a:r>
              <a:rPr lang="en-US" altLang="zh-CN" sz="2400" dirty="0" err="1"/>
              <a:t>cs</a:t>
            </a:r>
            <a:endParaRPr lang="en-US" altLang="zh-CN" sz="2400" dirty="0"/>
          </a:p>
          <a:p>
            <a:pPr marL="342900" indent="-342900" algn="just" defTabSz="914400">
              <a:lnSpc>
                <a:spcPct val="80000"/>
              </a:lnSpc>
              <a:buFont typeface="Wingdings" pitchFamily="2" charset="2"/>
              <a:buNone/>
            </a:pPr>
            <a:r>
              <a:rPr lang="en-US" altLang="zh-CN" sz="2400" dirty="0"/>
              <a:t>       </a:t>
            </a:r>
            <a:r>
              <a:rPr lang="zh-CN" altLang="en-US" sz="2400" dirty="0"/>
              <a:t>刘晨    </a:t>
            </a:r>
            <a:r>
              <a:rPr lang="en-US" altLang="zh-CN" sz="2400" dirty="0"/>
              <a:t>Year of Birth:    1977       is</a:t>
            </a:r>
          </a:p>
          <a:p>
            <a:pPr marL="342900" indent="-342900" algn="just" defTabSz="914400">
              <a:lnSpc>
                <a:spcPct val="80000"/>
              </a:lnSpc>
              <a:buFont typeface="Wingdings" pitchFamily="2" charset="2"/>
              <a:buNone/>
            </a:pPr>
            <a:r>
              <a:rPr lang="en-US" altLang="zh-CN" sz="2400" dirty="0"/>
              <a:t>       </a:t>
            </a:r>
            <a:r>
              <a:rPr lang="zh-CN" altLang="en-US" sz="2400" dirty="0"/>
              <a:t>王名    </a:t>
            </a:r>
            <a:r>
              <a:rPr lang="en-US" altLang="zh-CN" sz="2400" dirty="0"/>
              <a:t>Year of Birth:    1978       ma</a:t>
            </a:r>
          </a:p>
          <a:p>
            <a:pPr marL="342900" indent="-342900" algn="just" defTabSz="914400">
              <a:lnSpc>
                <a:spcPct val="80000"/>
              </a:lnSpc>
              <a:buFont typeface="Wingdings" pitchFamily="2" charset="2"/>
              <a:buNone/>
            </a:pPr>
            <a:r>
              <a:rPr lang="en-US" altLang="zh-CN" sz="2400" dirty="0"/>
              <a:t>       </a:t>
            </a:r>
            <a:r>
              <a:rPr lang="zh-CN" altLang="en-US" sz="2400" dirty="0"/>
              <a:t>张立    </a:t>
            </a:r>
            <a:r>
              <a:rPr lang="en-US" altLang="zh-CN" sz="2400" dirty="0"/>
              <a:t>Year of Birth:    1977       is</a:t>
            </a:r>
          </a:p>
          <a:p>
            <a:pPr marL="342900" indent="-342900" algn="just" defTabSz="914400">
              <a:lnSpc>
                <a:spcPct val="80000"/>
              </a:lnSpc>
            </a:pPr>
            <a:r>
              <a:rPr lang="zh-CN" altLang="en-US" dirty="0"/>
              <a:t>使用列</a:t>
            </a:r>
            <a:r>
              <a:rPr lang="zh-CN" altLang="en-US" dirty="0">
                <a:solidFill>
                  <a:srgbClr val="FF0000"/>
                </a:solidFill>
              </a:rPr>
              <a:t>别名</a:t>
            </a:r>
            <a:r>
              <a:rPr lang="zh-CN" altLang="en-US" dirty="0"/>
              <a:t>改变查询结果的列标题</a:t>
            </a:r>
          </a:p>
          <a:p>
            <a:pPr marL="342900" indent="-342900" algn="just" defTabSz="914400">
              <a:lnSpc>
                <a:spcPct val="60000"/>
              </a:lnSpc>
              <a:buNone/>
            </a:pPr>
            <a:r>
              <a:rPr lang="en-US" altLang="zh-CN" sz="2400" dirty="0"/>
              <a:t>SELECT </a:t>
            </a:r>
            <a:r>
              <a:rPr lang="en-US" altLang="zh-CN" sz="2400" dirty="0" err="1"/>
              <a:t>Sname</a:t>
            </a:r>
            <a:r>
              <a:rPr lang="en-US" altLang="zh-CN" sz="2400" dirty="0"/>
              <a:t> </a:t>
            </a:r>
            <a:r>
              <a:rPr lang="en-US" altLang="zh-CN" sz="2400" dirty="0">
                <a:solidFill>
                  <a:srgbClr val="0000FF"/>
                </a:solidFill>
              </a:rPr>
              <a:t>AS NAME</a:t>
            </a:r>
            <a:r>
              <a:rPr lang="en-US" altLang="zh-CN" sz="2400" dirty="0"/>
              <a:t>, 'Year of Birth: </a:t>
            </a:r>
            <a:r>
              <a:rPr lang="en-US" altLang="zh-CN" sz="2400" dirty="0"/>
              <a:t>' </a:t>
            </a:r>
            <a:r>
              <a:rPr lang="en-US" altLang="zh-CN" sz="2400" dirty="0">
                <a:solidFill>
                  <a:srgbClr val="0000FF"/>
                </a:solidFill>
              </a:rPr>
              <a:t>BIRTH</a:t>
            </a:r>
            <a:r>
              <a:rPr lang="en-US" altLang="zh-CN" sz="2400" dirty="0"/>
              <a:t>, </a:t>
            </a:r>
          </a:p>
          <a:p>
            <a:pPr marL="742950" lvl="1" indent="-285750" algn="just" defTabSz="914400">
              <a:lnSpc>
                <a:spcPct val="60000"/>
              </a:lnSpc>
              <a:buFontTx/>
              <a:buNone/>
            </a:pPr>
            <a:r>
              <a:rPr lang="zh-CN" altLang="en-US" sz="2400" dirty="0"/>
              <a:t>       </a:t>
            </a:r>
            <a:r>
              <a:rPr lang="en-US" altLang="zh-CN" sz="2400" dirty="0"/>
              <a:t>2000-Sage  </a:t>
            </a:r>
            <a:r>
              <a:rPr lang="en-US" altLang="zh-CN" sz="2400" dirty="0">
                <a:solidFill>
                  <a:srgbClr val="0000FF"/>
                </a:solidFill>
              </a:rPr>
              <a:t>BIRTHDAY</a:t>
            </a:r>
            <a:r>
              <a:rPr lang="en-US" altLang="zh-CN" sz="2400" dirty="0"/>
              <a:t>, LOWER(</a:t>
            </a:r>
            <a:r>
              <a:rPr lang="en-US" altLang="zh-CN" sz="2400" dirty="0" err="1"/>
              <a:t>Sdept</a:t>
            </a:r>
            <a:r>
              <a:rPr lang="en-US" altLang="zh-CN" sz="2400" dirty="0"/>
              <a:t>)  </a:t>
            </a:r>
            <a:r>
              <a:rPr lang="en-US" altLang="zh-CN" sz="2400" dirty="0">
                <a:solidFill>
                  <a:srgbClr val="0000FF"/>
                </a:solidFill>
              </a:rPr>
              <a:t>DEPARTMENT</a:t>
            </a:r>
          </a:p>
          <a:p>
            <a:pPr marL="342900" indent="-342900" defTabSz="914400">
              <a:lnSpc>
                <a:spcPct val="60000"/>
              </a:lnSpc>
              <a:buFont typeface="Wingdings" pitchFamily="2" charset="2"/>
              <a:buNone/>
            </a:pPr>
            <a:r>
              <a:rPr lang="en-US" altLang="zh-CN" sz="2400" dirty="0"/>
              <a:t>              FROM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animEffect transition="in" filter="wipe(up)">
                                      <p:cBhvr>
                                        <p:cTn id="7" dur="500"/>
                                        <p:tgtEl>
                                          <p:spTgt spid="131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11747">
                                            <p:txEl>
                                              <p:pRg st="1" end="1"/>
                                            </p:txEl>
                                          </p:spTgt>
                                        </p:tgtEl>
                                        <p:attrNameLst>
                                          <p:attrName>style.visibility</p:attrName>
                                        </p:attrNameLst>
                                      </p:cBhvr>
                                      <p:to>
                                        <p:strVal val="visible"/>
                                      </p:to>
                                    </p:set>
                                    <p:animEffect transition="in" filter="wipe(up)">
                                      <p:cBhvr>
                                        <p:cTn id="10" dur="500"/>
                                        <p:tgtEl>
                                          <p:spTgt spid="131174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11747">
                                            <p:txEl>
                                              <p:pRg st="2" end="2"/>
                                            </p:txEl>
                                          </p:spTgt>
                                        </p:tgtEl>
                                        <p:attrNameLst>
                                          <p:attrName>style.visibility</p:attrName>
                                        </p:attrNameLst>
                                      </p:cBhvr>
                                      <p:to>
                                        <p:strVal val="visible"/>
                                      </p:to>
                                    </p:set>
                                    <p:animEffect transition="in" filter="wipe(up)">
                                      <p:cBhvr>
                                        <p:cTn id="13" dur="500"/>
                                        <p:tgtEl>
                                          <p:spTgt spid="1311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11747">
                                            <p:txEl>
                                              <p:pRg st="3" end="3"/>
                                            </p:txEl>
                                          </p:spTgt>
                                        </p:tgtEl>
                                        <p:attrNameLst>
                                          <p:attrName>style.visibility</p:attrName>
                                        </p:attrNameLst>
                                      </p:cBhvr>
                                      <p:to>
                                        <p:strVal val="visible"/>
                                      </p:to>
                                    </p:set>
                                    <p:animEffect transition="in" filter="wipe(up)">
                                      <p:cBhvr>
                                        <p:cTn id="18" dur="500"/>
                                        <p:tgtEl>
                                          <p:spTgt spid="131174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11747">
                                            <p:txEl>
                                              <p:pRg st="4" end="4"/>
                                            </p:txEl>
                                          </p:spTgt>
                                        </p:tgtEl>
                                        <p:attrNameLst>
                                          <p:attrName>style.visibility</p:attrName>
                                        </p:attrNameLst>
                                      </p:cBhvr>
                                      <p:to>
                                        <p:strVal val="visible"/>
                                      </p:to>
                                    </p:set>
                                    <p:animEffect transition="in" filter="wipe(up)">
                                      <p:cBhvr>
                                        <p:cTn id="21" dur="500"/>
                                        <p:tgtEl>
                                          <p:spTgt spid="131174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11747">
                                            <p:txEl>
                                              <p:pRg st="5" end="5"/>
                                            </p:txEl>
                                          </p:spTgt>
                                        </p:tgtEl>
                                        <p:attrNameLst>
                                          <p:attrName>style.visibility</p:attrName>
                                        </p:attrNameLst>
                                      </p:cBhvr>
                                      <p:to>
                                        <p:strVal val="visible"/>
                                      </p:to>
                                    </p:set>
                                    <p:animEffect transition="in" filter="wipe(up)">
                                      <p:cBhvr>
                                        <p:cTn id="24" dur="500"/>
                                        <p:tgtEl>
                                          <p:spTgt spid="131174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11747">
                                            <p:txEl>
                                              <p:pRg st="6" end="6"/>
                                            </p:txEl>
                                          </p:spTgt>
                                        </p:tgtEl>
                                        <p:attrNameLst>
                                          <p:attrName>style.visibility</p:attrName>
                                        </p:attrNameLst>
                                      </p:cBhvr>
                                      <p:to>
                                        <p:strVal val="visible"/>
                                      </p:to>
                                    </p:set>
                                    <p:animEffect transition="in" filter="wipe(up)">
                                      <p:cBhvr>
                                        <p:cTn id="27" dur="500"/>
                                        <p:tgtEl>
                                          <p:spTgt spid="131174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311747">
                                            <p:txEl>
                                              <p:pRg st="7" end="7"/>
                                            </p:txEl>
                                          </p:spTgt>
                                        </p:tgtEl>
                                        <p:attrNameLst>
                                          <p:attrName>style.visibility</p:attrName>
                                        </p:attrNameLst>
                                      </p:cBhvr>
                                      <p:to>
                                        <p:strVal val="visible"/>
                                      </p:to>
                                    </p:set>
                                    <p:animEffect transition="in" filter="wipe(up)">
                                      <p:cBhvr>
                                        <p:cTn id="30" dur="500"/>
                                        <p:tgtEl>
                                          <p:spTgt spid="1311747">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311747">
                                            <p:txEl>
                                              <p:pRg st="8" end="8"/>
                                            </p:txEl>
                                          </p:spTgt>
                                        </p:tgtEl>
                                        <p:attrNameLst>
                                          <p:attrName>style.visibility</p:attrName>
                                        </p:attrNameLst>
                                      </p:cBhvr>
                                      <p:to>
                                        <p:strVal val="visible"/>
                                      </p:to>
                                    </p:set>
                                    <p:animEffect transition="in" filter="wipe(up)">
                                      <p:cBhvr>
                                        <p:cTn id="33" dur="500"/>
                                        <p:tgtEl>
                                          <p:spTgt spid="131174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311747">
                                            <p:txEl>
                                              <p:pRg st="9" end="9"/>
                                            </p:txEl>
                                          </p:spTgt>
                                        </p:tgtEl>
                                        <p:attrNameLst>
                                          <p:attrName>style.visibility</p:attrName>
                                        </p:attrNameLst>
                                      </p:cBhvr>
                                      <p:to>
                                        <p:strVal val="visible"/>
                                      </p:to>
                                    </p:set>
                                    <p:animEffect transition="in" filter="wipe(up)">
                                      <p:cBhvr>
                                        <p:cTn id="38" dur="500"/>
                                        <p:tgtEl>
                                          <p:spTgt spid="1311747">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11747">
                                            <p:txEl>
                                              <p:pRg st="10" end="10"/>
                                            </p:txEl>
                                          </p:spTgt>
                                        </p:tgtEl>
                                        <p:attrNameLst>
                                          <p:attrName>style.visibility</p:attrName>
                                        </p:attrNameLst>
                                      </p:cBhvr>
                                      <p:to>
                                        <p:strVal val="visible"/>
                                      </p:to>
                                    </p:set>
                                    <p:animEffect transition="in" filter="wipe(up)">
                                      <p:cBhvr>
                                        <p:cTn id="41" dur="500"/>
                                        <p:tgtEl>
                                          <p:spTgt spid="1311747">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311747">
                                            <p:txEl>
                                              <p:pRg st="11" end="11"/>
                                            </p:txEl>
                                          </p:spTgt>
                                        </p:tgtEl>
                                        <p:attrNameLst>
                                          <p:attrName>style.visibility</p:attrName>
                                        </p:attrNameLst>
                                      </p:cBhvr>
                                      <p:to>
                                        <p:strVal val="visible"/>
                                      </p:to>
                                    </p:set>
                                    <p:animEffect transition="in" filter="wipe(up)">
                                      <p:cBhvr>
                                        <p:cTn id="44" dur="500"/>
                                        <p:tgtEl>
                                          <p:spTgt spid="1311747">
                                            <p:txEl>
                                              <p:pRg st="11" end="11"/>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311747">
                                            <p:txEl>
                                              <p:pRg st="12" end="12"/>
                                            </p:txEl>
                                          </p:spTgt>
                                        </p:tgtEl>
                                        <p:attrNameLst>
                                          <p:attrName>style.visibility</p:attrName>
                                        </p:attrNameLst>
                                      </p:cBhvr>
                                      <p:to>
                                        <p:strVal val="visible"/>
                                      </p:to>
                                    </p:set>
                                    <p:animEffect transition="in" filter="wipe(up)">
                                      <p:cBhvr>
                                        <p:cTn id="47" dur="500"/>
                                        <p:tgtEl>
                                          <p:spTgt spid="1311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5BB24B32-9395-4A3A-A0F3-39CCE70C1939}" type="slidenum">
              <a:rPr lang="zh-CN" altLang="en-US"/>
              <a:pPr/>
              <a:t>41</a:t>
            </a:fld>
            <a:endParaRPr lang="en-US" altLang="zh-CN"/>
          </a:p>
        </p:txBody>
      </p:sp>
      <p:sp>
        <p:nvSpPr>
          <p:cNvPr id="7" name="日期占位符 4"/>
          <p:cNvSpPr>
            <a:spLocks noGrp="1"/>
          </p:cNvSpPr>
          <p:nvPr>
            <p:ph type="dt" sz="half" idx="11"/>
          </p:nvPr>
        </p:nvSpPr>
        <p:spPr/>
        <p:txBody>
          <a:bodyPr/>
          <a:lstStyle/>
          <a:p>
            <a:fld id="{DF5B78ED-BA21-4F03-9997-591479279726}" type="datetime1">
              <a:rPr lang="zh-CN" altLang="en-US"/>
              <a:pPr/>
              <a:t>2017/4/15</a:t>
            </a:fld>
            <a:endParaRPr lang="en-US" altLang="zh-CN" sz="1000"/>
          </a:p>
        </p:txBody>
      </p:sp>
      <p:sp>
        <p:nvSpPr>
          <p:cNvPr id="1315842" name="Rectangle 2"/>
          <p:cNvSpPr>
            <a:spLocks noGrp="1" noChangeArrowheads="1"/>
          </p:cNvSpPr>
          <p:nvPr>
            <p:ph type="title"/>
          </p:nvPr>
        </p:nvSpPr>
        <p:spPr/>
        <p:txBody>
          <a:bodyPr/>
          <a:lstStyle/>
          <a:p>
            <a:pPr defTabSz="914400"/>
            <a:r>
              <a:rPr lang="en-US" altLang="zh-CN"/>
              <a:t>1.  </a:t>
            </a:r>
            <a:r>
              <a:rPr lang="zh-CN" altLang="en-US"/>
              <a:t>单表查询</a:t>
            </a:r>
          </a:p>
        </p:txBody>
      </p:sp>
      <p:sp>
        <p:nvSpPr>
          <p:cNvPr id="1315843" name="Rectangle 3"/>
          <p:cNvSpPr>
            <a:spLocks noGrp="1" noChangeArrowheads="1"/>
          </p:cNvSpPr>
          <p:nvPr>
            <p:ph type="body" idx="1"/>
          </p:nvPr>
        </p:nvSpPr>
        <p:spPr>
          <a:xfrm>
            <a:off x="273050" y="1143000"/>
            <a:ext cx="8820150" cy="4884738"/>
          </a:xfrm>
        </p:spPr>
        <p:txBody>
          <a:bodyPr/>
          <a:lstStyle/>
          <a:p>
            <a:pPr marL="342900" indent="-342900" defTabSz="914400"/>
            <a:r>
              <a:rPr lang="zh-CN" altLang="en-US" sz="2400"/>
              <a:t>消除取值重复的行</a:t>
            </a:r>
            <a:endParaRPr lang="zh-CN" altLang="en-US"/>
          </a:p>
          <a:p>
            <a:pPr marL="742950" lvl="1" indent="-285750" defTabSz="914400"/>
            <a:r>
              <a:rPr lang="zh-CN" altLang="en-US"/>
              <a:t>在</a:t>
            </a:r>
            <a:r>
              <a:rPr lang="en-US" altLang="zh-CN"/>
              <a:t>SELECT</a:t>
            </a:r>
            <a:r>
              <a:rPr lang="zh-CN" altLang="en-US"/>
              <a:t>子句中使用</a:t>
            </a:r>
            <a:r>
              <a:rPr lang="en-US" altLang="zh-CN"/>
              <a:t>DISTINCT</a:t>
            </a:r>
            <a:r>
              <a:rPr lang="zh-CN" altLang="en-US"/>
              <a:t>短语</a:t>
            </a:r>
            <a:endParaRPr lang="zh-CN" altLang="en-US" sz="2400"/>
          </a:p>
          <a:p>
            <a:pPr marL="742950" lvl="1" indent="-285750" defTabSz="914400">
              <a:lnSpc>
                <a:spcPct val="190000"/>
              </a:lnSpc>
              <a:buFontTx/>
              <a:buNone/>
            </a:pPr>
            <a:r>
              <a:rPr lang="zh-CN" altLang="en-US" sz="2400"/>
              <a:t>假设</a:t>
            </a:r>
            <a:r>
              <a:rPr lang="en-US" altLang="zh-CN" sz="2400"/>
              <a:t>SC</a:t>
            </a:r>
            <a:r>
              <a:rPr lang="zh-CN" altLang="en-US" sz="2400"/>
              <a:t>表中有下列数据		</a:t>
            </a:r>
          </a:p>
          <a:p>
            <a:pPr marL="342900" indent="-342900" algn="just" defTabSz="914400">
              <a:buFont typeface="Wingdings" pitchFamily="2" charset="2"/>
              <a:buNone/>
            </a:pPr>
            <a:r>
              <a:rPr lang="zh-CN" altLang="en-US" sz="2400"/>
              <a:t>              </a:t>
            </a:r>
            <a:r>
              <a:rPr lang="en-US" altLang="zh-CN" sz="2400"/>
              <a:t>Sno       Cno       Grade</a:t>
            </a:r>
          </a:p>
          <a:p>
            <a:pPr marL="342900" indent="-342900" algn="just" defTabSz="914400">
              <a:buFont typeface="Wingdings" pitchFamily="2" charset="2"/>
              <a:buNone/>
            </a:pPr>
            <a:r>
              <a:rPr lang="en-US" altLang="zh-CN" sz="2400"/>
              <a:t>              -------    -------     -------</a:t>
            </a:r>
          </a:p>
          <a:p>
            <a:pPr marL="342900" indent="-342900" algn="just" defTabSz="914400">
              <a:buFont typeface="Wingdings" pitchFamily="2" charset="2"/>
              <a:buNone/>
            </a:pPr>
            <a:r>
              <a:rPr lang="en-US" altLang="zh-CN" sz="2400"/>
              <a:t>              95001       1         92</a:t>
            </a:r>
          </a:p>
          <a:p>
            <a:pPr marL="342900" indent="-342900" algn="just" defTabSz="914400">
              <a:buFont typeface="Wingdings" pitchFamily="2" charset="2"/>
              <a:buNone/>
            </a:pPr>
            <a:r>
              <a:rPr lang="en-US" altLang="zh-CN" sz="2400"/>
              <a:t>              95001       2         85</a:t>
            </a:r>
          </a:p>
          <a:p>
            <a:pPr marL="342900" indent="-342900" algn="just" defTabSz="914400">
              <a:buFont typeface="Wingdings" pitchFamily="2" charset="2"/>
              <a:buNone/>
            </a:pPr>
            <a:r>
              <a:rPr lang="en-US" altLang="zh-CN" sz="2400"/>
              <a:t>              95001       3         88</a:t>
            </a:r>
          </a:p>
          <a:p>
            <a:pPr marL="342900" indent="-342900" algn="just" defTabSz="914400">
              <a:buFont typeface="Wingdings" pitchFamily="2" charset="2"/>
              <a:buNone/>
            </a:pPr>
            <a:r>
              <a:rPr lang="en-US" altLang="zh-CN" sz="2400"/>
              <a:t>              95002       2         90</a:t>
            </a:r>
          </a:p>
          <a:p>
            <a:pPr marL="342900" indent="-342900" algn="just" defTabSz="914400">
              <a:buFont typeface="Wingdings" pitchFamily="2" charset="2"/>
              <a:buNone/>
            </a:pPr>
            <a:r>
              <a:rPr lang="en-US" altLang="zh-CN" sz="2400"/>
              <a:t>              95002       3         80</a:t>
            </a:r>
          </a:p>
        </p:txBody>
      </p:sp>
      <p:sp>
        <p:nvSpPr>
          <p:cNvPr id="1315844" name="Rectangle 4"/>
          <p:cNvSpPr>
            <a:spLocks noChangeArrowheads="1"/>
          </p:cNvSpPr>
          <p:nvPr/>
        </p:nvSpPr>
        <p:spPr bwMode="auto">
          <a:xfrm>
            <a:off x="4881563" y="2133600"/>
            <a:ext cx="4662487"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a:t>
            </a:r>
            <a:r>
              <a:rPr lang="zh-CN" altLang="en-US">
                <a:latin typeface="Times New Roman" pitchFamily="18" charset="0"/>
              </a:rPr>
              <a:t>例</a:t>
            </a:r>
            <a:r>
              <a:rPr lang="en-US" altLang="zh-CN">
                <a:latin typeface="Times New Roman" pitchFamily="18" charset="0"/>
              </a:rPr>
              <a:t>]  </a:t>
            </a:r>
            <a:r>
              <a:rPr lang="zh-CN" altLang="en-US">
                <a:latin typeface="Times New Roman" pitchFamily="18" charset="0"/>
              </a:rPr>
              <a:t>查询选修了课程的学生学号</a:t>
            </a: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(1)</a:t>
            </a:r>
            <a:r>
              <a:rPr lang="en-US" altLang="zh-CN">
                <a:solidFill>
                  <a:srgbClr val="0000FF"/>
                </a:solidFill>
                <a:latin typeface="Times New Roman" pitchFamily="18" charset="0"/>
              </a:rPr>
              <a:t>SELECT Sno  FROM SC;</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a:t>
            </a:r>
            <a:r>
              <a:rPr lang="zh-CN" altLang="en-US">
                <a:latin typeface="Times New Roman" pitchFamily="18" charset="0"/>
              </a:rPr>
              <a:t>或</a:t>
            </a:r>
            <a:r>
              <a:rPr lang="en-US" altLang="zh-CN">
                <a:latin typeface="Times New Roman" pitchFamily="18" charset="0"/>
              </a:rPr>
              <a:t>(</a:t>
            </a:r>
            <a:r>
              <a:rPr lang="zh-CN" altLang="en-US">
                <a:latin typeface="Times New Roman" pitchFamily="18" charset="0"/>
              </a:rPr>
              <a:t>默认 </a:t>
            </a:r>
            <a:r>
              <a:rPr lang="en-US" altLang="zh-CN">
                <a:latin typeface="Times New Roman" pitchFamily="18" charset="0"/>
              </a:rPr>
              <a:t>ALL)</a:t>
            </a: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 </a:t>
            </a:r>
            <a:r>
              <a:rPr lang="en-US" altLang="zh-CN">
                <a:solidFill>
                  <a:srgbClr val="0000FF"/>
                </a:solidFill>
                <a:latin typeface="Times New Roman" pitchFamily="18" charset="0"/>
              </a:rPr>
              <a:t>SELECT ALL Sno   FROM SC</a:t>
            </a:r>
            <a:r>
              <a:rPr lang="en-US" altLang="zh-CN">
                <a:latin typeface="Times New Roman" pitchFamily="18" charset="0"/>
              </a:rPr>
              <a:t>;</a:t>
            </a:r>
          </a:p>
          <a:p>
            <a:pPr marL="742950" lvl="1" indent="-285750" algn="just">
              <a:lnSpc>
                <a:spcPct val="70000"/>
              </a:lnSpc>
              <a:spcBef>
                <a:spcPct val="35000"/>
              </a:spcBef>
              <a:buClr>
                <a:srgbClr val="27305F"/>
              </a:buClr>
            </a:pPr>
            <a:r>
              <a:rPr lang="en-US" altLang="zh-CN" sz="2000">
                <a:latin typeface="Courier New"/>
              </a:rPr>
              <a:t> </a:t>
            </a:r>
            <a:r>
              <a:rPr lang="zh-CN" altLang="en-US">
                <a:latin typeface="Times New Roman" pitchFamily="18" charset="0"/>
              </a:rPr>
              <a:t>结果： </a:t>
            </a:r>
            <a:r>
              <a:rPr lang="en-US" altLang="zh-CN">
                <a:latin typeface="Times New Roman" pitchFamily="18" charset="0"/>
              </a:rPr>
              <a:t>Sno   </a:t>
            </a:r>
          </a:p>
          <a:p>
            <a:pPr marL="742950" lvl="1" indent="-285750" algn="just">
              <a:lnSpc>
                <a:spcPct val="70000"/>
              </a:lnSpc>
              <a:spcBef>
                <a:spcPct val="35000"/>
              </a:spcBef>
              <a:buClr>
                <a:srgbClr val="27305F"/>
              </a:buClr>
            </a:pPr>
            <a:r>
              <a:rPr lang="en-US" altLang="zh-CN">
                <a:latin typeface="Times New Roman" pitchFamily="18" charset="0"/>
              </a:rPr>
              <a:t>             ------- </a:t>
            </a:r>
          </a:p>
          <a:p>
            <a:pPr marL="742950" lvl="1" indent="-285750" algn="just">
              <a:lnSpc>
                <a:spcPct val="70000"/>
              </a:lnSpc>
              <a:spcBef>
                <a:spcPct val="35000"/>
              </a:spcBef>
              <a:buClr>
                <a:srgbClr val="27305F"/>
              </a:buClr>
            </a:pPr>
            <a:r>
              <a:rPr lang="en-US" altLang="zh-CN">
                <a:latin typeface="Times New Roman" pitchFamily="18" charset="0"/>
              </a:rPr>
              <a:t>              95001  </a:t>
            </a:r>
          </a:p>
          <a:p>
            <a:pPr marL="742950" lvl="1" indent="-285750" algn="just">
              <a:lnSpc>
                <a:spcPct val="70000"/>
              </a:lnSpc>
              <a:spcBef>
                <a:spcPct val="35000"/>
              </a:spcBef>
              <a:buClr>
                <a:srgbClr val="27305F"/>
              </a:buClr>
            </a:pPr>
            <a:r>
              <a:rPr lang="en-US" altLang="zh-CN">
                <a:latin typeface="Times New Roman" pitchFamily="18" charset="0"/>
              </a:rPr>
              <a:t>              95001  </a:t>
            </a:r>
          </a:p>
          <a:p>
            <a:pPr marL="742950" lvl="1" indent="-285750" algn="just">
              <a:lnSpc>
                <a:spcPct val="70000"/>
              </a:lnSpc>
              <a:spcBef>
                <a:spcPct val="35000"/>
              </a:spcBef>
              <a:buClr>
                <a:srgbClr val="27305F"/>
              </a:buClr>
            </a:pPr>
            <a:r>
              <a:rPr lang="en-US" altLang="zh-CN">
                <a:latin typeface="Times New Roman" pitchFamily="18" charset="0"/>
              </a:rPr>
              <a:t>              95001  </a:t>
            </a:r>
          </a:p>
          <a:p>
            <a:pPr marL="742950" lvl="1" indent="-285750" algn="just">
              <a:lnSpc>
                <a:spcPct val="70000"/>
              </a:lnSpc>
              <a:spcBef>
                <a:spcPct val="35000"/>
              </a:spcBef>
              <a:buClr>
                <a:srgbClr val="27305F"/>
              </a:buClr>
            </a:pPr>
            <a:r>
              <a:rPr lang="en-US" altLang="zh-CN">
                <a:latin typeface="Times New Roman" pitchFamily="18" charset="0"/>
              </a:rPr>
              <a:t>              95002  </a:t>
            </a:r>
          </a:p>
          <a:p>
            <a:pPr marL="742950" lvl="1" indent="-285750" algn="l">
              <a:lnSpc>
                <a:spcPct val="70000"/>
              </a:lnSpc>
              <a:spcBef>
                <a:spcPct val="35000"/>
              </a:spcBef>
              <a:buClr>
                <a:srgbClr val="27305F"/>
              </a:buClr>
            </a:pPr>
            <a:r>
              <a:rPr lang="en-US" altLang="zh-CN">
                <a:latin typeface="Times New Roman" pitchFamily="18" charset="0"/>
              </a:rPr>
              <a:t>              95002 </a:t>
            </a:r>
          </a:p>
        </p:txBody>
      </p:sp>
      <p:sp>
        <p:nvSpPr>
          <p:cNvPr id="1315845" name="Rectangle 5"/>
          <p:cNvSpPr>
            <a:spLocks noChangeArrowheads="1"/>
          </p:cNvSpPr>
          <p:nvPr/>
        </p:nvSpPr>
        <p:spPr bwMode="auto">
          <a:xfrm>
            <a:off x="4881563" y="2995613"/>
            <a:ext cx="4319587" cy="3529012"/>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(2) </a:t>
            </a:r>
            <a:r>
              <a:rPr lang="en-US" altLang="zh-CN">
                <a:solidFill>
                  <a:srgbClr val="0000FF"/>
                </a:solidFill>
                <a:latin typeface="Times New Roman" pitchFamily="18" charset="0"/>
              </a:rPr>
              <a:t>SELECT DISTINCT Sno   </a:t>
            </a:r>
          </a:p>
          <a:p>
            <a:pPr marL="342900" indent="-342900" algn="just">
              <a:lnSpc>
                <a:spcPct val="90000"/>
              </a:lnSpc>
              <a:spcBef>
                <a:spcPct val="35000"/>
              </a:spcBef>
              <a:buClr>
                <a:srgbClr val="27305F"/>
              </a:buClr>
              <a:buSzPct val="60000"/>
              <a:buFont typeface="Wingdings" pitchFamily="2" charset="2"/>
              <a:buNone/>
            </a:pPr>
            <a:r>
              <a:rPr lang="en-US" altLang="zh-CN">
                <a:solidFill>
                  <a:srgbClr val="0000FF"/>
                </a:solidFill>
                <a:latin typeface="Times New Roman" pitchFamily="18" charset="0"/>
              </a:rPr>
              <a:t>      FROM SC</a:t>
            </a:r>
            <a:r>
              <a:rPr lang="en-US" altLang="zh-CN">
                <a:latin typeface="Times New Roman" pitchFamily="18" charset="0"/>
              </a:rPr>
              <a:t>;</a:t>
            </a:r>
          </a:p>
          <a:p>
            <a:pPr marL="342900" indent="-342900" algn="just">
              <a:lnSpc>
                <a:spcPct val="90000"/>
              </a:lnSpc>
              <a:spcBef>
                <a:spcPct val="35000"/>
              </a:spcBef>
              <a:buClr>
                <a:srgbClr val="27305F"/>
              </a:buClr>
              <a:buSzPct val="60000"/>
              <a:buFont typeface="Wingdings" pitchFamily="2" charset="2"/>
              <a:buNone/>
            </a:pPr>
            <a:r>
              <a:rPr lang="en-US" altLang="zh-CN">
                <a:latin typeface="Courier New"/>
              </a:rPr>
              <a:t> </a:t>
            </a:r>
            <a:endParaRPr lang="en-US" altLang="zh-CN">
              <a:latin typeface="Times New Roman" pitchFamily="18" charset="0"/>
            </a:endParaRP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	</a:t>
            </a:r>
            <a:r>
              <a:rPr lang="zh-CN" altLang="en-US">
                <a:latin typeface="Times New Roman" pitchFamily="18" charset="0"/>
              </a:rPr>
              <a:t>结果：</a:t>
            </a:r>
          </a:p>
          <a:p>
            <a:pPr marL="342900" indent="-342900" algn="just">
              <a:lnSpc>
                <a:spcPct val="9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Sno   </a:t>
            </a: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          ------- </a:t>
            </a: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          95001  </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95002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5845"/>
                                        </p:tgtEl>
                                        <p:attrNameLst>
                                          <p:attrName>style.visibility</p:attrName>
                                        </p:attrNameLst>
                                      </p:cBhvr>
                                      <p:to>
                                        <p:strVal val="visible"/>
                                      </p:to>
                                    </p:set>
                                    <p:animEffect transition="in" filter="blinds(horizontal)">
                                      <p:cBhvr>
                                        <p:cTn id="7" dur="500"/>
                                        <p:tgtEl>
                                          <p:spTgt spid="131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9ECCE2B-B5C9-4C6C-8776-03E9D8374B40}" type="slidenum">
              <a:rPr lang="zh-CN" altLang="en-US"/>
              <a:pPr/>
              <a:t>42</a:t>
            </a:fld>
            <a:endParaRPr lang="en-US" altLang="zh-CN"/>
          </a:p>
        </p:txBody>
      </p:sp>
      <p:sp>
        <p:nvSpPr>
          <p:cNvPr id="5" name="日期占位符 4"/>
          <p:cNvSpPr>
            <a:spLocks noGrp="1"/>
          </p:cNvSpPr>
          <p:nvPr>
            <p:ph type="dt" sz="half" idx="11"/>
          </p:nvPr>
        </p:nvSpPr>
        <p:spPr/>
        <p:txBody>
          <a:bodyPr/>
          <a:lstStyle/>
          <a:p>
            <a:fld id="{CA571070-F82E-4218-BBF8-20BEC6A10712}" type="datetime1">
              <a:rPr lang="zh-CN" altLang="en-US"/>
              <a:pPr/>
              <a:t>2017/4/15</a:t>
            </a:fld>
            <a:endParaRPr lang="en-US" altLang="zh-CN" sz="1000"/>
          </a:p>
        </p:txBody>
      </p:sp>
      <p:sp>
        <p:nvSpPr>
          <p:cNvPr id="1318915" name="Rectangle 3"/>
          <p:cNvSpPr>
            <a:spLocks noGrp="1" noChangeArrowheads="1"/>
          </p:cNvSpPr>
          <p:nvPr>
            <p:ph type="body" idx="1"/>
          </p:nvPr>
        </p:nvSpPr>
        <p:spPr>
          <a:xfrm>
            <a:off x="650875" y="1143000"/>
            <a:ext cx="8820150" cy="4098925"/>
          </a:xfrm>
        </p:spPr>
        <p:txBody>
          <a:bodyPr/>
          <a:lstStyle/>
          <a:p>
            <a:pPr marL="342900" indent="-342900" algn="just" defTabSz="914400"/>
            <a:r>
              <a:rPr lang="zh-CN" altLang="en-US" dirty="0"/>
              <a:t>注意 </a:t>
            </a:r>
            <a:r>
              <a:rPr lang="en-US" altLang="zh-CN" dirty="0"/>
              <a:t>DISTINCT</a:t>
            </a:r>
            <a:r>
              <a:rPr lang="zh-CN" altLang="en-US" dirty="0"/>
              <a:t>短语的作用范围是所有目标列</a:t>
            </a:r>
          </a:p>
          <a:p>
            <a:pPr marL="742950" lvl="1" indent="-285750" algn="just" defTabSz="914400">
              <a:lnSpc>
                <a:spcPct val="110000"/>
              </a:lnSpc>
              <a:buFontTx/>
              <a:buNone/>
            </a:pPr>
            <a:r>
              <a:rPr lang="zh-CN" altLang="en-US" dirty="0"/>
              <a:t>例：查询选修课程的各种成绩</a:t>
            </a:r>
          </a:p>
          <a:p>
            <a:pPr marL="742950" lvl="1" indent="-285750" defTabSz="914400">
              <a:lnSpc>
                <a:spcPct val="110000"/>
              </a:lnSpc>
            </a:pPr>
            <a:r>
              <a:rPr lang="zh-CN" altLang="en-US" dirty="0"/>
              <a:t>错误的写法</a:t>
            </a:r>
          </a:p>
          <a:p>
            <a:pPr marL="1143000" lvl="2" indent="-228600" defTabSz="914400">
              <a:lnSpc>
                <a:spcPct val="110000"/>
              </a:lnSpc>
              <a:buFont typeface="Wingdings" pitchFamily="2" charset="2"/>
              <a:buNone/>
            </a:pPr>
            <a:r>
              <a:rPr lang="en-US" altLang="zh-CN" dirty="0"/>
              <a:t>SELECT </a:t>
            </a:r>
            <a:r>
              <a:rPr lang="en-US" altLang="zh-CN" dirty="0">
                <a:solidFill>
                  <a:srgbClr val="FF0000"/>
                </a:solidFill>
              </a:rPr>
              <a:t>DISTINCT</a:t>
            </a:r>
            <a:r>
              <a:rPr lang="en-US" altLang="zh-CN" dirty="0"/>
              <a:t> </a:t>
            </a:r>
            <a:r>
              <a:rPr lang="en-US" altLang="zh-CN" dirty="0" err="1" smtClean="0"/>
              <a:t>Cno</a:t>
            </a:r>
            <a:r>
              <a:rPr lang="en-US" altLang="zh-CN" dirty="0" smtClean="0"/>
              <a:t>, </a:t>
            </a:r>
            <a:r>
              <a:rPr lang="en-US" altLang="zh-CN" dirty="0" smtClean="0">
                <a:solidFill>
                  <a:srgbClr val="FF0000"/>
                </a:solidFill>
              </a:rPr>
              <a:t>DISTINCT</a:t>
            </a:r>
            <a:r>
              <a:rPr lang="en-US" altLang="zh-CN" dirty="0" smtClean="0"/>
              <a:t> </a:t>
            </a:r>
            <a:r>
              <a:rPr lang="en-US" altLang="zh-CN" dirty="0"/>
              <a:t>Grade</a:t>
            </a:r>
          </a:p>
          <a:p>
            <a:pPr marL="1143000" lvl="2" indent="-228600" defTabSz="914400">
              <a:lnSpc>
                <a:spcPct val="110000"/>
              </a:lnSpc>
              <a:buFont typeface="Wingdings" pitchFamily="2" charset="2"/>
              <a:buNone/>
            </a:pPr>
            <a:r>
              <a:rPr lang="en-US" altLang="zh-CN" dirty="0"/>
              <a:t>FROM SC;</a:t>
            </a:r>
          </a:p>
          <a:p>
            <a:pPr marL="742950" lvl="1" indent="-285750" defTabSz="914400">
              <a:lnSpc>
                <a:spcPct val="110000"/>
              </a:lnSpc>
            </a:pPr>
            <a:r>
              <a:rPr lang="zh-CN" altLang="en-US" dirty="0"/>
              <a:t>正确的写法</a:t>
            </a:r>
          </a:p>
          <a:p>
            <a:pPr marL="742950" lvl="1" indent="-285750" defTabSz="914400">
              <a:lnSpc>
                <a:spcPct val="110000"/>
              </a:lnSpc>
              <a:buFontTx/>
              <a:buNone/>
            </a:pPr>
            <a:r>
              <a:rPr lang="zh-CN" altLang="en-US" dirty="0"/>
              <a:t>     </a:t>
            </a:r>
            <a:r>
              <a:rPr lang="en-US" altLang="zh-CN" dirty="0"/>
              <a:t>SELECT </a:t>
            </a:r>
            <a:r>
              <a:rPr lang="en-US" altLang="zh-CN" dirty="0">
                <a:solidFill>
                  <a:srgbClr val="FF0000"/>
                </a:solidFill>
              </a:rPr>
              <a:t>DISTINCT</a:t>
            </a:r>
            <a:r>
              <a:rPr lang="en-US" altLang="zh-CN" dirty="0"/>
              <a:t> </a:t>
            </a:r>
            <a:r>
              <a:rPr lang="en-US" altLang="zh-CN" dirty="0" err="1" smtClean="0"/>
              <a:t>Cno</a:t>
            </a:r>
            <a:r>
              <a:rPr lang="en-US" altLang="zh-CN" dirty="0" smtClean="0"/>
              <a:t>, Grade     </a:t>
            </a:r>
            <a:r>
              <a:rPr lang="en-US" altLang="zh-CN" dirty="0"/>
              <a:t>FROM SC; </a:t>
            </a:r>
          </a:p>
        </p:txBody>
      </p:sp>
      <p:sp>
        <p:nvSpPr>
          <p:cNvPr id="1318916" name="Rectangle 4"/>
          <p:cNvSpPr>
            <a:spLocks noGrp="1" noChangeArrowheads="1"/>
          </p:cNvSpPr>
          <p:nvPr>
            <p:ph type="title"/>
          </p:nvPr>
        </p:nvSpPr>
        <p:spPr>
          <a:xfrm>
            <a:off x="650875" y="174625"/>
            <a:ext cx="8820150" cy="739775"/>
          </a:xfrm>
        </p:spPr>
        <p:txBody>
          <a:bodyPr/>
          <a:lstStyle/>
          <a:p>
            <a:r>
              <a:rPr lang="en-US" altLang="zh-CN" sz="5400"/>
              <a:t>1.  </a:t>
            </a:r>
            <a:r>
              <a:rPr lang="zh-CN" altLang="en-US" sz="5400"/>
              <a:t>单表查询</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AFC51152-EAFF-4708-96A5-389D7B604874}" type="slidenum">
              <a:rPr lang="zh-CN" altLang="en-US"/>
              <a:pPr/>
              <a:t>43</a:t>
            </a:fld>
            <a:endParaRPr lang="en-US" altLang="zh-CN"/>
          </a:p>
        </p:txBody>
      </p:sp>
      <p:sp>
        <p:nvSpPr>
          <p:cNvPr id="33" name="日期占位符 4"/>
          <p:cNvSpPr>
            <a:spLocks noGrp="1"/>
          </p:cNvSpPr>
          <p:nvPr>
            <p:ph type="dt" sz="half" idx="11"/>
          </p:nvPr>
        </p:nvSpPr>
        <p:spPr/>
        <p:txBody>
          <a:bodyPr/>
          <a:lstStyle/>
          <a:p>
            <a:fld id="{FB0EEC1A-0009-479B-906C-69DB5E527FA0}" type="datetime1">
              <a:rPr lang="zh-CN" altLang="en-US"/>
              <a:pPr/>
              <a:t>2017/4/15</a:t>
            </a:fld>
            <a:endParaRPr lang="en-US" altLang="zh-CN" sz="1000"/>
          </a:p>
        </p:txBody>
      </p:sp>
      <p:sp>
        <p:nvSpPr>
          <p:cNvPr id="1319938" name="Rectangle 2"/>
          <p:cNvSpPr>
            <a:spLocks noGrp="1" noChangeArrowheads="1"/>
          </p:cNvSpPr>
          <p:nvPr>
            <p:ph type="title"/>
          </p:nvPr>
        </p:nvSpPr>
        <p:spPr/>
        <p:txBody>
          <a:bodyPr/>
          <a:lstStyle/>
          <a:p>
            <a:pPr defTabSz="914400"/>
            <a:r>
              <a:rPr lang="en-US" altLang="zh-CN"/>
              <a:t>1.  </a:t>
            </a:r>
            <a:r>
              <a:rPr lang="zh-CN" altLang="en-US"/>
              <a:t>单表查询</a:t>
            </a:r>
          </a:p>
        </p:txBody>
      </p:sp>
      <p:sp>
        <p:nvSpPr>
          <p:cNvPr id="1319940" name="Rectangle 4"/>
          <p:cNvSpPr>
            <a:spLocks noChangeArrowheads="1"/>
          </p:cNvSpPr>
          <p:nvPr/>
        </p:nvSpPr>
        <p:spPr bwMode="auto">
          <a:xfrm>
            <a:off x="1238250" y="1752600"/>
            <a:ext cx="81724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9941" name="Rectangle 5"/>
          <p:cNvSpPr>
            <a:spLocks noChangeArrowheads="1"/>
          </p:cNvSpPr>
          <p:nvPr/>
        </p:nvSpPr>
        <p:spPr bwMode="auto">
          <a:xfrm>
            <a:off x="1485900" y="1752600"/>
            <a:ext cx="7594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9943" name="Rectangle 7"/>
          <p:cNvSpPr>
            <a:spLocks noGrp="1" noChangeArrowheads="1"/>
          </p:cNvSpPr>
          <p:nvPr>
            <p:ph type="body" idx="1"/>
          </p:nvPr>
        </p:nvSpPr>
        <p:spPr>
          <a:xfrm>
            <a:off x="488950" y="1100138"/>
            <a:ext cx="8820150" cy="384175"/>
          </a:xfrm>
        </p:spPr>
        <p:txBody>
          <a:bodyPr/>
          <a:lstStyle/>
          <a:p>
            <a:r>
              <a:rPr kumimoji="1" lang="en-US" altLang="zh-CN"/>
              <a:t>WHERE</a:t>
            </a:r>
            <a:r>
              <a:rPr kumimoji="1" lang="zh-CN" altLang="en-US"/>
              <a:t>子句常用的查询条件</a:t>
            </a:r>
          </a:p>
        </p:txBody>
      </p:sp>
      <p:graphicFrame>
        <p:nvGraphicFramePr>
          <p:cNvPr id="1320037" name="Group 101"/>
          <p:cNvGraphicFramePr>
            <a:graphicFrameLocks noGrp="1"/>
          </p:cNvGraphicFramePr>
          <p:nvPr/>
        </p:nvGraphicFramePr>
        <p:xfrm>
          <a:off x="344488" y="1477963"/>
          <a:ext cx="9217025" cy="5029200"/>
        </p:xfrm>
        <a:graphic>
          <a:graphicData uri="http://schemas.openxmlformats.org/drawingml/2006/table">
            <a:tbl>
              <a:tblPr/>
              <a:tblGrid>
                <a:gridCol w="2082800"/>
                <a:gridCol w="7134225"/>
              </a:tblGrid>
              <a:tr h="3730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比较表达式</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比较算符 </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（或常量）</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比较算符：</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&lt;&gt;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逻辑表达式</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条件表达式</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逻辑算符 </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条件表达式</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逻辑算符：</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AND</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BETWEEN</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BETWEEN &lt;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常量</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2&gt; AND &lt;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常量</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3&gt;</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（常量表列 或 </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LIKE</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LIKE </a:t>
                      </a:r>
                      <a:r>
                        <a:rPr kumimoji="0" lang="en-US" altLang="zh-CN" sz="2400" b="1"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匹配字符串</a:t>
                      </a:r>
                      <a:r>
                        <a:rPr kumimoji="0" lang="zh-CN" altLang="en-US" sz="24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匹配符：“</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_”</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表示匹配一个字符，“</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表示匹配任意字符串</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NULL</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 IS</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NULL</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EXISTS</a:t>
                      </a:r>
                      <a:endParaRPr kumimoji="0" lang="en-US" altLang="zh-CN"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EXISTS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7C935F-F3E2-4436-8D74-CD6C09198F4B}" type="slidenum">
              <a:rPr lang="zh-CN" altLang="en-US"/>
              <a:pPr/>
              <a:t>44</a:t>
            </a:fld>
            <a:endParaRPr lang="en-US" altLang="zh-CN"/>
          </a:p>
        </p:txBody>
      </p:sp>
      <p:sp>
        <p:nvSpPr>
          <p:cNvPr id="5" name="日期占位符 4"/>
          <p:cNvSpPr>
            <a:spLocks noGrp="1"/>
          </p:cNvSpPr>
          <p:nvPr>
            <p:ph type="dt" sz="half" idx="11"/>
          </p:nvPr>
        </p:nvSpPr>
        <p:spPr/>
        <p:txBody>
          <a:bodyPr/>
          <a:lstStyle/>
          <a:p>
            <a:fld id="{563EC7DE-F838-4C05-AF61-8C9C84705D40}" type="datetime1">
              <a:rPr lang="zh-CN" altLang="en-US"/>
              <a:pPr/>
              <a:t>2017/4/15</a:t>
            </a:fld>
            <a:endParaRPr lang="en-US" altLang="zh-CN" sz="1000"/>
          </a:p>
        </p:txBody>
      </p:sp>
      <p:sp>
        <p:nvSpPr>
          <p:cNvPr id="1320962" name="Rectangle 2"/>
          <p:cNvSpPr>
            <a:spLocks noGrp="1" noChangeArrowheads="1"/>
          </p:cNvSpPr>
          <p:nvPr>
            <p:ph type="title"/>
          </p:nvPr>
        </p:nvSpPr>
        <p:spPr/>
        <p:txBody>
          <a:bodyPr/>
          <a:lstStyle/>
          <a:p>
            <a:pPr defTabSz="914400"/>
            <a:r>
              <a:rPr lang="en-US" altLang="zh-CN" sz="4400"/>
              <a:t>(1) </a:t>
            </a:r>
            <a:r>
              <a:rPr lang="zh-CN" altLang="en-US" sz="4400"/>
              <a:t>比较大小</a:t>
            </a:r>
            <a:endParaRPr lang="zh-CN" altLang="en-US"/>
          </a:p>
        </p:txBody>
      </p:sp>
      <p:sp>
        <p:nvSpPr>
          <p:cNvPr id="1320963" name="Rectangle 3"/>
          <p:cNvSpPr>
            <a:spLocks noGrp="1" noChangeArrowheads="1"/>
          </p:cNvSpPr>
          <p:nvPr>
            <p:ph type="body" idx="1"/>
          </p:nvPr>
        </p:nvSpPr>
        <p:spPr>
          <a:xfrm>
            <a:off x="704850" y="1125538"/>
            <a:ext cx="8420100" cy="4724370"/>
          </a:xfrm>
        </p:spPr>
        <p:txBody>
          <a:bodyPr/>
          <a:lstStyle/>
          <a:p>
            <a:pPr marL="342900" indent="-342900" defTabSz="914400"/>
            <a:r>
              <a:rPr lang="zh-CN" altLang="en-US" dirty="0"/>
              <a:t>在</a:t>
            </a:r>
            <a:r>
              <a:rPr lang="en-US" altLang="zh-CN" dirty="0"/>
              <a:t>WHERE</a:t>
            </a:r>
            <a:r>
              <a:rPr lang="zh-CN" altLang="en-US" dirty="0"/>
              <a:t>子句的</a:t>
            </a:r>
            <a:r>
              <a:rPr lang="en-US" altLang="zh-CN" dirty="0"/>
              <a:t>&lt;</a:t>
            </a:r>
            <a:r>
              <a:rPr lang="zh-CN" altLang="en-US" dirty="0"/>
              <a:t>比较条件</a:t>
            </a:r>
            <a:r>
              <a:rPr lang="en-US" altLang="zh-CN" dirty="0"/>
              <a:t>&gt;</a:t>
            </a:r>
            <a:r>
              <a:rPr lang="zh-CN" altLang="en-US" dirty="0"/>
              <a:t>中使用比较运算符</a:t>
            </a:r>
          </a:p>
          <a:p>
            <a:pPr marL="742950" lvl="1" indent="-285750" defTabSz="914400">
              <a:lnSpc>
                <a:spcPct val="120000"/>
              </a:lnSpc>
            </a:pP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 </a:t>
            </a:r>
            <a:r>
              <a:rPr lang="zh-CN" altLang="en-US" dirty="0"/>
              <a:t>或 </a:t>
            </a:r>
            <a:r>
              <a:rPr lang="en-US" altLang="zh-CN" dirty="0"/>
              <a:t>&lt;&gt;</a:t>
            </a:r>
            <a:r>
              <a:rPr lang="zh-CN" altLang="en-US" dirty="0"/>
              <a:t>，</a:t>
            </a:r>
            <a:r>
              <a:rPr lang="en-US" altLang="zh-CN" dirty="0"/>
              <a:t>!&gt;</a:t>
            </a:r>
            <a:r>
              <a:rPr lang="zh-CN" altLang="en-US" dirty="0"/>
              <a:t>，</a:t>
            </a:r>
            <a:r>
              <a:rPr lang="en-US" altLang="zh-CN" dirty="0"/>
              <a:t>!&lt;</a:t>
            </a:r>
            <a:r>
              <a:rPr lang="zh-CN" altLang="en-US" dirty="0"/>
              <a:t>， </a:t>
            </a:r>
          </a:p>
          <a:p>
            <a:pPr marL="742950" lvl="1" indent="-285750" defTabSz="914400">
              <a:lnSpc>
                <a:spcPct val="120000"/>
              </a:lnSpc>
            </a:pPr>
            <a:r>
              <a:rPr lang="zh-CN" altLang="en-US" dirty="0"/>
              <a:t>逻辑运算符</a:t>
            </a:r>
            <a:r>
              <a:rPr lang="en-US" altLang="zh-CN" dirty="0"/>
              <a:t>NOT  +  </a:t>
            </a:r>
            <a:r>
              <a:rPr lang="zh-CN" altLang="en-US" dirty="0"/>
              <a:t>比较运算符</a:t>
            </a:r>
          </a:p>
          <a:p>
            <a:pPr marL="342900" indent="-342900" defTabSz="914400"/>
            <a:r>
              <a:rPr lang="en-US" altLang="zh-CN" dirty="0"/>
              <a:t>[</a:t>
            </a:r>
            <a:r>
              <a:rPr lang="zh-CN" altLang="en-US" dirty="0"/>
              <a:t>例</a:t>
            </a:r>
            <a:r>
              <a:rPr lang="en-US" altLang="zh-CN" dirty="0"/>
              <a:t>]  </a:t>
            </a:r>
            <a:r>
              <a:rPr lang="zh-CN" altLang="en-US" dirty="0"/>
              <a:t>查询所有年龄在</a:t>
            </a:r>
            <a:r>
              <a:rPr lang="en-US" altLang="zh-CN" dirty="0"/>
              <a:t>20</a:t>
            </a:r>
            <a:r>
              <a:rPr lang="zh-CN" altLang="en-US" dirty="0"/>
              <a:t>岁以下的学生姓名及其年龄</a:t>
            </a:r>
            <a:endParaRPr lang="zh-CN" altLang="en-US" sz="2400" dirty="0"/>
          </a:p>
          <a:p>
            <a:pPr marL="742950" lvl="1" indent="-285750" algn="just" defTabSz="914400">
              <a:buFontTx/>
              <a:buNone/>
            </a:pPr>
            <a:r>
              <a:rPr lang="zh-CN" altLang="en-US" sz="2400"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Sage FROM    Student    </a:t>
            </a:r>
          </a:p>
          <a:p>
            <a:pPr marL="1143000" lvl="2" indent="-228600" algn="just" defTabSz="914400">
              <a:buFont typeface="Wingdings" pitchFamily="2" charset="2"/>
              <a:buNone/>
            </a:pPr>
            <a:r>
              <a:rPr lang="en-US" altLang="zh-CN" sz="2400" dirty="0">
                <a:solidFill>
                  <a:srgbClr val="0000FF"/>
                </a:solidFill>
              </a:rPr>
              <a:t>        WHERE Sage &lt; 20;</a:t>
            </a:r>
            <a:r>
              <a:rPr lang="en-US" altLang="zh-CN" sz="2400" dirty="0"/>
              <a:t>  </a:t>
            </a:r>
          </a:p>
          <a:p>
            <a:pPr marL="2057400" lvl="4" indent="-228600" algn="just" defTabSz="914400">
              <a:buFontTx/>
              <a:buNone/>
            </a:pPr>
            <a:r>
              <a:rPr lang="zh-CN" altLang="en-US" sz="2400" dirty="0"/>
              <a:t> 或  </a:t>
            </a:r>
          </a:p>
          <a:p>
            <a:pPr marL="1143000" lvl="2" indent="-228600" algn="just" defTabSz="914400">
              <a:buFont typeface="Wingdings" pitchFamily="2" charset="2"/>
              <a:buNone/>
            </a:pPr>
            <a:r>
              <a:rPr lang="en-US" altLang="zh-CN" sz="2400" dirty="0">
                <a:solidFill>
                  <a:srgbClr val="0000FF"/>
                </a:solidFill>
              </a:rPr>
              <a:t>SELECT </a:t>
            </a:r>
            <a:r>
              <a:rPr lang="en-US" altLang="zh-CN" sz="2400" dirty="0" err="1" smtClean="0">
                <a:solidFill>
                  <a:srgbClr val="0000FF"/>
                </a:solidFill>
              </a:rPr>
              <a:t>Sname</a:t>
            </a:r>
            <a:r>
              <a:rPr lang="en-US" altLang="zh-CN" sz="2400" dirty="0" smtClean="0">
                <a:solidFill>
                  <a:srgbClr val="0000FF"/>
                </a:solidFill>
              </a:rPr>
              <a:t>, Sage  </a:t>
            </a:r>
            <a:r>
              <a:rPr lang="en-US" altLang="zh-CN" sz="2400" dirty="0">
                <a:solidFill>
                  <a:srgbClr val="0000FF"/>
                </a:solidFill>
              </a:rPr>
              <a:t>FROM    Student </a:t>
            </a:r>
          </a:p>
          <a:p>
            <a:pPr marL="1143000" lvl="2" indent="-228600" defTabSz="914400">
              <a:buFont typeface="Wingdings" pitchFamily="2" charset="2"/>
              <a:buNone/>
            </a:pPr>
            <a:r>
              <a:rPr lang="en-US" altLang="zh-CN" sz="2400" dirty="0">
                <a:solidFill>
                  <a:srgbClr val="0000FF"/>
                </a:solidFill>
              </a:rPr>
              <a:t>        WHERE NOT Sage &gt;= 20</a:t>
            </a:r>
            <a:r>
              <a:rPr lang="zh-CN" altLang="en-US" dirty="0">
                <a:solidFill>
                  <a:srgbClr val="0000FF"/>
                </a:solidFill>
              </a:rPr>
              <a:t>；</a:t>
            </a:r>
            <a:r>
              <a:rPr lang="zh-CN" altLang="en-US" sz="3200" dirty="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F757325-54A5-44EE-BC37-92D8CBB62553}" type="slidenum">
              <a:rPr lang="zh-CN" altLang="en-US"/>
              <a:pPr/>
              <a:t>45</a:t>
            </a:fld>
            <a:endParaRPr lang="en-US" altLang="zh-CN"/>
          </a:p>
        </p:txBody>
      </p:sp>
      <p:sp>
        <p:nvSpPr>
          <p:cNvPr id="5" name="日期占位符 4"/>
          <p:cNvSpPr>
            <a:spLocks noGrp="1"/>
          </p:cNvSpPr>
          <p:nvPr>
            <p:ph type="dt" sz="half" idx="11"/>
          </p:nvPr>
        </p:nvSpPr>
        <p:spPr/>
        <p:txBody>
          <a:bodyPr/>
          <a:lstStyle/>
          <a:p>
            <a:fld id="{857DC227-39A0-4AE5-BB8F-66D37214C7A9}" type="datetime1">
              <a:rPr lang="zh-CN" altLang="en-US"/>
              <a:pPr/>
              <a:t>2017/4/15</a:t>
            </a:fld>
            <a:endParaRPr lang="en-US" altLang="zh-CN" sz="1000"/>
          </a:p>
        </p:txBody>
      </p:sp>
      <p:sp>
        <p:nvSpPr>
          <p:cNvPr id="1321986" name="Rectangle 2"/>
          <p:cNvSpPr>
            <a:spLocks noGrp="1" noChangeArrowheads="1"/>
          </p:cNvSpPr>
          <p:nvPr>
            <p:ph type="title"/>
          </p:nvPr>
        </p:nvSpPr>
        <p:spPr/>
        <p:txBody>
          <a:bodyPr/>
          <a:lstStyle/>
          <a:p>
            <a:r>
              <a:rPr lang="en-US" altLang="zh-CN"/>
              <a:t>(2) </a:t>
            </a:r>
            <a:r>
              <a:rPr lang="zh-CN" altLang="en-US"/>
              <a:t>确定范围</a:t>
            </a:r>
          </a:p>
        </p:txBody>
      </p:sp>
      <p:sp>
        <p:nvSpPr>
          <p:cNvPr id="1321987" name="Rectangle 3"/>
          <p:cNvSpPr>
            <a:spLocks noGrp="1" noChangeArrowheads="1"/>
          </p:cNvSpPr>
          <p:nvPr>
            <p:ph type="body" idx="1"/>
          </p:nvPr>
        </p:nvSpPr>
        <p:spPr>
          <a:xfrm>
            <a:off x="560388" y="1196975"/>
            <a:ext cx="8420100" cy="5299075"/>
          </a:xfrm>
        </p:spPr>
        <p:txBody>
          <a:bodyPr/>
          <a:lstStyle/>
          <a:p>
            <a:pPr marL="342900" indent="-342900" defTabSz="914400">
              <a:lnSpc>
                <a:spcPct val="100000"/>
              </a:lnSpc>
            </a:pPr>
            <a:r>
              <a:rPr lang="zh-CN" altLang="en-US" dirty="0"/>
              <a:t>使用谓词   </a:t>
            </a:r>
            <a:r>
              <a:rPr lang="en-US" altLang="zh-CN" dirty="0"/>
              <a:t>BETWEEN </a:t>
            </a:r>
            <a:r>
              <a:rPr lang="en-US" altLang="zh-CN" dirty="0">
                <a:latin typeface="Courier New"/>
              </a:rPr>
              <a:t>…</a:t>
            </a:r>
            <a:r>
              <a:rPr lang="en-US" altLang="zh-CN" dirty="0"/>
              <a:t>  AND  </a:t>
            </a:r>
            <a:r>
              <a:rPr lang="en-US" altLang="zh-CN" dirty="0">
                <a:latin typeface="Courier New"/>
              </a:rPr>
              <a:t>…</a:t>
            </a:r>
            <a:endParaRPr lang="en-US" altLang="zh-CN" dirty="0"/>
          </a:p>
          <a:p>
            <a:pPr marL="342900" indent="-342900" defTabSz="914400">
              <a:lnSpc>
                <a:spcPct val="100000"/>
              </a:lnSpc>
              <a:buFont typeface="Wingdings" pitchFamily="2" charset="2"/>
              <a:buNone/>
            </a:pPr>
            <a:r>
              <a:rPr lang="en-US" altLang="zh-CN" dirty="0"/>
              <a:t>                        NOT BETWEEN  </a:t>
            </a:r>
            <a:r>
              <a:rPr lang="en-US" altLang="zh-CN" dirty="0">
                <a:latin typeface="Courier New"/>
              </a:rPr>
              <a:t>…</a:t>
            </a:r>
            <a:r>
              <a:rPr lang="en-US" altLang="zh-CN" dirty="0"/>
              <a:t>  AND  </a:t>
            </a:r>
            <a:r>
              <a:rPr lang="en-US" altLang="zh-CN" dirty="0">
                <a:latin typeface="Courier New"/>
              </a:rPr>
              <a:t>…</a:t>
            </a:r>
            <a:endParaRPr lang="en-US" altLang="zh-CN" dirty="0"/>
          </a:p>
          <a:p>
            <a:pPr marL="342900" indent="-342900" defTabSz="914400">
              <a:lnSpc>
                <a:spcPct val="80000"/>
              </a:lnSpc>
            </a:pPr>
            <a:r>
              <a:rPr lang="en-US" altLang="zh-CN" dirty="0"/>
              <a:t>[</a:t>
            </a:r>
            <a:r>
              <a:rPr lang="zh-CN" altLang="en-US" dirty="0"/>
              <a:t>例</a:t>
            </a:r>
            <a:r>
              <a:rPr lang="en-US" altLang="zh-CN" dirty="0"/>
              <a:t>]  </a:t>
            </a:r>
            <a:r>
              <a:rPr lang="zh-CN" altLang="en-US" dirty="0"/>
              <a:t>查询年龄在</a:t>
            </a:r>
            <a:r>
              <a:rPr lang="en-US" altLang="zh-CN" dirty="0"/>
              <a:t>20~23</a:t>
            </a:r>
            <a:r>
              <a:rPr lang="zh-CN" altLang="en-US" dirty="0"/>
              <a:t>岁（</a:t>
            </a:r>
            <a:r>
              <a:rPr lang="zh-CN" altLang="en-US" dirty="0">
                <a:solidFill>
                  <a:srgbClr val="FF0000"/>
                </a:solidFill>
              </a:rPr>
              <a:t>包括</a:t>
            </a:r>
            <a:r>
              <a:rPr lang="en-US" altLang="zh-CN" dirty="0">
                <a:solidFill>
                  <a:srgbClr val="FF0000"/>
                </a:solidFill>
              </a:rPr>
              <a:t>20</a:t>
            </a:r>
            <a:r>
              <a:rPr lang="zh-CN" altLang="en-US" dirty="0">
                <a:solidFill>
                  <a:srgbClr val="FF0000"/>
                </a:solidFill>
              </a:rPr>
              <a:t>岁和</a:t>
            </a:r>
            <a:r>
              <a:rPr lang="en-US" altLang="zh-CN" dirty="0">
                <a:solidFill>
                  <a:srgbClr val="FF0000"/>
                </a:solidFill>
              </a:rPr>
              <a:t>23</a:t>
            </a:r>
            <a:r>
              <a:rPr lang="zh-CN" altLang="en-US" dirty="0">
                <a:solidFill>
                  <a:srgbClr val="FF0000"/>
                </a:solidFill>
              </a:rPr>
              <a:t>岁</a:t>
            </a:r>
            <a:r>
              <a:rPr lang="zh-CN" altLang="en-US" dirty="0"/>
              <a:t>）之间的学生的姓名、系别和年龄。</a:t>
            </a:r>
          </a:p>
          <a:p>
            <a:pPr marL="742950" lvl="1" indent="-285750" algn="just" defTabSz="914400">
              <a:lnSpc>
                <a:spcPct val="80000"/>
              </a:lnSpc>
              <a:buFontTx/>
              <a:buNone/>
            </a:pPr>
            <a:r>
              <a:rPr lang="zh-CN" altLang="en-US" sz="3600" dirty="0"/>
              <a:t>    </a:t>
            </a:r>
            <a:r>
              <a:rPr lang="en-US" altLang="zh-CN" sz="2400" dirty="0">
                <a:solidFill>
                  <a:srgbClr val="0000FF"/>
                </a:solidFill>
              </a:rPr>
              <a:t>SELECT </a:t>
            </a:r>
            <a:r>
              <a:rPr lang="en-US" altLang="zh-CN" sz="2400" dirty="0" err="1" smtClean="0">
                <a:solidFill>
                  <a:srgbClr val="0000FF"/>
                </a:solidFill>
              </a:rPr>
              <a:t>Sname</a:t>
            </a:r>
            <a:r>
              <a:rPr lang="en-US" altLang="zh-CN" sz="2400" dirty="0" smtClean="0">
                <a:solidFill>
                  <a:srgbClr val="0000FF"/>
                </a:solidFill>
              </a:rPr>
              <a:t>, </a:t>
            </a:r>
            <a:r>
              <a:rPr lang="en-US" altLang="zh-CN" sz="2400" dirty="0" err="1" smtClean="0">
                <a:solidFill>
                  <a:srgbClr val="0000FF"/>
                </a:solidFill>
              </a:rPr>
              <a:t>Sdept</a:t>
            </a:r>
            <a:r>
              <a:rPr lang="zh-CN" altLang="en-US" sz="2400" dirty="0">
                <a:solidFill>
                  <a:srgbClr val="0000FF"/>
                </a:solidFill>
              </a:rPr>
              <a:t>，</a:t>
            </a:r>
            <a:r>
              <a:rPr lang="en-US" altLang="zh-CN" sz="2400" dirty="0">
                <a:solidFill>
                  <a:srgbClr val="0000FF"/>
                </a:solidFill>
              </a:rPr>
              <a:t>Sage   FROM   Student</a:t>
            </a:r>
          </a:p>
          <a:p>
            <a:pPr marL="1143000" lvl="2" indent="-228600" defTabSz="914400">
              <a:lnSpc>
                <a:spcPct val="80000"/>
              </a:lnSpc>
              <a:buFont typeface="Wingdings" pitchFamily="2" charset="2"/>
              <a:buNone/>
            </a:pPr>
            <a:r>
              <a:rPr lang="en-US" altLang="zh-CN" sz="2400" dirty="0">
                <a:solidFill>
                  <a:srgbClr val="0000FF"/>
                </a:solidFill>
              </a:rPr>
              <a:t>          WHERE Sage BETWEEN 20 AND 23</a:t>
            </a:r>
            <a:r>
              <a:rPr lang="zh-CN" altLang="en-US" sz="2400" dirty="0">
                <a:solidFill>
                  <a:srgbClr val="0000FF"/>
                </a:solidFill>
              </a:rPr>
              <a:t>；</a:t>
            </a:r>
            <a:r>
              <a:rPr lang="zh-CN" altLang="en-US" sz="2400" dirty="0"/>
              <a:t> </a:t>
            </a:r>
          </a:p>
          <a:p>
            <a:pPr marL="1143000" lvl="2" indent="-228600" defTabSz="914400">
              <a:lnSpc>
                <a:spcPct val="80000"/>
              </a:lnSpc>
              <a:buFont typeface="Wingdings" pitchFamily="2" charset="2"/>
              <a:buNone/>
            </a:pPr>
            <a:r>
              <a:rPr lang="en-US" altLang="zh-CN" sz="2400" dirty="0">
                <a:solidFill>
                  <a:srgbClr val="0000FF"/>
                </a:solidFill>
              </a:rPr>
              <a:t>         (WHERE Sage &gt;= 20 AND Sage &lt;=23)</a:t>
            </a:r>
            <a:endParaRPr lang="zh-CN" altLang="en-US" sz="2400" dirty="0"/>
          </a:p>
          <a:p>
            <a:pPr marL="342900" indent="-342900" algn="just" defTabSz="914400">
              <a:lnSpc>
                <a:spcPct val="100000"/>
              </a:lnSpc>
            </a:pPr>
            <a:r>
              <a:rPr lang="en-US" altLang="zh-CN" dirty="0"/>
              <a:t>[</a:t>
            </a:r>
            <a:r>
              <a:rPr lang="zh-CN" altLang="en-US" dirty="0"/>
              <a:t>例</a:t>
            </a:r>
            <a:r>
              <a:rPr lang="en-US" altLang="zh-CN" dirty="0"/>
              <a:t>]  </a:t>
            </a:r>
            <a:r>
              <a:rPr lang="zh-CN" altLang="en-US" dirty="0"/>
              <a:t>查询年龄不在</a:t>
            </a:r>
            <a:r>
              <a:rPr lang="en-US" altLang="zh-CN" dirty="0"/>
              <a:t>20~23</a:t>
            </a:r>
            <a:r>
              <a:rPr lang="zh-CN" altLang="en-US" dirty="0"/>
              <a:t>岁之间的学生姓名、系别和年龄</a:t>
            </a:r>
          </a:p>
          <a:p>
            <a:pPr marL="342900" indent="-342900" algn="just" defTabSz="914400">
              <a:lnSpc>
                <a:spcPct val="100000"/>
              </a:lnSpc>
              <a:buFont typeface="Wingdings" pitchFamily="2" charset="2"/>
              <a:buNone/>
            </a:pPr>
            <a:r>
              <a:rPr lang="en-US" altLang="zh-CN" sz="2400" dirty="0"/>
              <a:t>		</a:t>
            </a:r>
            <a:r>
              <a:rPr lang="en-US" altLang="zh-CN" sz="2400" dirty="0">
                <a:solidFill>
                  <a:srgbClr val="0000FF"/>
                </a:solidFill>
              </a:rPr>
              <a:t>SELECT </a:t>
            </a:r>
            <a:r>
              <a:rPr lang="en-US" altLang="zh-CN" sz="2400" dirty="0" err="1" smtClean="0">
                <a:solidFill>
                  <a:srgbClr val="0000FF"/>
                </a:solidFill>
              </a:rPr>
              <a:t>Sname</a:t>
            </a:r>
            <a:r>
              <a:rPr lang="en-US" altLang="zh-CN" sz="2400" dirty="0" smtClean="0">
                <a:solidFill>
                  <a:srgbClr val="0000FF"/>
                </a:solidFill>
              </a:rPr>
              <a:t>, </a:t>
            </a:r>
            <a:r>
              <a:rPr lang="en-US" altLang="zh-CN" sz="2400" dirty="0" err="1" smtClean="0">
                <a:solidFill>
                  <a:srgbClr val="0000FF"/>
                </a:solidFill>
              </a:rPr>
              <a:t>Sdept</a:t>
            </a:r>
            <a:r>
              <a:rPr lang="en-US" altLang="zh-CN" sz="2400" dirty="0" smtClean="0">
                <a:solidFill>
                  <a:srgbClr val="0000FF"/>
                </a:solidFill>
              </a:rPr>
              <a:t>, Sage </a:t>
            </a:r>
            <a:r>
              <a:rPr lang="en-US" altLang="zh-CN" sz="2400" dirty="0">
                <a:solidFill>
                  <a:srgbClr val="0000FF"/>
                </a:solidFill>
              </a:rPr>
              <a:t>FROM    Student</a:t>
            </a:r>
          </a:p>
          <a:p>
            <a:pPr marL="1143000" lvl="2" indent="-228600" defTabSz="914400">
              <a:lnSpc>
                <a:spcPct val="100000"/>
              </a:lnSpc>
              <a:buFont typeface="Wingdings" pitchFamily="2" charset="2"/>
              <a:buNone/>
            </a:pPr>
            <a:r>
              <a:rPr lang="en-US" altLang="zh-CN" sz="2400" dirty="0">
                <a:solidFill>
                  <a:srgbClr val="0000FF"/>
                </a:solidFill>
              </a:rPr>
              <a:t>           WHERE Sage NOT BETWEEN 20 AND 23</a:t>
            </a:r>
            <a:r>
              <a:rPr lang="zh-CN" altLang="en-US" sz="2400"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1987">
                                            <p:txEl>
                                              <p:pRg st="0" end="0"/>
                                            </p:txEl>
                                          </p:spTgt>
                                        </p:tgtEl>
                                        <p:attrNameLst>
                                          <p:attrName>style.visibility</p:attrName>
                                        </p:attrNameLst>
                                      </p:cBhvr>
                                      <p:to>
                                        <p:strVal val="visible"/>
                                      </p:to>
                                    </p:set>
                                    <p:animEffect transition="in" filter="wipe(up)">
                                      <p:cBhvr>
                                        <p:cTn id="7" dur="1000"/>
                                        <p:tgtEl>
                                          <p:spTgt spid="132198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21987">
                                            <p:txEl>
                                              <p:pRg st="1" end="1"/>
                                            </p:txEl>
                                          </p:spTgt>
                                        </p:tgtEl>
                                        <p:attrNameLst>
                                          <p:attrName>style.visibility</p:attrName>
                                        </p:attrNameLst>
                                      </p:cBhvr>
                                      <p:to>
                                        <p:strVal val="visible"/>
                                      </p:to>
                                    </p:set>
                                    <p:animEffect transition="in" filter="wipe(up)">
                                      <p:cBhvr>
                                        <p:cTn id="11" dur="1000"/>
                                        <p:tgtEl>
                                          <p:spTgt spid="132198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21987">
                                            <p:txEl>
                                              <p:pRg st="2" end="2"/>
                                            </p:txEl>
                                          </p:spTgt>
                                        </p:tgtEl>
                                        <p:attrNameLst>
                                          <p:attrName>style.visibility</p:attrName>
                                        </p:attrNameLst>
                                      </p:cBhvr>
                                      <p:to>
                                        <p:strVal val="visible"/>
                                      </p:to>
                                    </p:set>
                                    <p:animEffect transition="in" filter="wipe(up)">
                                      <p:cBhvr>
                                        <p:cTn id="16" dur="1000"/>
                                        <p:tgtEl>
                                          <p:spTgt spid="132198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1987">
                                            <p:txEl>
                                              <p:pRg st="3" end="3"/>
                                            </p:txEl>
                                          </p:spTgt>
                                        </p:tgtEl>
                                        <p:attrNameLst>
                                          <p:attrName>style.visibility</p:attrName>
                                        </p:attrNameLst>
                                      </p:cBhvr>
                                      <p:to>
                                        <p:strVal val="visible"/>
                                      </p:to>
                                    </p:set>
                                    <p:animEffect transition="in" filter="wipe(up)">
                                      <p:cBhvr>
                                        <p:cTn id="19" dur="1000"/>
                                        <p:tgtEl>
                                          <p:spTgt spid="1321987">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21987">
                                            <p:txEl>
                                              <p:pRg st="4" end="4"/>
                                            </p:txEl>
                                          </p:spTgt>
                                        </p:tgtEl>
                                        <p:attrNameLst>
                                          <p:attrName>style.visibility</p:attrName>
                                        </p:attrNameLst>
                                      </p:cBhvr>
                                      <p:to>
                                        <p:strVal val="visible"/>
                                      </p:to>
                                    </p:set>
                                    <p:animEffect transition="in" filter="wipe(up)">
                                      <p:cBhvr>
                                        <p:cTn id="22" dur="1000"/>
                                        <p:tgtEl>
                                          <p:spTgt spid="132198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21987">
                                            <p:txEl>
                                              <p:pRg st="5" end="5"/>
                                            </p:txEl>
                                          </p:spTgt>
                                        </p:tgtEl>
                                        <p:attrNameLst>
                                          <p:attrName>style.visibility</p:attrName>
                                        </p:attrNameLst>
                                      </p:cBhvr>
                                      <p:to>
                                        <p:strVal val="visible"/>
                                      </p:to>
                                    </p:set>
                                    <p:animEffect transition="in" filter="wipe(up)">
                                      <p:cBhvr>
                                        <p:cTn id="25" dur="1000"/>
                                        <p:tgtEl>
                                          <p:spTgt spid="132198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21987">
                                            <p:txEl>
                                              <p:pRg st="6" end="6"/>
                                            </p:txEl>
                                          </p:spTgt>
                                        </p:tgtEl>
                                        <p:attrNameLst>
                                          <p:attrName>style.visibility</p:attrName>
                                        </p:attrNameLst>
                                      </p:cBhvr>
                                      <p:to>
                                        <p:strVal val="visible"/>
                                      </p:to>
                                    </p:set>
                                    <p:animEffect transition="in" filter="wipe(up)">
                                      <p:cBhvr>
                                        <p:cTn id="30" dur="1000"/>
                                        <p:tgtEl>
                                          <p:spTgt spid="1321987">
                                            <p:txEl>
                                              <p:pRg st="6" end="6"/>
                                            </p:txEl>
                                          </p:spTgt>
                                        </p:tgtEl>
                                      </p:cBhvr>
                                    </p:animEffect>
                                  </p:childTnLst>
                                </p:cTn>
                              </p:par>
                            </p:childTnLst>
                          </p:cTn>
                        </p:par>
                        <p:par>
                          <p:cTn id="31" fill="hold" nodeType="afterGroup">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21987">
                                            <p:txEl>
                                              <p:pRg st="7" end="7"/>
                                            </p:txEl>
                                          </p:spTgt>
                                        </p:tgtEl>
                                        <p:attrNameLst>
                                          <p:attrName>style.visibility</p:attrName>
                                        </p:attrNameLst>
                                      </p:cBhvr>
                                      <p:to>
                                        <p:strVal val="visible"/>
                                      </p:to>
                                    </p:set>
                                    <p:animEffect transition="in" filter="wipe(up)">
                                      <p:cBhvr>
                                        <p:cTn id="34" dur="1000"/>
                                        <p:tgtEl>
                                          <p:spTgt spid="1321987">
                                            <p:txEl>
                                              <p:pRg st="7" end="7"/>
                                            </p:txEl>
                                          </p:spTgt>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321987">
                                            <p:txEl>
                                              <p:pRg st="8" end="8"/>
                                            </p:txEl>
                                          </p:spTgt>
                                        </p:tgtEl>
                                        <p:attrNameLst>
                                          <p:attrName>style.visibility</p:attrName>
                                        </p:attrNameLst>
                                      </p:cBhvr>
                                      <p:to>
                                        <p:strVal val="visible"/>
                                      </p:to>
                                    </p:set>
                                    <p:animEffect transition="in" filter="wipe(up)">
                                      <p:cBhvr>
                                        <p:cTn id="38" dur="1000"/>
                                        <p:tgtEl>
                                          <p:spTgt spid="1321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987"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EF3C9E9-4C19-4750-A1FC-23CA31E2E7F8}" type="slidenum">
              <a:rPr lang="zh-CN" altLang="en-US"/>
              <a:pPr/>
              <a:t>46</a:t>
            </a:fld>
            <a:endParaRPr lang="en-US" altLang="zh-CN"/>
          </a:p>
        </p:txBody>
      </p:sp>
      <p:sp>
        <p:nvSpPr>
          <p:cNvPr id="5" name="日期占位符 4"/>
          <p:cNvSpPr>
            <a:spLocks noGrp="1"/>
          </p:cNvSpPr>
          <p:nvPr>
            <p:ph type="dt" sz="half" idx="11"/>
          </p:nvPr>
        </p:nvSpPr>
        <p:spPr/>
        <p:txBody>
          <a:bodyPr/>
          <a:lstStyle/>
          <a:p>
            <a:fld id="{FB0A59F0-1C75-40A9-81B0-AA310B4FAE72}" type="datetime1">
              <a:rPr lang="zh-CN" altLang="en-US"/>
              <a:pPr/>
              <a:t>2017/4/15</a:t>
            </a:fld>
            <a:endParaRPr lang="en-US" altLang="zh-CN" sz="1000"/>
          </a:p>
        </p:txBody>
      </p:sp>
      <p:sp>
        <p:nvSpPr>
          <p:cNvPr id="1324034" name="Rectangle 2"/>
          <p:cNvSpPr>
            <a:spLocks noGrp="1" noChangeArrowheads="1"/>
          </p:cNvSpPr>
          <p:nvPr>
            <p:ph type="title"/>
          </p:nvPr>
        </p:nvSpPr>
        <p:spPr/>
        <p:txBody>
          <a:bodyPr/>
          <a:lstStyle/>
          <a:p>
            <a:r>
              <a:rPr lang="en-US" altLang="zh-CN"/>
              <a:t>(3) </a:t>
            </a:r>
            <a:r>
              <a:rPr lang="zh-CN" altLang="en-US"/>
              <a:t>确定集合</a:t>
            </a:r>
          </a:p>
        </p:txBody>
      </p:sp>
      <p:sp>
        <p:nvSpPr>
          <p:cNvPr id="1324035" name="Rectangle 3"/>
          <p:cNvSpPr>
            <a:spLocks noGrp="1" noChangeArrowheads="1"/>
          </p:cNvSpPr>
          <p:nvPr>
            <p:ph type="body" idx="1"/>
          </p:nvPr>
        </p:nvSpPr>
        <p:spPr>
          <a:xfrm>
            <a:off x="488950" y="1120775"/>
            <a:ext cx="9072563" cy="5191125"/>
          </a:xfrm>
        </p:spPr>
        <p:txBody>
          <a:bodyPr/>
          <a:lstStyle/>
          <a:p>
            <a:pPr marL="342900" indent="-342900" algn="just" defTabSz="914400"/>
            <a:r>
              <a:rPr lang="zh-CN" altLang="en-US" dirty="0"/>
              <a:t>使用谓词     </a:t>
            </a:r>
            <a:r>
              <a:rPr lang="en-US" altLang="zh-CN" dirty="0"/>
              <a:t>IN &lt;</a:t>
            </a:r>
            <a:r>
              <a:rPr lang="zh-CN" altLang="en-US" dirty="0"/>
              <a:t>值表</a:t>
            </a:r>
            <a:r>
              <a:rPr lang="en-US" altLang="zh-CN" dirty="0"/>
              <a:t>&gt;,  NOT IN &lt;</a:t>
            </a:r>
            <a:r>
              <a:rPr lang="zh-CN" altLang="en-US" dirty="0"/>
              <a:t>值表</a:t>
            </a:r>
            <a:r>
              <a:rPr lang="en-US" altLang="zh-CN" dirty="0"/>
              <a:t>&gt;</a:t>
            </a:r>
          </a:p>
          <a:p>
            <a:pPr marL="742950" lvl="1" indent="-285750" algn="just" defTabSz="914400"/>
            <a:r>
              <a:rPr lang="en-US" altLang="zh-CN" dirty="0"/>
              <a:t> &lt;</a:t>
            </a:r>
            <a:r>
              <a:rPr lang="zh-CN" altLang="en-US" dirty="0"/>
              <a:t>值表</a:t>
            </a:r>
            <a:r>
              <a:rPr lang="en-US" altLang="zh-CN" dirty="0"/>
              <a:t>&gt;</a:t>
            </a:r>
            <a:r>
              <a:rPr lang="zh-CN" altLang="en-US" dirty="0"/>
              <a:t>：用逗号分隔的一组取值</a:t>
            </a:r>
          </a:p>
          <a:p>
            <a:pPr marL="342900" indent="-342900" defTabSz="914400"/>
            <a:r>
              <a:rPr lang="en-US" altLang="zh-CN" dirty="0"/>
              <a:t>[</a:t>
            </a:r>
            <a:r>
              <a:rPr lang="zh-CN" altLang="en-US" dirty="0">
                <a:ea typeface="黑体" pitchFamily="49" charset="-122"/>
              </a:rPr>
              <a:t>例</a:t>
            </a:r>
            <a:r>
              <a:rPr lang="en-US" altLang="zh-CN" dirty="0"/>
              <a:t>]</a:t>
            </a:r>
            <a:r>
              <a:rPr lang="zh-CN" altLang="en-US" dirty="0"/>
              <a:t>查询信息系（</a:t>
            </a:r>
            <a:r>
              <a:rPr lang="en-US" altLang="zh-CN" dirty="0"/>
              <a:t>IS</a:t>
            </a:r>
            <a:r>
              <a:rPr lang="zh-CN" altLang="en-US" dirty="0"/>
              <a:t>）、数学系（</a:t>
            </a:r>
            <a:r>
              <a:rPr lang="en-US" altLang="zh-CN" dirty="0"/>
              <a:t>MA</a:t>
            </a:r>
            <a:r>
              <a:rPr lang="zh-CN" altLang="en-US" dirty="0"/>
              <a:t>）和计算机科学系（</a:t>
            </a:r>
            <a:r>
              <a:rPr lang="en-US" altLang="zh-CN" dirty="0"/>
              <a:t>CS</a:t>
            </a:r>
            <a:r>
              <a:rPr lang="zh-CN" altLang="en-US" dirty="0"/>
              <a:t>）学生的姓名和性别。</a:t>
            </a:r>
          </a:p>
          <a:p>
            <a:pPr marL="742950" lvl="1" indent="-285750" defTabSz="914400">
              <a:buFontTx/>
              <a:buNone/>
            </a:pPr>
            <a:r>
              <a:rPr lang="en-US" altLang="zh-CN" sz="2400" dirty="0">
                <a:solidFill>
                  <a:srgbClr val="0000FF"/>
                </a:solidFill>
              </a:rPr>
              <a:t>SELECT </a:t>
            </a:r>
            <a:r>
              <a:rPr lang="en-US" altLang="zh-CN" sz="2400" dirty="0" err="1" smtClean="0">
                <a:solidFill>
                  <a:srgbClr val="0000FF"/>
                </a:solidFill>
              </a:rPr>
              <a:t>Sname</a:t>
            </a:r>
            <a:r>
              <a:rPr lang="en-US" altLang="zh-CN" sz="2400" dirty="0" smtClean="0">
                <a:solidFill>
                  <a:srgbClr val="0000FF"/>
                </a:solidFill>
              </a:rPr>
              <a:t>, </a:t>
            </a:r>
            <a:r>
              <a:rPr lang="en-US" altLang="zh-CN" sz="2400" dirty="0" err="1" smtClean="0">
                <a:solidFill>
                  <a:srgbClr val="0000FF"/>
                </a:solidFill>
              </a:rPr>
              <a:t>Ssex</a:t>
            </a:r>
            <a:r>
              <a:rPr lang="en-US" altLang="zh-CN" sz="2400" dirty="0" smtClean="0">
                <a:solidFill>
                  <a:srgbClr val="0000FF"/>
                </a:solidFill>
              </a:rPr>
              <a:t>   </a:t>
            </a:r>
            <a:r>
              <a:rPr lang="en-US" altLang="zh-CN" sz="2400" dirty="0">
                <a:solidFill>
                  <a:srgbClr val="0000FF"/>
                </a:solidFill>
              </a:rPr>
              <a:t>FROM  Student</a:t>
            </a:r>
          </a:p>
          <a:p>
            <a:pPr marL="742950" lvl="1" indent="-285750" defTabSz="914400">
              <a:buFontTx/>
              <a:buNone/>
            </a:pPr>
            <a:r>
              <a:rPr lang="en-US" altLang="zh-CN" sz="2400" dirty="0">
                <a:solidFill>
                  <a:srgbClr val="0000FF"/>
                </a:solidFill>
              </a:rPr>
              <a:t>          WHERE </a:t>
            </a:r>
            <a:r>
              <a:rPr lang="en-US" altLang="zh-CN" sz="2400" dirty="0" err="1">
                <a:solidFill>
                  <a:srgbClr val="0000FF"/>
                </a:solidFill>
              </a:rPr>
              <a:t>Sdept</a:t>
            </a:r>
            <a:r>
              <a:rPr lang="en-US" altLang="zh-CN" sz="2400" dirty="0">
                <a:solidFill>
                  <a:srgbClr val="0000FF"/>
                </a:solidFill>
              </a:rPr>
              <a:t> IN ( 'IS'</a:t>
            </a:r>
            <a:r>
              <a:rPr lang="zh-CN" altLang="en-US" sz="2400" dirty="0">
                <a:solidFill>
                  <a:srgbClr val="0000FF"/>
                </a:solidFill>
              </a:rPr>
              <a:t>，</a:t>
            </a:r>
            <a:r>
              <a:rPr lang="en-US" altLang="zh-CN" sz="2400" dirty="0">
                <a:solidFill>
                  <a:srgbClr val="0000FF"/>
                </a:solidFill>
              </a:rPr>
              <a:t>'MA'</a:t>
            </a:r>
            <a:r>
              <a:rPr lang="zh-CN" altLang="en-US" sz="2400" dirty="0">
                <a:solidFill>
                  <a:srgbClr val="0000FF"/>
                </a:solidFill>
              </a:rPr>
              <a:t>，</a:t>
            </a:r>
            <a:r>
              <a:rPr lang="en-US" altLang="zh-CN" sz="2400" dirty="0">
                <a:solidFill>
                  <a:srgbClr val="0000FF"/>
                </a:solidFill>
              </a:rPr>
              <a:t>'CS' );</a:t>
            </a:r>
          </a:p>
          <a:p>
            <a:pPr marL="742950" lvl="1" indent="-285750" defTabSz="914400">
              <a:buFontTx/>
              <a:buNone/>
            </a:pPr>
            <a:r>
              <a:rPr lang="en-US" altLang="zh-CN" sz="2400" dirty="0">
                <a:solidFill>
                  <a:srgbClr val="0000FF"/>
                </a:solidFill>
              </a:rPr>
              <a:t>          ( WHERE </a:t>
            </a:r>
            <a:r>
              <a:rPr lang="en-US" altLang="zh-CN" sz="2400" dirty="0" err="1">
                <a:solidFill>
                  <a:srgbClr val="0000FF"/>
                </a:solidFill>
              </a:rPr>
              <a:t>Sdept</a:t>
            </a:r>
            <a:r>
              <a:rPr lang="en-US" altLang="zh-CN" sz="2400" dirty="0">
                <a:solidFill>
                  <a:srgbClr val="0000FF"/>
                </a:solidFill>
              </a:rPr>
              <a:t> = 'IS'</a:t>
            </a:r>
            <a:r>
              <a:rPr lang="zh-CN" altLang="en-US" sz="2400" dirty="0">
                <a:solidFill>
                  <a:srgbClr val="0000FF"/>
                </a:solidFill>
              </a:rPr>
              <a:t> </a:t>
            </a:r>
            <a:r>
              <a:rPr lang="en-US" altLang="zh-CN" sz="2400" dirty="0">
                <a:solidFill>
                  <a:srgbClr val="0000FF"/>
                </a:solidFill>
              </a:rPr>
              <a:t>OR </a:t>
            </a:r>
            <a:r>
              <a:rPr lang="en-US" altLang="zh-CN" sz="2400" dirty="0" err="1">
                <a:solidFill>
                  <a:srgbClr val="0000FF"/>
                </a:solidFill>
              </a:rPr>
              <a:t>Sdept</a:t>
            </a:r>
            <a:r>
              <a:rPr lang="en-US" altLang="zh-CN" sz="2400" dirty="0">
                <a:solidFill>
                  <a:srgbClr val="0000FF"/>
                </a:solidFill>
              </a:rPr>
              <a:t> = 'MA' OR </a:t>
            </a:r>
            <a:r>
              <a:rPr lang="en-US" altLang="zh-CN" sz="2400" dirty="0" err="1">
                <a:solidFill>
                  <a:srgbClr val="0000FF"/>
                </a:solidFill>
              </a:rPr>
              <a:t>Sdept</a:t>
            </a:r>
            <a:r>
              <a:rPr lang="en-US" altLang="zh-CN" sz="2400" dirty="0">
                <a:solidFill>
                  <a:srgbClr val="0000FF"/>
                </a:solidFill>
              </a:rPr>
              <a:t> = 'CS' )</a:t>
            </a:r>
          </a:p>
          <a:p>
            <a:pPr marL="342900" indent="-342900" algn="just" defTabSz="914400"/>
            <a:r>
              <a:rPr lang="en-US" altLang="zh-CN" dirty="0"/>
              <a:t>[</a:t>
            </a:r>
            <a:r>
              <a:rPr lang="zh-CN" altLang="en-US" dirty="0">
                <a:ea typeface="黑体" pitchFamily="49" charset="-122"/>
              </a:rPr>
              <a:t>例</a:t>
            </a:r>
            <a:r>
              <a:rPr lang="en-US" altLang="zh-CN" dirty="0"/>
              <a:t>]</a:t>
            </a:r>
            <a:r>
              <a:rPr lang="zh-CN" altLang="en-US" dirty="0"/>
              <a:t>查询既不是信息系、数学系，也不是计算机科学系的学生的姓名和性别。</a:t>
            </a:r>
          </a:p>
          <a:p>
            <a:pPr marL="742950" lvl="1" indent="-285750" algn="just" defTabSz="914400">
              <a:buFontTx/>
              <a:buNone/>
            </a:pPr>
            <a:r>
              <a:rPr lang="en-US" altLang="zh-CN" dirty="0">
                <a:solidFill>
                  <a:srgbClr val="0000FF"/>
                </a:solidFill>
              </a:rPr>
              <a:t>SELECT </a:t>
            </a:r>
            <a:r>
              <a:rPr lang="en-US" altLang="zh-CN" dirty="0" err="1" smtClean="0">
                <a:solidFill>
                  <a:srgbClr val="0000FF"/>
                </a:solidFill>
              </a:rPr>
              <a:t>Sname</a:t>
            </a:r>
            <a:r>
              <a:rPr lang="en-US" altLang="zh-CN" dirty="0" smtClean="0">
                <a:solidFill>
                  <a:srgbClr val="0000FF"/>
                </a:solidFill>
              </a:rPr>
              <a:t>, </a:t>
            </a:r>
            <a:r>
              <a:rPr lang="en-US" altLang="zh-CN" dirty="0" err="1" smtClean="0">
                <a:solidFill>
                  <a:srgbClr val="0000FF"/>
                </a:solidFill>
              </a:rPr>
              <a:t>Ssex</a:t>
            </a:r>
            <a:r>
              <a:rPr lang="en-US" altLang="zh-CN" dirty="0" smtClean="0">
                <a:solidFill>
                  <a:srgbClr val="0000FF"/>
                </a:solidFill>
              </a:rPr>
              <a:t>  </a:t>
            </a:r>
            <a:r>
              <a:rPr lang="en-US" altLang="zh-CN" dirty="0">
                <a:solidFill>
                  <a:srgbClr val="0000FF"/>
                </a:solidFill>
              </a:rPr>
              <a:t>FROM Student</a:t>
            </a:r>
          </a:p>
          <a:p>
            <a:pPr marL="342900" indent="-342900" algn="just" defTabSz="914400">
              <a:buFont typeface="Wingdings" pitchFamily="2" charset="2"/>
              <a:buNone/>
            </a:pP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NOT IN ( 'IS'</a:t>
            </a:r>
            <a:r>
              <a:rPr lang="zh-CN" altLang="en-US" dirty="0">
                <a:solidFill>
                  <a:srgbClr val="0000FF"/>
                </a:solidFill>
              </a:rPr>
              <a:t>，</a:t>
            </a:r>
            <a:r>
              <a:rPr lang="en-US" altLang="zh-CN" dirty="0">
                <a:solidFill>
                  <a:srgbClr val="0000FF"/>
                </a:solidFill>
              </a:rPr>
              <a:t>'MA'</a:t>
            </a:r>
            <a:r>
              <a:rPr lang="zh-CN" altLang="en-US" dirty="0">
                <a:solidFill>
                  <a:srgbClr val="0000FF"/>
                </a:solidFill>
              </a:rPr>
              <a:t>，</a:t>
            </a:r>
            <a:r>
              <a:rPr lang="en-US" altLang="zh-CN" dirty="0">
                <a:solidFill>
                  <a:srgbClr val="0000FF"/>
                </a:solidFill>
              </a:rPr>
              <a:t>'CS'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4035">
                                            <p:txEl>
                                              <p:pRg st="0" end="0"/>
                                            </p:txEl>
                                          </p:spTgt>
                                        </p:tgtEl>
                                        <p:attrNameLst>
                                          <p:attrName>style.visibility</p:attrName>
                                        </p:attrNameLst>
                                      </p:cBhvr>
                                      <p:to>
                                        <p:strVal val="visible"/>
                                      </p:to>
                                    </p:set>
                                    <p:animEffect transition="in" filter="wipe(up)">
                                      <p:cBhvr>
                                        <p:cTn id="7" dur="1000"/>
                                        <p:tgtEl>
                                          <p:spTgt spid="132403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24035">
                                            <p:txEl>
                                              <p:pRg st="1" end="1"/>
                                            </p:txEl>
                                          </p:spTgt>
                                        </p:tgtEl>
                                        <p:attrNameLst>
                                          <p:attrName>style.visibility</p:attrName>
                                        </p:attrNameLst>
                                      </p:cBhvr>
                                      <p:to>
                                        <p:strVal val="visible"/>
                                      </p:to>
                                    </p:set>
                                    <p:animEffect transition="in" filter="wipe(up)">
                                      <p:cBhvr>
                                        <p:cTn id="11" dur="1000"/>
                                        <p:tgtEl>
                                          <p:spTgt spid="132403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24035">
                                            <p:txEl>
                                              <p:pRg st="2" end="2"/>
                                            </p:txEl>
                                          </p:spTgt>
                                        </p:tgtEl>
                                        <p:attrNameLst>
                                          <p:attrName>style.visibility</p:attrName>
                                        </p:attrNameLst>
                                      </p:cBhvr>
                                      <p:to>
                                        <p:strVal val="visible"/>
                                      </p:to>
                                    </p:set>
                                    <p:animEffect transition="in" filter="wipe(up)">
                                      <p:cBhvr>
                                        <p:cTn id="16" dur="1000"/>
                                        <p:tgtEl>
                                          <p:spTgt spid="1324035">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4035">
                                            <p:txEl>
                                              <p:pRg st="3" end="3"/>
                                            </p:txEl>
                                          </p:spTgt>
                                        </p:tgtEl>
                                        <p:attrNameLst>
                                          <p:attrName>style.visibility</p:attrName>
                                        </p:attrNameLst>
                                      </p:cBhvr>
                                      <p:to>
                                        <p:strVal val="visible"/>
                                      </p:to>
                                    </p:set>
                                    <p:animEffect transition="in" filter="wipe(up)">
                                      <p:cBhvr>
                                        <p:cTn id="19" dur="1000"/>
                                        <p:tgtEl>
                                          <p:spTgt spid="1324035">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24035">
                                            <p:txEl>
                                              <p:pRg st="4" end="4"/>
                                            </p:txEl>
                                          </p:spTgt>
                                        </p:tgtEl>
                                        <p:attrNameLst>
                                          <p:attrName>style.visibility</p:attrName>
                                        </p:attrNameLst>
                                      </p:cBhvr>
                                      <p:to>
                                        <p:strVal val="visible"/>
                                      </p:to>
                                    </p:set>
                                    <p:animEffect transition="in" filter="wipe(up)">
                                      <p:cBhvr>
                                        <p:cTn id="22" dur="1000"/>
                                        <p:tgtEl>
                                          <p:spTgt spid="1324035">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24035">
                                            <p:txEl>
                                              <p:pRg st="5" end="5"/>
                                            </p:txEl>
                                          </p:spTgt>
                                        </p:tgtEl>
                                        <p:attrNameLst>
                                          <p:attrName>style.visibility</p:attrName>
                                        </p:attrNameLst>
                                      </p:cBhvr>
                                      <p:to>
                                        <p:strVal val="visible"/>
                                      </p:to>
                                    </p:set>
                                    <p:animEffect transition="in" filter="wipe(up)">
                                      <p:cBhvr>
                                        <p:cTn id="25" dur="1000"/>
                                        <p:tgtEl>
                                          <p:spTgt spid="132403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24035">
                                            <p:txEl>
                                              <p:pRg st="6" end="6"/>
                                            </p:txEl>
                                          </p:spTgt>
                                        </p:tgtEl>
                                        <p:attrNameLst>
                                          <p:attrName>style.visibility</p:attrName>
                                        </p:attrNameLst>
                                      </p:cBhvr>
                                      <p:to>
                                        <p:strVal val="visible"/>
                                      </p:to>
                                    </p:set>
                                    <p:animEffect transition="in" filter="wipe(up)">
                                      <p:cBhvr>
                                        <p:cTn id="30" dur="1000"/>
                                        <p:tgtEl>
                                          <p:spTgt spid="1324035">
                                            <p:txEl>
                                              <p:pRg st="6" end="6"/>
                                            </p:txEl>
                                          </p:spTgt>
                                        </p:tgtEl>
                                      </p:cBhvr>
                                    </p:animEffect>
                                  </p:childTnLst>
                                </p:cTn>
                              </p:par>
                            </p:childTnLst>
                          </p:cTn>
                        </p:par>
                        <p:par>
                          <p:cTn id="31" fill="hold" nodeType="afterGroup">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24035">
                                            <p:txEl>
                                              <p:pRg st="7" end="7"/>
                                            </p:txEl>
                                          </p:spTgt>
                                        </p:tgtEl>
                                        <p:attrNameLst>
                                          <p:attrName>style.visibility</p:attrName>
                                        </p:attrNameLst>
                                      </p:cBhvr>
                                      <p:to>
                                        <p:strVal val="visible"/>
                                      </p:to>
                                    </p:set>
                                    <p:animEffect transition="in" filter="wipe(up)">
                                      <p:cBhvr>
                                        <p:cTn id="34" dur="1000"/>
                                        <p:tgtEl>
                                          <p:spTgt spid="1324035">
                                            <p:txEl>
                                              <p:pRg st="7" end="7"/>
                                            </p:txEl>
                                          </p:spTgt>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324035">
                                            <p:txEl>
                                              <p:pRg st="8" end="8"/>
                                            </p:txEl>
                                          </p:spTgt>
                                        </p:tgtEl>
                                        <p:attrNameLst>
                                          <p:attrName>style.visibility</p:attrName>
                                        </p:attrNameLst>
                                      </p:cBhvr>
                                      <p:to>
                                        <p:strVal val="visible"/>
                                      </p:to>
                                    </p:set>
                                    <p:animEffect transition="in" filter="wipe(up)">
                                      <p:cBhvr>
                                        <p:cTn id="38" dur="1000"/>
                                        <p:tgtEl>
                                          <p:spTgt spid="1324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3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5EAC08-9121-495D-9872-BDC294F76F70}" type="slidenum">
              <a:rPr lang="zh-CN" altLang="en-US"/>
              <a:pPr/>
              <a:t>47</a:t>
            </a:fld>
            <a:endParaRPr lang="en-US" altLang="zh-CN"/>
          </a:p>
        </p:txBody>
      </p:sp>
      <p:sp>
        <p:nvSpPr>
          <p:cNvPr id="5" name="日期占位符 4"/>
          <p:cNvSpPr>
            <a:spLocks noGrp="1"/>
          </p:cNvSpPr>
          <p:nvPr>
            <p:ph type="dt" sz="half" idx="11"/>
          </p:nvPr>
        </p:nvSpPr>
        <p:spPr/>
        <p:txBody>
          <a:bodyPr/>
          <a:lstStyle/>
          <a:p>
            <a:fld id="{422F8849-BDC2-4AAC-984C-DCB526F696B1}" type="datetime1">
              <a:rPr lang="zh-CN" altLang="en-US"/>
              <a:pPr/>
              <a:t>2017/4/15</a:t>
            </a:fld>
            <a:endParaRPr lang="en-US" altLang="zh-CN" sz="1000"/>
          </a:p>
        </p:txBody>
      </p:sp>
      <p:sp>
        <p:nvSpPr>
          <p:cNvPr id="1326082" name="Rectangle 2"/>
          <p:cNvSpPr>
            <a:spLocks noGrp="1" noChangeArrowheads="1"/>
          </p:cNvSpPr>
          <p:nvPr>
            <p:ph type="title"/>
          </p:nvPr>
        </p:nvSpPr>
        <p:spPr/>
        <p:txBody>
          <a:bodyPr/>
          <a:lstStyle/>
          <a:p>
            <a:r>
              <a:rPr lang="en-US" altLang="zh-CN"/>
              <a:t>(4) </a:t>
            </a:r>
            <a:r>
              <a:rPr lang="zh-CN" altLang="en-US"/>
              <a:t>字符串匹配</a:t>
            </a:r>
          </a:p>
        </p:txBody>
      </p:sp>
      <p:sp>
        <p:nvSpPr>
          <p:cNvPr id="1326083" name="Rectangle 3"/>
          <p:cNvSpPr>
            <a:spLocks noGrp="1" noChangeArrowheads="1"/>
          </p:cNvSpPr>
          <p:nvPr>
            <p:ph type="body" idx="1"/>
          </p:nvPr>
        </p:nvSpPr>
        <p:spPr>
          <a:xfrm>
            <a:off x="488950" y="1125538"/>
            <a:ext cx="9001125" cy="5289550"/>
          </a:xfrm>
        </p:spPr>
        <p:txBody>
          <a:bodyPr/>
          <a:lstStyle/>
          <a:p>
            <a:pPr marL="342900" indent="-342900" algn="just" defTabSz="914400">
              <a:lnSpc>
                <a:spcPct val="80000"/>
              </a:lnSpc>
              <a:buFont typeface="Wingdings" pitchFamily="2" charset="2"/>
              <a:buNone/>
            </a:pPr>
            <a:r>
              <a:rPr lang="zh-CN" altLang="en-US"/>
              <a:t> </a:t>
            </a:r>
            <a:r>
              <a:rPr lang="en-US" altLang="zh-CN"/>
              <a:t>[NOT] LIKE  ‘&lt;</a:t>
            </a:r>
            <a:r>
              <a:rPr lang="zh-CN" altLang="en-US"/>
              <a:t>匹配串</a:t>
            </a:r>
            <a:r>
              <a:rPr lang="en-US" altLang="zh-CN"/>
              <a:t>&gt;’  [ESCAPE ‘ &lt;</a:t>
            </a:r>
            <a:r>
              <a:rPr lang="zh-CN" altLang="en-US"/>
              <a:t>换码字符</a:t>
            </a:r>
            <a:r>
              <a:rPr lang="en-US" altLang="zh-CN"/>
              <a:t>&gt;’]</a:t>
            </a:r>
          </a:p>
          <a:p>
            <a:pPr marL="342900" indent="-342900" algn="just" defTabSz="914400">
              <a:lnSpc>
                <a:spcPct val="80000"/>
              </a:lnSpc>
            </a:pPr>
            <a:r>
              <a:rPr lang="en-US" altLang="zh-CN"/>
              <a:t>&lt;</a:t>
            </a:r>
            <a:r>
              <a:rPr lang="zh-CN" altLang="en-US"/>
              <a:t>匹配串</a:t>
            </a:r>
            <a:r>
              <a:rPr lang="en-US" altLang="zh-CN"/>
              <a:t>&gt;</a:t>
            </a:r>
            <a:r>
              <a:rPr lang="zh-CN" altLang="en-US"/>
              <a:t>：指定匹配模板</a:t>
            </a:r>
          </a:p>
          <a:p>
            <a:pPr marL="642938" lvl="1" indent="-109538" algn="just" defTabSz="914400">
              <a:lnSpc>
                <a:spcPct val="80000"/>
              </a:lnSpc>
            </a:pPr>
            <a:r>
              <a:rPr lang="zh-CN" altLang="en-US"/>
              <a:t>匹配模板：固定字符串或含通配符的字符串</a:t>
            </a:r>
          </a:p>
          <a:p>
            <a:pPr marL="1143000" lvl="2" indent="-309563" algn="just" defTabSz="914400">
              <a:lnSpc>
                <a:spcPct val="80000"/>
              </a:lnSpc>
            </a:pPr>
            <a:r>
              <a:rPr lang="zh-CN" altLang="en-US"/>
              <a:t>当匹配模板为固定字符串时</a:t>
            </a:r>
            <a:r>
              <a:rPr lang="en-US" altLang="zh-CN"/>
              <a:t>,</a:t>
            </a:r>
            <a:r>
              <a:rPr lang="zh-CN" altLang="en-US"/>
              <a:t>可以用 </a:t>
            </a:r>
            <a:r>
              <a:rPr lang="en-US" altLang="zh-CN"/>
              <a:t>= </a:t>
            </a:r>
            <a:r>
              <a:rPr lang="zh-CN" altLang="en-US"/>
              <a:t>运算符取代 </a:t>
            </a:r>
            <a:r>
              <a:rPr lang="en-US" altLang="zh-CN"/>
              <a:t>LIKE </a:t>
            </a:r>
            <a:r>
              <a:rPr lang="zh-CN" altLang="en-US"/>
              <a:t>谓词</a:t>
            </a:r>
            <a:r>
              <a:rPr lang="en-US" altLang="zh-CN"/>
              <a:t>,</a:t>
            </a:r>
            <a:r>
              <a:rPr lang="zh-CN" altLang="en-US"/>
              <a:t>用 </a:t>
            </a:r>
            <a:r>
              <a:rPr lang="en-US" altLang="zh-CN"/>
              <a:t>!= </a:t>
            </a:r>
            <a:r>
              <a:rPr lang="zh-CN" altLang="en-US"/>
              <a:t>或 </a:t>
            </a:r>
            <a:r>
              <a:rPr lang="en-US" altLang="zh-CN"/>
              <a:t>&lt;&gt;</a:t>
            </a:r>
            <a:r>
              <a:rPr lang="zh-CN" altLang="en-US"/>
              <a:t>运算符取代 </a:t>
            </a:r>
            <a:r>
              <a:rPr lang="en-US" altLang="zh-CN"/>
              <a:t>NOT LIKE</a:t>
            </a:r>
            <a:r>
              <a:rPr lang="zh-CN" altLang="en-US"/>
              <a:t>谓词</a:t>
            </a:r>
          </a:p>
          <a:p>
            <a:pPr marL="642938" lvl="1" indent="-109538" algn="just" defTabSz="914400">
              <a:lnSpc>
                <a:spcPct val="80000"/>
              </a:lnSpc>
            </a:pPr>
            <a:r>
              <a:rPr lang="zh-CN" altLang="en-US"/>
              <a:t>通配符</a:t>
            </a:r>
          </a:p>
          <a:p>
            <a:pPr marL="1143000" lvl="2" indent="-309563" defTabSz="914400">
              <a:lnSpc>
                <a:spcPct val="80000"/>
              </a:lnSpc>
            </a:pPr>
            <a:r>
              <a:rPr lang="en-US" altLang="zh-CN"/>
              <a:t>% </a:t>
            </a:r>
            <a:r>
              <a:rPr lang="zh-CN" altLang="en-US"/>
              <a:t>代表任意长度（长度可以为</a:t>
            </a:r>
            <a:r>
              <a:rPr lang="en-US" altLang="zh-CN"/>
              <a:t>0</a:t>
            </a:r>
            <a:r>
              <a:rPr lang="zh-CN" altLang="en-US"/>
              <a:t>）的字符串</a:t>
            </a:r>
          </a:p>
          <a:p>
            <a:pPr marL="1143000" lvl="2" indent="-309563" defTabSz="914400">
              <a:lnSpc>
                <a:spcPct val="80000"/>
              </a:lnSpc>
              <a:buFont typeface="Wingdings" pitchFamily="2" charset="2"/>
              <a:buNone/>
            </a:pPr>
            <a:r>
              <a:rPr lang="zh-CN" altLang="en-US"/>
              <a:t>例：</a:t>
            </a:r>
            <a:r>
              <a:rPr lang="en-US" altLang="zh-CN"/>
              <a:t>a%b</a:t>
            </a:r>
            <a:r>
              <a:rPr lang="zh-CN" altLang="en-US"/>
              <a:t>表示以</a:t>
            </a:r>
            <a:r>
              <a:rPr lang="en-US" altLang="zh-CN"/>
              <a:t>a</a:t>
            </a:r>
            <a:r>
              <a:rPr lang="zh-CN" altLang="en-US"/>
              <a:t>开头，以</a:t>
            </a:r>
            <a:r>
              <a:rPr lang="en-US" altLang="zh-CN"/>
              <a:t>b</a:t>
            </a:r>
            <a:r>
              <a:rPr lang="zh-CN" altLang="en-US"/>
              <a:t>结尾的任意长度的字符串。如</a:t>
            </a:r>
            <a:r>
              <a:rPr lang="en-US" altLang="zh-CN"/>
              <a:t>acb</a:t>
            </a:r>
            <a:r>
              <a:rPr lang="zh-CN" altLang="en-US"/>
              <a:t>，</a:t>
            </a:r>
            <a:r>
              <a:rPr lang="en-US" altLang="zh-CN"/>
              <a:t>addgb</a:t>
            </a:r>
            <a:r>
              <a:rPr lang="zh-CN" altLang="en-US"/>
              <a:t>，</a:t>
            </a:r>
            <a:r>
              <a:rPr lang="en-US" altLang="zh-CN"/>
              <a:t>ab </a:t>
            </a:r>
            <a:r>
              <a:rPr lang="zh-CN" altLang="en-US"/>
              <a:t>等都满足该匹配串</a:t>
            </a:r>
          </a:p>
          <a:p>
            <a:pPr marL="1143000" lvl="2" indent="-309563" defTabSz="914400">
              <a:lnSpc>
                <a:spcPct val="80000"/>
              </a:lnSpc>
            </a:pPr>
            <a:r>
              <a:rPr lang="en-US" altLang="zh-CN"/>
              <a:t>(</a:t>
            </a:r>
            <a:r>
              <a:rPr lang="zh-CN" altLang="en-US"/>
              <a:t>下横线</a:t>
            </a:r>
            <a:r>
              <a:rPr lang="en-US" altLang="zh-CN"/>
              <a:t>) </a:t>
            </a:r>
            <a:r>
              <a:rPr lang="zh-CN" altLang="en-US"/>
              <a:t>代表任意单个字符</a:t>
            </a:r>
          </a:p>
          <a:p>
            <a:pPr marL="642938" lvl="1" indent="-109538" defTabSz="914400">
              <a:lnSpc>
                <a:spcPct val="80000"/>
              </a:lnSpc>
              <a:buFontTx/>
              <a:buNone/>
            </a:pPr>
            <a:r>
              <a:rPr lang="zh-CN" altLang="en-US"/>
              <a:t>例：</a:t>
            </a:r>
            <a:r>
              <a:rPr lang="en-US" altLang="zh-CN"/>
              <a:t>a_b</a:t>
            </a:r>
            <a:r>
              <a:rPr lang="zh-CN" altLang="en-US"/>
              <a:t>表示以</a:t>
            </a:r>
            <a:r>
              <a:rPr lang="en-US" altLang="zh-CN"/>
              <a:t>a</a:t>
            </a:r>
            <a:r>
              <a:rPr lang="zh-CN" altLang="en-US"/>
              <a:t>开头，以</a:t>
            </a:r>
            <a:r>
              <a:rPr lang="en-US" altLang="zh-CN"/>
              <a:t>b</a:t>
            </a:r>
            <a:r>
              <a:rPr lang="zh-CN" altLang="en-US"/>
              <a:t>结尾的长度为</a:t>
            </a:r>
            <a:r>
              <a:rPr lang="en-US" altLang="zh-CN"/>
              <a:t>3</a:t>
            </a:r>
            <a:r>
              <a:rPr lang="zh-CN" altLang="en-US"/>
              <a:t>的任意字符串。如</a:t>
            </a:r>
            <a:r>
              <a:rPr lang="en-US" altLang="zh-CN"/>
              <a:t>acb</a:t>
            </a:r>
            <a:r>
              <a:rPr lang="zh-CN" altLang="en-US"/>
              <a:t>，</a:t>
            </a:r>
            <a:r>
              <a:rPr lang="en-US" altLang="zh-CN"/>
              <a:t>afb</a:t>
            </a:r>
            <a:r>
              <a:rPr lang="zh-CN" altLang="en-US"/>
              <a:t>等都满足该匹配串</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8785DBF-D245-4F74-8BA7-7497F0EBE80F}" type="slidenum">
              <a:rPr lang="zh-CN" altLang="en-US"/>
              <a:pPr/>
              <a:t>48</a:t>
            </a:fld>
            <a:endParaRPr lang="en-US" altLang="zh-CN"/>
          </a:p>
        </p:txBody>
      </p:sp>
      <p:sp>
        <p:nvSpPr>
          <p:cNvPr id="5" name="日期占位符 4"/>
          <p:cNvSpPr>
            <a:spLocks noGrp="1"/>
          </p:cNvSpPr>
          <p:nvPr>
            <p:ph type="dt" sz="half" idx="11"/>
          </p:nvPr>
        </p:nvSpPr>
        <p:spPr/>
        <p:txBody>
          <a:bodyPr/>
          <a:lstStyle/>
          <a:p>
            <a:fld id="{A144C1B1-151A-449A-A589-FD48B9E87417}" type="datetime1">
              <a:rPr lang="zh-CN" altLang="en-US"/>
              <a:pPr/>
              <a:t>2017/4/15</a:t>
            </a:fld>
            <a:endParaRPr lang="en-US" altLang="zh-CN" sz="1000"/>
          </a:p>
        </p:txBody>
      </p:sp>
      <p:sp>
        <p:nvSpPr>
          <p:cNvPr id="1362946" name="Rectangle 2"/>
          <p:cNvSpPr>
            <a:spLocks noGrp="1" noChangeArrowheads="1"/>
          </p:cNvSpPr>
          <p:nvPr>
            <p:ph type="title"/>
          </p:nvPr>
        </p:nvSpPr>
        <p:spPr/>
        <p:txBody>
          <a:bodyPr/>
          <a:lstStyle/>
          <a:p>
            <a:r>
              <a:rPr lang="en-US" altLang="zh-CN"/>
              <a:t>(4) </a:t>
            </a:r>
            <a:r>
              <a:rPr lang="zh-CN" altLang="en-US"/>
              <a:t>字符串匹配</a:t>
            </a:r>
          </a:p>
        </p:txBody>
      </p:sp>
      <p:sp>
        <p:nvSpPr>
          <p:cNvPr id="1362947" name="Rectangle 3"/>
          <p:cNvSpPr>
            <a:spLocks noGrp="1" noChangeArrowheads="1"/>
          </p:cNvSpPr>
          <p:nvPr>
            <p:ph type="body" idx="1"/>
          </p:nvPr>
        </p:nvSpPr>
        <p:spPr>
          <a:xfrm>
            <a:off x="488950" y="1125538"/>
            <a:ext cx="9001125" cy="2647950"/>
          </a:xfrm>
        </p:spPr>
        <p:txBody>
          <a:bodyPr/>
          <a:lstStyle/>
          <a:p>
            <a:pPr marL="342900" indent="-342900" algn="just" defTabSz="914400">
              <a:lnSpc>
                <a:spcPct val="100000"/>
              </a:lnSpc>
              <a:buFont typeface="Wingdings" pitchFamily="2" charset="2"/>
              <a:buNone/>
            </a:pPr>
            <a:r>
              <a:rPr lang="zh-CN" altLang="en-US"/>
              <a:t> </a:t>
            </a:r>
            <a:r>
              <a:rPr lang="en-US" altLang="zh-CN"/>
              <a:t>[NOT] LIKE  ‘&lt;</a:t>
            </a:r>
            <a:r>
              <a:rPr lang="zh-CN" altLang="en-US"/>
              <a:t>匹配串</a:t>
            </a:r>
            <a:r>
              <a:rPr lang="en-US" altLang="zh-CN"/>
              <a:t>&gt;’  [ESCAPE ‘ &lt;</a:t>
            </a:r>
            <a:r>
              <a:rPr lang="zh-CN" altLang="en-US"/>
              <a:t>换码字符</a:t>
            </a:r>
            <a:r>
              <a:rPr lang="en-US" altLang="zh-CN"/>
              <a:t>&gt;’]</a:t>
            </a:r>
          </a:p>
          <a:p>
            <a:pPr marL="642938" lvl="1" indent="-109538" algn="just" defTabSz="914400"/>
            <a:r>
              <a:rPr lang="en-US" altLang="zh-CN"/>
              <a:t>ESCAPE </a:t>
            </a:r>
            <a:r>
              <a:rPr lang="zh-CN" altLang="en-US"/>
              <a:t>短语：</a:t>
            </a:r>
          </a:p>
          <a:p>
            <a:pPr marL="1143000" lvl="2" indent="-309563" defTabSz="914400">
              <a:lnSpc>
                <a:spcPct val="120000"/>
              </a:lnSpc>
            </a:pPr>
            <a:r>
              <a:rPr lang="zh-CN" altLang="en-US"/>
              <a:t>当用户要查询的字符串本身就含有 </a:t>
            </a:r>
            <a:r>
              <a:rPr lang="en-US" altLang="zh-CN"/>
              <a:t>% </a:t>
            </a:r>
            <a:r>
              <a:rPr lang="zh-CN" altLang="en-US"/>
              <a:t>或 </a:t>
            </a:r>
            <a:r>
              <a:rPr lang="en-US" altLang="zh-CN"/>
              <a:t>_ </a:t>
            </a:r>
            <a:r>
              <a:rPr lang="zh-CN" altLang="en-US"/>
              <a:t>时，要使用</a:t>
            </a:r>
            <a:r>
              <a:rPr lang="en-US" altLang="zh-CN"/>
              <a:t>ESCAPE '&lt;</a:t>
            </a:r>
            <a:r>
              <a:rPr lang="zh-CN" altLang="en-US"/>
              <a:t>换码字符</a:t>
            </a:r>
            <a:r>
              <a:rPr lang="en-US" altLang="zh-CN"/>
              <a:t>&gt;' </a:t>
            </a:r>
            <a:r>
              <a:rPr lang="zh-CN" altLang="en-US"/>
              <a:t>短语对通配符进行转义</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9523042-406A-4D21-9B03-F838A3459383}" type="slidenum">
              <a:rPr lang="zh-CN" altLang="en-US"/>
              <a:pPr/>
              <a:t>49</a:t>
            </a:fld>
            <a:endParaRPr lang="en-US" altLang="zh-CN"/>
          </a:p>
        </p:txBody>
      </p:sp>
      <p:sp>
        <p:nvSpPr>
          <p:cNvPr id="5" name="日期占位符 4"/>
          <p:cNvSpPr>
            <a:spLocks noGrp="1"/>
          </p:cNvSpPr>
          <p:nvPr>
            <p:ph type="dt" sz="half" idx="11"/>
          </p:nvPr>
        </p:nvSpPr>
        <p:spPr/>
        <p:txBody>
          <a:bodyPr/>
          <a:lstStyle/>
          <a:p>
            <a:fld id="{B4EF0CE3-EE64-423B-B259-B61FA39A9B6F}" type="datetime1">
              <a:rPr lang="zh-CN" altLang="en-US"/>
              <a:pPr/>
              <a:t>2017/4/15</a:t>
            </a:fld>
            <a:endParaRPr lang="en-US" altLang="zh-CN" sz="1000"/>
          </a:p>
        </p:txBody>
      </p:sp>
      <p:sp>
        <p:nvSpPr>
          <p:cNvPr id="1330178" name="Rectangle 2"/>
          <p:cNvSpPr>
            <a:spLocks noGrp="1" noChangeArrowheads="1"/>
          </p:cNvSpPr>
          <p:nvPr>
            <p:ph type="title"/>
          </p:nvPr>
        </p:nvSpPr>
        <p:spPr/>
        <p:txBody>
          <a:bodyPr/>
          <a:lstStyle/>
          <a:p>
            <a:r>
              <a:rPr lang="en-US" altLang="zh-CN"/>
              <a:t>(4) </a:t>
            </a:r>
            <a:r>
              <a:rPr lang="zh-CN" altLang="en-US"/>
              <a:t>字符串匹配</a:t>
            </a:r>
          </a:p>
        </p:txBody>
      </p:sp>
      <p:sp>
        <p:nvSpPr>
          <p:cNvPr id="1330179" name="Rectangle 3"/>
          <p:cNvSpPr>
            <a:spLocks noGrp="1" noChangeArrowheads="1"/>
          </p:cNvSpPr>
          <p:nvPr>
            <p:ph type="body" idx="1"/>
          </p:nvPr>
        </p:nvSpPr>
        <p:spPr>
          <a:xfrm>
            <a:off x="650875" y="1143000"/>
            <a:ext cx="8820150" cy="4442498"/>
          </a:xfrm>
        </p:spPr>
        <p:txBody>
          <a:bodyPr/>
          <a:lstStyle/>
          <a:p>
            <a:pPr marL="342900" indent="-342900" defTabSz="914400"/>
            <a:r>
              <a:rPr lang="zh-CN" altLang="en-US" dirty="0"/>
              <a:t>匹配模板为含通配符的字符串</a:t>
            </a:r>
          </a:p>
          <a:p>
            <a:pPr marL="342900" indent="-342900" defTabSz="914400">
              <a:buFont typeface="Wingdings" pitchFamily="2" charset="2"/>
              <a:buNone/>
            </a:pPr>
            <a:r>
              <a:rPr lang="en-US" altLang="zh-CN" dirty="0"/>
              <a:t>[</a:t>
            </a:r>
            <a:r>
              <a:rPr lang="zh-CN" altLang="en-US" dirty="0"/>
              <a:t>例</a:t>
            </a:r>
            <a:r>
              <a:rPr lang="en-US" altLang="zh-CN" dirty="0"/>
              <a:t>]  </a:t>
            </a:r>
            <a:r>
              <a:rPr lang="zh-CN" altLang="en-US" dirty="0"/>
              <a:t>查询所有姓刘学生的姓名、学号和性别。</a:t>
            </a:r>
          </a:p>
          <a:p>
            <a:pPr marL="742950" lvl="1" indent="-285750" defTabSz="914400">
              <a:buFontTx/>
              <a:buNone/>
            </a:pPr>
            <a:r>
              <a:rPr lang="zh-CN" altLang="en-US" dirty="0"/>
              <a:t>      </a:t>
            </a:r>
            <a:r>
              <a:rPr lang="en-US" altLang="zh-CN" dirty="0">
                <a:solidFill>
                  <a:srgbClr val="0000FF"/>
                </a:solidFill>
              </a:rPr>
              <a:t>SELECT </a:t>
            </a:r>
            <a:r>
              <a:rPr lang="en-US" altLang="zh-CN" dirty="0" err="1" smtClean="0">
                <a:solidFill>
                  <a:srgbClr val="0000FF"/>
                </a:solidFill>
              </a:rPr>
              <a:t>Sname</a:t>
            </a:r>
            <a:r>
              <a:rPr lang="en-US" altLang="zh-CN" dirty="0" smtClean="0">
                <a:solidFill>
                  <a:srgbClr val="0000FF"/>
                </a:solidFill>
              </a:rPr>
              <a:t>, </a:t>
            </a:r>
            <a:r>
              <a:rPr lang="en-US" altLang="zh-CN" dirty="0" err="1" smtClean="0">
                <a:solidFill>
                  <a:srgbClr val="0000FF"/>
                </a:solidFill>
              </a:rPr>
              <a:t>Sno</a:t>
            </a:r>
            <a:r>
              <a:rPr lang="en-US" altLang="zh-CN" dirty="0" smtClean="0">
                <a:solidFill>
                  <a:srgbClr val="0000FF"/>
                </a:solidFill>
              </a:rPr>
              <a:t>, </a:t>
            </a:r>
            <a:r>
              <a:rPr lang="en-US" altLang="zh-CN" dirty="0" err="1" smtClean="0">
                <a:solidFill>
                  <a:srgbClr val="0000FF"/>
                </a:solidFill>
              </a:rPr>
              <a:t>Ssex</a:t>
            </a:r>
            <a:endParaRPr lang="en-US" altLang="zh-CN" dirty="0">
              <a:solidFill>
                <a:srgbClr val="0000FF"/>
              </a:solidFill>
            </a:endParaRPr>
          </a:p>
          <a:p>
            <a:pPr marL="742950" lvl="1" indent="-285750" defTabSz="914400">
              <a:buFontTx/>
              <a:buNone/>
            </a:pPr>
            <a:r>
              <a:rPr lang="en-US" altLang="zh-CN" dirty="0">
                <a:solidFill>
                  <a:srgbClr val="0000FF"/>
                </a:solidFill>
              </a:rPr>
              <a:t>             FROM Student</a:t>
            </a:r>
          </a:p>
          <a:p>
            <a:pPr marL="742950" lvl="1" indent="-285750" defTabSz="914400">
              <a:buFontTx/>
              <a:buNone/>
            </a:pPr>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 LIKE </a:t>
            </a:r>
            <a:r>
              <a:rPr lang="en-US" altLang="zh-CN" dirty="0">
                <a:solidFill>
                  <a:srgbClr val="0000FF"/>
                </a:solidFill>
              </a:rPr>
              <a:t>'</a:t>
            </a:r>
            <a:r>
              <a:rPr lang="zh-CN" altLang="en-US" dirty="0" smtClean="0">
                <a:solidFill>
                  <a:srgbClr val="0000FF"/>
                </a:solidFill>
              </a:rPr>
              <a:t>刘</a:t>
            </a:r>
            <a:r>
              <a:rPr lang="en-US" altLang="zh-CN" dirty="0">
                <a:solidFill>
                  <a:srgbClr val="0000FF"/>
                </a:solidFill>
              </a:rPr>
              <a:t>%'</a:t>
            </a:r>
            <a:r>
              <a:rPr lang="zh-CN" altLang="en-US" dirty="0" smtClean="0">
                <a:solidFill>
                  <a:srgbClr val="0000FF"/>
                </a:solidFill>
              </a:rPr>
              <a:t>；</a:t>
            </a:r>
            <a:endParaRPr lang="zh-CN" altLang="en-US" dirty="0">
              <a:solidFill>
                <a:srgbClr val="0000FF"/>
              </a:solidFill>
            </a:endParaRPr>
          </a:p>
          <a:p>
            <a:pPr marL="342900" indent="-342900" defTabSz="914400">
              <a:buFont typeface="Wingdings" pitchFamily="2" charset="2"/>
              <a:buNone/>
            </a:pPr>
            <a:r>
              <a:rPr lang="en-US" altLang="zh-CN" dirty="0"/>
              <a:t>[</a:t>
            </a:r>
            <a:r>
              <a:rPr lang="zh-CN" altLang="en-US" dirty="0"/>
              <a:t>例</a:t>
            </a:r>
            <a:r>
              <a:rPr lang="en-US" altLang="zh-CN" dirty="0"/>
              <a:t>]  </a:t>
            </a:r>
            <a:r>
              <a:rPr lang="zh-CN" altLang="en-US" dirty="0"/>
              <a:t>查询姓</a:t>
            </a:r>
            <a:r>
              <a:rPr lang="en-US" altLang="zh-CN" dirty="0"/>
              <a:t>"</a:t>
            </a:r>
            <a:r>
              <a:rPr lang="zh-CN" altLang="en-US" dirty="0"/>
              <a:t>欧阳</a:t>
            </a:r>
            <a:r>
              <a:rPr lang="en-US" altLang="zh-CN" dirty="0"/>
              <a:t>"</a:t>
            </a:r>
            <a:r>
              <a:rPr lang="zh-CN" altLang="en-US" dirty="0"/>
              <a:t>且全名为三个汉字的学生的姓名。</a:t>
            </a:r>
          </a:p>
          <a:p>
            <a:pPr marL="742950" lvl="1" indent="-285750" defTabSz="914400">
              <a:lnSpc>
                <a:spcPct val="70000"/>
              </a:lnSpc>
              <a:buFontTx/>
              <a:buNone/>
            </a:pPr>
            <a:r>
              <a:rPr lang="zh-CN" altLang="en-US" dirty="0"/>
              <a:t>      </a:t>
            </a:r>
            <a:r>
              <a:rPr lang="en-US" altLang="zh-CN" dirty="0">
                <a:solidFill>
                  <a:srgbClr val="0000FF"/>
                </a:solidFill>
              </a:rPr>
              <a:t>SELECT </a:t>
            </a:r>
            <a:r>
              <a:rPr lang="en-US" altLang="zh-CN" dirty="0" err="1">
                <a:solidFill>
                  <a:srgbClr val="0000FF"/>
                </a:solidFill>
              </a:rPr>
              <a:t>Sname</a:t>
            </a:r>
            <a:endParaRPr lang="en-US" altLang="zh-CN" dirty="0">
              <a:solidFill>
                <a:srgbClr val="0000FF"/>
              </a:solidFill>
            </a:endParaRPr>
          </a:p>
          <a:p>
            <a:pPr marL="742950" lvl="1" indent="-285750" defTabSz="914400">
              <a:lnSpc>
                <a:spcPct val="70000"/>
              </a:lnSpc>
              <a:buFontTx/>
              <a:buNone/>
            </a:pPr>
            <a:r>
              <a:rPr lang="en-US" altLang="zh-CN" dirty="0">
                <a:solidFill>
                  <a:srgbClr val="0000FF"/>
                </a:solidFill>
              </a:rPr>
              <a:t>             FROM   Student</a:t>
            </a:r>
          </a:p>
          <a:p>
            <a:pPr marL="742950" lvl="1" indent="-285750" defTabSz="914400">
              <a:lnSpc>
                <a:spcPct val="70000"/>
              </a:lnSpc>
              <a:buFontTx/>
              <a:buNone/>
            </a:pPr>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 LIKE </a:t>
            </a:r>
            <a:r>
              <a:rPr lang="en-US" altLang="zh-CN" dirty="0">
                <a:solidFill>
                  <a:srgbClr val="0000FF"/>
                </a:solidFill>
              </a:rPr>
              <a:t>'</a:t>
            </a:r>
            <a:r>
              <a:rPr lang="zh-CN" altLang="en-US" dirty="0" smtClean="0">
                <a:solidFill>
                  <a:srgbClr val="0000FF"/>
                </a:solidFill>
              </a:rPr>
              <a:t>欧阳</a:t>
            </a:r>
            <a:r>
              <a:rPr lang="en-US" altLang="zh-CN" dirty="0">
                <a:solidFill>
                  <a:srgbClr val="0000FF"/>
                </a:solidFill>
              </a:rPr>
              <a:t>_ </a:t>
            </a:r>
            <a:r>
              <a:rPr lang="en-US" altLang="zh-CN" dirty="0">
                <a:solidFill>
                  <a:srgbClr val="0000FF"/>
                </a:solidFill>
              </a:rPr>
              <a:t>_'</a:t>
            </a:r>
            <a:r>
              <a:rPr lang="zh-CN" altLang="en-US" dirty="0" smtClean="0">
                <a:solidFill>
                  <a:srgbClr val="0000FF"/>
                </a:solidFill>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0179">
                                            <p:txEl>
                                              <p:pRg st="0" end="0"/>
                                            </p:txEl>
                                          </p:spTgt>
                                        </p:tgtEl>
                                        <p:attrNameLst>
                                          <p:attrName>style.visibility</p:attrName>
                                        </p:attrNameLst>
                                      </p:cBhvr>
                                      <p:to>
                                        <p:strVal val="visible"/>
                                      </p:to>
                                    </p:set>
                                    <p:animEffect transition="in" filter="wipe(up)">
                                      <p:cBhvr>
                                        <p:cTn id="7" dur="1000"/>
                                        <p:tgtEl>
                                          <p:spTgt spid="133017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30179">
                                            <p:txEl>
                                              <p:pRg st="1" end="1"/>
                                            </p:txEl>
                                          </p:spTgt>
                                        </p:tgtEl>
                                        <p:attrNameLst>
                                          <p:attrName>style.visibility</p:attrName>
                                        </p:attrNameLst>
                                      </p:cBhvr>
                                      <p:to>
                                        <p:strVal val="visible"/>
                                      </p:to>
                                    </p:set>
                                    <p:animEffect transition="in" filter="wipe(up)">
                                      <p:cBhvr>
                                        <p:cTn id="11" dur="1000"/>
                                        <p:tgtEl>
                                          <p:spTgt spid="133017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30179">
                                            <p:txEl>
                                              <p:pRg st="2" end="2"/>
                                            </p:txEl>
                                          </p:spTgt>
                                        </p:tgtEl>
                                        <p:attrNameLst>
                                          <p:attrName>style.visibility</p:attrName>
                                        </p:attrNameLst>
                                      </p:cBhvr>
                                      <p:to>
                                        <p:strVal val="visible"/>
                                      </p:to>
                                    </p:set>
                                    <p:animEffect transition="in" filter="wipe(up)">
                                      <p:cBhvr>
                                        <p:cTn id="15" dur="1000"/>
                                        <p:tgtEl>
                                          <p:spTgt spid="133017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30179">
                                            <p:txEl>
                                              <p:pRg st="3" end="3"/>
                                            </p:txEl>
                                          </p:spTgt>
                                        </p:tgtEl>
                                        <p:attrNameLst>
                                          <p:attrName>style.visibility</p:attrName>
                                        </p:attrNameLst>
                                      </p:cBhvr>
                                      <p:to>
                                        <p:strVal val="visible"/>
                                      </p:to>
                                    </p:set>
                                    <p:animEffect transition="in" filter="wipe(up)">
                                      <p:cBhvr>
                                        <p:cTn id="19" dur="1000"/>
                                        <p:tgtEl>
                                          <p:spTgt spid="1330179">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330179">
                                            <p:txEl>
                                              <p:pRg st="4" end="4"/>
                                            </p:txEl>
                                          </p:spTgt>
                                        </p:tgtEl>
                                        <p:attrNameLst>
                                          <p:attrName>style.visibility</p:attrName>
                                        </p:attrNameLst>
                                      </p:cBhvr>
                                      <p:to>
                                        <p:strVal val="visible"/>
                                      </p:to>
                                    </p:set>
                                    <p:animEffect transition="in" filter="wipe(up)">
                                      <p:cBhvr>
                                        <p:cTn id="23" dur="1000"/>
                                        <p:tgtEl>
                                          <p:spTgt spid="13301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30179">
                                            <p:txEl>
                                              <p:pRg st="5" end="5"/>
                                            </p:txEl>
                                          </p:spTgt>
                                        </p:tgtEl>
                                        <p:attrNameLst>
                                          <p:attrName>style.visibility</p:attrName>
                                        </p:attrNameLst>
                                      </p:cBhvr>
                                      <p:to>
                                        <p:strVal val="visible"/>
                                      </p:to>
                                    </p:set>
                                    <p:animEffect transition="in" filter="wipe(up)">
                                      <p:cBhvr>
                                        <p:cTn id="28" dur="1000"/>
                                        <p:tgtEl>
                                          <p:spTgt spid="1330179">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30179">
                                            <p:txEl>
                                              <p:pRg st="6" end="6"/>
                                            </p:txEl>
                                          </p:spTgt>
                                        </p:tgtEl>
                                        <p:attrNameLst>
                                          <p:attrName>style.visibility</p:attrName>
                                        </p:attrNameLst>
                                      </p:cBhvr>
                                      <p:to>
                                        <p:strVal val="visible"/>
                                      </p:to>
                                    </p:set>
                                    <p:animEffect transition="in" filter="wipe(up)">
                                      <p:cBhvr>
                                        <p:cTn id="31" dur="1000"/>
                                        <p:tgtEl>
                                          <p:spTgt spid="1330179">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30179">
                                            <p:txEl>
                                              <p:pRg st="7" end="7"/>
                                            </p:txEl>
                                          </p:spTgt>
                                        </p:tgtEl>
                                        <p:attrNameLst>
                                          <p:attrName>style.visibility</p:attrName>
                                        </p:attrNameLst>
                                      </p:cBhvr>
                                      <p:to>
                                        <p:strVal val="visible"/>
                                      </p:to>
                                    </p:set>
                                    <p:animEffect transition="in" filter="wipe(up)">
                                      <p:cBhvr>
                                        <p:cTn id="34" dur="1000"/>
                                        <p:tgtEl>
                                          <p:spTgt spid="1330179">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330179">
                                            <p:txEl>
                                              <p:pRg st="8" end="8"/>
                                            </p:txEl>
                                          </p:spTgt>
                                        </p:tgtEl>
                                        <p:attrNameLst>
                                          <p:attrName>style.visibility</p:attrName>
                                        </p:attrNameLst>
                                      </p:cBhvr>
                                      <p:to>
                                        <p:strVal val="visible"/>
                                      </p:to>
                                    </p:set>
                                    <p:animEffect transition="in" filter="wipe(up)">
                                      <p:cBhvr>
                                        <p:cTn id="37" dur="1000"/>
                                        <p:tgtEl>
                                          <p:spTgt spid="133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7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FE1008-04D1-4408-9E6B-84A3DFAFA22C}" type="slidenum">
              <a:rPr lang="zh-CN" altLang="en-US"/>
              <a:pPr/>
              <a:t>5</a:t>
            </a:fld>
            <a:endParaRPr lang="en-US" altLang="zh-CN"/>
          </a:p>
        </p:txBody>
      </p:sp>
      <p:sp>
        <p:nvSpPr>
          <p:cNvPr id="5" name="日期占位符 4"/>
          <p:cNvSpPr>
            <a:spLocks noGrp="1"/>
          </p:cNvSpPr>
          <p:nvPr>
            <p:ph type="dt" sz="half" idx="11"/>
          </p:nvPr>
        </p:nvSpPr>
        <p:spPr/>
        <p:txBody>
          <a:bodyPr/>
          <a:lstStyle/>
          <a:p>
            <a:fld id="{B5C0CB8A-517D-4FC9-B609-4037ABAD5831}" type="datetime1">
              <a:rPr lang="zh-CN" altLang="en-US"/>
              <a:pPr/>
              <a:t>2017/4/15</a:t>
            </a:fld>
            <a:endParaRPr lang="en-US" altLang="zh-CN" sz="1000"/>
          </a:p>
        </p:txBody>
      </p:sp>
      <p:sp>
        <p:nvSpPr>
          <p:cNvPr id="1280002"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280003" name="Rectangle 3"/>
          <p:cNvSpPr>
            <a:spLocks noGrp="1" noChangeArrowheads="1"/>
          </p:cNvSpPr>
          <p:nvPr>
            <p:ph type="body" idx="1"/>
          </p:nvPr>
        </p:nvSpPr>
        <p:spPr>
          <a:xfrm>
            <a:off x="704850" y="1196975"/>
            <a:ext cx="6026150" cy="4117975"/>
          </a:xfrm>
        </p:spPr>
        <p:txBody>
          <a:bodyPr/>
          <a:lstStyle/>
          <a:p>
            <a:r>
              <a:rPr lang="en-US" altLang="zh-CN"/>
              <a:t>4.1	SQL简介 </a:t>
            </a:r>
          </a:p>
          <a:p>
            <a:r>
              <a:rPr lang="en-US" altLang="zh-CN">
                <a:solidFill>
                  <a:srgbClr val="0000FF"/>
                </a:solidFill>
              </a:rPr>
              <a:t>4.2	SQL的系统结构</a:t>
            </a:r>
          </a:p>
          <a:p>
            <a:r>
              <a:rPr lang="en-US" altLang="zh-CN"/>
              <a:t>4.3	SQL的数据定义</a:t>
            </a:r>
          </a:p>
          <a:p>
            <a:r>
              <a:rPr lang="en-US" altLang="zh-CN"/>
              <a:t>4.4	SQL的数据操纵</a:t>
            </a:r>
          </a:p>
          <a:p>
            <a:r>
              <a:rPr lang="en-US" altLang="zh-CN"/>
              <a:t>4.5	SQL中的视图</a:t>
            </a:r>
          </a:p>
          <a:p>
            <a:r>
              <a:rPr lang="en-US" altLang="zh-CN"/>
              <a:t>4.6	SQL的数据控制</a:t>
            </a:r>
          </a:p>
          <a:p>
            <a:r>
              <a:rPr lang="en-US" altLang="zh-CN"/>
              <a:t>4.7	嵌入式SQL</a:t>
            </a:r>
          </a:p>
          <a:p>
            <a:r>
              <a:rPr lang="en-US" altLang="zh-CN"/>
              <a:t>4.8	小结</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0C91EA-82EB-4DE7-8BE8-364F1C86D0AE}" type="slidenum">
              <a:rPr lang="zh-CN" altLang="en-US"/>
              <a:pPr/>
              <a:t>50</a:t>
            </a:fld>
            <a:endParaRPr lang="en-US" altLang="zh-CN"/>
          </a:p>
        </p:txBody>
      </p:sp>
      <p:sp>
        <p:nvSpPr>
          <p:cNvPr id="5" name="日期占位符 4"/>
          <p:cNvSpPr>
            <a:spLocks noGrp="1"/>
          </p:cNvSpPr>
          <p:nvPr>
            <p:ph type="dt" sz="half" idx="11"/>
          </p:nvPr>
        </p:nvSpPr>
        <p:spPr/>
        <p:txBody>
          <a:bodyPr/>
          <a:lstStyle/>
          <a:p>
            <a:fld id="{D6DCCA9E-4D78-40CB-9CDD-CCA6E28281F8}" type="datetime1">
              <a:rPr lang="zh-CN" altLang="en-US"/>
              <a:pPr/>
              <a:t>2017/4/15</a:t>
            </a:fld>
            <a:endParaRPr lang="en-US" altLang="zh-CN" sz="1000"/>
          </a:p>
        </p:txBody>
      </p:sp>
      <p:sp>
        <p:nvSpPr>
          <p:cNvPr id="1364994" name="Rectangle 2"/>
          <p:cNvSpPr>
            <a:spLocks noGrp="1" noChangeArrowheads="1"/>
          </p:cNvSpPr>
          <p:nvPr>
            <p:ph type="title"/>
          </p:nvPr>
        </p:nvSpPr>
        <p:spPr/>
        <p:txBody>
          <a:bodyPr/>
          <a:lstStyle/>
          <a:p>
            <a:r>
              <a:rPr lang="en-US" altLang="zh-CN"/>
              <a:t>(4) </a:t>
            </a:r>
            <a:r>
              <a:rPr lang="zh-CN" altLang="en-US"/>
              <a:t>字符串匹配</a:t>
            </a:r>
          </a:p>
        </p:txBody>
      </p:sp>
      <p:sp>
        <p:nvSpPr>
          <p:cNvPr id="1364995" name="Rectangle 3"/>
          <p:cNvSpPr>
            <a:spLocks noGrp="1" noChangeArrowheads="1"/>
          </p:cNvSpPr>
          <p:nvPr>
            <p:ph type="body" idx="1"/>
          </p:nvPr>
        </p:nvSpPr>
        <p:spPr>
          <a:xfrm>
            <a:off x="650875" y="1143000"/>
            <a:ext cx="8820150" cy="4912114"/>
          </a:xfrm>
        </p:spPr>
        <p:txBody>
          <a:bodyPr/>
          <a:lstStyle/>
          <a:p>
            <a:pPr marL="342900" indent="-342900" defTabSz="914400"/>
            <a:r>
              <a:rPr lang="zh-CN" altLang="en-US" dirty="0"/>
              <a:t>使用换码字符将通配符转义为普通字符</a:t>
            </a:r>
          </a:p>
          <a:p>
            <a:pPr marL="342900" indent="-342900" defTabSz="914400">
              <a:buFont typeface="Wingdings" pitchFamily="2" charset="2"/>
              <a:buNone/>
            </a:pPr>
            <a:r>
              <a:rPr lang="zh-CN" altLang="en-US" dirty="0"/>
              <a:t>  </a:t>
            </a:r>
            <a:r>
              <a:rPr lang="en-US" altLang="zh-CN" dirty="0"/>
              <a:t>[</a:t>
            </a:r>
            <a:r>
              <a:rPr lang="zh-CN" altLang="en-US" dirty="0"/>
              <a:t>例</a:t>
            </a:r>
            <a:r>
              <a:rPr lang="en-US" altLang="zh-CN" dirty="0"/>
              <a:t>]  </a:t>
            </a:r>
            <a:r>
              <a:rPr lang="zh-CN" altLang="en-US" dirty="0"/>
              <a:t>查询</a:t>
            </a:r>
            <a:r>
              <a:rPr lang="en-US" altLang="zh-CN" dirty="0" err="1"/>
              <a:t>DB_Design</a:t>
            </a:r>
            <a:r>
              <a:rPr lang="zh-CN" altLang="en-US" dirty="0"/>
              <a:t>课程的课程号和学分。</a:t>
            </a:r>
          </a:p>
          <a:p>
            <a:pPr marL="342900" indent="-342900" defTabSz="914400">
              <a:lnSpc>
                <a:spcPct val="80000"/>
              </a:lnSpc>
              <a:buFont typeface="Wingdings" pitchFamily="2" charset="2"/>
              <a:buNone/>
            </a:pPr>
            <a:r>
              <a:rPr lang="zh-CN" altLang="en-US" dirty="0"/>
              <a:t>      </a:t>
            </a:r>
            <a:r>
              <a:rPr lang="en-US" altLang="zh-CN" dirty="0">
                <a:solidFill>
                  <a:srgbClr val="0000FF"/>
                </a:solidFill>
              </a:rPr>
              <a:t>SELECT </a:t>
            </a:r>
            <a:r>
              <a:rPr lang="en-US" altLang="zh-CN" dirty="0" err="1" smtClean="0">
                <a:solidFill>
                  <a:srgbClr val="0000FF"/>
                </a:solidFill>
              </a:rPr>
              <a:t>Cno</a:t>
            </a:r>
            <a:r>
              <a:rPr lang="en-US" altLang="zh-CN" dirty="0" smtClean="0">
                <a:solidFill>
                  <a:srgbClr val="0000FF"/>
                </a:solidFill>
              </a:rPr>
              <a:t>, </a:t>
            </a:r>
            <a:r>
              <a:rPr lang="en-US" altLang="zh-CN" dirty="0" err="1" smtClean="0">
                <a:solidFill>
                  <a:srgbClr val="0000FF"/>
                </a:solidFill>
              </a:rPr>
              <a:t>Ccredit</a:t>
            </a:r>
            <a:r>
              <a:rPr lang="en-US" altLang="zh-CN" dirty="0" smtClean="0">
                <a:solidFill>
                  <a:srgbClr val="0000FF"/>
                </a:solidFill>
              </a:rPr>
              <a:t>        </a:t>
            </a:r>
            <a:endParaRPr lang="en-US" altLang="zh-CN" dirty="0">
              <a:solidFill>
                <a:srgbClr val="0000FF"/>
              </a:solidFill>
            </a:endParaRPr>
          </a:p>
          <a:p>
            <a:pPr marL="342900" indent="-342900" defTabSz="914400">
              <a:lnSpc>
                <a:spcPct val="80000"/>
              </a:lnSpc>
              <a:buFont typeface="Wingdings" pitchFamily="2" charset="2"/>
              <a:buNone/>
            </a:pPr>
            <a:r>
              <a:rPr lang="en-US" altLang="zh-CN" dirty="0">
                <a:solidFill>
                  <a:srgbClr val="0000FF"/>
                </a:solidFill>
              </a:rPr>
              <a:t>            FROM Course</a:t>
            </a:r>
          </a:p>
          <a:p>
            <a:pPr marL="342900" indent="-342900" defTabSz="914400">
              <a:lnSpc>
                <a:spcPct val="80000"/>
              </a:lnSpc>
              <a:buFont typeface="Wingdings" pitchFamily="2" charset="2"/>
              <a:buNone/>
            </a:pPr>
            <a:r>
              <a:rPr lang="en-US" altLang="zh-CN" dirty="0">
                <a:solidFill>
                  <a:srgbClr val="0000FF"/>
                </a:solidFill>
              </a:rPr>
              <a:t>            WHERE </a:t>
            </a:r>
            <a:r>
              <a:rPr lang="en-US" altLang="zh-CN" dirty="0" err="1">
                <a:solidFill>
                  <a:srgbClr val="0000FF"/>
                </a:solidFill>
              </a:rPr>
              <a:t>Cname</a:t>
            </a:r>
            <a:r>
              <a:rPr lang="en-US" altLang="zh-CN" dirty="0">
                <a:solidFill>
                  <a:srgbClr val="0000FF"/>
                </a:solidFill>
              </a:rPr>
              <a:t> LIKE 'DB\_Design'      </a:t>
            </a:r>
          </a:p>
          <a:p>
            <a:pPr marL="342900" indent="-342900" defTabSz="914400">
              <a:lnSpc>
                <a:spcPct val="80000"/>
              </a:lnSpc>
              <a:buFont typeface="Wingdings" pitchFamily="2" charset="2"/>
              <a:buNone/>
            </a:pPr>
            <a:r>
              <a:rPr lang="en-US" altLang="zh-CN" dirty="0">
                <a:solidFill>
                  <a:srgbClr val="0000FF"/>
                </a:solidFill>
              </a:rPr>
              <a:t>                       ESCAPE '\'</a:t>
            </a:r>
          </a:p>
          <a:p>
            <a:pPr marL="342900" indent="-342900" defTabSz="914400">
              <a:buFont typeface="Wingdings" pitchFamily="2" charset="2"/>
              <a:buNone/>
            </a:pPr>
            <a:r>
              <a:rPr lang="en-US" altLang="zh-CN" dirty="0"/>
              <a:t>  [</a:t>
            </a:r>
            <a:r>
              <a:rPr lang="zh-CN" altLang="en-US" dirty="0"/>
              <a:t>例</a:t>
            </a:r>
            <a:r>
              <a:rPr lang="en-US" altLang="zh-CN" dirty="0"/>
              <a:t>]  </a:t>
            </a:r>
            <a:r>
              <a:rPr lang="zh-CN" altLang="en-US" dirty="0"/>
              <a:t>查询以</a:t>
            </a:r>
            <a:r>
              <a:rPr lang="en-US" altLang="zh-CN" dirty="0"/>
              <a:t>"DB_"</a:t>
            </a:r>
            <a:r>
              <a:rPr lang="zh-CN" altLang="en-US" dirty="0"/>
              <a:t>开头，且倒数第</a:t>
            </a:r>
            <a:r>
              <a:rPr lang="en-US" altLang="zh-CN" dirty="0"/>
              <a:t>3</a:t>
            </a:r>
            <a:r>
              <a:rPr lang="zh-CN" altLang="en-US" dirty="0"/>
              <a:t>个字符为 </a:t>
            </a:r>
            <a:r>
              <a:rPr lang="en-US" altLang="zh-CN" dirty="0"/>
              <a:t>i</a:t>
            </a:r>
            <a:r>
              <a:rPr lang="zh-CN" altLang="en-US" dirty="0"/>
              <a:t>的课程的详细情况。</a:t>
            </a:r>
          </a:p>
          <a:p>
            <a:pPr marL="342900" indent="-342900" defTabSz="914400">
              <a:buFont typeface="Wingdings" pitchFamily="2" charset="2"/>
              <a:buNone/>
            </a:pPr>
            <a:r>
              <a:rPr lang="zh-CN" altLang="en-US" dirty="0"/>
              <a:t>      </a:t>
            </a:r>
            <a:r>
              <a:rPr lang="en-US" altLang="zh-CN" dirty="0">
                <a:solidFill>
                  <a:srgbClr val="0000FF"/>
                </a:solidFill>
              </a:rPr>
              <a:t>SELECT  *        FROM   Course</a:t>
            </a:r>
          </a:p>
          <a:p>
            <a:pPr marL="342900" indent="-342900" defTabSz="914400">
              <a:buFont typeface="Wingdings" pitchFamily="2" charset="2"/>
              <a:buNone/>
            </a:pPr>
            <a:r>
              <a:rPr lang="en-US" altLang="zh-CN" dirty="0">
                <a:solidFill>
                  <a:srgbClr val="0000FF"/>
                </a:solidFill>
              </a:rPr>
              <a:t>            WHERE  </a:t>
            </a:r>
            <a:r>
              <a:rPr lang="en-US" altLang="zh-CN" dirty="0" err="1">
                <a:solidFill>
                  <a:srgbClr val="0000FF"/>
                </a:solidFill>
              </a:rPr>
              <a:t>Cname</a:t>
            </a:r>
            <a:r>
              <a:rPr lang="en-US" altLang="zh-CN" dirty="0">
                <a:solidFill>
                  <a:srgbClr val="0000FF"/>
                </a:solidFill>
              </a:rPr>
              <a:t> LIKE  'DB\_%i_ _' ESCAPE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64995">
                                            <p:txEl>
                                              <p:pRg st="0" end="0"/>
                                            </p:txEl>
                                          </p:spTgt>
                                        </p:tgtEl>
                                        <p:attrNameLst>
                                          <p:attrName>style.visibility</p:attrName>
                                        </p:attrNameLst>
                                      </p:cBhvr>
                                      <p:to>
                                        <p:strVal val="visible"/>
                                      </p:to>
                                    </p:set>
                                    <p:animEffect transition="in" filter="wipe(up)">
                                      <p:cBhvr>
                                        <p:cTn id="7" dur="1000"/>
                                        <p:tgtEl>
                                          <p:spTgt spid="1364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64995">
                                            <p:txEl>
                                              <p:pRg st="1" end="1"/>
                                            </p:txEl>
                                          </p:spTgt>
                                        </p:tgtEl>
                                        <p:attrNameLst>
                                          <p:attrName>style.visibility</p:attrName>
                                        </p:attrNameLst>
                                      </p:cBhvr>
                                      <p:to>
                                        <p:strVal val="visible"/>
                                      </p:to>
                                    </p:set>
                                    <p:animEffect transition="in" filter="wipe(up)">
                                      <p:cBhvr>
                                        <p:cTn id="11" dur="1000"/>
                                        <p:tgtEl>
                                          <p:spTgt spid="1364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64995">
                                            <p:txEl>
                                              <p:pRg st="2" end="2"/>
                                            </p:txEl>
                                          </p:spTgt>
                                        </p:tgtEl>
                                        <p:attrNameLst>
                                          <p:attrName>style.visibility</p:attrName>
                                        </p:attrNameLst>
                                      </p:cBhvr>
                                      <p:to>
                                        <p:strVal val="visible"/>
                                      </p:to>
                                    </p:set>
                                    <p:animEffect transition="in" filter="wipe(up)">
                                      <p:cBhvr>
                                        <p:cTn id="15" dur="1000"/>
                                        <p:tgtEl>
                                          <p:spTgt spid="1364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64995">
                                            <p:txEl>
                                              <p:pRg st="3" end="3"/>
                                            </p:txEl>
                                          </p:spTgt>
                                        </p:tgtEl>
                                        <p:attrNameLst>
                                          <p:attrName>style.visibility</p:attrName>
                                        </p:attrNameLst>
                                      </p:cBhvr>
                                      <p:to>
                                        <p:strVal val="visible"/>
                                      </p:to>
                                    </p:set>
                                    <p:animEffect transition="in" filter="wipe(up)">
                                      <p:cBhvr>
                                        <p:cTn id="19" dur="1000"/>
                                        <p:tgtEl>
                                          <p:spTgt spid="1364995">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364995">
                                            <p:txEl>
                                              <p:pRg st="4" end="4"/>
                                            </p:txEl>
                                          </p:spTgt>
                                        </p:tgtEl>
                                        <p:attrNameLst>
                                          <p:attrName>style.visibility</p:attrName>
                                        </p:attrNameLst>
                                      </p:cBhvr>
                                      <p:to>
                                        <p:strVal val="visible"/>
                                      </p:to>
                                    </p:set>
                                    <p:animEffect transition="in" filter="wipe(up)">
                                      <p:cBhvr>
                                        <p:cTn id="23" dur="1000"/>
                                        <p:tgtEl>
                                          <p:spTgt spid="1364995">
                                            <p:txEl>
                                              <p:pRg st="4" end="4"/>
                                            </p:txEl>
                                          </p:spTgt>
                                        </p:tgtEl>
                                      </p:cBhvr>
                                    </p:animEffect>
                                  </p:childTnLst>
                                </p:cTn>
                              </p:par>
                            </p:childTnLst>
                          </p:cTn>
                        </p:par>
                        <p:par>
                          <p:cTn id="24" fill="hold" nodeType="afterGroup">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364995">
                                            <p:txEl>
                                              <p:pRg st="5" end="5"/>
                                            </p:txEl>
                                          </p:spTgt>
                                        </p:tgtEl>
                                        <p:attrNameLst>
                                          <p:attrName>style.visibility</p:attrName>
                                        </p:attrNameLst>
                                      </p:cBhvr>
                                      <p:to>
                                        <p:strVal val="visible"/>
                                      </p:to>
                                    </p:set>
                                    <p:animEffect transition="in" filter="wipe(up)">
                                      <p:cBhvr>
                                        <p:cTn id="27" dur="1000"/>
                                        <p:tgtEl>
                                          <p:spTgt spid="13649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64995">
                                            <p:txEl>
                                              <p:pRg st="6" end="6"/>
                                            </p:txEl>
                                          </p:spTgt>
                                        </p:tgtEl>
                                        <p:attrNameLst>
                                          <p:attrName>style.visibility</p:attrName>
                                        </p:attrNameLst>
                                      </p:cBhvr>
                                      <p:to>
                                        <p:strVal val="visible"/>
                                      </p:to>
                                    </p:set>
                                    <p:animEffect transition="in" filter="wipe(up)">
                                      <p:cBhvr>
                                        <p:cTn id="32" dur="1000"/>
                                        <p:tgtEl>
                                          <p:spTgt spid="1364995">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364995">
                                            <p:txEl>
                                              <p:pRg st="7" end="7"/>
                                            </p:txEl>
                                          </p:spTgt>
                                        </p:tgtEl>
                                        <p:attrNameLst>
                                          <p:attrName>style.visibility</p:attrName>
                                        </p:attrNameLst>
                                      </p:cBhvr>
                                      <p:to>
                                        <p:strVal val="visible"/>
                                      </p:to>
                                    </p:set>
                                    <p:animEffect transition="in" filter="wipe(up)">
                                      <p:cBhvr>
                                        <p:cTn id="36" dur="1000"/>
                                        <p:tgtEl>
                                          <p:spTgt spid="1364995">
                                            <p:txEl>
                                              <p:pRg st="7" end="7"/>
                                            </p:txEl>
                                          </p:spTgt>
                                        </p:tgtEl>
                                      </p:cBhvr>
                                    </p:animEffect>
                                  </p:childTnLst>
                                </p:cTn>
                              </p:par>
                            </p:childTnLst>
                          </p:cTn>
                        </p:par>
                        <p:par>
                          <p:cTn id="37" fill="hold" nodeType="afterGroup">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1364995">
                                            <p:txEl>
                                              <p:pRg st="8" end="8"/>
                                            </p:txEl>
                                          </p:spTgt>
                                        </p:tgtEl>
                                        <p:attrNameLst>
                                          <p:attrName>style.visibility</p:attrName>
                                        </p:attrNameLst>
                                      </p:cBhvr>
                                      <p:to>
                                        <p:strVal val="visible"/>
                                      </p:to>
                                    </p:set>
                                    <p:animEffect transition="in" filter="wipe(up)">
                                      <p:cBhvr>
                                        <p:cTn id="40" dur="1000"/>
                                        <p:tgtEl>
                                          <p:spTgt spid="1364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99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6E53BB3-B1BB-4538-82D7-4E409EEFBA98}" type="slidenum">
              <a:rPr lang="zh-CN" altLang="en-US"/>
              <a:pPr/>
              <a:t>51</a:t>
            </a:fld>
            <a:endParaRPr lang="en-US" altLang="zh-CN"/>
          </a:p>
        </p:txBody>
      </p:sp>
      <p:sp>
        <p:nvSpPr>
          <p:cNvPr id="5" name="日期占位符 4"/>
          <p:cNvSpPr>
            <a:spLocks noGrp="1"/>
          </p:cNvSpPr>
          <p:nvPr>
            <p:ph type="dt" sz="half" idx="11"/>
          </p:nvPr>
        </p:nvSpPr>
        <p:spPr/>
        <p:txBody>
          <a:bodyPr/>
          <a:lstStyle/>
          <a:p>
            <a:fld id="{2A4107FA-1385-4B07-9555-114CC215B1A2}" type="datetime1">
              <a:rPr lang="zh-CN" altLang="en-US"/>
              <a:pPr/>
              <a:t>2017/4/15</a:t>
            </a:fld>
            <a:endParaRPr lang="en-US" altLang="zh-CN" sz="1000"/>
          </a:p>
        </p:txBody>
      </p:sp>
      <p:sp>
        <p:nvSpPr>
          <p:cNvPr id="1336322" name="Rectangle 2"/>
          <p:cNvSpPr>
            <a:spLocks noGrp="1" noChangeArrowheads="1"/>
          </p:cNvSpPr>
          <p:nvPr>
            <p:ph type="title"/>
          </p:nvPr>
        </p:nvSpPr>
        <p:spPr/>
        <p:txBody>
          <a:bodyPr/>
          <a:lstStyle/>
          <a:p>
            <a:r>
              <a:rPr lang="en-US" altLang="zh-CN"/>
              <a:t>(5) </a:t>
            </a:r>
            <a:r>
              <a:rPr lang="zh-CN" altLang="en-US"/>
              <a:t>涉及空值的查询</a:t>
            </a:r>
          </a:p>
        </p:txBody>
      </p:sp>
      <p:sp>
        <p:nvSpPr>
          <p:cNvPr id="1336323" name="Rectangle 3"/>
          <p:cNvSpPr>
            <a:spLocks noGrp="1" noChangeArrowheads="1"/>
          </p:cNvSpPr>
          <p:nvPr>
            <p:ph type="body" idx="1"/>
          </p:nvPr>
        </p:nvSpPr>
        <p:spPr>
          <a:xfrm>
            <a:off x="650875" y="1143000"/>
            <a:ext cx="8820150" cy="5314950"/>
          </a:xfrm>
        </p:spPr>
        <p:txBody>
          <a:bodyPr/>
          <a:lstStyle/>
          <a:p>
            <a:pPr marL="342900" indent="-342900" defTabSz="914400">
              <a:lnSpc>
                <a:spcPct val="100000"/>
              </a:lnSpc>
            </a:pPr>
            <a:r>
              <a:rPr lang="zh-CN" altLang="en-US" dirty="0"/>
              <a:t> 使用谓词 </a:t>
            </a:r>
            <a:r>
              <a:rPr lang="en-US" altLang="zh-CN" dirty="0"/>
              <a:t>IS NULL </a:t>
            </a:r>
            <a:r>
              <a:rPr lang="zh-CN" altLang="en-US" dirty="0"/>
              <a:t>或 </a:t>
            </a:r>
            <a:r>
              <a:rPr lang="en-US" altLang="zh-CN" dirty="0"/>
              <a:t>IS NOT NULL</a:t>
            </a:r>
          </a:p>
          <a:p>
            <a:pPr marL="342900" indent="-342900" defTabSz="914400">
              <a:lnSpc>
                <a:spcPct val="100000"/>
              </a:lnSpc>
            </a:pPr>
            <a:r>
              <a:rPr lang="en-US" altLang="zh-CN" dirty="0"/>
              <a:t> “IS NULL” </a:t>
            </a:r>
            <a:r>
              <a:rPr lang="zh-CN" altLang="en-US" dirty="0"/>
              <a:t>不能用 “</a:t>
            </a:r>
            <a:r>
              <a:rPr lang="en-US" altLang="zh-CN" dirty="0"/>
              <a:t>= NULL” </a:t>
            </a:r>
            <a:r>
              <a:rPr lang="zh-CN" altLang="en-US" dirty="0"/>
              <a:t>代替</a:t>
            </a:r>
          </a:p>
          <a:p>
            <a:pPr marL="342900" indent="-342900" defTabSz="914400">
              <a:lnSpc>
                <a:spcPct val="100000"/>
              </a:lnSpc>
              <a:buFont typeface="Wingdings" pitchFamily="2" charset="2"/>
              <a:buNone/>
            </a:pPr>
            <a:r>
              <a:rPr lang="en-US" altLang="zh-CN" dirty="0"/>
              <a:t>[</a:t>
            </a:r>
            <a:r>
              <a:rPr lang="zh-CN" altLang="en-US" dirty="0"/>
              <a:t>例</a:t>
            </a:r>
            <a:r>
              <a:rPr lang="en-US" altLang="zh-CN" dirty="0"/>
              <a:t>]  </a:t>
            </a:r>
            <a:r>
              <a:rPr lang="zh-CN" altLang="en-US" dirty="0"/>
              <a:t>某些学生选修课程后没有参加考试，所以有选课记录，但没有考试成绩。查询缺少成绩的学生的学号和相应的课程号。</a:t>
            </a:r>
          </a:p>
          <a:p>
            <a:pPr marL="342900" indent="-342900" defTabSz="914400">
              <a:lnSpc>
                <a:spcPct val="100000"/>
              </a:lnSpc>
              <a:buFont typeface="Wingdings" pitchFamily="2" charset="2"/>
              <a:buNone/>
            </a:pPr>
            <a:r>
              <a:rPr lang="zh-CN" altLang="en-US" dirty="0"/>
              <a:t>           </a:t>
            </a:r>
            <a:r>
              <a:rPr lang="en-US" altLang="zh-CN" dirty="0">
                <a:solidFill>
                  <a:srgbClr val="0000FF"/>
                </a:solidFill>
              </a:rPr>
              <a:t>SELECT </a:t>
            </a:r>
            <a:r>
              <a:rPr lang="en-US" altLang="zh-CN" dirty="0" err="1" smtClean="0">
                <a:solidFill>
                  <a:srgbClr val="0000FF"/>
                </a:solidFill>
              </a:rPr>
              <a:t>Sno</a:t>
            </a:r>
            <a:r>
              <a:rPr lang="en-US" altLang="zh-CN" dirty="0" smtClean="0">
                <a:solidFill>
                  <a:srgbClr val="0000FF"/>
                </a:solidFill>
              </a:rPr>
              <a:t>, </a:t>
            </a:r>
            <a:r>
              <a:rPr lang="en-US" altLang="zh-CN" dirty="0" err="1" smtClean="0">
                <a:solidFill>
                  <a:srgbClr val="0000FF"/>
                </a:solidFill>
              </a:rPr>
              <a:t>Cno</a:t>
            </a:r>
            <a:r>
              <a:rPr lang="en-US" altLang="zh-CN" dirty="0" smtClean="0">
                <a:solidFill>
                  <a:srgbClr val="0000FF"/>
                </a:solidFill>
              </a:rPr>
              <a:t>        </a:t>
            </a:r>
            <a:r>
              <a:rPr lang="en-US" altLang="zh-CN" dirty="0">
                <a:solidFill>
                  <a:srgbClr val="0000FF"/>
                </a:solidFill>
              </a:rPr>
              <a:t>FROM SC</a:t>
            </a:r>
          </a:p>
          <a:p>
            <a:pPr marL="342900" indent="-342900" defTabSz="914400">
              <a:lnSpc>
                <a:spcPct val="100000"/>
              </a:lnSpc>
              <a:buFont typeface="Wingdings" pitchFamily="2" charset="2"/>
              <a:buNone/>
            </a:pPr>
            <a:r>
              <a:rPr lang="en-US" altLang="zh-CN" dirty="0">
                <a:solidFill>
                  <a:srgbClr val="0000FF"/>
                </a:solidFill>
              </a:rPr>
              <a:t>                    WHERE Grade IS NULL</a:t>
            </a:r>
            <a:r>
              <a:rPr lang="zh-CN" altLang="en-US" dirty="0">
                <a:solidFill>
                  <a:srgbClr val="0000FF"/>
                </a:solidFill>
              </a:rPr>
              <a:t>；</a:t>
            </a:r>
          </a:p>
          <a:p>
            <a:pPr marL="342900" indent="-342900" defTabSz="914400">
              <a:lnSpc>
                <a:spcPct val="100000"/>
              </a:lnSpc>
              <a:buFont typeface="Wingdings" pitchFamily="2" charset="2"/>
              <a:buNone/>
            </a:pPr>
            <a:r>
              <a:rPr lang="en-US" altLang="zh-CN" dirty="0"/>
              <a:t>[</a:t>
            </a:r>
            <a:r>
              <a:rPr lang="zh-CN" altLang="en-US" dirty="0"/>
              <a:t>例</a:t>
            </a:r>
            <a:r>
              <a:rPr lang="en-US" altLang="zh-CN" dirty="0"/>
              <a:t>]  </a:t>
            </a:r>
            <a:r>
              <a:rPr lang="zh-CN" altLang="en-US" dirty="0"/>
              <a:t>查所有有成绩的学生学号和课程号。</a:t>
            </a:r>
          </a:p>
          <a:p>
            <a:pPr marL="742950" lvl="1" indent="-285750" defTabSz="914400">
              <a:lnSpc>
                <a:spcPct val="100000"/>
              </a:lnSpc>
              <a:buFontTx/>
              <a:buNone/>
            </a:pPr>
            <a:r>
              <a:rPr lang="zh-CN" altLang="en-US" dirty="0"/>
              <a:t>      </a:t>
            </a:r>
            <a:r>
              <a:rPr lang="en-US" altLang="zh-CN" dirty="0">
                <a:solidFill>
                  <a:srgbClr val="0000FF"/>
                </a:solidFill>
              </a:rPr>
              <a:t>SELECT </a:t>
            </a:r>
            <a:r>
              <a:rPr lang="en-US" altLang="zh-CN" dirty="0" err="1" smtClean="0">
                <a:solidFill>
                  <a:srgbClr val="0000FF"/>
                </a:solidFill>
              </a:rPr>
              <a:t>Sno</a:t>
            </a:r>
            <a:r>
              <a:rPr lang="en-US" altLang="zh-CN" dirty="0" smtClean="0">
                <a:solidFill>
                  <a:srgbClr val="0000FF"/>
                </a:solidFill>
              </a:rPr>
              <a:t>, </a:t>
            </a:r>
            <a:r>
              <a:rPr lang="en-US" altLang="zh-CN" dirty="0" err="1" smtClean="0">
                <a:solidFill>
                  <a:srgbClr val="0000FF"/>
                </a:solidFill>
              </a:rPr>
              <a:t>Cno</a:t>
            </a:r>
            <a:r>
              <a:rPr lang="en-US" altLang="zh-CN" dirty="0" smtClean="0">
                <a:solidFill>
                  <a:srgbClr val="0000FF"/>
                </a:solidFill>
              </a:rPr>
              <a:t>        </a:t>
            </a:r>
            <a:r>
              <a:rPr lang="en-US" altLang="zh-CN" dirty="0">
                <a:solidFill>
                  <a:srgbClr val="0000FF"/>
                </a:solidFill>
              </a:rPr>
              <a:t>FROM  SC</a:t>
            </a:r>
          </a:p>
          <a:p>
            <a:pPr marL="742950" lvl="1" indent="-285750" defTabSz="914400">
              <a:lnSpc>
                <a:spcPct val="100000"/>
              </a:lnSpc>
              <a:buFontTx/>
              <a:buNone/>
            </a:pPr>
            <a:r>
              <a:rPr lang="en-US" altLang="zh-CN" dirty="0">
                <a:solidFill>
                  <a:srgbClr val="0000FF"/>
                </a:solidFill>
              </a:rPr>
              <a:t>                WHERE  Grade IS NOT NULL</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DFC76F4-C2B0-4E8D-BF8A-E5CCDC5564D1}" type="slidenum">
              <a:rPr lang="zh-CN" altLang="en-US"/>
              <a:pPr/>
              <a:t>52</a:t>
            </a:fld>
            <a:endParaRPr lang="en-US" altLang="zh-CN"/>
          </a:p>
        </p:txBody>
      </p:sp>
      <p:sp>
        <p:nvSpPr>
          <p:cNvPr id="5" name="日期占位符 4"/>
          <p:cNvSpPr>
            <a:spLocks noGrp="1"/>
          </p:cNvSpPr>
          <p:nvPr>
            <p:ph type="dt" sz="half" idx="11"/>
          </p:nvPr>
        </p:nvSpPr>
        <p:spPr/>
        <p:txBody>
          <a:bodyPr/>
          <a:lstStyle/>
          <a:p>
            <a:fld id="{D0495098-1559-4F06-8ABB-A71C0651E0B0}" type="datetime1">
              <a:rPr lang="zh-CN" altLang="en-US"/>
              <a:pPr/>
              <a:t>2017/4/15</a:t>
            </a:fld>
            <a:endParaRPr lang="en-US" altLang="zh-CN" sz="1000"/>
          </a:p>
        </p:txBody>
      </p:sp>
      <p:sp>
        <p:nvSpPr>
          <p:cNvPr id="1492994" name="Rectangle 2"/>
          <p:cNvSpPr>
            <a:spLocks noGrp="1" noChangeArrowheads="1"/>
          </p:cNvSpPr>
          <p:nvPr>
            <p:ph type="title"/>
          </p:nvPr>
        </p:nvSpPr>
        <p:spPr/>
        <p:txBody>
          <a:bodyPr/>
          <a:lstStyle/>
          <a:p>
            <a:r>
              <a:rPr lang="zh-CN" altLang="en-US"/>
              <a:t>空值</a:t>
            </a:r>
          </a:p>
        </p:txBody>
      </p:sp>
      <p:sp>
        <p:nvSpPr>
          <p:cNvPr id="1492995" name="Rectangle 3"/>
          <p:cNvSpPr>
            <a:spLocks noGrp="1" noChangeArrowheads="1"/>
          </p:cNvSpPr>
          <p:nvPr>
            <p:ph type="body" idx="1"/>
          </p:nvPr>
        </p:nvSpPr>
        <p:spPr>
          <a:xfrm>
            <a:off x="631825" y="1035050"/>
            <a:ext cx="8820150" cy="5378450"/>
          </a:xfrm>
        </p:spPr>
        <p:txBody>
          <a:bodyPr/>
          <a:lstStyle/>
          <a:p>
            <a:pPr marL="342900" indent="-342900" defTabSz="914400">
              <a:spcBef>
                <a:spcPct val="0"/>
              </a:spcBef>
            </a:pPr>
            <a:r>
              <a:rPr lang="en-US" altLang="zh-CN"/>
              <a:t>SQL</a:t>
            </a:r>
            <a:r>
              <a:rPr lang="zh-CN" altLang="en-US"/>
              <a:t>允许属性有一个特殊值</a:t>
            </a:r>
            <a:r>
              <a:rPr lang="en-US" altLang="zh-CN"/>
              <a:t>NULL</a:t>
            </a:r>
            <a:r>
              <a:rPr lang="zh-CN" altLang="en-US"/>
              <a:t>称作空值。</a:t>
            </a:r>
          </a:p>
          <a:p>
            <a:pPr marL="742950" lvl="1" indent="-285750" defTabSz="914400">
              <a:spcBef>
                <a:spcPct val="0"/>
              </a:spcBef>
            </a:pPr>
            <a:r>
              <a:rPr lang="zh-CN" altLang="en-US"/>
              <a:t>未知值：有值但是不知道是什么，例如未知生日</a:t>
            </a:r>
          </a:p>
          <a:p>
            <a:pPr marL="742950" lvl="1" indent="-285750" defTabSz="914400">
              <a:spcBef>
                <a:spcPct val="0"/>
              </a:spcBef>
            </a:pPr>
            <a:r>
              <a:rPr lang="zh-CN" altLang="en-US"/>
              <a:t>不适用的值：例如配偶的名字</a:t>
            </a:r>
          </a:p>
          <a:p>
            <a:pPr marL="742950" lvl="1" indent="-285750" defTabSz="914400">
              <a:spcBef>
                <a:spcPct val="0"/>
              </a:spcBef>
            </a:pPr>
            <a:r>
              <a:rPr lang="zh-CN" altLang="en-US"/>
              <a:t>保留的值：无权知道的值，例未公布的电话号码</a:t>
            </a:r>
          </a:p>
          <a:p>
            <a:pPr marL="342900" indent="-342900" defTabSz="914400">
              <a:spcBef>
                <a:spcPct val="0"/>
              </a:spcBef>
            </a:pPr>
            <a:r>
              <a:rPr lang="zh-CN" altLang="en-US"/>
              <a:t>空值的运算</a:t>
            </a:r>
          </a:p>
          <a:p>
            <a:pPr marL="742950" lvl="1" indent="-285750" defTabSz="914400">
              <a:spcBef>
                <a:spcPct val="0"/>
              </a:spcBef>
            </a:pPr>
            <a:r>
              <a:rPr lang="zh-CN" altLang="en-US"/>
              <a:t>空值不同于空白或零值。没有两个相等的空值。空值和任何值进行算术运算，结果仍为空值。</a:t>
            </a:r>
          </a:p>
          <a:p>
            <a:pPr marL="1143000" lvl="2" indent="-228600" defTabSz="914400">
              <a:spcBef>
                <a:spcPct val="0"/>
              </a:spcBef>
            </a:pPr>
            <a:r>
              <a:rPr lang="zh-CN" altLang="en-US"/>
              <a:t>执行计算时消除空值很重要，因为包含空值列的某些计算（如平均值）会不准确。 </a:t>
            </a:r>
          </a:p>
          <a:p>
            <a:pPr marL="742950" lvl="1" indent="-285750" defTabSz="914400">
              <a:spcBef>
                <a:spcPct val="0"/>
              </a:spcBef>
            </a:pPr>
            <a:r>
              <a:rPr lang="zh-CN" altLang="en-US"/>
              <a:t>当使用逻辑运算符和比较运算符，有可能返回 结果 </a:t>
            </a:r>
            <a:r>
              <a:rPr lang="en-US" altLang="zh-CN"/>
              <a:t>UNKNOWN</a:t>
            </a:r>
            <a:r>
              <a:rPr lang="zh-CN" altLang="en-US"/>
              <a:t>， 是与</a:t>
            </a:r>
            <a:r>
              <a:rPr lang="en-US" altLang="zh-CN"/>
              <a:t>TRUE </a:t>
            </a:r>
            <a:r>
              <a:rPr lang="zh-CN" altLang="en-US"/>
              <a:t>和 </a:t>
            </a:r>
            <a:r>
              <a:rPr lang="en-US" altLang="zh-CN"/>
              <a:t>FALSE </a:t>
            </a:r>
            <a:r>
              <a:rPr lang="zh-CN" altLang="en-US"/>
              <a:t>相同的布尔值</a:t>
            </a:r>
          </a:p>
          <a:p>
            <a:pPr marL="342900" indent="-342900" defTabSz="914400">
              <a:spcBef>
                <a:spcPct val="0"/>
              </a:spcBef>
            </a:pPr>
            <a:r>
              <a:rPr lang="zh-CN" altLang="en-US"/>
              <a:t>空串指的是零长度字符串</a:t>
            </a:r>
          </a:p>
          <a:p>
            <a:pPr marL="742950" lvl="1" indent="-285750" defTabSz="914400">
              <a:spcBef>
                <a:spcPct val="0"/>
              </a:spcBef>
            </a:pPr>
            <a:r>
              <a:rPr lang="zh-CN" altLang="en-US"/>
              <a:t>当 </a:t>
            </a:r>
            <a:r>
              <a:rPr lang="en-US" altLang="zh-CN"/>
              <a:t>m </a:t>
            </a:r>
            <a:r>
              <a:rPr lang="zh-CN" altLang="en-US"/>
              <a:t>为</a:t>
            </a:r>
            <a:r>
              <a:rPr lang="en-US" altLang="zh-CN"/>
              <a:t>0</a:t>
            </a:r>
            <a:r>
              <a:rPr lang="zh-CN" altLang="en-US"/>
              <a:t>或负数时，</a:t>
            </a:r>
            <a:r>
              <a:rPr lang="en-US" altLang="zh-CN"/>
              <a:t>RIGHT('123', m) </a:t>
            </a:r>
            <a:r>
              <a:rPr lang="zh-CN" altLang="en-US"/>
              <a:t>返回空字符串</a:t>
            </a:r>
            <a:r>
              <a:rPr lang="en-US" altLang="zh-CN"/>
              <a:t>RTRIM('     ') </a:t>
            </a:r>
            <a:r>
              <a:rPr lang="zh-CN" altLang="en-US"/>
              <a:t>返回空字符串。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Effect transition="in" filter="wipe(up)">
                                      <p:cBhvr>
                                        <p:cTn id="7" dur="1000"/>
                                        <p:tgtEl>
                                          <p:spTgt spid="1492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92995">
                                            <p:txEl>
                                              <p:pRg st="1" end="1"/>
                                            </p:txEl>
                                          </p:spTgt>
                                        </p:tgtEl>
                                        <p:attrNameLst>
                                          <p:attrName>style.visibility</p:attrName>
                                        </p:attrNameLst>
                                      </p:cBhvr>
                                      <p:to>
                                        <p:strVal val="visible"/>
                                      </p:to>
                                    </p:set>
                                    <p:animEffect transition="in" filter="wipe(up)">
                                      <p:cBhvr>
                                        <p:cTn id="11" dur="1000"/>
                                        <p:tgtEl>
                                          <p:spTgt spid="1492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492995">
                                            <p:txEl>
                                              <p:pRg st="2" end="2"/>
                                            </p:txEl>
                                          </p:spTgt>
                                        </p:tgtEl>
                                        <p:attrNameLst>
                                          <p:attrName>style.visibility</p:attrName>
                                        </p:attrNameLst>
                                      </p:cBhvr>
                                      <p:to>
                                        <p:strVal val="visible"/>
                                      </p:to>
                                    </p:set>
                                    <p:animEffect transition="in" filter="wipe(up)">
                                      <p:cBhvr>
                                        <p:cTn id="15" dur="1000"/>
                                        <p:tgtEl>
                                          <p:spTgt spid="1492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492995">
                                            <p:txEl>
                                              <p:pRg st="3" end="3"/>
                                            </p:txEl>
                                          </p:spTgt>
                                        </p:tgtEl>
                                        <p:attrNameLst>
                                          <p:attrName>style.visibility</p:attrName>
                                        </p:attrNameLst>
                                      </p:cBhvr>
                                      <p:to>
                                        <p:strVal val="visible"/>
                                      </p:to>
                                    </p:set>
                                    <p:animEffect transition="in" filter="wipe(up)">
                                      <p:cBhvr>
                                        <p:cTn id="19" dur="1000"/>
                                        <p:tgtEl>
                                          <p:spTgt spid="149299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92995">
                                            <p:txEl>
                                              <p:pRg st="4" end="4"/>
                                            </p:txEl>
                                          </p:spTgt>
                                        </p:tgtEl>
                                        <p:attrNameLst>
                                          <p:attrName>style.visibility</p:attrName>
                                        </p:attrNameLst>
                                      </p:cBhvr>
                                      <p:to>
                                        <p:strVal val="visible"/>
                                      </p:to>
                                    </p:set>
                                    <p:animEffect transition="in" filter="wipe(up)">
                                      <p:cBhvr>
                                        <p:cTn id="24" dur="1000"/>
                                        <p:tgtEl>
                                          <p:spTgt spid="149299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92995">
                                            <p:txEl>
                                              <p:pRg st="5" end="5"/>
                                            </p:txEl>
                                          </p:spTgt>
                                        </p:tgtEl>
                                        <p:attrNameLst>
                                          <p:attrName>style.visibility</p:attrName>
                                        </p:attrNameLst>
                                      </p:cBhvr>
                                      <p:to>
                                        <p:strVal val="visible"/>
                                      </p:to>
                                    </p:set>
                                    <p:animEffect transition="in" filter="wipe(up)">
                                      <p:cBhvr>
                                        <p:cTn id="28" dur="1000"/>
                                        <p:tgtEl>
                                          <p:spTgt spid="149299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492995">
                                            <p:txEl>
                                              <p:pRg st="6" end="6"/>
                                            </p:txEl>
                                          </p:spTgt>
                                        </p:tgtEl>
                                        <p:attrNameLst>
                                          <p:attrName>style.visibility</p:attrName>
                                        </p:attrNameLst>
                                      </p:cBhvr>
                                      <p:to>
                                        <p:strVal val="visible"/>
                                      </p:to>
                                    </p:set>
                                    <p:animEffect transition="in" filter="wipe(up)">
                                      <p:cBhvr>
                                        <p:cTn id="32" dur="1000"/>
                                        <p:tgtEl>
                                          <p:spTgt spid="149299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492995">
                                            <p:txEl>
                                              <p:pRg st="7" end="7"/>
                                            </p:txEl>
                                          </p:spTgt>
                                        </p:tgtEl>
                                        <p:attrNameLst>
                                          <p:attrName>style.visibility</p:attrName>
                                        </p:attrNameLst>
                                      </p:cBhvr>
                                      <p:to>
                                        <p:strVal val="visible"/>
                                      </p:to>
                                    </p:set>
                                    <p:animEffect transition="in" filter="wipe(up)">
                                      <p:cBhvr>
                                        <p:cTn id="36" dur="1000"/>
                                        <p:tgtEl>
                                          <p:spTgt spid="149299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92995">
                                            <p:txEl>
                                              <p:pRg st="8" end="8"/>
                                            </p:txEl>
                                          </p:spTgt>
                                        </p:tgtEl>
                                        <p:attrNameLst>
                                          <p:attrName>style.visibility</p:attrName>
                                        </p:attrNameLst>
                                      </p:cBhvr>
                                      <p:to>
                                        <p:strVal val="visible"/>
                                      </p:to>
                                    </p:set>
                                    <p:animEffect transition="in" filter="wipe(up)">
                                      <p:cBhvr>
                                        <p:cTn id="41" dur="1000"/>
                                        <p:tgtEl>
                                          <p:spTgt spid="1492995">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92995">
                                            <p:txEl>
                                              <p:pRg st="9" end="9"/>
                                            </p:txEl>
                                          </p:spTgt>
                                        </p:tgtEl>
                                        <p:attrNameLst>
                                          <p:attrName>style.visibility</p:attrName>
                                        </p:attrNameLst>
                                      </p:cBhvr>
                                      <p:to>
                                        <p:strVal val="visible"/>
                                      </p:to>
                                    </p:set>
                                    <p:animEffect transition="in" filter="wipe(up)">
                                      <p:cBhvr>
                                        <p:cTn id="44" dur="1000"/>
                                        <p:tgtEl>
                                          <p:spTgt spid="1492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A8E054-EC4A-44C6-8EDC-DDA18C88E3F7}" type="slidenum">
              <a:rPr lang="zh-CN" altLang="en-US"/>
              <a:pPr/>
              <a:t>53</a:t>
            </a:fld>
            <a:endParaRPr lang="en-US" altLang="zh-CN"/>
          </a:p>
        </p:txBody>
      </p:sp>
      <p:sp>
        <p:nvSpPr>
          <p:cNvPr id="5" name="日期占位符 4"/>
          <p:cNvSpPr>
            <a:spLocks noGrp="1"/>
          </p:cNvSpPr>
          <p:nvPr>
            <p:ph type="dt" sz="half" idx="11"/>
          </p:nvPr>
        </p:nvSpPr>
        <p:spPr/>
        <p:txBody>
          <a:bodyPr/>
          <a:lstStyle/>
          <a:p>
            <a:fld id="{69294F6B-0FBD-4801-BFFB-35A26A6EDB28}" type="datetime1">
              <a:rPr lang="zh-CN" altLang="en-US"/>
              <a:pPr/>
              <a:t>2017/4/15</a:t>
            </a:fld>
            <a:endParaRPr lang="en-US" altLang="zh-CN" sz="1000"/>
          </a:p>
        </p:txBody>
      </p:sp>
      <p:sp>
        <p:nvSpPr>
          <p:cNvPr id="1338370" name="Rectangle 2"/>
          <p:cNvSpPr>
            <a:spLocks noGrp="1" noChangeArrowheads="1"/>
          </p:cNvSpPr>
          <p:nvPr>
            <p:ph type="title"/>
          </p:nvPr>
        </p:nvSpPr>
        <p:spPr/>
        <p:txBody>
          <a:bodyPr/>
          <a:lstStyle/>
          <a:p>
            <a:pPr defTabSz="914400"/>
            <a:r>
              <a:rPr lang="en-US" altLang="zh-CN"/>
              <a:t>(6) </a:t>
            </a:r>
            <a:r>
              <a:rPr lang="zh-CN" altLang="en-US"/>
              <a:t>多重条件查询</a:t>
            </a:r>
          </a:p>
        </p:txBody>
      </p:sp>
      <p:sp>
        <p:nvSpPr>
          <p:cNvPr id="1338371" name="Rectangle 3"/>
          <p:cNvSpPr>
            <a:spLocks noGrp="1" noChangeArrowheads="1"/>
          </p:cNvSpPr>
          <p:nvPr>
            <p:ph type="body" idx="1"/>
          </p:nvPr>
        </p:nvSpPr>
        <p:spPr>
          <a:xfrm>
            <a:off x="650875" y="1143000"/>
            <a:ext cx="8820150" cy="5184775"/>
          </a:xfrm>
        </p:spPr>
        <p:txBody>
          <a:bodyPr/>
          <a:lstStyle/>
          <a:p>
            <a:r>
              <a:rPr lang="zh-CN" altLang="en-US"/>
              <a:t>用逻辑运算符</a:t>
            </a:r>
            <a:r>
              <a:rPr lang="en-US" altLang="zh-CN"/>
              <a:t>AND</a:t>
            </a:r>
            <a:r>
              <a:rPr lang="zh-CN" altLang="en-US"/>
              <a:t>和 </a:t>
            </a:r>
            <a:r>
              <a:rPr lang="en-US" altLang="zh-CN"/>
              <a:t>OR</a:t>
            </a:r>
            <a:r>
              <a:rPr lang="zh-CN" altLang="en-US"/>
              <a:t>来联结多个查询条件</a:t>
            </a:r>
          </a:p>
          <a:p>
            <a:pPr lvl="1"/>
            <a:r>
              <a:rPr lang="zh-CN" altLang="en-US"/>
              <a:t> </a:t>
            </a:r>
            <a:r>
              <a:rPr lang="en-US" altLang="zh-CN"/>
              <a:t>AND</a:t>
            </a:r>
            <a:r>
              <a:rPr lang="zh-CN" altLang="en-US"/>
              <a:t>的优先级高于</a:t>
            </a:r>
            <a:r>
              <a:rPr lang="en-US" altLang="zh-CN"/>
              <a:t>OR</a:t>
            </a:r>
          </a:p>
          <a:p>
            <a:pPr lvl="1"/>
            <a:r>
              <a:rPr lang="en-US" altLang="zh-CN"/>
              <a:t> </a:t>
            </a:r>
            <a:r>
              <a:rPr lang="zh-CN" altLang="en-US"/>
              <a:t>可以用括号改变优先级</a:t>
            </a:r>
          </a:p>
          <a:p>
            <a:r>
              <a:rPr lang="zh-CN" altLang="en-US"/>
              <a:t>可用来实现多种其他谓词</a:t>
            </a:r>
          </a:p>
          <a:p>
            <a:pPr lvl="1"/>
            <a:r>
              <a:rPr lang="zh-CN" altLang="en-US"/>
              <a:t> </a:t>
            </a:r>
            <a:r>
              <a:rPr lang="en-US" altLang="zh-CN"/>
              <a:t>[NOT] IN</a:t>
            </a:r>
          </a:p>
          <a:p>
            <a:pPr lvl="1"/>
            <a:r>
              <a:rPr lang="en-US" altLang="zh-CN"/>
              <a:t> [NOT] BETWEEN …   AND  …</a:t>
            </a:r>
          </a:p>
          <a:p>
            <a:pPr>
              <a:buFont typeface="Wingdings" pitchFamily="2" charset="2"/>
              <a:buNone/>
            </a:pPr>
            <a:r>
              <a:rPr lang="en-US" altLang="zh-CN"/>
              <a:t>[</a:t>
            </a:r>
            <a:r>
              <a:rPr lang="zh-CN" altLang="en-US"/>
              <a:t>例</a:t>
            </a:r>
            <a:r>
              <a:rPr lang="en-US" altLang="zh-CN"/>
              <a:t>]  </a:t>
            </a:r>
            <a:r>
              <a:rPr lang="zh-CN" altLang="en-US"/>
              <a:t>查询计算机系年龄在</a:t>
            </a:r>
            <a:r>
              <a:rPr lang="en-US" altLang="zh-CN"/>
              <a:t>20</a:t>
            </a:r>
            <a:r>
              <a:rPr lang="zh-CN" altLang="en-US"/>
              <a:t>岁以下的学生姓名。</a:t>
            </a:r>
          </a:p>
          <a:p>
            <a:pPr>
              <a:buFont typeface="Wingdings" pitchFamily="2" charset="2"/>
              <a:buNone/>
            </a:pPr>
            <a:r>
              <a:rPr lang="zh-CN" altLang="en-US"/>
              <a:t>     </a:t>
            </a:r>
            <a:r>
              <a:rPr lang="en-US" altLang="zh-CN">
                <a:solidFill>
                  <a:srgbClr val="0000FF"/>
                </a:solidFill>
              </a:rPr>
              <a:t>SELECT Sname</a:t>
            </a:r>
          </a:p>
          <a:p>
            <a:pPr>
              <a:buFont typeface="Wingdings" pitchFamily="2" charset="2"/>
              <a:buNone/>
            </a:pPr>
            <a:r>
              <a:rPr lang="en-US" altLang="zh-CN">
                <a:solidFill>
                  <a:srgbClr val="0000FF"/>
                </a:solidFill>
              </a:rPr>
              <a:t>           FROM  Student</a:t>
            </a:r>
          </a:p>
          <a:p>
            <a:pPr>
              <a:buFont typeface="Wingdings" pitchFamily="2" charset="2"/>
              <a:buNone/>
            </a:pPr>
            <a:r>
              <a:rPr lang="en-US" altLang="zh-CN">
                <a:solidFill>
                  <a:srgbClr val="0000FF"/>
                </a:solidFill>
              </a:rPr>
              <a:t>           WHERE Sdept= 'CS' AND Sage&lt;20</a:t>
            </a:r>
            <a:r>
              <a:rPr lang="zh-CN" altLang="en-US">
                <a:solidFill>
                  <a:srgbClr val="0000FF"/>
                </a:solidFill>
              </a:rPr>
              <a:t>；</a:t>
            </a:r>
            <a:endParaRPr lang="en-US" altLang="zh-CN">
              <a:solidFill>
                <a:srgbClr val="0000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6A754BC-CDE2-434A-8776-3182EB240F76}" type="slidenum">
              <a:rPr lang="zh-CN" altLang="en-US"/>
              <a:pPr/>
              <a:t>54</a:t>
            </a:fld>
            <a:endParaRPr lang="en-US" altLang="zh-CN"/>
          </a:p>
        </p:txBody>
      </p:sp>
      <p:sp>
        <p:nvSpPr>
          <p:cNvPr id="5" name="日期占位符 4"/>
          <p:cNvSpPr>
            <a:spLocks noGrp="1"/>
          </p:cNvSpPr>
          <p:nvPr>
            <p:ph type="dt" sz="half" idx="11"/>
          </p:nvPr>
        </p:nvSpPr>
        <p:spPr/>
        <p:txBody>
          <a:bodyPr/>
          <a:lstStyle/>
          <a:p>
            <a:fld id="{82FE9C47-892D-498E-9344-943EF907CDC4}" type="datetime1">
              <a:rPr lang="zh-CN" altLang="en-US"/>
              <a:pPr/>
              <a:t>2017/4/15</a:t>
            </a:fld>
            <a:endParaRPr lang="en-US" altLang="zh-CN" sz="1000"/>
          </a:p>
        </p:txBody>
      </p:sp>
      <p:sp>
        <p:nvSpPr>
          <p:cNvPr id="1342466" name="Rectangle 2"/>
          <p:cNvSpPr>
            <a:spLocks noGrp="1" noChangeArrowheads="1"/>
          </p:cNvSpPr>
          <p:nvPr>
            <p:ph type="title"/>
          </p:nvPr>
        </p:nvSpPr>
        <p:spPr/>
        <p:txBody>
          <a:bodyPr/>
          <a:lstStyle/>
          <a:p>
            <a:r>
              <a:rPr lang="zh-CN" altLang="en-US"/>
              <a:t>对查询结果排序 </a:t>
            </a:r>
          </a:p>
        </p:txBody>
      </p:sp>
      <p:sp>
        <p:nvSpPr>
          <p:cNvPr id="1342467" name="Rectangle 3"/>
          <p:cNvSpPr>
            <a:spLocks noGrp="1" noChangeArrowheads="1"/>
          </p:cNvSpPr>
          <p:nvPr>
            <p:ph type="body" idx="1"/>
          </p:nvPr>
        </p:nvSpPr>
        <p:spPr>
          <a:xfrm>
            <a:off x="650875" y="1143000"/>
            <a:ext cx="8820150" cy="3051175"/>
          </a:xfrm>
        </p:spPr>
        <p:txBody>
          <a:bodyPr/>
          <a:lstStyle/>
          <a:p>
            <a:pPr algn="just"/>
            <a:r>
              <a:rPr lang="zh-CN" altLang="en-US"/>
              <a:t>使用</a:t>
            </a:r>
            <a:r>
              <a:rPr lang="en-US" altLang="zh-CN"/>
              <a:t>ORDER BY</a:t>
            </a:r>
            <a:r>
              <a:rPr lang="zh-CN" altLang="en-US"/>
              <a:t>子句</a:t>
            </a:r>
          </a:p>
          <a:p>
            <a:pPr lvl="2" algn="just"/>
            <a:r>
              <a:rPr lang="zh-CN" altLang="en-US"/>
              <a:t> 可以按一个或多个属性列排序</a:t>
            </a:r>
          </a:p>
          <a:p>
            <a:pPr lvl="2" algn="just"/>
            <a:r>
              <a:rPr lang="zh-CN" altLang="en-US"/>
              <a:t> 升序：</a:t>
            </a:r>
            <a:r>
              <a:rPr lang="en-US" altLang="zh-CN"/>
              <a:t>ASC</a:t>
            </a:r>
            <a:r>
              <a:rPr lang="zh-CN" altLang="en-US"/>
              <a:t>；降序：</a:t>
            </a:r>
            <a:r>
              <a:rPr lang="en-US" altLang="zh-CN"/>
              <a:t>DESC</a:t>
            </a:r>
            <a:r>
              <a:rPr lang="zh-CN" altLang="en-US"/>
              <a:t>；</a:t>
            </a:r>
            <a:r>
              <a:rPr lang="zh-CN" altLang="en-US">
                <a:solidFill>
                  <a:srgbClr val="FF0000"/>
                </a:solidFill>
              </a:rPr>
              <a:t>缺省值为升序</a:t>
            </a:r>
          </a:p>
          <a:p>
            <a:pPr algn="just"/>
            <a:r>
              <a:rPr lang="zh-CN" altLang="en-US">
                <a:latin typeface="宋体" pitchFamily="2" charset="-122"/>
              </a:rPr>
              <a:t>空值将作为最大值排序</a:t>
            </a:r>
            <a:endParaRPr lang="en-US" altLang="zh-CN"/>
          </a:p>
          <a:p>
            <a:pPr lvl="2" algn="just"/>
            <a:r>
              <a:rPr lang="en-US" altLang="zh-CN"/>
              <a:t>ASC</a:t>
            </a:r>
            <a:r>
              <a:rPr lang="zh-CN" altLang="en-US"/>
              <a:t>：排序列为空值的元组最后显示</a:t>
            </a:r>
          </a:p>
          <a:p>
            <a:pPr lvl="2" algn="just"/>
            <a:r>
              <a:rPr lang="en-US" altLang="zh-CN"/>
              <a:t>DESC</a:t>
            </a:r>
            <a:r>
              <a:rPr lang="zh-CN" altLang="en-US"/>
              <a:t>：排序列为空值的元组最先显示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D580051-DEAE-4950-ADA8-F3D23ADA91FC}" type="slidenum">
              <a:rPr lang="zh-CN" altLang="en-US"/>
              <a:pPr/>
              <a:t>55</a:t>
            </a:fld>
            <a:endParaRPr lang="en-US" altLang="zh-CN"/>
          </a:p>
        </p:txBody>
      </p:sp>
      <p:sp>
        <p:nvSpPr>
          <p:cNvPr id="6" name="日期占位符 4"/>
          <p:cNvSpPr>
            <a:spLocks noGrp="1"/>
          </p:cNvSpPr>
          <p:nvPr>
            <p:ph type="dt" sz="half" idx="11"/>
          </p:nvPr>
        </p:nvSpPr>
        <p:spPr/>
        <p:txBody>
          <a:bodyPr/>
          <a:lstStyle/>
          <a:p>
            <a:fld id="{D1018FD6-875F-4D39-9FE1-F6CAB93A931E}" type="datetime1">
              <a:rPr lang="zh-CN" altLang="en-US"/>
              <a:pPr/>
              <a:t>2017/4/15</a:t>
            </a:fld>
            <a:endParaRPr lang="en-US" altLang="zh-CN" sz="1000"/>
          </a:p>
        </p:txBody>
      </p:sp>
      <p:sp>
        <p:nvSpPr>
          <p:cNvPr id="1343490" name="Rectangle 2"/>
          <p:cNvSpPr>
            <a:spLocks noGrp="1" noChangeArrowheads="1"/>
          </p:cNvSpPr>
          <p:nvPr>
            <p:ph type="title"/>
          </p:nvPr>
        </p:nvSpPr>
        <p:spPr/>
        <p:txBody>
          <a:bodyPr/>
          <a:lstStyle/>
          <a:p>
            <a:r>
              <a:rPr lang="zh-CN" altLang="en-US"/>
              <a:t>对查询结果排序</a:t>
            </a:r>
          </a:p>
        </p:txBody>
      </p:sp>
      <p:sp>
        <p:nvSpPr>
          <p:cNvPr id="1343491" name="Rectangle 3"/>
          <p:cNvSpPr>
            <a:spLocks noGrp="1" noChangeArrowheads="1"/>
          </p:cNvSpPr>
          <p:nvPr>
            <p:ph type="body" idx="1"/>
          </p:nvPr>
        </p:nvSpPr>
        <p:spPr>
          <a:xfrm>
            <a:off x="650875" y="1143000"/>
            <a:ext cx="8820150" cy="3435350"/>
          </a:xfrm>
        </p:spPr>
        <p:txBody>
          <a:bodyPr/>
          <a:lstStyle/>
          <a:p>
            <a:pPr algn="just">
              <a:buFont typeface="Wingdings" pitchFamily="2" charset="2"/>
              <a:buNone/>
            </a:pPr>
            <a:r>
              <a:rPr lang="en-US" altLang="zh-CN"/>
              <a:t>[</a:t>
            </a:r>
            <a:r>
              <a:rPr lang="zh-CN" altLang="en-US"/>
              <a:t>例</a:t>
            </a:r>
            <a:r>
              <a:rPr lang="en-US" altLang="zh-CN"/>
              <a:t>]  </a:t>
            </a:r>
            <a:r>
              <a:rPr lang="zh-CN" altLang="en-US"/>
              <a:t>查询选修了</a:t>
            </a:r>
            <a:r>
              <a:rPr lang="en-US" altLang="zh-CN"/>
              <a:t>3</a:t>
            </a:r>
            <a:r>
              <a:rPr lang="zh-CN" altLang="en-US"/>
              <a:t>号课程的学生的学号及其成绩，查询结果按分数降序排列。</a:t>
            </a:r>
          </a:p>
          <a:p>
            <a:pPr lvl="1" algn="just">
              <a:buFontTx/>
              <a:buNone/>
            </a:pPr>
            <a:endParaRPr lang="zh-CN" altLang="en-US"/>
          </a:p>
          <a:p>
            <a:pPr algn="just">
              <a:buFont typeface="Wingdings" pitchFamily="2" charset="2"/>
              <a:buNone/>
            </a:pPr>
            <a:r>
              <a:rPr lang="zh-CN" altLang="en-US"/>
              <a:t>    </a:t>
            </a:r>
            <a:r>
              <a:rPr lang="en-US" altLang="zh-CN"/>
              <a:t>SELECT Sno</a:t>
            </a:r>
            <a:r>
              <a:rPr lang="zh-CN" altLang="en-US"/>
              <a:t>，</a:t>
            </a:r>
            <a:r>
              <a:rPr lang="en-US" altLang="zh-CN"/>
              <a:t>Grade</a:t>
            </a:r>
          </a:p>
          <a:p>
            <a:pPr algn="just">
              <a:buFont typeface="Wingdings" pitchFamily="2" charset="2"/>
              <a:buNone/>
            </a:pPr>
            <a:r>
              <a:rPr lang="en-US" altLang="zh-CN"/>
              <a:t>           FROM  SC</a:t>
            </a:r>
          </a:p>
          <a:p>
            <a:pPr algn="just">
              <a:buFont typeface="Wingdings" pitchFamily="2" charset="2"/>
              <a:buNone/>
            </a:pPr>
            <a:r>
              <a:rPr lang="en-US" altLang="zh-CN"/>
              <a:t>           WHERE  Cno= ' 3 '</a:t>
            </a:r>
          </a:p>
          <a:p>
            <a:pPr algn="just">
              <a:buFont typeface="Wingdings" pitchFamily="2" charset="2"/>
              <a:buNone/>
            </a:pPr>
            <a:r>
              <a:rPr lang="en-US" altLang="zh-CN"/>
              <a:t>           ORDER BY Grade DESC</a:t>
            </a:r>
            <a:r>
              <a:rPr lang="zh-CN" altLang="en-US"/>
              <a:t>； </a:t>
            </a:r>
          </a:p>
        </p:txBody>
      </p:sp>
      <p:sp>
        <p:nvSpPr>
          <p:cNvPr id="1343492" name="Rectangle 4"/>
          <p:cNvSpPr>
            <a:spLocks noChangeArrowheads="1"/>
          </p:cNvSpPr>
          <p:nvPr/>
        </p:nvSpPr>
        <p:spPr bwMode="auto">
          <a:xfrm>
            <a:off x="5673725" y="2133600"/>
            <a:ext cx="35814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90000"/>
              </a:lnSpc>
              <a:spcBef>
                <a:spcPct val="35000"/>
              </a:spcBef>
              <a:buClr>
                <a:srgbClr val="27305F"/>
              </a:buClr>
              <a:buSzPct val="60000"/>
              <a:buFont typeface="Wingdings" pitchFamily="2" charset="2"/>
              <a:buNone/>
            </a:pPr>
            <a:r>
              <a:rPr lang="zh-CN" altLang="en-US" sz="2800">
                <a:latin typeface="Times New Roman" pitchFamily="18" charset="0"/>
              </a:rPr>
              <a:t>查询结果</a:t>
            </a:r>
          </a:p>
          <a:p>
            <a:pPr marL="342900" indent="-342900" algn="just">
              <a:lnSpc>
                <a:spcPct val="70000"/>
              </a:lnSpc>
              <a:spcBef>
                <a:spcPct val="35000"/>
              </a:spcBef>
              <a:buClr>
                <a:srgbClr val="27305F"/>
              </a:buClr>
              <a:buSzPct val="60000"/>
              <a:buFont typeface="Wingdings" pitchFamily="2" charset="2"/>
              <a:buNone/>
            </a:pPr>
            <a:r>
              <a:rPr lang="en-US" altLang="zh-CN" sz="2800">
                <a:latin typeface="Times New Roman" pitchFamily="18" charset="0"/>
              </a:rPr>
              <a:t>		</a:t>
            </a:r>
            <a:r>
              <a:rPr lang="en-US" altLang="zh-CN">
                <a:latin typeface="Times New Roman" pitchFamily="18" charset="0"/>
              </a:rPr>
              <a:t>Sno        Grade</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    -------</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95010</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95024</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95007       92</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95003       82</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95010       82</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95009       75</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95014       61</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95002       55</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1041640-7143-4B69-A19B-DAC572BACA28}" type="slidenum">
              <a:rPr lang="zh-CN" altLang="en-US"/>
              <a:pPr/>
              <a:t>56</a:t>
            </a:fld>
            <a:endParaRPr lang="en-US" altLang="zh-CN"/>
          </a:p>
        </p:txBody>
      </p:sp>
      <p:sp>
        <p:nvSpPr>
          <p:cNvPr id="5" name="日期占位符 4"/>
          <p:cNvSpPr>
            <a:spLocks noGrp="1"/>
          </p:cNvSpPr>
          <p:nvPr>
            <p:ph type="dt" sz="half" idx="11"/>
          </p:nvPr>
        </p:nvSpPr>
        <p:spPr/>
        <p:txBody>
          <a:bodyPr/>
          <a:lstStyle/>
          <a:p>
            <a:fld id="{80F7E097-FC7D-4AC7-B0B1-EF1952E7705E}" type="datetime1">
              <a:rPr lang="zh-CN" altLang="en-US"/>
              <a:pPr/>
              <a:t>2017/4/15</a:t>
            </a:fld>
            <a:endParaRPr lang="en-US" altLang="zh-CN" sz="1000"/>
          </a:p>
        </p:txBody>
      </p:sp>
      <p:sp>
        <p:nvSpPr>
          <p:cNvPr id="1346562" name="Rectangle 2"/>
          <p:cNvSpPr>
            <a:spLocks noGrp="1" noChangeArrowheads="1"/>
          </p:cNvSpPr>
          <p:nvPr>
            <p:ph type="title"/>
          </p:nvPr>
        </p:nvSpPr>
        <p:spPr/>
        <p:txBody>
          <a:bodyPr/>
          <a:lstStyle/>
          <a:p>
            <a:r>
              <a:rPr lang="zh-CN" altLang="en-US"/>
              <a:t>使用集函数 </a:t>
            </a:r>
          </a:p>
        </p:txBody>
      </p:sp>
      <p:sp>
        <p:nvSpPr>
          <p:cNvPr id="1346563" name="Rectangle 3"/>
          <p:cNvSpPr>
            <a:spLocks noGrp="1" noChangeArrowheads="1"/>
          </p:cNvSpPr>
          <p:nvPr>
            <p:ph type="body" idx="1"/>
          </p:nvPr>
        </p:nvSpPr>
        <p:spPr>
          <a:xfrm>
            <a:off x="650875" y="1143000"/>
            <a:ext cx="8910638" cy="4756150"/>
          </a:xfrm>
        </p:spPr>
        <p:txBody>
          <a:bodyPr/>
          <a:lstStyle/>
          <a:p>
            <a:pPr marL="342900" indent="-342900" algn="just" defTabSz="914400">
              <a:lnSpc>
                <a:spcPct val="80000"/>
              </a:lnSpc>
            </a:pPr>
            <a:r>
              <a:rPr lang="zh-CN" altLang="en-US"/>
              <a:t>主要集函数</a:t>
            </a:r>
          </a:p>
          <a:p>
            <a:pPr marL="742950" lvl="1" indent="-285750" algn="just" defTabSz="914400">
              <a:lnSpc>
                <a:spcPct val="80000"/>
              </a:lnSpc>
            </a:pPr>
            <a:r>
              <a:rPr lang="zh-CN" altLang="en-US"/>
              <a:t>计数</a:t>
            </a:r>
          </a:p>
          <a:p>
            <a:pPr marL="1143000" lvl="2" indent="-228600" algn="just" defTabSz="914400">
              <a:lnSpc>
                <a:spcPct val="80000"/>
              </a:lnSpc>
            </a:pPr>
            <a:r>
              <a:rPr lang="en-US" altLang="zh-CN"/>
              <a:t>COUNT</a:t>
            </a:r>
            <a:r>
              <a:rPr lang="zh-CN" altLang="en-US"/>
              <a:t>（</a:t>
            </a:r>
            <a:r>
              <a:rPr lang="en-US" altLang="zh-CN"/>
              <a:t>[DISTINCT|</a:t>
            </a:r>
            <a:r>
              <a:rPr lang="en-US" altLang="zh-CN" u="sng"/>
              <a:t>ALL</a:t>
            </a:r>
            <a:r>
              <a:rPr lang="en-US" altLang="zh-CN"/>
              <a:t>] *</a:t>
            </a:r>
            <a:r>
              <a:rPr lang="zh-CN" altLang="en-US"/>
              <a:t>）</a:t>
            </a:r>
          </a:p>
          <a:p>
            <a:pPr marL="1143000" lvl="2" indent="-228600" algn="just" defTabSz="914400">
              <a:lnSpc>
                <a:spcPct val="80000"/>
              </a:lnSpc>
            </a:pPr>
            <a:r>
              <a:rPr lang="en-US" altLang="zh-CN"/>
              <a:t>COUNT</a:t>
            </a:r>
            <a:r>
              <a:rPr lang="zh-CN" altLang="en-US"/>
              <a:t>（</a:t>
            </a:r>
            <a:r>
              <a:rPr lang="en-US" altLang="zh-CN"/>
              <a:t>[DISTINCT|</a:t>
            </a:r>
            <a:r>
              <a:rPr lang="en-US" altLang="zh-CN" u="sng"/>
              <a:t>ALL</a:t>
            </a:r>
            <a:r>
              <a:rPr lang="en-US" altLang="zh-CN"/>
              <a:t>] &lt;</a:t>
            </a:r>
            <a:r>
              <a:rPr lang="zh-CN" altLang="en-US"/>
              <a:t>列名</a:t>
            </a:r>
            <a:r>
              <a:rPr lang="en-US" altLang="zh-CN"/>
              <a:t>&gt;</a:t>
            </a:r>
            <a:r>
              <a:rPr lang="zh-CN" altLang="en-US"/>
              <a:t>）</a:t>
            </a:r>
          </a:p>
          <a:p>
            <a:pPr marL="742950" lvl="1" indent="-285750" algn="just" defTabSz="914400">
              <a:lnSpc>
                <a:spcPct val="80000"/>
              </a:lnSpc>
            </a:pPr>
            <a:r>
              <a:rPr lang="zh-CN" altLang="en-US"/>
              <a:t>计算总和       </a:t>
            </a:r>
            <a:r>
              <a:rPr lang="en-US" altLang="zh-CN"/>
              <a:t>SUM</a:t>
            </a:r>
            <a:r>
              <a:rPr lang="zh-CN" altLang="en-US"/>
              <a:t>（</a:t>
            </a:r>
            <a:r>
              <a:rPr lang="en-US" altLang="zh-CN"/>
              <a:t>[DISTINCT|</a:t>
            </a:r>
            <a:r>
              <a:rPr lang="en-US" altLang="zh-CN" u="sng"/>
              <a:t>ALL</a:t>
            </a:r>
            <a:r>
              <a:rPr lang="en-US" altLang="zh-CN"/>
              <a:t>] &lt;</a:t>
            </a:r>
            <a:r>
              <a:rPr lang="zh-CN" altLang="en-US"/>
              <a:t>列名</a:t>
            </a:r>
            <a:r>
              <a:rPr lang="en-US" altLang="zh-CN"/>
              <a:t>&gt;</a:t>
            </a:r>
            <a:r>
              <a:rPr lang="zh-CN" altLang="en-US"/>
              <a:t>）</a:t>
            </a:r>
          </a:p>
          <a:p>
            <a:pPr marL="742950" lvl="1" indent="-285750" algn="just" defTabSz="914400">
              <a:lnSpc>
                <a:spcPct val="80000"/>
              </a:lnSpc>
            </a:pPr>
            <a:r>
              <a:rPr lang="zh-CN" altLang="en-US"/>
              <a:t> 计算平均值  </a:t>
            </a:r>
            <a:r>
              <a:rPr lang="en-US" altLang="zh-CN"/>
              <a:t>AVG</a:t>
            </a:r>
            <a:r>
              <a:rPr lang="zh-CN" altLang="en-US"/>
              <a:t>（</a:t>
            </a:r>
            <a:r>
              <a:rPr lang="en-US" altLang="zh-CN"/>
              <a:t>[DISTINCT|</a:t>
            </a:r>
            <a:r>
              <a:rPr lang="en-US" altLang="zh-CN" u="sng"/>
              <a:t>ALL</a:t>
            </a:r>
            <a:r>
              <a:rPr lang="en-US" altLang="zh-CN"/>
              <a:t>] &lt;</a:t>
            </a:r>
            <a:r>
              <a:rPr lang="zh-CN" altLang="en-US"/>
              <a:t>列名</a:t>
            </a:r>
            <a:r>
              <a:rPr lang="en-US" altLang="zh-CN"/>
              <a:t>&gt;</a:t>
            </a:r>
            <a:r>
              <a:rPr lang="zh-CN" altLang="en-US"/>
              <a:t>）</a:t>
            </a:r>
          </a:p>
          <a:p>
            <a:pPr marL="742950" lvl="1" indent="-285750" algn="just" defTabSz="914400">
              <a:lnSpc>
                <a:spcPct val="80000"/>
              </a:lnSpc>
            </a:pPr>
            <a:r>
              <a:rPr lang="zh-CN" altLang="en-US"/>
              <a:t>求最大值      </a:t>
            </a:r>
            <a:r>
              <a:rPr lang="en-US" altLang="zh-CN"/>
              <a:t>MAX</a:t>
            </a:r>
            <a:r>
              <a:rPr lang="zh-CN" altLang="en-US"/>
              <a:t>（</a:t>
            </a:r>
            <a:r>
              <a:rPr lang="en-US" altLang="zh-CN"/>
              <a:t>[DISTINCT|</a:t>
            </a:r>
            <a:r>
              <a:rPr lang="en-US" altLang="zh-CN" u="sng"/>
              <a:t>ALL</a:t>
            </a:r>
            <a:r>
              <a:rPr lang="en-US" altLang="zh-CN"/>
              <a:t>] &lt;</a:t>
            </a:r>
            <a:r>
              <a:rPr lang="zh-CN" altLang="en-US"/>
              <a:t>列名</a:t>
            </a:r>
            <a:r>
              <a:rPr lang="en-US" altLang="zh-CN"/>
              <a:t>&gt;</a:t>
            </a:r>
            <a:r>
              <a:rPr lang="zh-CN" altLang="en-US"/>
              <a:t>）</a:t>
            </a:r>
          </a:p>
          <a:p>
            <a:pPr marL="742950" lvl="1" indent="-285750" algn="just" defTabSz="914400">
              <a:lnSpc>
                <a:spcPct val="80000"/>
              </a:lnSpc>
            </a:pPr>
            <a:r>
              <a:rPr lang="zh-CN" altLang="en-US"/>
              <a:t>求最小值      </a:t>
            </a:r>
            <a:r>
              <a:rPr lang="en-US" altLang="zh-CN"/>
              <a:t>MIN</a:t>
            </a:r>
            <a:r>
              <a:rPr lang="zh-CN" altLang="en-US"/>
              <a:t>（</a:t>
            </a:r>
            <a:r>
              <a:rPr lang="en-US" altLang="zh-CN"/>
              <a:t>[DISTINCT|</a:t>
            </a:r>
            <a:r>
              <a:rPr lang="en-US" altLang="zh-CN" u="sng"/>
              <a:t>ALL</a:t>
            </a:r>
            <a:r>
              <a:rPr lang="en-US" altLang="zh-CN"/>
              <a:t>] &lt;</a:t>
            </a:r>
            <a:r>
              <a:rPr lang="zh-CN" altLang="en-US"/>
              <a:t>列名</a:t>
            </a:r>
            <a:r>
              <a:rPr lang="en-US" altLang="zh-CN"/>
              <a:t>&gt;</a:t>
            </a:r>
            <a:r>
              <a:rPr lang="zh-CN" altLang="en-US"/>
              <a:t>）	</a:t>
            </a:r>
          </a:p>
          <a:p>
            <a:pPr marL="342900" indent="-342900" algn="just" defTabSz="914400">
              <a:lnSpc>
                <a:spcPct val="80000"/>
              </a:lnSpc>
            </a:pPr>
            <a:r>
              <a:rPr lang="en-US" altLang="zh-CN"/>
              <a:t>DISTINCT</a:t>
            </a:r>
            <a:r>
              <a:rPr lang="zh-CN" altLang="en-US"/>
              <a:t>短语：在计算时要取消指定列中的重复值</a:t>
            </a:r>
          </a:p>
          <a:p>
            <a:pPr marL="342900" indent="-342900" algn="just" defTabSz="914400">
              <a:lnSpc>
                <a:spcPct val="80000"/>
              </a:lnSpc>
            </a:pPr>
            <a:r>
              <a:rPr lang="en-US" altLang="zh-CN"/>
              <a:t>ALL</a:t>
            </a:r>
            <a:r>
              <a:rPr lang="zh-CN" altLang="en-US"/>
              <a:t>短语：不取消重复值</a:t>
            </a:r>
            <a:r>
              <a:rPr lang="en-US" altLang="zh-CN"/>
              <a:t>;  ALL</a:t>
            </a:r>
            <a:r>
              <a:rPr lang="zh-CN" altLang="en-US"/>
              <a:t>为缺省值</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75D9147-F631-4C7E-99CF-37B1613C6425}" type="slidenum">
              <a:rPr lang="zh-CN" altLang="en-US"/>
              <a:pPr/>
              <a:t>57</a:t>
            </a:fld>
            <a:endParaRPr lang="en-US" altLang="zh-CN"/>
          </a:p>
        </p:txBody>
      </p:sp>
      <p:sp>
        <p:nvSpPr>
          <p:cNvPr id="5" name="日期占位符 4"/>
          <p:cNvSpPr>
            <a:spLocks noGrp="1"/>
          </p:cNvSpPr>
          <p:nvPr>
            <p:ph type="dt" sz="half" idx="11"/>
          </p:nvPr>
        </p:nvSpPr>
        <p:spPr/>
        <p:txBody>
          <a:bodyPr/>
          <a:lstStyle/>
          <a:p>
            <a:fld id="{CF3EE004-2658-4B53-BCE9-2D0A36400480}" type="datetime1">
              <a:rPr lang="zh-CN" altLang="en-US"/>
              <a:pPr/>
              <a:t>2017/4/15</a:t>
            </a:fld>
            <a:endParaRPr lang="en-US" altLang="zh-CN" sz="1000"/>
          </a:p>
        </p:txBody>
      </p:sp>
      <p:sp>
        <p:nvSpPr>
          <p:cNvPr id="1348610" name="Rectangle 2"/>
          <p:cNvSpPr>
            <a:spLocks noGrp="1" noChangeArrowheads="1"/>
          </p:cNvSpPr>
          <p:nvPr>
            <p:ph type="title"/>
          </p:nvPr>
        </p:nvSpPr>
        <p:spPr/>
        <p:txBody>
          <a:bodyPr/>
          <a:lstStyle/>
          <a:p>
            <a:r>
              <a:rPr lang="zh-CN" altLang="en-US"/>
              <a:t>使用集函数</a:t>
            </a:r>
          </a:p>
        </p:txBody>
      </p:sp>
      <p:sp>
        <p:nvSpPr>
          <p:cNvPr id="1348611" name="Rectangle 3"/>
          <p:cNvSpPr>
            <a:spLocks noGrp="1" noChangeArrowheads="1"/>
          </p:cNvSpPr>
          <p:nvPr>
            <p:ph type="body" idx="1"/>
          </p:nvPr>
        </p:nvSpPr>
        <p:spPr>
          <a:xfrm>
            <a:off x="650875" y="1143000"/>
            <a:ext cx="8820150" cy="5246688"/>
          </a:xfrm>
        </p:spPr>
        <p:txBody>
          <a:bodyPr/>
          <a:lstStyle/>
          <a:p>
            <a:pPr marL="342900" indent="-342900" algn="just" defTabSz="914400">
              <a:lnSpc>
                <a:spcPct val="80000"/>
              </a:lnSpc>
              <a:buFont typeface="Wingdings" pitchFamily="2" charset="2"/>
              <a:buNone/>
            </a:pPr>
            <a:r>
              <a:rPr lang="en-US" altLang="zh-CN"/>
              <a:t>[</a:t>
            </a:r>
            <a:r>
              <a:rPr lang="zh-CN" altLang="en-US"/>
              <a:t>例</a:t>
            </a:r>
            <a:r>
              <a:rPr lang="en-US" altLang="zh-CN"/>
              <a:t>]  </a:t>
            </a:r>
            <a:r>
              <a:rPr lang="zh-CN" altLang="en-US"/>
              <a:t>查询学生总人数。</a:t>
            </a:r>
          </a:p>
          <a:p>
            <a:pPr marL="1143000" lvl="2" indent="-228600" algn="just" defTabSz="914400">
              <a:lnSpc>
                <a:spcPct val="80000"/>
              </a:lnSpc>
              <a:buFont typeface="Wingdings" pitchFamily="2" charset="2"/>
              <a:buNone/>
            </a:pPr>
            <a:r>
              <a:rPr lang="zh-CN" altLang="en-US"/>
              <a:t>    </a:t>
            </a:r>
            <a:r>
              <a:rPr lang="en-US" altLang="zh-CN"/>
              <a:t>SELECT COUNT(*)       FROM  Student</a:t>
            </a:r>
            <a:r>
              <a:rPr lang="zh-CN" altLang="en-US"/>
              <a:t>；</a:t>
            </a:r>
          </a:p>
          <a:p>
            <a:pPr marL="342900" indent="-342900" algn="just" defTabSz="914400">
              <a:lnSpc>
                <a:spcPct val="80000"/>
              </a:lnSpc>
              <a:buFont typeface="Wingdings" pitchFamily="2" charset="2"/>
              <a:buNone/>
            </a:pPr>
            <a:r>
              <a:rPr lang="en-US" altLang="zh-CN"/>
              <a:t>[</a:t>
            </a:r>
            <a:r>
              <a:rPr lang="zh-CN" altLang="en-US"/>
              <a:t>例</a:t>
            </a:r>
            <a:r>
              <a:rPr lang="en-US" altLang="zh-CN"/>
              <a:t>]  </a:t>
            </a:r>
            <a:r>
              <a:rPr lang="zh-CN" altLang="en-US"/>
              <a:t>查询选修了课程的学生人数。</a:t>
            </a:r>
          </a:p>
          <a:p>
            <a:pPr marL="342900" indent="-342900" algn="just" defTabSz="914400">
              <a:lnSpc>
                <a:spcPct val="80000"/>
              </a:lnSpc>
              <a:buFont typeface="Wingdings" pitchFamily="2" charset="2"/>
              <a:buNone/>
            </a:pPr>
            <a:r>
              <a:rPr lang="en-US" altLang="zh-CN"/>
              <a:t>    SELECT COUNT(DISTINCT Sno)      FROM SC</a:t>
            </a:r>
            <a:r>
              <a:rPr lang="zh-CN" altLang="en-US"/>
              <a:t>；</a:t>
            </a:r>
          </a:p>
          <a:p>
            <a:pPr marL="742950" lvl="1" indent="-285750" algn="just" defTabSz="914400">
              <a:lnSpc>
                <a:spcPct val="80000"/>
              </a:lnSpc>
              <a:buFontTx/>
              <a:buNone/>
            </a:pPr>
            <a:r>
              <a:rPr lang="zh-CN" altLang="en-US"/>
              <a:t>注：用</a:t>
            </a:r>
            <a:r>
              <a:rPr lang="en-US" altLang="zh-CN"/>
              <a:t>DISTINCT</a:t>
            </a:r>
            <a:r>
              <a:rPr lang="zh-CN" altLang="en-US"/>
              <a:t>以避免重复计算学生人数</a:t>
            </a:r>
          </a:p>
          <a:p>
            <a:pPr marL="342900" indent="-342900" algn="just" defTabSz="914400">
              <a:lnSpc>
                <a:spcPct val="80000"/>
              </a:lnSpc>
              <a:buFont typeface="Wingdings" pitchFamily="2" charset="2"/>
              <a:buNone/>
            </a:pPr>
            <a:r>
              <a:rPr lang="en-US" altLang="zh-CN"/>
              <a:t>[</a:t>
            </a:r>
            <a:r>
              <a:rPr lang="zh-CN" altLang="en-US"/>
              <a:t>例</a:t>
            </a:r>
            <a:r>
              <a:rPr lang="en-US" altLang="zh-CN"/>
              <a:t>]  </a:t>
            </a:r>
            <a:r>
              <a:rPr lang="zh-CN" altLang="en-US"/>
              <a:t>计算</a:t>
            </a:r>
            <a:r>
              <a:rPr lang="en-US" altLang="zh-CN"/>
              <a:t>1</a:t>
            </a:r>
            <a:r>
              <a:rPr lang="zh-CN" altLang="en-US"/>
              <a:t>号课程的学生平均成绩。</a:t>
            </a:r>
          </a:p>
          <a:p>
            <a:pPr marL="742950" lvl="1" indent="-285750" algn="just" defTabSz="914400">
              <a:lnSpc>
                <a:spcPct val="80000"/>
              </a:lnSpc>
              <a:buFontTx/>
              <a:buNone/>
            </a:pPr>
            <a:r>
              <a:rPr lang="zh-CN" altLang="en-US"/>
              <a:t>     </a:t>
            </a:r>
            <a:r>
              <a:rPr lang="en-US" altLang="zh-CN"/>
              <a:t>SELECT AVG(Grade)      FROM     SC</a:t>
            </a:r>
          </a:p>
          <a:p>
            <a:pPr marL="742950" lvl="1" indent="-285750" algn="just" defTabSz="914400">
              <a:lnSpc>
                <a:spcPct val="80000"/>
              </a:lnSpc>
              <a:buFontTx/>
              <a:buNone/>
            </a:pPr>
            <a:r>
              <a:rPr lang="en-US" altLang="zh-CN"/>
              <a:t>          WHERE Cno= ' 1 '</a:t>
            </a:r>
            <a:r>
              <a:rPr lang="zh-CN" altLang="en-US"/>
              <a:t>；</a:t>
            </a:r>
          </a:p>
          <a:p>
            <a:pPr marL="342900" indent="-342900" algn="just" defTabSz="914400">
              <a:lnSpc>
                <a:spcPct val="80000"/>
              </a:lnSpc>
              <a:buFont typeface="Wingdings" pitchFamily="2" charset="2"/>
              <a:buNone/>
            </a:pPr>
            <a:r>
              <a:rPr lang="en-US" altLang="zh-CN"/>
              <a:t>[</a:t>
            </a:r>
            <a:r>
              <a:rPr lang="zh-CN" altLang="en-US"/>
              <a:t>例</a:t>
            </a:r>
            <a:r>
              <a:rPr lang="en-US" altLang="zh-CN"/>
              <a:t>]  </a:t>
            </a:r>
            <a:r>
              <a:rPr lang="zh-CN" altLang="en-US"/>
              <a:t>查询选修</a:t>
            </a:r>
            <a:r>
              <a:rPr lang="en-US" altLang="zh-CN"/>
              <a:t>1</a:t>
            </a:r>
            <a:r>
              <a:rPr lang="zh-CN" altLang="en-US"/>
              <a:t>号课程的学生最高分数。</a:t>
            </a:r>
          </a:p>
          <a:p>
            <a:pPr marL="742950" lvl="1" indent="-285750" algn="just" defTabSz="914400">
              <a:lnSpc>
                <a:spcPct val="80000"/>
              </a:lnSpc>
              <a:buFontTx/>
              <a:buNone/>
            </a:pPr>
            <a:r>
              <a:rPr lang="zh-CN" altLang="en-US"/>
              <a:t>     </a:t>
            </a:r>
            <a:r>
              <a:rPr lang="en-US" altLang="zh-CN"/>
              <a:t>SELECT MAX(Grade)         FROM SC</a:t>
            </a:r>
          </a:p>
          <a:p>
            <a:pPr marL="742950" lvl="1" indent="-285750" algn="just" defTabSz="914400">
              <a:lnSpc>
                <a:spcPct val="80000"/>
              </a:lnSpc>
              <a:buFontTx/>
              <a:buNone/>
            </a:pPr>
            <a:r>
              <a:rPr lang="en-US" altLang="zh-CN"/>
              <a:t>          WHERE Cno= ' 1 '</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8611">
                                            <p:txEl>
                                              <p:pRg st="0" end="0"/>
                                            </p:txEl>
                                          </p:spTgt>
                                        </p:tgtEl>
                                        <p:attrNameLst>
                                          <p:attrName>style.visibility</p:attrName>
                                        </p:attrNameLst>
                                      </p:cBhvr>
                                      <p:to>
                                        <p:strVal val="visible"/>
                                      </p:to>
                                    </p:set>
                                    <p:animEffect transition="in" filter="wipe(up)">
                                      <p:cBhvr>
                                        <p:cTn id="7" dur="1000"/>
                                        <p:tgtEl>
                                          <p:spTgt spid="13486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48611">
                                            <p:txEl>
                                              <p:pRg st="1" end="1"/>
                                            </p:txEl>
                                          </p:spTgt>
                                        </p:tgtEl>
                                        <p:attrNameLst>
                                          <p:attrName>style.visibility</p:attrName>
                                        </p:attrNameLst>
                                      </p:cBhvr>
                                      <p:to>
                                        <p:strVal val="visible"/>
                                      </p:to>
                                    </p:set>
                                    <p:animEffect transition="in" filter="wipe(up)">
                                      <p:cBhvr>
                                        <p:cTn id="10" dur="1000"/>
                                        <p:tgtEl>
                                          <p:spTgt spid="13486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48611">
                                            <p:txEl>
                                              <p:pRg st="2" end="2"/>
                                            </p:txEl>
                                          </p:spTgt>
                                        </p:tgtEl>
                                        <p:attrNameLst>
                                          <p:attrName>style.visibility</p:attrName>
                                        </p:attrNameLst>
                                      </p:cBhvr>
                                      <p:to>
                                        <p:strVal val="visible"/>
                                      </p:to>
                                    </p:set>
                                    <p:animEffect transition="in" filter="wipe(up)">
                                      <p:cBhvr>
                                        <p:cTn id="15" dur="1000"/>
                                        <p:tgtEl>
                                          <p:spTgt spid="1348611">
                                            <p:txEl>
                                              <p:pRg st="2" end="2"/>
                                            </p:txEl>
                                          </p:spTgt>
                                        </p:tgtEl>
                                      </p:cBhvr>
                                    </p:animEffect>
                                  </p:childTnLst>
                                </p:cTn>
                              </p:par>
                            </p:childTnLst>
                          </p:cTn>
                        </p:par>
                        <p:par>
                          <p:cTn id="16" fill="hold" nodeType="afterGroup">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348611">
                                            <p:txEl>
                                              <p:pRg st="3" end="3"/>
                                            </p:txEl>
                                          </p:spTgt>
                                        </p:tgtEl>
                                        <p:attrNameLst>
                                          <p:attrName>style.visibility</p:attrName>
                                        </p:attrNameLst>
                                      </p:cBhvr>
                                      <p:to>
                                        <p:strVal val="visible"/>
                                      </p:to>
                                    </p:set>
                                    <p:animEffect transition="in" filter="wipe(up)">
                                      <p:cBhvr>
                                        <p:cTn id="19" dur="1000"/>
                                        <p:tgtEl>
                                          <p:spTgt spid="1348611">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48611">
                                            <p:txEl>
                                              <p:pRg st="4" end="4"/>
                                            </p:txEl>
                                          </p:spTgt>
                                        </p:tgtEl>
                                        <p:attrNameLst>
                                          <p:attrName>style.visibility</p:attrName>
                                        </p:attrNameLst>
                                      </p:cBhvr>
                                      <p:to>
                                        <p:strVal val="visible"/>
                                      </p:to>
                                    </p:set>
                                    <p:animEffect transition="in" filter="wipe(up)">
                                      <p:cBhvr>
                                        <p:cTn id="23" dur="1000"/>
                                        <p:tgtEl>
                                          <p:spTgt spid="13486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48611">
                                            <p:txEl>
                                              <p:pRg st="5" end="5"/>
                                            </p:txEl>
                                          </p:spTgt>
                                        </p:tgtEl>
                                        <p:attrNameLst>
                                          <p:attrName>style.visibility</p:attrName>
                                        </p:attrNameLst>
                                      </p:cBhvr>
                                      <p:to>
                                        <p:strVal val="visible"/>
                                      </p:to>
                                    </p:set>
                                    <p:animEffect transition="in" filter="wipe(up)">
                                      <p:cBhvr>
                                        <p:cTn id="28" dur="1000"/>
                                        <p:tgtEl>
                                          <p:spTgt spid="1348611">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48611">
                                            <p:txEl>
                                              <p:pRg st="6" end="6"/>
                                            </p:txEl>
                                          </p:spTgt>
                                        </p:tgtEl>
                                        <p:attrNameLst>
                                          <p:attrName>style.visibility</p:attrName>
                                        </p:attrNameLst>
                                      </p:cBhvr>
                                      <p:to>
                                        <p:strVal val="visible"/>
                                      </p:to>
                                    </p:set>
                                    <p:animEffect transition="in" filter="wipe(up)">
                                      <p:cBhvr>
                                        <p:cTn id="31" dur="1000"/>
                                        <p:tgtEl>
                                          <p:spTgt spid="1348611">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48611">
                                            <p:txEl>
                                              <p:pRg st="7" end="7"/>
                                            </p:txEl>
                                          </p:spTgt>
                                        </p:tgtEl>
                                        <p:attrNameLst>
                                          <p:attrName>style.visibility</p:attrName>
                                        </p:attrNameLst>
                                      </p:cBhvr>
                                      <p:to>
                                        <p:strVal val="visible"/>
                                      </p:to>
                                    </p:set>
                                    <p:animEffect transition="in" filter="wipe(up)">
                                      <p:cBhvr>
                                        <p:cTn id="34" dur="1000"/>
                                        <p:tgtEl>
                                          <p:spTgt spid="134861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348611">
                                            <p:txEl>
                                              <p:pRg st="8" end="8"/>
                                            </p:txEl>
                                          </p:spTgt>
                                        </p:tgtEl>
                                        <p:attrNameLst>
                                          <p:attrName>style.visibility</p:attrName>
                                        </p:attrNameLst>
                                      </p:cBhvr>
                                      <p:to>
                                        <p:strVal val="visible"/>
                                      </p:to>
                                    </p:set>
                                    <p:animEffect transition="in" filter="wipe(up)">
                                      <p:cBhvr>
                                        <p:cTn id="39" dur="1000"/>
                                        <p:tgtEl>
                                          <p:spTgt spid="1348611">
                                            <p:txEl>
                                              <p:pRg st="8" end="8"/>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348611">
                                            <p:txEl>
                                              <p:pRg st="9" end="9"/>
                                            </p:txEl>
                                          </p:spTgt>
                                        </p:tgtEl>
                                        <p:attrNameLst>
                                          <p:attrName>style.visibility</p:attrName>
                                        </p:attrNameLst>
                                      </p:cBhvr>
                                      <p:to>
                                        <p:strVal val="visible"/>
                                      </p:to>
                                    </p:set>
                                    <p:animEffect transition="in" filter="wipe(up)">
                                      <p:cBhvr>
                                        <p:cTn id="42" dur="1000"/>
                                        <p:tgtEl>
                                          <p:spTgt spid="1348611">
                                            <p:txEl>
                                              <p:pRg st="9" end="9"/>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348611">
                                            <p:txEl>
                                              <p:pRg st="10" end="10"/>
                                            </p:txEl>
                                          </p:spTgt>
                                        </p:tgtEl>
                                        <p:attrNameLst>
                                          <p:attrName>style.visibility</p:attrName>
                                        </p:attrNameLst>
                                      </p:cBhvr>
                                      <p:to>
                                        <p:strVal val="visible"/>
                                      </p:to>
                                    </p:set>
                                    <p:animEffect transition="in" filter="wipe(up)">
                                      <p:cBhvr>
                                        <p:cTn id="45" dur="1000"/>
                                        <p:tgtEl>
                                          <p:spTgt spid="1348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CF049B4-DA86-4D07-B564-C5BBA7912BA0}" type="slidenum">
              <a:rPr lang="zh-CN" altLang="en-US"/>
              <a:pPr/>
              <a:t>58</a:t>
            </a:fld>
            <a:endParaRPr lang="en-US" altLang="zh-CN"/>
          </a:p>
        </p:txBody>
      </p:sp>
      <p:sp>
        <p:nvSpPr>
          <p:cNvPr id="5" name="日期占位符 4"/>
          <p:cNvSpPr>
            <a:spLocks noGrp="1"/>
          </p:cNvSpPr>
          <p:nvPr>
            <p:ph type="dt" sz="half" idx="11"/>
          </p:nvPr>
        </p:nvSpPr>
        <p:spPr/>
        <p:txBody>
          <a:bodyPr/>
          <a:lstStyle/>
          <a:p>
            <a:fld id="{3C592FD5-7EF5-4CD6-8371-5C4FFDAD71E8}" type="datetime1">
              <a:rPr lang="zh-CN" altLang="en-US"/>
              <a:pPr/>
              <a:t>2017/4/15</a:t>
            </a:fld>
            <a:endParaRPr lang="en-US" altLang="zh-CN" sz="1000"/>
          </a:p>
        </p:txBody>
      </p:sp>
      <p:sp>
        <p:nvSpPr>
          <p:cNvPr id="1350658" name="Rectangle 2"/>
          <p:cNvSpPr>
            <a:spLocks noGrp="1" noChangeArrowheads="1"/>
          </p:cNvSpPr>
          <p:nvPr>
            <p:ph type="title"/>
          </p:nvPr>
        </p:nvSpPr>
        <p:spPr/>
        <p:txBody>
          <a:bodyPr/>
          <a:lstStyle/>
          <a:p>
            <a:r>
              <a:rPr lang="zh-CN" altLang="en-US"/>
              <a:t>对查询结果分组 </a:t>
            </a:r>
          </a:p>
        </p:txBody>
      </p:sp>
      <p:sp>
        <p:nvSpPr>
          <p:cNvPr id="1350659" name="Rectangle 3"/>
          <p:cNvSpPr>
            <a:spLocks noGrp="1" noChangeArrowheads="1"/>
          </p:cNvSpPr>
          <p:nvPr>
            <p:ph type="body" idx="1"/>
          </p:nvPr>
        </p:nvSpPr>
        <p:spPr>
          <a:xfrm>
            <a:off x="650875" y="1143000"/>
            <a:ext cx="8820150" cy="5149102"/>
          </a:xfrm>
        </p:spPr>
        <p:txBody>
          <a:bodyPr/>
          <a:lstStyle/>
          <a:p>
            <a:pPr algn="just">
              <a:lnSpc>
                <a:spcPct val="80000"/>
              </a:lnSpc>
              <a:buFont typeface="Wingdings" pitchFamily="2" charset="2"/>
              <a:buNone/>
            </a:pPr>
            <a:r>
              <a:rPr lang="zh-CN" altLang="en-US" dirty="0"/>
              <a:t>使用</a:t>
            </a:r>
            <a:r>
              <a:rPr lang="en-US" altLang="zh-CN" dirty="0"/>
              <a:t>GROUP BY</a:t>
            </a:r>
            <a:r>
              <a:rPr lang="zh-CN" altLang="en-US" dirty="0"/>
              <a:t>子句分组 	</a:t>
            </a:r>
          </a:p>
          <a:p>
            <a:pPr algn="just">
              <a:lnSpc>
                <a:spcPct val="80000"/>
              </a:lnSpc>
            </a:pPr>
            <a:r>
              <a:rPr lang="zh-CN" altLang="en-US" dirty="0">
                <a:solidFill>
                  <a:srgbClr val="FF0000"/>
                </a:solidFill>
              </a:rPr>
              <a:t>细化集函数的作用对象</a:t>
            </a:r>
          </a:p>
          <a:p>
            <a:pPr lvl="1" algn="just">
              <a:lnSpc>
                <a:spcPct val="80000"/>
              </a:lnSpc>
            </a:pPr>
            <a:r>
              <a:rPr lang="zh-CN" altLang="en-US" dirty="0"/>
              <a:t> 未对查询结果分组，集函数将作用于整个查询结果</a:t>
            </a:r>
          </a:p>
          <a:p>
            <a:pPr lvl="1">
              <a:lnSpc>
                <a:spcPct val="80000"/>
              </a:lnSpc>
            </a:pPr>
            <a:r>
              <a:rPr lang="zh-CN" altLang="en-US" dirty="0"/>
              <a:t> 对查询结果分组后，集函数将分别作用于每个组 </a:t>
            </a:r>
          </a:p>
          <a:p>
            <a:pPr algn="just">
              <a:lnSpc>
                <a:spcPct val="80000"/>
              </a:lnSpc>
            </a:pPr>
            <a:r>
              <a:rPr lang="zh-CN" altLang="en-US" dirty="0"/>
              <a:t>分组方法</a:t>
            </a:r>
            <a:r>
              <a:rPr lang="en-US" altLang="zh-CN" dirty="0"/>
              <a:t>:</a:t>
            </a:r>
            <a:r>
              <a:rPr lang="zh-CN" altLang="en-US" dirty="0"/>
              <a:t>按指定的一列或多列值分组</a:t>
            </a:r>
            <a:r>
              <a:rPr lang="en-US" altLang="zh-CN" dirty="0"/>
              <a:t>,</a:t>
            </a:r>
            <a:r>
              <a:rPr lang="zh-CN" altLang="en-US" dirty="0"/>
              <a:t>值相等的为一组</a:t>
            </a:r>
          </a:p>
          <a:p>
            <a:pPr lvl="1" algn="just">
              <a:lnSpc>
                <a:spcPct val="80000"/>
              </a:lnSpc>
            </a:pPr>
            <a:r>
              <a:rPr lang="zh-CN" altLang="en-US" dirty="0"/>
              <a:t>使用</a:t>
            </a:r>
            <a:r>
              <a:rPr lang="en-US" altLang="zh-CN" dirty="0"/>
              <a:t>GROUP BY</a:t>
            </a:r>
            <a:r>
              <a:rPr lang="zh-CN" altLang="en-US" dirty="0"/>
              <a:t>子句后，</a:t>
            </a:r>
            <a:r>
              <a:rPr lang="en-US" altLang="zh-CN" dirty="0">
                <a:solidFill>
                  <a:srgbClr val="FF0000"/>
                </a:solidFill>
              </a:rPr>
              <a:t>SELECT</a:t>
            </a:r>
            <a:r>
              <a:rPr lang="zh-CN" altLang="en-US" dirty="0">
                <a:solidFill>
                  <a:srgbClr val="FF0000"/>
                </a:solidFill>
              </a:rPr>
              <a:t>子句的列名列表中只能出现分组属性和集函数</a:t>
            </a:r>
            <a:endParaRPr lang="zh-CN" altLang="en-US" dirty="0"/>
          </a:p>
          <a:p>
            <a:pPr algn="just">
              <a:lnSpc>
                <a:spcPct val="80000"/>
              </a:lnSpc>
            </a:pPr>
            <a:r>
              <a:rPr lang="en-US" altLang="zh-CN" dirty="0"/>
              <a:t>[</a:t>
            </a:r>
            <a:r>
              <a:rPr lang="zh-CN" altLang="en-US" dirty="0">
                <a:ea typeface="黑体" pitchFamily="49" charset="-122"/>
              </a:rPr>
              <a:t>例</a:t>
            </a:r>
            <a:r>
              <a:rPr lang="en-US" altLang="zh-CN" dirty="0"/>
              <a:t>]  </a:t>
            </a:r>
            <a:r>
              <a:rPr lang="zh-CN" altLang="en-US" dirty="0"/>
              <a:t>求各个课程号及相应的选课人数。</a:t>
            </a:r>
          </a:p>
          <a:p>
            <a:pPr algn="just">
              <a:lnSpc>
                <a:spcPct val="80000"/>
              </a:lnSpc>
              <a:buFont typeface="Wingdings" pitchFamily="2" charset="2"/>
              <a:buNone/>
            </a:pPr>
            <a:r>
              <a:rPr lang="zh-CN" altLang="en-US" dirty="0"/>
              <a:t>     </a:t>
            </a:r>
            <a:r>
              <a:rPr lang="en-US" altLang="zh-CN" dirty="0"/>
              <a:t>SELECT </a:t>
            </a:r>
            <a:r>
              <a:rPr lang="en-US" altLang="zh-CN" dirty="0" err="1" smtClean="0"/>
              <a:t>Cno</a:t>
            </a:r>
            <a:r>
              <a:rPr lang="en-US" altLang="zh-CN" dirty="0" smtClean="0"/>
              <a:t>, </a:t>
            </a:r>
            <a:r>
              <a:rPr lang="en-US" altLang="zh-CN" dirty="0" smtClean="0">
                <a:solidFill>
                  <a:srgbClr val="FF0000"/>
                </a:solidFill>
              </a:rPr>
              <a:t>COUNT(</a:t>
            </a:r>
            <a:r>
              <a:rPr lang="en-US" altLang="zh-CN" dirty="0" err="1" smtClean="0">
                <a:solidFill>
                  <a:srgbClr val="FF0000"/>
                </a:solidFill>
              </a:rPr>
              <a:t>Sno</a:t>
            </a:r>
            <a:r>
              <a:rPr lang="en-US" altLang="zh-CN" dirty="0">
                <a:solidFill>
                  <a:srgbClr val="FF0000"/>
                </a:solidFill>
              </a:rPr>
              <a:t>)</a:t>
            </a:r>
            <a:r>
              <a:rPr lang="en-US" altLang="zh-CN" dirty="0">
                <a:solidFill>
                  <a:srgbClr val="852121"/>
                </a:solidFill>
              </a:rPr>
              <a:t>   </a:t>
            </a:r>
            <a:r>
              <a:rPr lang="en-US" altLang="zh-CN" dirty="0"/>
              <a:t>  </a:t>
            </a:r>
          </a:p>
          <a:p>
            <a:pPr algn="just">
              <a:lnSpc>
                <a:spcPct val="80000"/>
              </a:lnSpc>
              <a:buFont typeface="Wingdings" pitchFamily="2" charset="2"/>
              <a:buNone/>
            </a:pPr>
            <a:r>
              <a:rPr lang="en-US" altLang="zh-CN" dirty="0"/>
              <a:t>            FROM    SC</a:t>
            </a:r>
          </a:p>
          <a:p>
            <a:pPr algn="just">
              <a:lnSpc>
                <a:spcPct val="80000"/>
              </a:lnSpc>
              <a:buFont typeface="Wingdings" pitchFamily="2" charset="2"/>
              <a:buNone/>
            </a:pPr>
            <a:r>
              <a:rPr lang="en-US" altLang="zh-CN" dirty="0"/>
              <a:t>            GROUP BY </a:t>
            </a:r>
            <a:r>
              <a:rPr lang="en-US" altLang="zh-CN" dirty="0" err="1"/>
              <a:t>Cno</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0659">
                                            <p:txEl>
                                              <p:pRg st="0" end="0"/>
                                            </p:txEl>
                                          </p:spTgt>
                                        </p:tgtEl>
                                        <p:attrNameLst>
                                          <p:attrName>style.visibility</p:attrName>
                                        </p:attrNameLst>
                                      </p:cBhvr>
                                      <p:to>
                                        <p:strVal val="visible"/>
                                      </p:to>
                                    </p:set>
                                    <p:animEffect transition="in" filter="wipe(up)">
                                      <p:cBhvr>
                                        <p:cTn id="7" dur="1000"/>
                                        <p:tgtEl>
                                          <p:spTgt spid="135065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50659">
                                            <p:txEl>
                                              <p:pRg st="1" end="1"/>
                                            </p:txEl>
                                          </p:spTgt>
                                        </p:tgtEl>
                                        <p:attrNameLst>
                                          <p:attrName>style.visibility</p:attrName>
                                        </p:attrNameLst>
                                      </p:cBhvr>
                                      <p:to>
                                        <p:strVal val="visible"/>
                                      </p:to>
                                    </p:set>
                                    <p:animEffect transition="in" filter="wipe(up)">
                                      <p:cBhvr>
                                        <p:cTn id="11" dur="1000"/>
                                        <p:tgtEl>
                                          <p:spTgt spid="135065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50659">
                                            <p:txEl>
                                              <p:pRg st="2" end="2"/>
                                            </p:txEl>
                                          </p:spTgt>
                                        </p:tgtEl>
                                        <p:attrNameLst>
                                          <p:attrName>style.visibility</p:attrName>
                                        </p:attrNameLst>
                                      </p:cBhvr>
                                      <p:to>
                                        <p:strVal val="visible"/>
                                      </p:to>
                                    </p:set>
                                    <p:animEffect transition="in" filter="wipe(up)">
                                      <p:cBhvr>
                                        <p:cTn id="15" dur="1000"/>
                                        <p:tgtEl>
                                          <p:spTgt spid="135065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50659">
                                            <p:txEl>
                                              <p:pRg st="3" end="3"/>
                                            </p:txEl>
                                          </p:spTgt>
                                        </p:tgtEl>
                                        <p:attrNameLst>
                                          <p:attrName>style.visibility</p:attrName>
                                        </p:attrNameLst>
                                      </p:cBhvr>
                                      <p:to>
                                        <p:strVal val="visible"/>
                                      </p:to>
                                    </p:set>
                                    <p:animEffect transition="in" filter="wipe(up)">
                                      <p:cBhvr>
                                        <p:cTn id="19" dur="1000"/>
                                        <p:tgtEl>
                                          <p:spTgt spid="135065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50659">
                                            <p:txEl>
                                              <p:pRg st="4" end="4"/>
                                            </p:txEl>
                                          </p:spTgt>
                                        </p:tgtEl>
                                        <p:attrNameLst>
                                          <p:attrName>style.visibility</p:attrName>
                                        </p:attrNameLst>
                                      </p:cBhvr>
                                      <p:to>
                                        <p:strVal val="visible"/>
                                      </p:to>
                                    </p:set>
                                    <p:animEffect transition="in" filter="wipe(up)">
                                      <p:cBhvr>
                                        <p:cTn id="24" dur="1000"/>
                                        <p:tgtEl>
                                          <p:spTgt spid="1350659">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50659">
                                            <p:txEl>
                                              <p:pRg st="5" end="5"/>
                                            </p:txEl>
                                          </p:spTgt>
                                        </p:tgtEl>
                                        <p:attrNameLst>
                                          <p:attrName>style.visibility</p:attrName>
                                        </p:attrNameLst>
                                      </p:cBhvr>
                                      <p:to>
                                        <p:strVal val="visible"/>
                                      </p:to>
                                    </p:set>
                                    <p:animEffect transition="in" filter="wipe(up)">
                                      <p:cBhvr>
                                        <p:cTn id="27" dur="1000"/>
                                        <p:tgtEl>
                                          <p:spTgt spid="13506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50659">
                                            <p:txEl>
                                              <p:pRg st="6" end="6"/>
                                            </p:txEl>
                                          </p:spTgt>
                                        </p:tgtEl>
                                        <p:attrNameLst>
                                          <p:attrName>style.visibility</p:attrName>
                                        </p:attrNameLst>
                                      </p:cBhvr>
                                      <p:to>
                                        <p:strVal val="visible"/>
                                      </p:to>
                                    </p:set>
                                    <p:animEffect transition="in" filter="wipe(up)">
                                      <p:cBhvr>
                                        <p:cTn id="32" dur="1000"/>
                                        <p:tgtEl>
                                          <p:spTgt spid="13506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50659">
                                            <p:txEl>
                                              <p:pRg st="7" end="7"/>
                                            </p:txEl>
                                          </p:spTgt>
                                        </p:tgtEl>
                                        <p:attrNameLst>
                                          <p:attrName>style.visibility</p:attrName>
                                        </p:attrNameLst>
                                      </p:cBhvr>
                                      <p:to>
                                        <p:strVal val="visible"/>
                                      </p:to>
                                    </p:set>
                                    <p:animEffect transition="in" filter="wipe(up)">
                                      <p:cBhvr>
                                        <p:cTn id="37" dur="1000"/>
                                        <p:tgtEl>
                                          <p:spTgt spid="135065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50659">
                                            <p:txEl>
                                              <p:pRg st="8" end="8"/>
                                            </p:txEl>
                                          </p:spTgt>
                                        </p:tgtEl>
                                        <p:attrNameLst>
                                          <p:attrName>style.visibility</p:attrName>
                                        </p:attrNameLst>
                                      </p:cBhvr>
                                      <p:to>
                                        <p:strVal val="visible"/>
                                      </p:to>
                                    </p:set>
                                    <p:animEffect transition="in" filter="wipe(up)">
                                      <p:cBhvr>
                                        <p:cTn id="42" dur="1000"/>
                                        <p:tgtEl>
                                          <p:spTgt spid="135065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50659">
                                            <p:txEl>
                                              <p:pRg st="9" end="9"/>
                                            </p:txEl>
                                          </p:spTgt>
                                        </p:tgtEl>
                                        <p:attrNameLst>
                                          <p:attrName>style.visibility</p:attrName>
                                        </p:attrNameLst>
                                      </p:cBhvr>
                                      <p:to>
                                        <p:strVal val="visible"/>
                                      </p:to>
                                    </p:set>
                                    <p:animEffect transition="in" filter="wipe(up)">
                                      <p:cBhvr>
                                        <p:cTn id="47" dur="1000"/>
                                        <p:tgtEl>
                                          <p:spTgt spid="1350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59"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0"/>
          </p:nvPr>
        </p:nvSpPr>
        <p:spPr/>
        <p:txBody>
          <a:bodyPr/>
          <a:lstStyle/>
          <a:p>
            <a:fld id="{ECFD1A2E-211D-4D63-9792-83C0107F9E77}" type="slidenum">
              <a:rPr lang="zh-CN" altLang="en-US"/>
              <a:pPr/>
              <a:t>59</a:t>
            </a:fld>
            <a:endParaRPr lang="en-US" altLang="zh-CN"/>
          </a:p>
        </p:txBody>
      </p:sp>
      <p:sp>
        <p:nvSpPr>
          <p:cNvPr id="47" name="日期占位符 4"/>
          <p:cNvSpPr>
            <a:spLocks noGrp="1"/>
          </p:cNvSpPr>
          <p:nvPr>
            <p:ph type="dt" sz="half" idx="11"/>
          </p:nvPr>
        </p:nvSpPr>
        <p:spPr/>
        <p:txBody>
          <a:bodyPr/>
          <a:lstStyle/>
          <a:p>
            <a:fld id="{4E56E654-C0A0-43AF-8B2A-D5C6E9AB7D9F}" type="datetime1">
              <a:rPr lang="zh-CN" altLang="en-US"/>
              <a:pPr/>
              <a:t>2017/4/15</a:t>
            </a:fld>
            <a:endParaRPr lang="en-US" altLang="zh-CN" sz="1000"/>
          </a:p>
        </p:txBody>
      </p:sp>
      <p:sp>
        <p:nvSpPr>
          <p:cNvPr id="1497090" name="Rectangle 2"/>
          <p:cNvSpPr>
            <a:spLocks noGrp="1" noChangeArrowheads="1"/>
          </p:cNvSpPr>
          <p:nvPr>
            <p:ph type="title"/>
          </p:nvPr>
        </p:nvSpPr>
        <p:spPr/>
        <p:txBody>
          <a:bodyPr/>
          <a:lstStyle/>
          <a:p>
            <a:r>
              <a:rPr lang="zh-CN" altLang="en-US"/>
              <a:t>对查询结果分组</a:t>
            </a:r>
          </a:p>
        </p:txBody>
      </p:sp>
      <p:sp>
        <p:nvSpPr>
          <p:cNvPr id="1497091" name="Rectangle 3"/>
          <p:cNvSpPr>
            <a:spLocks noGrp="1" noChangeArrowheads="1"/>
          </p:cNvSpPr>
          <p:nvPr>
            <p:ph type="body" idx="1"/>
          </p:nvPr>
        </p:nvSpPr>
        <p:spPr/>
        <p:txBody>
          <a:bodyPr/>
          <a:lstStyle/>
          <a:p>
            <a:endParaRPr lang="zh-CN" altLang="en-US"/>
          </a:p>
        </p:txBody>
      </p:sp>
      <p:sp>
        <p:nvSpPr>
          <p:cNvPr id="1497093" name="Rectangle 5"/>
          <p:cNvSpPr>
            <a:spLocks noChangeArrowheads="1"/>
          </p:cNvSpPr>
          <p:nvPr/>
        </p:nvSpPr>
        <p:spPr bwMode="auto">
          <a:xfrm>
            <a:off x="114300" y="914400"/>
            <a:ext cx="3467100"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endParaRPr lang="en-US" altLang="en-US" sz="1800">
              <a:latin typeface="Lucida Sans Typewriter" pitchFamily="49" charset="0"/>
            </a:endParaRPr>
          </a:p>
          <a:p>
            <a:pPr algn="l">
              <a:lnSpc>
                <a:spcPct val="90000"/>
              </a:lnSpc>
            </a:pPr>
            <a:r>
              <a:rPr lang="en-US" altLang="en-US">
                <a:latin typeface="Lucida Sans Typewriter" pitchFamily="49" charset="0"/>
              </a:rPr>
              <a:t>SELECT productid,</a:t>
            </a:r>
          </a:p>
          <a:p>
            <a:pPr algn="l">
              <a:lnSpc>
                <a:spcPct val="90000"/>
              </a:lnSpc>
            </a:pPr>
            <a:r>
              <a:rPr lang="en-US" altLang="en-US">
                <a:latin typeface="Lucida Sans Typewriter" pitchFamily="49" charset="0"/>
              </a:rPr>
              <a:t>  orderid,quantity</a:t>
            </a:r>
          </a:p>
          <a:p>
            <a:pPr algn="l">
              <a:lnSpc>
                <a:spcPct val="90000"/>
              </a:lnSpc>
            </a:pPr>
            <a:r>
              <a:rPr lang="en-US" altLang="en-US">
                <a:latin typeface="Lucida Sans Typewriter" pitchFamily="49" charset="0"/>
              </a:rPr>
              <a:t> FROM orderhist</a:t>
            </a:r>
            <a:r>
              <a:rPr lang="en-US" altLang="en-US" sz="1800">
                <a:latin typeface="Lucida Sans Typewriter" pitchFamily="49" charset="0"/>
              </a:rPr>
              <a:t/>
            </a:r>
            <a:br>
              <a:rPr lang="en-US" altLang="en-US" sz="1800">
                <a:latin typeface="Lucida Sans Typewriter" pitchFamily="49" charset="0"/>
              </a:rPr>
            </a:br>
            <a:endParaRPr lang="en-US" altLang="en-US" sz="1800">
              <a:latin typeface="Lucida Sans Typewriter" pitchFamily="49" charset="0"/>
            </a:endParaRPr>
          </a:p>
        </p:txBody>
      </p:sp>
      <p:sp>
        <p:nvSpPr>
          <p:cNvPr id="1497094" name="Rectangle 6"/>
          <p:cNvSpPr>
            <a:spLocks noChangeArrowheads="1"/>
          </p:cNvSpPr>
          <p:nvPr/>
        </p:nvSpPr>
        <p:spPr bwMode="auto">
          <a:xfrm>
            <a:off x="3505200" y="914400"/>
            <a:ext cx="5562600" cy="13716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productid,SUM(quantity) </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GROUP BY productid</a:t>
            </a:r>
          </a:p>
        </p:txBody>
      </p:sp>
      <p:grpSp>
        <p:nvGrpSpPr>
          <p:cNvPr id="1497095" name="Group 7"/>
          <p:cNvGrpSpPr>
            <a:grpSpLocks/>
          </p:cNvGrpSpPr>
          <p:nvPr/>
        </p:nvGrpSpPr>
        <p:grpSpPr bwMode="auto">
          <a:xfrm>
            <a:off x="5519738" y="2362200"/>
            <a:ext cx="3090862" cy="1524000"/>
            <a:chOff x="3517" y="1440"/>
            <a:chExt cx="1907" cy="960"/>
          </a:xfrm>
        </p:grpSpPr>
        <p:sp>
          <p:nvSpPr>
            <p:cNvPr id="1497096" name="Rectangle 8"/>
            <p:cNvSpPr>
              <a:spLocks noChangeArrowheads="1"/>
            </p:cNvSpPr>
            <p:nvPr/>
          </p:nvSpPr>
          <p:spPr bwMode="auto">
            <a:xfrm>
              <a:off x="3517" y="1440"/>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097" name="Rectangle 9"/>
            <p:cNvSpPr>
              <a:spLocks noChangeArrowheads="1"/>
            </p:cNvSpPr>
            <p:nvPr/>
          </p:nvSpPr>
          <p:spPr bwMode="auto">
            <a:xfrm>
              <a:off x="4333" y="1440"/>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497098" name="Rectangle 10"/>
            <p:cNvSpPr>
              <a:spLocks noChangeArrowheads="1"/>
            </p:cNvSpPr>
            <p:nvPr/>
          </p:nvSpPr>
          <p:spPr bwMode="auto">
            <a:xfrm>
              <a:off x="3517" y="1680"/>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099" name="Rectangle 11"/>
            <p:cNvSpPr>
              <a:spLocks noChangeArrowheads="1"/>
            </p:cNvSpPr>
            <p:nvPr/>
          </p:nvSpPr>
          <p:spPr bwMode="auto">
            <a:xfrm>
              <a:off x="4333" y="1680"/>
              <a:ext cx="1091"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15</a:t>
              </a:r>
            </a:p>
          </p:txBody>
        </p:sp>
        <p:sp>
          <p:nvSpPr>
            <p:cNvPr id="1497100" name="Rectangle 12"/>
            <p:cNvSpPr>
              <a:spLocks noChangeArrowheads="1"/>
            </p:cNvSpPr>
            <p:nvPr/>
          </p:nvSpPr>
          <p:spPr bwMode="auto">
            <a:xfrm>
              <a:off x="3517" y="1920"/>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01" name="Rectangle 13"/>
            <p:cNvSpPr>
              <a:spLocks noChangeArrowheads="1"/>
            </p:cNvSpPr>
            <p:nvPr/>
          </p:nvSpPr>
          <p:spPr bwMode="auto">
            <a:xfrm>
              <a:off x="4333" y="1920"/>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sp>
          <p:nvSpPr>
            <p:cNvPr id="1497102" name="Rectangle 14"/>
            <p:cNvSpPr>
              <a:spLocks noChangeArrowheads="1"/>
            </p:cNvSpPr>
            <p:nvPr/>
          </p:nvSpPr>
          <p:spPr bwMode="auto">
            <a:xfrm>
              <a:off x="3517" y="2160"/>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03" name="Rectangle 15"/>
            <p:cNvSpPr>
              <a:spLocks noChangeArrowheads="1"/>
            </p:cNvSpPr>
            <p:nvPr/>
          </p:nvSpPr>
          <p:spPr bwMode="auto">
            <a:xfrm>
              <a:off x="4333" y="2160"/>
              <a:ext cx="1091"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45</a:t>
              </a:r>
            </a:p>
          </p:txBody>
        </p:sp>
      </p:grpSp>
      <p:grpSp>
        <p:nvGrpSpPr>
          <p:cNvPr id="1497104" name="Group 16"/>
          <p:cNvGrpSpPr>
            <a:grpSpLocks/>
          </p:cNvGrpSpPr>
          <p:nvPr/>
        </p:nvGrpSpPr>
        <p:grpSpPr bwMode="auto">
          <a:xfrm>
            <a:off x="461963" y="2286000"/>
            <a:ext cx="3500437" cy="2667000"/>
            <a:chOff x="336" y="1392"/>
            <a:chExt cx="2160" cy="1680"/>
          </a:xfrm>
        </p:grpSpPr>
        <p:sp>
          <p:nvSpPr>
            <p:cNvPr id="1497105" name="Rectangle 17"/>
            <p:cNvSpPr>
              <a:spLocks noChangeArrowheads="1"/>
            </p:cNvSpPr>
            <p:nvPr/>
          </p:nvSpPr>
          <p:spPr bwMode="auto">
            <a:xfrm>
              <a:off x="336" y="1392"/>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106" name="Rectangle 18"/>
            <p:cNvSpPr>
              <a:spLocks noChangeArrowheads="1"/>
            </p:cNvSpPr>
            <p:nvPr/>
          </p:nvSpPr>
          <p:spPr bwMode="auto">
            <a:xfrm>
              <a:off x="1152" y="1392"/>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orderid</a:t>
              </a:r>
            </a:p>
          </p:txBody>
        </p:sp>
        <p:sp>
          <p:nvSpPr>
            <p:cNvPr id="1497107" name="Rectangle 19"/>
            <p:cNvSpPr>
              <a:spLocks noChangeArrowheads="1"/>
            </p:cNvSpPr>
            <p:nvPr/>
          </p:nvSpPr>
          <p:spPr bwMode="auto">
            <a:xfrm>
              <a:off x="1776" y="1392"/>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quantity</a:t>
              </a:r>
            </a:p>
          </p:txBody>
        </p:sp>
        <p:sp>
          <p:nvSpPr>
            <p:cNvPr id="1497108" name="Rectangle 20"/>
            <p:cNvSpPr>
              <a:spLocks noChangeArrowheads="1"/>
            </p:cNvSpPr>
            <p:nvPr/>
          </p:nvSpPr>
          <p:spPr bwMode="auto">
            <a:xfrm>
              <a:off x="336" y="16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09" name="Rectangle 21"/>
            <p:cNvSpPr>
              <a:spLocks noChangeArrowheads="1"/>
            </p:cNvSpPr>
            <p:nvPr/>
          </p:nvSpPr>
          <p:spPr bwMode="auto">
            <a:xfrm>
              <a:off x="1152" y="163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0" name="Rectangle 22"/>
            <p:cNvSpPr>
              <a:spLocks noChangeArrowheads="1"/>
            </p:cNvSpPr>
            <p:nvPr/>
          </p:nvSpPr>
          <p:spPr bwMode="auto">
            <a:xfrm>
              <a:off x="1776" y="163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5</a:t>
              </a:r>
            </a:p>
          </p:txBody>
        </p:sp>
        <p:sp>
          <p:nvSpPr>
            <p:cNvPr id="1497111" name="Rectangle 23"/>
            <p:cNvSpPr>
              <a:spLocks noChangeArrowheads="1"/>
            </p:cNvSpPr>
            <p:nvPr/>
          </p:nvSpPr>
          <p:spPr bwMode="auto">
            <a:xfrm>
              <a:off x="336" y="18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2" name="Rectangle 24"/>
            <p:cNvSpPr>
              <a:spLocks noChangeArrowheads="1"/>
            </p:cNvSpPr>
            <p:nvPr/>
          </p:nvSpPr>
          <p:spPr bwMode="auto">
            <a:xfrm>
              <a:off x="1152" y="187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3" name="Rectangle 25"/>
            <p:cNvSpPr>
              <a:spLocks noChangeArrowheads="1"/>
            </p:cNvSpPr>
            <p:nvPr/>
          </p:nvSpPr>
          <p:spPr bwMode="auto">
            <a:xfrm>
              <a:off x="1776" y="187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10</a:t>
              </a:r>
            </a:p>
          </p:txBody>
        </p:sp>
        <p:sp>
          <p:nvSpPr>
            <p:cNvPr id="1497114" name="Rectangle 26"/>
            <p:cNvSpPr>
              <a:spLocks noChangeArrowheads="1"/>
            </p:cNvSpPr>
            <p:nvPr/>
          </p:nvSpPr>
          <p:spPr bwMode="auto">
            <a:xfrm>
              <a:off x="336" y="211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5" name="Rectangle 27"/>
            <p:cNvSpPr>
              <a:spLocks noChangeArrowheads="1"/>
            </p:cNvSpPr>
            <p:nvPr/>
          </p:nvSpPr>
          <p:spPr bwMode="auto">
            <a:xfrm>
              <a:off x="1152" y="211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497116" name="Rectangle 28"/>
            <p:cNvSpPr>
              <a:spLocks noChangeArrowheads="1"/>
            </p:cNvSpPr>
            <p:nvPr/>
          </p:nvSpPr>
          <p:spPr bwMode="auto">
            <a:xfrm>
              <a:off x="1776" y="211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10</a:t>
              </a:r>
            </a:p>
          </p:txBody>
        </p:sp>
        <p:sp>
          <p:nvSpPr>
            <p:cNvPr id="1497117" name="Rectangle 29"/>
            <p:cNvSpPr>
              <a:spLocks noChangeArrowheads="1"/>
            </p:cNvSpPr>
            <p:nvPr/>
          </p:nvSpPr>
          <p:spPr bwMode="auto">
            <a:xfrm>
              <a:off x="336" y="235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8" name="Rectangle 30"/>
            <p:cNvSpPr>
              <a:spLocks noChangeArrowheads="1"/>
            </p:cNvSpPr>
            <p:nvPr/>
          </p:nvSpPr>
          <p:spPr bwMode="auto">
            <a:xfrm>
              <a:off x="1152" y="235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9" name="Rectangle 31"/>
            <p:cNvSpPr>
              <a:spLocks noChangeArrowheads="1"/>
            </p:cNvSpPr>
            <p:nvPr/>
          </p:nvSpPr>
          <p:spPr bwMode="auto">
            <a:xfrm>
              <a:off x="1776" y="235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25</a:t>
              </a:r>
            </a:p>
          </p:txBody>
        </p:sp>
        <p:sp>
          <p:nvSpPr>
            <p:cNvPr id="1497120" name="Rectangle 32"/>
            <p:cNvSpPr>
              <a:spLocks noChangeArrowheads="1"/>
            </p:cNvSpPr>
            <p:nvPr/>
          </p:nvSpPr>
          <p:spPr bwMode="auto">
            <a:xfrm>
              <a:off x="336" y="259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21" name="Rectangle 33"/>
            <p:cNvSpPr>
              <a:spLocks noChangeArrowheads="1"/>
            </p:cNvSpPr>
            <p:nvPr/>
          </p:nvSpPr>
          <p:spPr bwMode="auto">
            <a:xfrm>
              <a:off x="1152" y="259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497122" name="Rectangle 34"/>
            <p:cNvSpPr>
              <a:spLocks noChangeArrowheads="1"/>
            </p:cNvSpPr>
            <p:nvPr/>
          </p:nvSpPr>
          <p:spPr bwMode="auto">
            <a:xfrm>
              <a:off x="1776" y="259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15</a:t>
              </a:r>
            </a:p>
          </p:txBody>
        </p:sp>
        <p:sp>
          <p:nvSpPr>
            <p:cNvPr id="1497123" name="Rectangle 35"/>
            <p:cNvSpPr>
              <a:spLocks noChangeArrowheads="1"/>
            </p:cNvSpPr>
            <p:nvPr/>
          </p:nvSpPr>
          <p:spPr bwMode="auto">
            <a:xfrm>
              <a:off x="336" y="283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24" name="Rectangle 36"/>
            <p:cNvSpPr>
              <a:spLocks noChangeArrowheads="1"/>
            </p:cNvSpPr>
            <p:nvPr/>
          </p:nvSpPr>
          <p:spPr bwMode="auto">
            <a:xfrm>
              <a:off x="1152" y="283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25" name="Rectangle 37"/>
            <p:cNvSpPr>
              <a:spLocks noChangeArrowheads="1"/>
            </p:cNvSpPr>
            <p:nvPr/>
          </p:nvSpPr>
          <p:spPr bwMode="auto">
            <a:xfrm>
              <a:off x="1776" y="283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30</a:t>
              </a:r>
            </a:p>
          </p:txBody>
        </p:sp>
      </p:grpSp>
      <p:grpSp>
        <p:nvGrpSpPr>
          <p:cNvPr id="1497126" name="Group 38"/>
          <p:cNvGrpSpPr>
            <a:grpSpLocks/>
          </p:cNvGrpSpPr>
          <p:nvPr/>
        </p:nvGrpSpPr>
        <p:grpSpPr bwMode="auto">
          <a:xfrm>
            <a:off x="5519738" y="4038600"/>
            <a:ext cx="3090862" cy="762000"/>
            <a:chOff x="3517" y="2544"/>
            <a:chExt cx="1907" cy="480"/>
          </a:xfrm>
        </p:grpSpPr>
        <p:sp>
          <p:nvSpPr>
            <p:cNvPr id="1497127" name="Rectangle 39"/>
            <p:cNvSpPr>
              <a:spLocks noChangeArrowheads="1"/>
            </p:cNvSpPr>
            <p:nvPr/>
          </p:nvSpPr>
          <p:spPr bwMode="auto">
            <a:xfrm>
              <a:off x="3517" y="2544"/>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128" name="Rectangle 40"/>
            <p:cNvSpPr>
              <a:spLocks noChangeArrowheads="1"/>
            </p:cNvSpPr>
            <p:nvPr/>
          </p:nvSpPr>
          <p:spPr bwMode="auto">
            <a:xfrm>
              <a:off x="4333" y="2544"/>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497129" name="Rectangle 41"/>
            <p:cNvSpPr>
              <a:spLocks noChangeArrowheads="1"/>
            </p:cNvSpPr>
            <p:nvPr/>
          </p:nvSpPr>
          <p:spPr bwMode="auto">
            <a:xfrm>
              <a:off x="3517" y="278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30" name="Rectangle 42"/>
            <p:cNvSpPr>
              <a:spLocks noChangeArrowheads="1"/>
            </p:cNvSpPr>
            <p:nvPr/>
          </p:nvSpPr>
          <p:spPr bwMode="auto">
            <a:xfrm>
              <a:off x="4333" y="2784"/>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grpSp>
      <p:sp>
        <p:nvSpPr>
          <p:cNvPr id="1497131" name="Rectangle 43"/>
          <p:cNvSpPr>
            <a:spLocks noChangeArrowheads="1"/>
          </p:cNvSpPr>
          <p:nvPr/>
        </p:nvSpPr>
        <p:spPr bwMode="auto">
          <a:xfrm>
            <a:off x="4003675" y="2971800"/>
            <a:ext cx="17113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pPr algn="l">
              <a:lnSpc>
                <a:spcPct val="90000"/>
              </a:lnSpc>
            </a:pPr>
            <a:r>
              <a:rPr lang="en-US" altLang="en-US" sz="2000">
                <a:solidFill>
                  <a:srgbClr val="660033"/>
                </a:solidFill>
                <a:latin typeface="Arial Narrow" pitchFamily="34" charset="0"/>
              </a:rPr>
              <a:t>Only rows that</a:t>
            </a:r>
            <a:br>
              <a:rPr lang="en-US" altLang="en-US" sz="2000">
                <a:solidFill>
                  <a:srgbClr val="660033"/>
                </a:solidFill>
                <a:latin typeface="Arial Narrow" pitchFamily="34" charset="0"/>
              </a:rPr>
            </a:br>
            <a:r>
              <a:rPr lang="en-US" altLang="en-US" sz="2000">
                <a:solidFill>
                  <a:srgbClr val="660033"/>
                </a:solidFill>
                <a:latin typeface="Arial Narrow" pitchFamily="34" charset="0"/>
              </a:rPr>
              <a:t>satisfy the WHERE clause are grouped</a:t>
            </a:r>
          </a:p>
        </p:txBody>
      </p:sp>
      <p:sp>
        <p:nvSpPr>
          <p:cNvPr id="1497132" name="Rectangle 44"/>
          <p:cNvSpPr>
            <a:spLocks noChangeArrowheads="1"/>
          </p:cNvSpPr>
          <p:nvPr/>
        </p:nvSpPr>
        <p:spPr bwMode="auto">
          <a:xfrm>
            <a:off x="2667000" y="5029200"/>
            <a:ext cx="6019800" cy="1676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productid,SUM(quantity)</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WHERE productid = 2</a:t>
            </a:r>
          </a:p>
          <a:p>
            <a:pPr algn="l">
              <a:lnSpc>
                <a:spcPct val="90000"/>
              </a:lnSpc>
            </a:pPr>
            <a:r>
              <a:rPr lang="en-US" altLang="en-US">
                <a:latin typeface="Lucida Sans Typewriter" pitchFamily="49" charset="0"/>
              </a:rPr>
              <a:t> GROUP BY productid</a:t>
            </a:r>
          </a:p>
        </p:txBody>
      </p:sp>
      <p:sp>
        <p:nvSpPr>
          <p:cNvPr id="1497133" name="AutoShape 45"/>
          <p:cNvSpPr>
            <a:spLocks noChangeArrowheads="1"/>
          </p:cNvSpPr>
          <p:nvPr/>
        </p:nvSpPr>
        <p:spPr bwMode="auto">
          <a:xfrm>
            <a:off x="3930650" y="40386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
        <p:nvSpPr>
          <p:cNvPr id="1497134" name="AutoShape 46"/>
          <p:cNvSpPr>
            <a:spLocks noChangeArrowheads="1"/>
          </p:cNvSpPr>
          <p:nvPr/>
        </p:nvSpPr>
        <p:spPr bwMode="auto">
          <a:xfrm>
            <a:off x="3930650" y="22860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7093"/>
                                        </p:tgtEl>
                                        <p:attrNameLst>
                                          <p:attrName>style.visibility</p:attrName>
                                        </p:attrNameLst>
                                      </p:cBhvr>
                                      <p:to>
                                        <p:strVal val="visible"/>
                                      </p:to>
                                    </p:set>
                                    <p:anim calcmode="lin" valueType="num">
                                      <p:cBhvr additive="base">
                                        <p:cTn id="7" dur="500" fill="hold"/>
                                        <p:tgtEl>
                                          <p:spTgt spid="1497093"/>
                                        </p:tgtEl>
                                        <p:attrNameLst>
                                          <p:attrName>ppt_x</p:attrName>
                                        </p:attrNameLst>
                                      </p:cBhvr>
                                      <p:tavLst>
                                        <p:tav tm="0">
                                          <p:val>
                                            <p:strVal val="0-#ppt_w/2"/>
                                          </p:val>
                                        </p:tav>
                                        <p:tav tm="100000">
                                          <p:val>
                                            <p:strVal val="#ppt_x"/>
                                          </p:val>
                                        </p:tav>
                                      </p:tavLst>
                                    </p:anim>
                                    <p:anim calcmode="lin" valueType="num">
                                      <p:cBhvr additive="base">
                                        <p:cTn id="8" dur="500" fill="hold"/>
                                        <p:tgtEl>
                                          <p:spTgt spid="14970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497104"/>
                                        </p:tgtEl>
                                        <p:attrNameLst>
                                          <p:attrName>style.visibility</p:attrName>
                                        </p:attrNameLst>
                                      </p:cBhvr>
                                      <p:to>
                                        <p:strVal val="visible"/>
                                      </p:to>
                                    </p:set>
                                    <p:anim calcmode="lin" valueType="num">
                                      <p:cBhvr additive="base">
                                        <p:cTn id="12" dur="500" fill="hold"/>
                                        <p:tgtEl>
                                          <p:spTgt spid="1497104"/>
                                        </p:tgtEl>
                                        <p:attrNameLst>
                                          <p:attrName>ppt_x</p:attrName>
                                        </p:attrNameLst>
                                      </p:cBhvr>
                                      <p:tavLst>
                                        <p:tav tm="0">
                                          <p:val>
                                            <p:strVal val="0-#ppt_w/2"/>
                                          </p:val>
                                        </p:tav>
                                        <p:tav tm="100000">
                                          <p:val>
                                            <p:strVal val="#ppt_x"/>
                                          </p:val>
                                        </p:tav>
                                      </p:tavLst>
                                    </p:anim>
                                    <p:anim calcmode="lin" valueType="num">
                                      <p:cBhvr additive="base">
                                        <p:cTn id="13" dur="500" fill="hold"/>
                                        <p:tgtEl>
                                          <p:spTgt spid="149710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97094"/>
                                        </p:tgtEl>
                                        <p:attrNameLst>
                                          <p:attrName>style.visibility</p:attrName>
                                        </p:attrNameLst>
                                      </p:cBhvr>
                                      <p:to>
                                        <p:strVal val="visible"/>
                                      </p:to>
                                    </p:set>
                                    <p:anim calcmode="lin" valueType="num">
                                      <p:cBhvr additive="base">
                                        <p:cTn id="18" dur="500" fill="hold"/>
                                        <p:tgtEl>
                                          <p:spTgt spid="1497094"/>
                                        </p:tgtEl>
                                        <p:attrNameLst>
                                          <p:attrName>ppt_x</p:attrName>
                                        </p:attrNameLst>
                                      </p:cBhvr>
                                      <p:tavLst>
                                        <p:tav tm="0">
                                          <p:val>
                                            <p:strVal val="1+#ppt_w/2"/>
                                          </p:val>
                                        </p:tav>
                                        <p:tav tm="100000">
                                          <p:val>
                                            <p:strVal val="#ppt_x"/>
                                          </p:val>
                                        </p:tav>
                                      </p:tavLst>
                                    </p:anim>
                                    <p:anim calcmode="lin" valueType="num">
                                      <p:cBhvr additive="base">
                                        <p:cTn id="19" dur="500" fill="hold"/>
                                        <p:tgtEl>
                                          <p:spTgt spid="14970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97134"/>
                                        </p:tgtEl>
                                        <p:attrNameLst>
                                          <p:attrName>style.visibility</p:attrName>
                                        </p:attrNameLst>
                                      </p:cBhvr>
                                      <p:to>
                                        <p:strVal val="visible"/>
                                      </p:to>
                                    </p:set>
                                    <p:animEffect transition="in" filter="blinds(horizontal)">
                                      <p:cBhvr>
                                        <p:cTn id="24" dur="500"/>
                                        <p:tgtEl>
                                          <p:spTgt spid="1497134"/>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497095"/>
                                        </p:tgtEl>
                                        <p:attrNameLst>
                                          <p:attrName>style.visibility</p:attrName>
                                        </p:attrNameLst>
                                      </p:cBhvr>
                                      <p:to>
                                        <p:strVal val="visible"/>
                                      </p:to>
                                    </p:set>
                                    <p:animEffect transition="in" filter="dissolve">
                                      <p:cBhvr>
                                        <p:cTn id="28" dur="500"/>
                                        <p:tgtEl>
                                          <p:spTgt spid="14970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97132"/>
                                        </p:tgtEl>
                                        <p:attrNameLst>
                                          <p:attrName>style.visibility</p:attrName>
                                        </p:attrNameLst>
                                      </p:cBhvr>
                                      <p:to>
                                        <p:strVal val="visible"/>
                                      </p:to>
                                    </p:set>
                                    <p:anim calcmode="lin" valueType="num">
                                      <p:cBhvr additive="base">
                                        <p:cTn id="33" dur="500" fill="hold"/>
                                        <p:tgtEl>
                                          <p:spTgt spid="1497132"/>
                                        </p:tgtEl>
                                        <p:attrNameLst>
                                          <p:attrName>ppt_x</p:attrName>
                                        </p:attrNameLst>
                                      </p:cBhvr>
                                      <p:tavLst>
                                        <p:tav tm="0">
                                          <p:val>
                                            <p:strVal val="#ppt_x"/>
                                          </p:val>
                                        </p:tav>
                                        <p:tav tm="100000">
                                          <p:val>
                                            <p:strVal val="#ppt_x"/>
                                          </p:val>
                                        </p:tav>
                                      </p:tavLst>
                                    </p:anim>
                                    <p:anim calcmode="lin" valueType="num">
                                      <p:cBhvr additive="base">
                                        <p:cTn id="34" dur="500" fill="hold"/>
                                        <p:tgtEl>
                                          <p:spTgt spid="149713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97133"/>
                                        </p:tgtEl>
                                        <p:attrNameLst>
                                          <p:attrName>style.visibility</p:attrName>
                                        </p:attrNameLst>
                                      </p:cBhvr>
                                      <p:to>
                                        <p:strVal val="visible"/>
                                      </p:to>
                                    </p:set>
                                    <p:animEffect transition="in" filter="dissolve">
                                      <p:cBhvr>
                                        <p:cTn id="39" dur="500"/>
                                        <p:tgtEl>
                                          <p:spTgt spid="1497133"/>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497131"/>
                                        </p:tgtEl>
                                        <p:attrNameLst>
                                          <p:attrName>style.visibility</p:attrName>
                                        </p:attrNameLst>
                                      </p:cBhvr>
                                      <p:to>
                                        <p:strVal val="visible"/>
                                      </p:to>
                                    </p:set>
                                    <p:animEffect transition="in" filter="dissolve">
                                      <p:cBhvr>
                                        <p:cTn id="43" dur="500"/>
                                        <p:tgtEl>
                                          <p:spTgt spid="1497131"/>
                                        </p:tgtEl>
                                      </p:cBhvr>
                                    </p:animEffect>
                                  </p:childTnLst>
                                </p:cTn>
                              </p:par>
                            </p:childTnLst>
                          </p:cTn>
                        </p:par>
                        <p:par>
                          <p:cTn id="44" fill="hold" nodeType="afterGroup">
                            <p:stCondLst>
                              <p:cond delay="1000"/>
                            </p:stCondLst>
                            <p:childTnLst>
                              <p:par>
                                <p:cTn id="45" presetID="2" presetClass="entr" presetSubtype="2" fill="hold" nodeType="afterEffect">
                                  <p:stCondLst>
                                    <p:cond delay="0"/>
                                  </p:stCondLst>
                                  <p:childTnLst>
                                    <p:set>
                                      <p:cBhvr>
                                        <p:cTn id="46" dur="1" fill="hold">
                                          <p:stCondLst>
                                            <p:cond delay="0"/>
                                          </p:stCondLst>
                                        </p:cTn>
                                        <p:tgtEl>
                                          <p:spTgt spid="1497126"/>
                                        </p:tgtEl>
                                        <p:attrNameLst>
                                          <p:attrName>style.visibility</p:attrName>
                                        </p:attrNameLst>
                                      </p:cBhvr>
                                      <p:to>
                                        <p:strVal val="visible"/>
                                      </p:to>
                                    </p:set>
                                    <p:anim calcmode="lin" valueType="num">
                                      <p:cBhvr additive="base">
                                        <p:cTn id="47" dur="500" fill="hold"/>
                                        <p:tgtEl>
                                          <p:spTgt spid="1497126"/>
                                        </p:tgtEl>
                                        <p:attrNameLst>
                                          <p:attrName>ppt_x</p:attrName>
                                        </p:attrNameLst>
                                      </p:cBhvr>
                                      <p:tavLst>
                                        <p:tav tm="0">
                                          <p:val>
                                            <p:strVal val="1+#ppt_w/2"/>
                                          </p:val>
                                        </p:tav>
                                        <p:tav tm="100000">
                                          <p:val>
                                            <p:strVal val="#ppt_x"/>
                                          </p:val>
                                        </p:tav>
                                      </p:tavLst>
                                    </p:anim>
                                    <p:anim calcmode="lin" valueType="num">
                                      <p:cBhvr additive="base">
                                        <p:cTn id="48" dur="500" fill="hold"/>
                                        <p:tgtEl>
                                          <p:spTgt spid="1497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3" grpId="0" animBg="1" autoUpdateAnimBg="0"/>
      <p:bldP spid="1497094" grpId="0" animBg="1" autoUpdateAnimBg="0"/>
      <p:bldP spid="1497131" grpId="0" autoUpdateAnimBg="0"/>
      <p:bldP spid="1497132" grpId="0" animBg="1" autoUpdateAnimBg="0"/>
      <p:bldP spid="1497133" grpId="0" animBg="1"/>
      <p:bldP spid="1497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656450F4-7266-4871-B443-47030711E6D4}" type="slidenum">
              <a:rPr lang="zh-CN" altLang="en-US"/>
              <a:pPr/>
              <a:t>6</a:t>
            </a:fld>
            <a:endParaRPr lang="en-US" altLang="zh-CN"/>
          </a:p>
        </p:txBody>
      </p:sp>
      <p:sp>
        <p:nvSpPr>
          <p:cNvPr id="33" name="日期占位符 4"/>
          <p:cNvSpPr>
            <a:spLocks noGrp="1"/>
          </p:cNvSpPr>
          <p:nvPr>
            <p:ph type="dt" sz="half" idx="11"/>
          </p:nvPr>
        </p:nvSpPr>
        <p:spPr/>
        <p:txBody>
          <a:bodyPr/>
          <a:lstStyle/>
          <a:p>
            <a:fld id="{D53C0356-2B1D-45E7-9F35-9DAA84670591}" type="datetime1">
              <a:rPr lang="zh-CN" altLang="en-US"/>
              <a:pPr/>
              <a:t>2017/4/15</a:t>
            </a:fld>
            <a:endParaRPr lang="en-US" altLang="zh-CN" sz="1000"/>
          </a:p>
        </p:txBody>
      </p:sp>
      <p:sp>
        <p:nvSpPr>
          <p:cNvPr id="1358850" name="Rectangle 2"/>
          <p:cNvSpPr>
            <a:spLocks noGrp="1" noChangeArrowheads="1"/>
          </p:cNvSpPr>
          <p:nvPr>
            <p:ph type="title"/>
          </p:nvPr>
        </p:nvSpPr>
        <p:spPr/>
        <p:txBody>
          <a:bodyPr/>
          <a:lstStyle/>
          <a:p>
            <a:r>
              <a:rPr lang="en-US" altLang="en-US"/>
              <a:t>4.2</a:t>
            </a:r>
            <a:r>
              <a:rPr lang="en-US" altLang="zh-CN"/>
              <a:t> </a:t>
            </a:r>
            <a:r>
              <a:rPr lang="en-US" altLang="en-US"/>
              <a:t>SQL的系统结构</a:t>
            </a:r>
            <a:endParaRPr lang="zh-CN" altLang="en-US"/>
          </a:p>
        </p:txBody>
      </p:sp>
      <p:sp>
        <p:nvSpPr>
          <p:cNvPr id="1358851" name="Rectangle 3"/>
          <p:cNvSpPr>
            <a:spLocks noGrp="1" noChangeArrowheads="1"/>
          </p:cNvSpPr>
          <p:nvPr>
            <p:ph type="body" idx="1"/>
          </p:nvPr>
        </p:nvSpPr>
        <p:spPr>
          <a:xfrm>
            <a:off x="669925" y="1143000"/>
            <a:ext cx="8820150" cy="2495550"/>
          </a:xfrm>
        </p:spPr>
        <p:txBody>
          <a:bodyPr/>
          <a:lstStyle/>
          <a:p>
            <a:pPr>
              <a:lnSpc>
                <a:spcPct val="80000"/>
              </a:lnSpc>
            </a:pPr>
            <a:r>
              <a:rPr lang="en-US" altLang="zh-CN"/>
              <a:t>SQL</a:t>
            </a:r>
            <a:r>
              <a:rPr lang="zh-CN" altLang="en-US"/>
              <a:t>语言支持数据库的三级模式结构 </a:t>
            </a:r>
          </a:p>
          <a:p>
            <a:pPr lvl="1">
              <a:lnSpc>
                <a:spcPct val="80000"/>
              </a:lnSpc>
            </a:pPr>
            <a:r>
              <a:rPr lang="zh-CN" altLang="en-US"/>
              <a:t>在</a:t>
            </a:r>
            <a:r>
              <a:rPr lang="en-US" altLang="zh-CN"/>
              <a:t>SQL</a:t>
            </a:r>
            <a:r>
              <a:rPr lang="zh-CN" altLang="en-US"/>
              <a:t>中，关系模式称为基本表（</a:t>
            </a:r>
            <a:r>
              <a:rPr lang="en-US" altLang="zh-CN"/>
              <a:t>Table</a:t>
            </a:r>
            <a:r>
              <a:rPr lang="zh-CN" altLang="en-US"/>
              <a:t>），基本表的集合形成数据库模式，对应三级模式结构的模式</a:t>
            </a:r>
          </a:p>
          <a:p>
            <a:pPr lvl="1">
              <a:lnSpc>
                <a:spcPct val="80000"/>
              </a:lnSpc>
            </a:pPr>
            <a:r>
              <a:rPr lang="zh-CN" altLang="en-US"/>
              <a:t>基本表在物理上与存储文件相对应，所有存储文件的集合为物理数据库。</a:t>
            </a:r>
          </a:p>
          <a:p>
            <a:pPr lvl="1">
              <a:lnSpc>
                <a:spcPct val="80000"/>
              </a:lnSpc>
            </a:pPr>
            <a:r>
              <a:rPr lang="zh-CN" altLang="en-US"/>
              <a:t>外模式由视图</a:t>
            </a:r>
            <a:r>
              <a:rPr lang="en-US" altLang="zh-CN"/>
              <a:t>(View) </a:t>
            </a:r>
            <a:r>
              <a:rPr lang="zh-CN" altLang="en-US"/>
              <a:t>组成</a:t>
            </a:r>
          </a:p>
        </p:txBody>
      </p:sp>
      <p:grpSp>
        <p:nvGrpSpPr>
          <p:cNvPr id="1358883" name="Group 35"/>
          <p:cNvGrpSpPr>
            <a:grpSpLocks/>
          </p:cNvGrpSpPr>
          <p:nvPr/>
        </p:nvGrpSpPr>
        <p:grpSpPr bwMode="auto">
          <a:xfrm>
            <a:off x="1928813" y="3716338"/>
            <a:ext cx="7129462" cy="3063875"/>
            <a:chOff x="1260" y="2614"/>
            <a:chExt cx="4491" cy="1930"/>
          </a:xfrm>
        </p:grpSpPr>
        <p:sp>
          <p:nvSpPr>
            <p:cNvPr id="1358854" name="Text Box 6"/>
            <p:cNvSpPr txBox="1">
              <a:spLocks noChangeArrowheads="1"/>
            </p:cNvSpPr>
            <p:nvPr/>
          </p:nvSpPr>
          <p:spPr bwMode="auto">
            <a:xfrm>
              <a:off x="3561" y="3075"/>
              <a:ext cx="499"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zh-CN" altLang="en-US" sz="2000">
                  <a:latin typeface="Times New Roman" pitchFamily="18" charset="0"/>
                </a:rPr>
                <a:t>视图</a:t>
              </a:r>
              <a:r>
                <a:rPr lang="zh-CN" altLang="en-US" sz="2000">
                  <a:solidFill>
                    <a:srgbClr val="FFFFFF"/>
                  </a:solidFill>
                  <a:latin typeface="黑体" pitchFamily="49" charset="-122"/>
                  <a:ea typeface="黑体" pitchFamily="49" charset="-122"/>
                </a:rPr>
                <a:t>图</a:t>
              </a:r>
              <a:endParaRPr lang="zh-CN" altLang="en-US" sz="2000"/>
            </a:p>
          </p:txBody>
        </p:sp>
        <p:sp>
          <p:nvSpPr>
            <p:cNvPr id="1358856" name="Text Box 8"/>
            <p:cNvSpPr txBox="1">
              <a:spLocks noChangeArrowheads="1"/>
            </p:cNvSpPr>
            <p:nvPr/>
          </p:nvSpPr>
          <p:spPr bwMode="auto">
            <a:xfrm>
              <a:off x="1325" y="4190"/>
              <a:ext cx="801"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132000"/>
                </a:lnSpc>
              </a:pPr>
              <a:r>
                <a:rPr lang="zh-CN" altLang="en-US" sz="2000">
                  <a:latin typeface="Times New Roman" pitchFamily="18" charset="0"/>
                </a:rPr>
                <a:t>存储文件</a:t>
              </a:r>
              <a:endParaRPr lang="zh-CN" altLang="en-US" sz="2000"/>
            </a:p>
          </p:txBody>
        </p:sp>
        <p:sp>
          <p:nvSpPr>
            <p:cNvPr id="1358857" name="Text Box 9"/>
            <p:cNvSpPr txBox="1">
              <a:spLocks noChangeArrowheads="1"/>
            </p:cNvSpPr>
            <p:nvPr/>
          </p:nvSpPr>
          <p:spPr bwMode="auto">
            <a:xfrm>
              <a:off x="2598" y="3075"/>
              <a:ext cx="4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视图</a:t>
              </a:r>
              <a:endParaRPr lang="zh-CN" altLang="en-US" sz="2000"/>
            </a:p>
          </p:txBody>
        </p:sp>
        <p:sp>
          <p:nvSpPr>
            <p:cNvPr id="1358858" name="Text Box 10"/>
            <p:cNvSpPr txBox="1">
              <a:spLocks noChangeArrowheads="1"/>
            </p:cNvSpPr>
            <p:nvPr/>
          </p:nvSpPr>
          <p:spPr bwMode="auto">
            <a:xfrm>
              <a:off x="1401" y="3598"/>
              <a:ext cx="699"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59" name="Text Box 11"/>
            <p:cNvSpPr txBox="1">
              <a:spLocks noChangeArrowheads="1"/>
            </p:cNvSpPr>
            <p:nvPr/>
          </p:nvSpPr>
          <p:spPr bwMode="auto">
            <a:xfrm>
              <a:off x="2531" y="3580"/>
              <a:ext cx="6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60" name="Text Box 12"/>
            <p:cNvSpPr txBox="1">
              <a:spLocks noChangeArrowheads="1"/>
            </p:cNvSpPr>
            <p:nvPr/>
          </p:nvSpPr>
          <p:spPr bwMode="auto">
            <a:xfrm>
              <a:off x="3495" y="3598"/>
              <a:ext cx="6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61" name="Text Box 13"/>
            <p:cNvSpPr txBox="1">
              <a:spLocks noChangeArrowheads="1"/>
            </p:cNvSpPr>
            <p:nvPr/>
          </p:nvSpPr>
          <p:spPr bwMode="auto">
            <a:xfrm>
              <a:off x="2498" y="2614"/>
              <a:ext cx="665"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zh-CN" sz="2000">
                  <a:latin typeface="Times New Roman" pitchFamily="18" charset="0"/>
                </a:rPr>
                <a:t>SQL</a:t>
              </a:r>
              <a:endParaRPr lang="en-US" altLang="zh-CN" sz="2000"/>
            </a:p>
          </p:txBody>
        </p:sp>
        <p:grpSp>
          <p:nvGrpSpPr>
            <p:cNvPr id="1358862" name="Group 14"/>
            <p:cNvGrpSpPr>
              <a:grpSpLocks/>
            </p:cNvGrpSpPr>
            <p:nvPr/>
          </p:nvGrpSpPr>
          <p:grpSpPr bwMode="auto">
            <a:xfrm>
              <a:off x="1667" y="2891"/>
              <a:ext cx="2160" cy="1291"/>
              <a:chOff x="1488" y="1152"/>
              <a:chExt cx="3120" cy="2016"/>
            </a:xfrm>
          </p:grpSpPr>
          <p:sp>
            <p:nvSpPr>
              <p:cNvPr id="1358863" name="Line 15"/>
              <p:cNvSpPr>
                <a:spLocks noChangeShapeType="1"/>
              </p:cNvSpPr>
              <p:nvPr/>
            </p:nvSpPr>
            <p:spPr bwMode="auto">
              <a:xfrm>
                <a:off x="4608"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4" name="Line 16"/>
              <p:cNvSpPr>
                <a:spLocks noChangeShapeType="1"/>
              </p:cNvSpPr>
              <p:nvPr/>
            </p:nvSpPr>
            <p:spPr bwMode="auto">
              <a:xfrm>
                <a:off x="3216" y="1872"/>
                <a:ext cx="0"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5" name="Line 17"/>
              <p:cNvSpPr>
                <a:spLocks noChangeShapeType="1"/>
              </p:cNvSpPr>
              <p:nvPr/>
            </p:nvSpPr>
            <p:spPr bwMode="auto">
              <a:xfrm flipH="1">
                <a:off x="2016" y="1872"/>
                <a:ext cx="2304"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6" name="Line 18"/>
              <p:cNvSpPr>
                <a:spLocks noChangeShapeType="1"/>
              </p:cNvSpPr>
              <p:nvPr/>
            </p:nvSpPr>
            <p:spPr bwMode="auto">
              <a:xfrm flipH="1">
                <a:off x="1728" y="1872"/>
                <a:ext cx="1248"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7" name="Line 19"/>
              <p:cNvSpPr>
                <a:spLocks noChangeShapeType="1"/>
              </p:cNvSpPr>
              <p:nvPr/>
            </p:nvSpPr>
            <p:spPr bwMode="auto">
              <a:xfrm flipH="1">
                <a:off x="1488" y="1152"/>
                <a:ext cx="1344" cy="110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8" name="Line 20"/>
              <p:cNvSpPr>
                <a:spLocks noChangeShapeType="1"/>
              </p:cNvSpPr>
              <p:nvPr/>
            </p:nvSpPr>
            <p:spPr bwMode="auto">
              <a:xfrm>
                <a:off x="4608" y="1872"/>
                <a:ext cx="0"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9" name="Line 21"/>
              <p:cNvSpPr>
                <a:spLocks noChangeShapeType="1"/>
              </p:cNvSpPr>
              <p:nvPr/>
            </p:nvSpPr>
            <p:spPr bwMode="auto">
              <a:xfrm>
                <a:off x="3360" y="1152"/>
                <a:ext cx="1008" cy="28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70" name="Line 22"/>
              <p:cNvSpPr>
                <a:spLocks noChangeShapeType="1"/>
              </p:cNvSpPr>
              <p:nvPr/>
            </p:nvSpPr>
            <p:spPr bwMode="auto">
              <a:xfrm>
                <a:off x="3216"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71" name="Line 23"/>
              <p:cNvSpPr>
                <a:spLocks noChangeShapeType="1"/>
              </p:cNvSpPr>
              <p:nvPr/>
            </p:nvSpPr>
            <p:spPr bwMode="auto">
              <a:xfrm>
                <a:off x="1584"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grpSp>
        <p:sp>
          <p:nvSpPr>
            <p:cNvPr id="1358872" name="Text Box 24"/>
            <p:cNvSpPr txBox="1">
              <a:spLocks noChangeArrowheads="1"/>
            </p:cNvSpPr>
            <p:nvPr/>
          </p:nvSpPr>
          <p:spPr bwMode="auto">
            <a:xfrm>
              <a:off x="2431" y="4190"/>
              <a:ext cx="801"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存储文件</a:t>
              </a:r>
              <a:endParaRPr lang="zh-CN" altLang="en-US" sz="2000"/>
            </a:p>
          </p:txBody>
        </p:sp>
        <p:sp>
          <p:nvSpPr>
            <p:cNvPr id="1358873" name="Text Box 25"/>
            <p:cNvSpPr txBox="1">
              <a:spLocks noChangeArrowheads="1"/>
            </p:cNvSpPr>
            <p:nvPr/>
          </p:nvSpPr>
          <p:spPr bwMode="auto">
            <a:xfrm>
              <a:off x="3423" y="4190"/>
              <a:ext cx="802"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存储文件</a:t>
              </a:r>
              <a:endParaRPr lang="zh-CN" altLang="en-US" sz="2000"/>
            </a:p>
          </p:txBody>
        </p:sp>
        <p:sp>
          <p:nvSpPr>
            <p:cNvPr id="1358875" name="Line 27"/>
            <p:cNvSpPr>
              <a:spLocks noChangeShapeType="1"/>
            </p:cNvSpPr>
            <p:nvPr/>
          </p:nvSpPr>
          <p:spPr bwMode="auto">
            <a:xfrm flipV="1">
              <a:off x="1287" y="3554"/>
              <a:ext cx="4464"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6" name="Line 28"/>
            <p:cNvSpPr>
              <a:spLocks noChangeShapeType="1"/>
            </p:cNvSpPr>
            <p:nvPr/>
          </p:nvSpPr>
          <p:spPr bwMode="auto">
            <a:xfrm>
              <a:off x="1287" y="3933"/>
              <a:ext cx="4464" cy="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7" name="Line 29"/>
            <p:cNvSpPr>
              <a:spLocks noChangeShapeType="1"/>
            </p:cNvSpPr>
            <p:nvPr/>
          </p:nvSpPr>
          <p:spPr bwMode="auto">
            <a:xfrm flipV="1">
              <a:off x="1260" y="4527"/>
              <a:ext cx="4464" cy="1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8" name="Line 30"/>
            <p:cNvSpPr>
              <a:spLocks noChangeShapeType="1"/>
            </p:cNvSpPr>
            <p:nvPr/>
          </p:nvSpPr>
          <p:spPr bwMode="auto">
            <a:xfrm>
              <a:off x="2851" y="2883"/>
              <a:ext cx="0" cy="1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9" name="Line 31"/>
            <p:cNvSpPr>
              <a:spLocks noChangeShapeType="1"/>
            </p:cNvSpPr>
            <p:nvPr/>
          </p:nvSpPr>
          <p:spPr bwMode="auto">
            <a:xfrm flipH="1">
              <a:off x="3042" y="3347"/>
              <a:ext cx="687" cy="2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80" name="Text Box 32"/>
            <p:cNvSpPr txBox="1">
              <a:spLocks noChangeArrowheads="1"/>
            </p:cNvSpPr>
            <p:nvPr/>
          </p:nvSpPr>
          <p:spPr bwMode="auto">
            <a:xfrm>
              <a:off x="4667" y="3049"/>
              <a:ext cx="922" cy="30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外模式</a:t>
              </a:r>
            </a:p>
          </p:txBody>
        </p:sp>
        <p:sp>
          <p:nvSpPr>
            <p:cNvPr id="1358881" name="Text Box 33"/>
            <p:cNvSpPr txBox="1">
              <a:spLocks noChangeArrowheads="1"/>
            </p:cNvSpPr>
            <p:nvPr/>
          </p:nvSpPr>
          <p:spPr bwMode="auto">
            <a:xfrm>
              <a:off x="4667" y="3635"/>
              <a:ext cx="922" cy="30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模式</a:t>
              </a:r>
            </a:p>
          </p:txBody>
        </p:sp>
        <p:sp>
          <p:nvSpPr>
            <p:cNvPr id="1358882" name="Text Box 34"/>
            <p:cNvSpPr txBox="1">
              <a:spLocks noChangeArrowheads="1"/>
            </p:cNvSpPr>
            <p:nvPr/>
          </p:nvSpPr>
          <p:spPr bwMode="auto">
            <a:xfrm>
              <a:off x="4667" y="4099"/>
              <a:ext cx="922" cy="3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内模式</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BB9DAE9-1810-483D-8AF3-02EDB830245E}" type="slidenum">
              <a:rPr lang="zh-CN" altLang="en-US"/>
              <a:pPr/>
              <a:t>60</a:t>
            </a:fld>
            <a:endParaRPr lang="en-US" altLang="zh-CN"/>
          </a:p>
        </p:txBody>
      </p:sp>
      <p:sp>
        <p:nvSpPr>
          <p:cNvPr id="5" name="日期占位符 4"/>
          <p:cNvSpPr>
            <a:spLocks noGrp="1"/>
          </p:cNvSpPr>
          <p:nvPr>
            <p:ph type="dt" sz="half" idx="11"/>
          </p:nvPr>
        </p:nvSpPr>
        <p:spPr/>
        <p:txBody>
          <a:bodyPr/>
          <a:lstStyle/>
          <a:p>
            <a:fld id="{C9DA3700-071D-4592-AC6E-60BBDD61829A}" type="datetime1">
              <a:rPr lang="zh-CN" altLang="en-US"/>
              <a:pPr/>
              <a:t>2017/4/15</a:t>
            </a:fld>
            <a:endParaRPr lang="en-US" altLang="zh-CN" sz="1000"/>
          </a:p>
        </p:txBody>
      </p:sp>
      <p:sp>
        <p:nvSpPr>
          <p:cNvPr id="1352706" name="Rectangle 2"/>
          <p:cNvSpPr>
            <a:spLocks noGrp="1" noChangeArrowheads="1"/>
          </p:cNvSpPr>
          <p:nvPr>
            <p:ph type="title"/>
          </p:nvPr>
        </p:nvSpPr>
        <p:spPr/>
        <p:txBody>
          <a:bodyPr/>
          <a:lstStyle/>
          <a:p>
            <a:r>
              <a:rPr lang="zh-CN" altLang="en-US"/>
              <a:t>对查询结果分组</a:t>
            </a:r>
          </a:p>
        </p:txBody>
      </p:sp>
      <p:sp>
        <p:nvSpPr>
          <p:cNvPr id="1352707" name="Rectangle 3"/>
          <p:cNvSpPr>
            <a:spLocks noGrp="1" noChangeArrowheads="1"/>
          </p:cNvSpPr>
          <p:nvPr>
            <p:ph type="body" idx="1"/>
          </p:nvPr>
        </p:nvSpPr>
        <p:spPr>
          <a:xfrm>
            <a:off x="650875" y="1143000"/>
            <a:ext cx="8820150" cy="3775075"/>
          </a:xfrm>
        </p:spPr>
        <p:txBody>
          <a:bodyPr/>
          <a:lstStyle/>
          <a:p>
            <a:pPr marL="342900" indent="-342900" algn="just" defTabSz="914400">
              <a:lnSpc>
                <a:spcPct val="80000"/>
              </a:lnSpc>
            </a:pPr>
            <a:r>
              <a:rPr lang="en-US" altLang="zh-CN"/>
              <a:t>GROUP BY</a:t>
            </a:r>
            <a:r>
              <a:rPr lang="zh-CN" altLang="en-US"/>
              <a:t>子句的作用对象是查询的中间结果表</a:t>
            </a:r>
          </a:p>
          <a:p>
            <a:pPr marL="342900" indent="-342900" algn="just" defTabSz="914400">
              <a:lnSpc>
                <a:spcPct val="80000"/>
              </a:lnSpc>
            </a:pPr>
            <a:r>
              <a:rPr lang="zh-CN" altLang="en-US"/>
              <a:t>使用</a:t>
            </a:r>
            <a:r>
              <a:rPr lang="en-US" altLang="zh-CN"/>
              <a:t>HAVING</a:t>
            </a:r>
            <a:r>
              <a:rPr lang="zh-CN" altLang="en-US"/>
              <a:t>短语筛选最终输出结果</a:t>
            </a:r>
          </a:p>
          <a:p>
            <a:pPr marL="742950" lvl="1" indent="-285750" algn="just" defTabSz="914400">
              <a:lnSpc>
                <a:spcPct val="80000"/>
              </a:lnSpc>
            </a:pPr>
            <a:r>
              <a:rPr lang="zh-CN" altLang="en-US"/>
              <a:t>只有满足</a:t>
            </a:r>
            <a:r>
              <a:rPr lang="en-US" altLang="zh-CN"/>
              <a:t>HAVING</a:t>
            </a:r>
            <a:r>
              <a:rPr lang="zh-CN" altLang="en-US"/>
              <a:t>短语指定条件的组才输出</a:t>
            </a:r>
          </a:p>
          <a:p>
            <a:pPr marL="342900" indent="-342900" algn="just" defTabSz="914400">
              <a:lnSpc>
                <a:spcPct val="80000"/>
              </a:lnSpc>
              <a:buFont typeface="Wingdings" pitchFamily="2" charset="2"/>
              <a:buNone/>
            </a:pPr>
            <a:r>
              <a:rPr lang="en-US" altLang="zh-CN">
                <a:ea typeface="黑体" pitchFamily="49" charset="-122"/>
              </a:rPr>
              <a:t>[</a:t>
            </a:r>
            <a:r>
              <a:rPr lang="zh-CN" altLang="en-US">
                <a:ea typeface="黑体" pitchFamily="49" charset="-122"/>
              </a:rPr>
              <a:t>例</a:t>
            </a:r>
            <a:r>
              <a:rPr lang="en-US" altLang="zh-CN"/>
              <a:t>]  </a:t>
            </a:r>
            <a:r>
              <a:rPr lang="zh-CN" altLang="en-US"/>
              <a:t>查询选修了</a:t>
            </a:r>
            <a:r>
              <a:rPr lang="en-US" altLang="zh-CN"/>
              <a:t>3</a:t>
            </a:r>
            <a:r>
              <a:rPr lang="zh-CN" altLang="en-US"/>
              <a:t>门以上课程的学生学号。</a:t>
            </a:r>
          </a:p>
          <a:p>
            <a:pPr marL="742950" lvl="1" indent="-285750" algn="just" defTabSz="914400">
              <a:lnSpc>
                <a:spcPct val="80000"/>
              </a:lnSpc>
              <a:buFontTx/>
              <a:buNone/>
            </a:pPr>
            <a:r>
              <a:rPr lang="zh-CN" altLang="en-US"/>
              <a:t>     </a:t>
            </a:r>
            <a:r>
              <a:rPr lang="en-US" altLang="zh-CN"/>
              <a:t>SELECT Sno</a:t>
            </a:r>
          </a:p>
          <a:p>
            <a:pPr marL="742950" lvl="1" indent="-285750" algn="just" defTabSz="914400">
              <a:lnSpc>
                <a:spcPct val="80000"/>
              </a:lnSpc>
              <a:buFontTx/>
              <a:buNone/>
            </a:pPr>
            <a:r>
              <a:rPr lang="en-US" altLang="zh-CN"/>
              <a:t>           FROM  SC</a:t>
            </a:r>
          </a:p>
          <a:p>
            <a:pPr marL="742950" lvl="1" indent="-285750" algn="just" defTabSz="914400">
              <a:lnSpc>
                <a:spcPct val="80000"/>
              </a:lnSpc>
              <a:buFontTx/>
              <a:buNone/>
            </a:pPr>
            <a:r>
              <a:rPr lang="en-US" altLang="zh-CN"/>
              <a:t>           GROUP BY Sno</a:t>
            </a:r>
          </a:p>
          <a:p>
            <a:pPr marL="742950" lvl="1" indent="-285750" algn="just" defTabSz="914400">
              <a:lnSpc>
                <a:spcPct val="80000"/>
              </a:lnSpc>
              <a:buFontTx/>
              <a:buNone/>
            </a:pPr>
            <a:r>
              <a:rPr lang="en-US" altLang="zh-CN"/>
              <a:t>           HAVING  COUNT(*) &gt;3</a:t>
            </a:r>
            <a:r>
              <a:rPr lang="zh-CN" altLang="en-US"/>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0"/>
          </p:nvPr>
        </p:nvSpPr>
        <p:spPr/>
        <p:txBody>
          <a:bodyPr/>
          <a:lstStyle/>
          <a:p>
            <a:fld id="{4B25B4EA-A77E-4E73-8A5A-42AC6C6AB23C}" type="slidenum">
              <a:rPr lang="zh-CN" altLang="en-US"/>
              <a:pPr/>
              <a:t>61</a:t>
            </a:fld>
            <a:endParaRPr lang="en-US" altLang="zh-CN"/>
          </a:p>
        </p:txBody>
      </p:sp>
      <p:sp>
        <p:nvSpPr>
          <p:cNvPr id="37" name="日期占位符 4"/>
          <p:cNvSpPr>
            <a:spLocks noGrp="1"/>
          </p:cNvSpPr>
          <p:nvPr>
            <p:ph type="dt" sz="half" idx="11"/>
          </p:nvPr>
        </p:nvSpPr>
        <p:spPr/>
        <p:txBody>
          <a:bodyPr/>
          <a:lstStyle/>
          <a:p>
            <a:fld id="{C84769E3-600C-41DE-8970-A1F13832670B}" type="datetime1">
              <a:rPr lang="zh-CN" altLang="en-US"/>
              <a:pPr/>
              <a:t>2017/4/15</a:t>
            </a:fld>
            <a:endParaRPr lang="en-US" altLang="zh-CN" sz="1000"/>
          </a:p>
        </p:txBody>
      </p:sp>
      <p:sp>
        <p:nvSpPr>
          <p:cNvPr id="1505282" name="Rectangle 2"/>
          <p:cNvSpPr>
            <a:spLocks noGrp="1" noChangeArrowheads="1"/>
          </p:cNvSpPr>
          <p:nvPr>
            <p:ph type="title"/>
          </p:nvPr>
        </p:nvSpPr>
        <p:spPr/>
        <p:txBody>
          <a:bodyPr/>
          <a:lstStyle/>
          <a:p>
            <a:r>
              <a:rPr lang="zh-CN" altLang="en-US"/>
              <a:t>对查询结果分组</a:t>
            </a:r>
          </a:p>
        </p:txBody>
      </p:sp>
      <p:sp>
        <p:nvSpPr>
          <p:cNvPr id="1505283" name="Rectangle 3"/>
          <p:cNvSpPr>
            <a:spLocks noGrp="1" noChangeArrowheads="1"/>
          </p:cNvSpPr>
          <p:nvPr>
            <p:ph type="body" idx="1"/>
          </p:nvPr>
        </p:nvSpPr>
        <p:spPr/>
        <p:txBody>
          <a:bodyPr/>
          <a:lstStyle/>
          <a:p>
            <a:endParaRPr lang="zh-CN" altLang="en-US"/>
          </a:p>
        </p:txBody>
      </p:sp>
      <p:sp>
        <p:nvSpPr>
          <p:cNvPr id="1505284" name="Rectangle 4"/>
          <p:cNvSpPr>
            <a:spLocks noChangeArrowheads="1"/>
          </p:cNvSpPr>
          <p:nvPr/>
        </p:nvSpPr>
        <p:spPr bwMode="auto">
          <a:xfrm>
            <a:off x="457200" y="1828800"/>
            <a:ext cx="3657600" cy="14478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 </a:t>
            </a:r>
          </a:p>
          <a:p>
            <a:pPr algn="l">
              <a:lnSpc>
                <a:spcPct val="90000"/>
              </a:lnSpc>
            </a:pPr>
            <a:r>
              <a:rPr lang="en-US" altLang="en-US">
                <a:latin typeface="Lucida Sans Typewriter" pitchFamily="49" charset="0"/>
              </a:rPr>
              <a:t>       orderid,</a:t>
            </a:r>
          </a:p>
          <a:p>
            <a:pPr algn="l">
              <a:lnSpc>
                <a:spcPct val="90000"/>
              </a:lnSpc>
            </a:pPr>
            <a:r>
              <a:rPr lang="en-US" altLang="en-US">
                <a:latin typeface="Lucida Sans Typewriter" pitchFamily="49" charset="0"/>
              </a:rPr>
              <a:t>       quantity</a:t>
            </a:r>
          </a:p>
          <a:p>
            <a:pPr algn="l">
              <a:lnSpc>
                <a:spcPct val="90000"/>
              </a:lnSpc>
            </a:pPr>
            <a:r>
              <a:rPr lang="en-US" altLang="en-US">
                <a:latin typeface="Lucida Sans Typewriter" pitchFamily="49" charset="0"/>
              </a:rPr>
              <a:t> FROM orderhist</a:t>
            </a:r>
          </a:p>
        </p:txBody>
      </p:sp>
      <p:sp>
        <p:nvSpPr>
          <p:cNvPr id="1505285" name="Rectangle 5"/>
          <p:cNvSpPr>
            <a:spLocks noChangeArrowheads="1"/>
          </p:cNvSpPr>
          <p:nvPr/>
        </p:nvSpPr>
        <p:spPr bwMode="auto">
          <a:xfrm>
            <a:off x="4191000" y="1828800"/>
            <a:ext cx="4724400" cy="1981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a:t>
            </a:r>
          </a:p>
          <a:p>
            <a:pPr algn="l">
              <a:lnSpc>
                <a:spcPct val="90000"/>
              </a:lnSpc>
            </a:pPr>
            <a:r>
              <a:rPr lang="en-US" altLang="en-US">
                <a:latin typeface="Lucida Sans Typewriter" pitchFamily="49" charset="0"/>
              </a:rPr>
              <a:t>	  SUM(quantity)</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GROUP BY productid</a:t>
            </a:r>
          </a:p>
          <a:p>
            <a:pPr algn="l">
              <a:lnSpc>
                <a:spcPct val="90000"/>
              </a:lnSpc>
            </a:pPr>
            <a:r>
              <a:rPr lang="en-US" altLang="en-US">
                <a:latin typeface="Lucida Sans Typewriter" pitchFamily="49" charset="0"/>
              </a:rPr>
              <a:t> HAVING SUM(quantity)&gt;=30</a:t>
            </a:r>
          </a:p>
        </p:txBody>
      </p:sp>
      <p:grpSp>
        <p:nvGrpSpPr>
          <p:cNvPr id="1505286" name="Group 6"/>
          <p:cNvGrpSpPr>
            <a:grpSpLocks/>
          </p:cNvGrpSpPr>
          <p:nvPr/>
        </p:nvGrpSpPr>
        <p:grpSpPr bwMode="auto">
          <a:xfrm>
            <a:off x="5583238" y="4343400"/>
            <a:ext cx="3027362" cy="1143000"/>
            <a:chOff x="3517" y="1968"/>
            <a:chExt cx="1907" cy="720"/>
          </a:xfrm>
        </p:grpSpPr>
        <p:sp>
          <p:nvSpPr>
            <p:cNvPr id="1505287" name="Rectangle 7"/>
            <p:cNvSpPr>
              <a:spLocks noChangeArrowheads="1"/>
            </p:cNvSpPr>
            <p:nvPr/>
          </p:nvSpPr>
          <p:spPr bwMode="auto">
            <a:xfrm>
              <a:off x="3517" y="1968"/>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505288" name="Rectangle 8"/>
            <p:cNvSpPr>
              <a:spLocks noChangeArrowheads="1"/>
            </p:cNvSpPr>
            <p:nvPr/>
          </p:nvSpPr>
          <p:spPr bwMode="auto">
            <a:xfrm>
              <a:off x="4333" y="1968"/>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505289" name="Rectangle 9"/>
            <p:cNvSpPr>
              <a:spLocks noChangeArrowheads="1"/>
            </p:cNvSpPr>
            <p:nvPr/>
          </p:nvSpPr>
          <p:spPr bwMode="auto">
            <a:xfrm>
              <a:off x="3517" y="2208"/>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290" name="Rectangle 10"/>
            <p:cNvSpPr>
              <a:spLocks noChangeArrowheads="1"/>
            </p:cNvSpPr>
            <p:nvPr/>
          </p:nvSpPr>
          <p:spPr bwMode="auto">
            <a:xfrm>
              <a:off x="4333" y="2208"/>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sp>
          <p:nvSpPr>
            <p:cNvPr id="1505291" name="Rectangle 11"/>
            <p:cNvSpPr>
              <a:spLocks noChangeArrowheads="1"/>
            </p:cNvSpPr>
            <p:nvPr/>
          </p:nvSpPr>
          <p:spPr bwMode="auto">
            <a:xfrm>
              <a:off x="3517" y="2448"/>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292" name="Rectangle 12"/>
            <p:cNvSpPr>
              <a:spLocks noChangeArrowheads="1"/>
            </p:cNvSpPr>
            <p:nvPr/>
          </p:nvSpPr>
          <p:spPr bwMode="auto">
            <a:xfrm>
              <a:off x="4333" y="2448"/>
              <a:ext cx="1091"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45</a:t>
              </a:r>
            </a:p>
          </p:txBody>
        </p:sp>
      </p:grpSp>
      <p:grpSp>
        <p:nvGrpSpPr>
          <p:cNvPr id="1505293" name="Group 13"/>
          <p:cNvGrpSpPr>
            <a:grpSpLocks/>
          </p:cNvGrpSpPr>
          <p:nvPr/>
        </p:nvGrpSpPr>
        <p:grpSpPr bwMode="auto">
          <a:xfrm>
            <a:off x="533400" y="3581400"/>
            <a:ext cx="3429000" cy="2667000"/>
            <a:chOff x="336" y="1392"/>
            <a:chExt cx="2160" cy="1680"/>
          </a:xfrm>
        </p:grpSpPr>
        <p:sp>
          <p:nvSpPr>
            <p:cNvPr id="1505294" name="Rectangle 14"/>
            <p:cNvSpPr>
              <a:spLocks noChangeArrowheads="1"/>
            </p:cNvSpPr>
            <p:nvPr/>
          </p:nvSpPr>
          <p:spPr bwMode="auto">
            <a:xfrm>
              <a:off x="336" y="1392"/>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505295" name="Rectangle 15"/>
            <p:cNvSpPr>
              <a:spLocks noChangeArrowheads="1"/>
            </p:cNvSpPr>
            <p:nvPr/>
          </p:nvSpPr>
          <p:spPr bwMode="auto">
            <a:xfrm>
              <a:off x="1152" y="1392"/>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orderid</a:t>
              </a:r>
            </a:p>
          </p:txBody>
        </p:sp>
        <p:sp>
          <p:nvSpPr>
            <p:cNvPr id="1505296" name="Rectangle 16"/>
            <p:cNvSpPr>
              <a:spLocks noChangeArrowheads="1"/>
            </p:cNvSpPr>
            <p:nvPr/>
          </p:nvSpPr>
          <p:spPr bwMode="auto">
            <a:xfrm>
              <a:off x="1776" y="1392"/>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quantity</a:t>
              </a:r>
            </a:p>
          </p:txBody>
        </p:sp>
        <p:sp>
          <p:nvSpPr>
            <p:cNvPr id="1505297" name="Rectangle 17"/>
            <p:cNvSpPr>
              <a:spLocks noChangeArrowheads="1"/>
            </p:cNvSpPr>
            <p:nvPr/>
          </p:nvSpPr>
          <p:spPr bwMode="auto">
            <a:xfrm>
              <a:off x="336" y="16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298" name="Rectangle 18"/>
            <p:cNvSpPr>
              <a:spLocks noChangeArrowheads="1"/>
            </p:cNvSpPr>
            <p:nvPr/>
          </p:nvSpPr>
          <p:spPr bwMode="auto">
            <a:xfrm>
              <a:off x="1152" y="163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299" name="Rectangle 19"/>
            <p:cNvSpPr>
              <a:spLocks noChangeArrowheads="1"/>
            </p:cNvSpPr>
            <p:nvPr/>
          </p:nvSpPr>
          <p:spPr bwMode="auto">
            <a:xfrm>
              <a:off x="1776" y="163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5</a:t>
              </a:r>
            </a:p>
          </p:txBody>
        </p:sp>
        <p:sp>
          <p:nvSpPr>
            <p:cNvPr id="1505300" name="Rectangle 20"/>
            <p:cNvSpPr>
              <a:spLocks noChangeArrowheads="1"/>
            </p:cNvSpPr>
            <p:nvPr/>
          </p:nvSpPr>
          <p:spPr bwMode="auto">
            <a:xfrm>
              <a:off x="336" y="18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301" name="Rectangle 21"/>
            <p:cNvSpPr>
              <a:spLocks noChangeArrowheads="1"/>
            </p:cNvSpPr>
            <p:nvPr/>
          </p:nvSpPr>
          <p:spPr bwMode="auto">
            <a:xfrm>
              <a:off x="1152" y="187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302" name="Rectangle 22"/>
            <p:cNvSpPr>
              <a:spLocks noChangeArrowheads="1"/>
            </p:cNvSpPr>
            <p:nvPr/>
          </p:nvSpPr>
          <p:spPr bwMode="auto">
            <a:xfrm>
              <a:off x="1776" y="187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10</a:t>
              </a:r>
            </a:p>
          </p:txBody>
        </p:sp>
        <p:sp>
          <p:nvSpPr>
            <p:cNvPr id="1505303" name="Rectangle 23"/>
            <p:cNvSpPr>
              <a:spLocks noChangeArrowheads="1"/>
            </p:cNvSpPr>
            <p:nvPr/>
          </p:nvSpPr>
          <p:spPr bwMode="auto">
            <a:xfrm>
              <a:off x="336" y="211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4" name="Rectangle 24"/>
            <p:cNvSpPr>
              <a:spLocks noChangeArrowheads="1"/>
            </p:cNvSpPr>
            <p:nvPr/>
          </p:nvSpPr>
          <p:spPr bwMode="auto">
            <a:xfrm>
              <a:off x="1152" y="211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505305" name="Rectangle 25"/>
            <p:cNvSpPr>
              <a:spLocks noChangeArrowheads="1"/>
            </p:cNvSpPr>
            <p:nvPr/>
          </p:nvSpPr>
          <p:spPr bwMode="auto">
            <a:xfrm>
              <a:off x="1776" y="211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10</a:t>
              </a:r>
            </a:p>
          </p:txBody>
        </p:sp>
        <p:sp>
          <p:nvSpPr>
            <p:cNvPr id="1505306" name="Rectangle 26"/>
            <p:cNvSpPr>
              <a:spLocks noChangeArrowheads="1"/>
            </p:cNvSpPr>
            <p:nvPr/>
          </p:nvSpPr>
          <p:spPr bwMode="auto">
            <a:xfrm>
              <a:off x="336" y="235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7" name="Rectangle 27"/>
            <p:cNvSpPr>
              <a:spLocks noChangeArrowheads="1"/>
            </p:cNvSpPr>
            <p:nvPr/>
          </p:nvSpPr>
          <p:spPr bwMode="auto">
            <a:xfrm>
              <a:off x="1152" y="235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8" name="Rectangle 28"/>
            <p:cNvSpPr>
              <a:spLocks noChangeArrowheads="1"/>
            </p:cNvSpPr>
            <p:nvPr/>
          </p:nvSpPr>
          <p:spPr bwMode="auto">
            <a:xfrm>
              <a:off x="1776" y="235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25</a:t>
              </a:r>
            </a:p>
          </p:txBody>
        </p:sp>
        <p:sp>
          <p:nvSpPr>
            <p:cNvPr id="1505309" name="Rectangle 29"/>
            <p:cNvSpPr>
              <a:spLocks noChangeArrowheads="1"/>
            </p:cNvSpPr>
            <p:nvPr/>
          </p:nvSpPr>
          <p:spPr bwMode="auto">
            <a:xfrm>
              <a:off x="336" y="259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310" name="Rectangle 30"/>
            <p:cNvSpPr>
              <a:spLocks noChangeArrowheads="1"/>
            </p:cNvSpPr>
            <p:nvPr/>
          </p:nvSpPr>
          <p:spPr bwMode="auto">
            <a:xfrm>
              <a:off x="1152" y="259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505311" name="Rectangle 31"/>
            <p:cNvSpPr>
              <a:spLocks noChangeArrowheads="1"/>
            </p:cNvSpPr>
            <p:nvPr/>
          </p:nvSpPr>
          <p:spPr bwMode="auto">
            <a:xfrm>
              <a:off x="1776" y="259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15</a:t>
              </a:r>
            </a:p>
          </p:txBody>
        </p:sp>
        <p:sp>
          <p:nvSpPr>
            <p:cNvPr id="1505312" name="Rectangle 32"/>
            <p:cNvSpPr>
              <a:spLocks noChangeArrowheads="1"/>
            </p:cNvSpPr>
            <p:nvPr/>
          </p:nvSpPr>
          <p:spPr bwMode="auto">
            <a:xfrm>
              <a:off x="336" y="283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313" name="Rectangle 33"/>
            <p:cNvSpPr>
              <a:spLocks noChangeArrowheads="1"/>
            </p:cNvSpPr>
            <p:nvPr/>
          </p:nvSpPr>
          <p:spPr bwMode="auto">
            <a:xfrm>
              <a:off x="1152" y="283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14" name="Rectangle 34"/>
            <p:cNvSpPr>
              <a:spLocks noChangeArrowheads="1"/>
            </p:cNvSpPr>
            <p:nvPr/>
          </p:nvSpPr>
          <p:spPr bwMode="auto">
            <a:xfrm>
              <a:off x="1776" y="283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30</a:t>
              </a:r>
            </a:p>
          </p:txBody>
        </p:sp>
      </p:grpSp>
      <p:sp>
        <p:nvSpPr>
          <p:cNvPr id="1505315" name="AutoShape 35"/>
          <p:cNvSpPr>
            <a:spLocks noChangeArrowheads="1"/>
          </p:cNvSpPr>
          <p:nvPr/>
        </p:nvSpPr>
        <p:spPr bwMode="auto">
          <a:xfrm>
            <a:off x="3962400" y="4648200"/>
            <a:ext cx="1524000" cy="457200"/>
          </a:xfrm>
          <a:prstGeom prst="rightArrow">
            <a:avLst>
              <a:gd name="adj1" fmla="val 50000"/>
              <a:gd name="adj2" fmla="val 83333"/>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284"/>
                                        </p:tgtEl>
                                        <p:attrNameLst>
                                          <p:attrName>style.visibility</p:attrName>
                                        </p:attrNameLst>
                                      </p:cBhvr>
                                      <p:to>
                                        <p:strVal val="visible"/>
                                      </p:to>
                                    </p:set>
                                    <p:anim calcmode="lin" valueType="num">
                                      <p:cBhvr additive="base">
                                        <p:cTn id="7" dur="500" fill="hold"/>
                                        <p:tgtEl>
                                          <p:spTgt spid="1505284"/>
                                        </p:tgtEl>
                                        <p:attrNameLst>
                                          <p:attrName>ppt_x</p:attrName>
                                        </p:attrNameLst>
                                      </p:cBhvr>
                                      <p:tavLst>
                                        <p:tav tm="0">
                                          <p:val>
                                            <p:strVal val="0-#ppt_w/2"/>
                                          </p:val>
                                        </p:tav>
                                        <p:tav tm="100000">
                                          <p:val>
                                            <p:strVal val="#ppt_x"/>
                                          </p:val>
                                        </p:tav>
                                      </p:tavLst>
                                    </p:anim>
                                    <p:anim calcmode="lin" valueType="num">
                                      <p:cBhvr additive="base">
                                        <p:cTn id="8" dur="500" fill="hold"/>
                                        <p:tgtEl>
                                          <p:spTgt spid="15052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05293"/>
                                        </p:tgtEl>
                                        <p:attrNameLst>
                                          <p:attrName>style.visibility</p:attrName>
                                        </p:attrNameLst>
                                      </p:cBhvr>
                                      <p:to>
                                        <p:strVal val="visible"/>
                                      </p:to>
                                    </p:set>
                                    <p:anim calcmode="lin" valueType="num">
                                      <p:cBhvr additive="base">
                                        <p:cTn id="12" dur="500" fill="hold"/>
                                        <p:tgtEl>
                                          <p:spTgt spid="1505293"/>
                                        </p:tgtEl>
                                        <p:attrNameLst>
                                          <p:attrName>ppt_x</p:attrName>
                                        </p:attrNameLst>
                                      </p:cBhvr>
                                      <p:tavLst>
                                        <p:tav tm="0">
                                          <p:val>
                                            <p:strVal val="0-#ppt_w/2"/>
                                          </p:val>
                                        </p:tav>
                                        <p:tav tm="100000">
                                          <p:val>
                                            <p:strVal val="#ppt_x"/>
                                          </p:val>
                                        </p:tav>
                                      </p:tavLst>
                                    </p:anim>
                                    <p:anim calcmode="lin" valueType="num">
                                      <p:cBhvr additive="base">
                                        <p:cTn id="13" dur="500" fill="hold"/>
                                        <p:tgtEl>
                                          <p:spTgt spid="15052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05285"/>
                                        </p:tgtEl>
                                        <p:attrNameLst>
                                          <p:attrName>style.visibility</p:attrName>
                                        </p:attrNameLst>
                                      </p:cBhvr>
                                      <p:to>
                                        <p:strVal val="visible"/>
                                      </p:to>
                                    </p:set>
                                    <p:anim calcmode="lin" valueType="num">
                                      <p:cBhvr additive="base">
                                        <p:cTn id="18" dur="500" fill="hold"/>
                                        <p:tgtEl>
                                          <p:spTgt spid="1505285"/>
                                        </p:tgtEl>
                                        <p:attrNameLst>
                                          <p:attrName>ppt_x</p:attrName>
                                        </p:attrNameLst>
                                      </p:cBhvr>
                                      <p:tavLst>
                                        <p:tav tm="0">
                                          <p:val>
                                            <p:strVal val="1+#ppt_w/2"/>
                                          </p:val>
                                        </p:tav>
                                        <p:tav tm="100000">
                                          <p:val>
                                            <p:strVal val="#ppt_x"/>
                                          </p:val>
                                        </p:tav>
                                      </p:tavLst>
                                    </p:anim>
                                    <p:anim calcmode="lin" valueType="num">
                                      <p:cBhvr additive="base">
                                        <p:cTn id="19" dur="500" fill="hold"/>
                                        <p:tgtEl>
                                          <p:spTgt spid="15052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05315"/>
                                        </p:tgtEl>
                                        <p:attrNameLst>
                                          <p:attrName>style.visibility</p:attrName>
                                        </p:attrNameLst>
                                      </p:cBhvr>
                                      <p:to>
                                        <p:strVal val="visible"/>
                                      </p:to>
                                    </p:set>
                                    <p:animEffect transition="in" filter="dissolve">
                                      <p:cBhvr>
                                        <p:cTn id="24" dur="500"/>
                                        <p:tgtEl>
                                          <p:spTgt spid="1505315"/>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505286"/>
                                        </p:tgtEl>
                                        <p:attrNameLst>
                                          <p:attrName>style.visibility</p:attrName>
                                        </p:attrNameLst>
                                      </p:cBhvr>
                                      <p:to>
                                        <p:strVal val="visible"/>
                                      </p:to>
                                    </p:set>
                                    <p:animEffect transition="in" filter="dissolve">
                                      <p:cBhvr>
                                        <p:cTn id="28" dur="500"/>
                                        <p:tgtEl>
                                          <p:spTgt spid="150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284" grpId="0" animBg="1" autoUpdateAnimBg="0"/>
      <p:bldP spid="1505285" grpId="0" animBg="1" autoUpdateAnimBg="0"/>
      <p:bldP spid="15053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D3F879C-E04C-40E6-9634-FBD42BB5E6CA}" type="slidenum">
              <a:rPr lang="zh-CN" altLang="en-US"/>
              <a:pPr/>
              <a:t>62</a:t>
            </a:fld>
            <a:endParaRPr lang="en-US" altLang="zh-CN"/>
          </a:p>
        </p:txBody>
      </p:sp>
      <p:sp>
        <p:nvSpPr>
          <p:cNvPr id="5" name="日期占位符 4"/>
          <p:cNvSpPr>
            <a:spLocks noGrp="1"/>
          </p:cNvSpPr>
          <p:nvPr>
            <p:ph type="dt" sz="half" idx="11"/>
          </p:nvPr>
        </p:nvSpPr>
        <p:spPr/>
        <p:txBody>
          <a:bodyPr/>
          <a:lstStyle/>
          <a:p>
            <a:fld id="{E9869286-BC83-4A88-809A-7F14B525A2C8}" type="datetime1">
              <a:rPr lang="zh-CN" altLang="en-US"/>
              <a:pPr/>
              <a:t>2017/4/15</a:t>
            </a:fld>
            <a:endParaRPr lang="en-US" altLang="zh-CN" sz="1000"/>
          </a:p>
        </p:txBody>
      </p:sp>
      <p:sp>
        <p:nvSpPr>
          <p:cNvPr id="1355778" name="Rectangle 2"/>
          <p:cNvSpPr>
            <a:spLocks noGrp="1" noChangeArrowheads="1"/>
          </p:cNvSpPr>
          <p:nvPr>
            <p:ph type="title"/>
          </p:nvPr>
        </p:nvSpPr>
        <p:spPr>
          <a:xfrm>
            <a:off x="650875" y="311150"/>
            <a:ext cx="8820150" cy="603250"/>
          </a:xfrm>
        </p:spPr>
        <p:txBody>
          <a:bodyPr/>
          <a:lstStyle/>
          <a:p>
            <a:pPr defTabSz="914400"/>
            <a:r>
              <a:rPr lang="zh-CN" altLang="en-US" sz="4400"/>
              <a:t>对查询结果分组</a:t>
            </a:r>
          </a:p>
        </p:txBody>
      </p:sp>
      <p:sp>
        <p:nvSpPr>
          <p:cNvPr id="1355779" name="Rectangle 3"/>
          <p:cNvSpPr>
            <a:spLocks noGrp="1" noChangeArrowheads="1"/>
          </p:cNvSpPr>
          <p:nvPr>
            <p:ph type="body" idx="1"/>
          </p:nvPr>
        </p:nvSpPr>
        <p:spPr>
          <a:xfrm>
            <a:off x="560388" y="1125538"/>
            <a:ext cx="9001125" cy="3286125"/>
          </a:xfrm>
        </p:spPr>
        <p:txBody>
          <a:bodyPr/>
          <a:lstStyle/>
          <a:p>
            <a:pPr marL="342900" indent="-342900" algn="just" defTabSz="914400"/>
            <a:r>
              <a:rPr lang="en-US" altLang="zh-CN"/>
              <a:t>HAVING</a:t>
            </a:r>
            <a:r>
              <a:rPr lang="zh-CN" altLang="en-US"/>
              <a:t>短语与</a:t>
            </a:r>
            <a:r>
              <a:rPr lang="en-US" altLang="zh-CN"/>
              <a:t>WHERE</a:t>
            </a:r>
            <a:r>
              <a:rPr lang="zh-CN" altLang="en-US"/>
              <a:t>子句的区别</a:t>
            </a:r>
          </a:p>
          <a:p>
            <a:pPr marL="742950" lvl="1" indent="-285750" algn="just" defTabSz="914400"/>
            <a:r>
              <a:rPr lang="zh-CN" altLang="en-US"/>
              <a:t>作用对象不同</a:t>
            </a:r>
          </a:p>
          <a:p>
            <a:pPr marL="1143000" lvl="2" indent="-228600" algn="just" defTabSz="914400"/>
            <a:r>
              <a:rPr lang="en-US" altLang="zh-CN"/>
              <a:t>WHERE</a:t>
            </a:r>
            <a:r>
              <a:rPr lang="zh-CN" altLang="en-US"/>
              <a:t>子句作用于基表或视图，从中选择满足条件的元组。</a:t>
            </a:r>
          </a:p>
          <a:p>
            <a:pPr marL="1143000" lvl="2" indent="-228600" algn="just" defTabSz="914400"/>
            <a:r>
              <a:rPr lang="en-US" altLang="zh-CN"/>
              <a:t>HAVING</a:t>
            </a:r>
            <a:r>
              <a:rPr lang="zh-CN" altLang="en-US"/>
              <a:t>短语作用于组，从中选择满足条件的组 </a:t>
            </a:r>
          </a:p>
          <a:p>
            <a:pPr marL="742950" lvl="1" indent="-285750" algn="just" defTabSz="914400"/>
            <a:r>
              <a:rPr lang="en-US" altLang="zh-CN"/>
              <a:t>WHERE</a:t>
            </a:r>
            <a:r>
              <a:rPr lang="zh-CN" altLang="en-US"/>
              <a:t>子句中不能使用聚集函数；而</a:t>
            </a:r>
            <a:r>
              <a:rPr lang="en-US" altLang="zh-CN"/>
              <a:t>HAVING</a:t>
            </a:r>
            <a:r>
              <a:rPr lang="zh-CN" altLang="en-US"/>
              <a:t>短语中可以使用聚集函数</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7295F6-C33B-4A31-9AB1-6951B6D95AB5}" type="slidenum">
              <a:rPr lang="zh-CN" altLang="en-US"/>
              <a:pPr/>
              <a:t>63</a:t>
            </a:fld>
            <a:endParaRPr lang="en-US" altLang="zh-CN"/>
          </a:p>
        </p:txBody>
      </p:sp>
      <p:sp>
        <p:nvSpPr>
          <p:cNvPr id="5" name="日期占位符 4"/>
          <p:cNvSpPr>
            <a:spLocks noGrp="1"/>
          </p:cNvSpPr>
          <p:nvPr>
            <p:ph type="dt" sz="half" idx="11"/>
          </p:nvPr>
        </p:nvSpPr>
        <p:spPr/>
        <p:txBody>
          <a:bodyPr/>
          <a:lstStyle/>
          <a:p>
            <a:fld id="{B5416BA5-93E7-4B60-A17D-3547683611F7}" type="datetime1">
              <a:rPr lang="zh-CN" altLang="en-US"/>
              <a:pPr/>
              <a:t>2017/4/15</a:t>
            </a:fld>
            <a:endParaRPr lang="en-US" altLang="zh-CN" sz="1000"/>
          </a:p>
        </p:txBody>
      </p:sp>
      <p:sp>
        <p:nvSpPr>
          <p:cNvPr id="1369090" name="Rectangle 2"/>
          <p:cNvSpPr>
            <a:spLocks noGrp="1" noChangeArrowheads="1"/>
          </p:cNvSpPr>
          <p:nvPr>
            <p:ph type="title"/>
          </p:nvPr>
        </p:nvSpPr>
        <p:spPr/>
        <p:txBody>
          <a:bodyPr/>
          <a:lstStyle/>
          <a:p>
            <a:r>
              <a:rPr lang="en-US" altLang="en-US"/>
              <a:t>4.4.1</a:t>
            </a:r>
            <a:r>
              <a:rPr lang="en-US" altLang="zh-CN"/>
              <a:t> </a:t>
            </a:r>
            <a:r>
              <a:rPr lang="en-US" altLang="en-US"/>
              <a:t>数据查询</a:t>
            </a:r>
            <a:endParaRPr lang="zh-CN" altLang="en-US"/>
          </a:p>
        </p:txBody>
      </p:sp>
      <p:sp>
        <p:nvSpPr>
          <p:cNvPr id="1369091" name="Rectangle 3"/>
          <p:cNvSpPr>
            <a:spLocks noGrp="1" noChangeArrowheads="1"/>
          </p:cNvSpPr>
          <p:nvPr>
            <p:ph type="body" idx="1"/>
          </p:nvPr>
        </p:nvSpPr>
        <p:spPr>
          <a:xfrm>
            <a:off x="631825" y="1268413"/>
            <a:ext cx="8497888" cy="3435350"/>
          </a:xfrm>
        </p:spPr>
        <p:txBody>
          <a:bodyPr/>
          <a:lstStyle/>
          <a:p>
            <a:r>
              <a:rPr lang="en-US" altLang="zh-CN"/>
              <a:t>1. 单表查询</a:t>
            </a:r>
          </a:p>
          <a:p>
            <a:r>
              <a:rPr lang="en-US" altLang="zh-CN">
                <a:solidFill>
                  <a:srgbClr val="0000FF"/>
                </a:solidFill>
              </a:rPr>
              <a:t>2. 连接查询</a:t>
            </a:r>
          </a:p>
          <a:p>
            <a:pPr lvl="1" algn="just"/>
            <a:r>
              <a:rPr lang="zh-CN" altLang="en-US"/>
              <a:t>连接查询是关系数据库中最主要的查询</a:t>
            </a:r>
          </a:p>
          <a:p>
            <a:pPr lvl="1" algn="just"/>
            <a:r>
              <a:rPr lang="zh-CN" altLang="en-US"/>
              <a:t>等值连接、自然连接、非等值连接查询、自身连接查询、外联接查询、复合条件连接查询</a:t>
            </a:r>
            <a:endParaRPr lang="en-US" altLang="zh-CN"/>
          </a:p>
          <a:p>
            <a:r>
              <a:rPr lang="en-US" altLang="zh-CN"/>
              <a:t>3. 嵌套查询</a:t>
            </a:r>
          </a:p>
          <a:p>
            <a:r>
              <a:rPr lang="en-US" altLang="zh-CN"/>
              <a:t>4. 集合查询</a:t>
            </a:r>
            <a:endParaRPr lang="en-US"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78CB5DF-EEBF-44BF-A897-1642E3914609}" type="slidenum">
              <a:rPr lang="zh-CN" altLang="en-US"/>
              <a:pPr/>
              <a:t>64</a:t>
            </a:fld>
            <a:endParaRPr lang="en-US" altLang="zh-CN"/>
          </a:p>
        </p:txBody>
      </p:sp>
      <p:sp>
        <p:nvSpPr>
          <p:cNvPr id="5" name="日期占位符 4"/>
          <p:cNvSpPr>
            <a:spLocks noGrp="1"/>
          </p:cNvSpPr>
          <p:nvPr>
            <p:ph type="dt" sz="half" idx="11"/>
          </p:nvPr>
        </p:nvSpPr>
        <p:spPr/>
        <p:txBody>
          <a:bodyPr/>
          <a:lstStyle/>
          <a:p>
            <a:fld id="{C825469C-0FBC-42BA-89AC-925A4C25D437}" type="datetime1">
              <a:rPr lang="zh-CN" altLang="en-US"/>
              <a:pPr/>
              <a:t>2017/4/15</a:t>
            </a:fld>
            <a:endParaRPr lang="en-US" altLang="zh-CN" sz="1000"/>
          </a:p>
        </p:txBody>
      </p:sp>
      <p:sp>
        <p:nvSpPr>
          <p:cNvPr id="1371138" name="Rectangle 2"/>
          <p:cNvSpPr>
            <a:spLocks noGrp="1" noChangeArrowheads="1"/>
          </p:cNvSpPr>
          <p:nvPr>
            <p:ph type="title"/>
          </p:nvPr>
        </p:nvSpPr>
        <p:spPr/>
        <p:txBody>
          <a:bodyPr/>
          <a:lstStyle/>
          <a:p>
            <a:r>
              <a:rPr lang="en-US" altLang="zh-CN"/>
              <a:t>2.  </a:t>
            </a:r>
            <a:r>
              <a:rPr lang="zh-CN" altLang="en-US"/>
              <a:t>连接查询 </a:t>
            </a:r>
          </a:p>
        </p:txBody>
      </p:sp>
      <p:sp>
        <p:nvSpPr>
          <p:cNvPr id="1371139" name="Rectangle 3"/>
          <p:cNvSpPr>
            <a:spLocks noGrp="1" noChangeArrowheads="1"/>
          </p:cNvSpPr>
          <p:nvPr>
            <p:ph type="body" idx="1"/>
          </p:nvPr>
        </p:nvSpPr>
        <p:spPr>
          <a:xfrm>
            <a:off x="488950" y="1081088"/>
            <a:ext cx="9144000" cy="5568950"/>
          </a:xfrm>
        </p:spPr>
        <p:txBody>
          <a:bodyPr/>
          <a:lstStyle/>
          <a:p>
            <a:pPr marL="342900" indent="-342900" algn="just" defTabSz="914400"/>
            <a:r>
              <a:rPr lang="zh-CN" altLang="en-US"/>
              <a:t>同时涉及多个表的查询称为连接查询</a:t>
            </a:r>
          </a:p>
          <a:p>
            <a:pPr marL="742950" lvl="1" indent="-285750" algn="just" defTabSz="914400"/>
            <a:r>
              <a:rPr lang="zh-CN" altLang="en-US"/>
              <a:t>用来连接两个表的条件称为连接条件或连接谓词 </a:t>
            </a:r>
          </a:p>
          <a:p>
            <a:pPr marL="742950" lvl="1" indent="-285750" algn="just" defTabSz="914400"/>
            <a:r>
              <a:rPr lang="zh-CN" altLang="en-US"/>
              <a:t>连接谓词中的列名称为连接字段</a:t>
            </a:r>
          </a:p>
          <a:p>
            <a:pPr marL="1143000" lvl="2" indent="-228600" defTabSz="914400"/>
            <a:r>
              <a:rPr lang="zh-CN" altLang="en-US"/>
              <a:t>连接条件中的各连接字段类型必须是可比的，但不必是相同的</a:t>
            </a:r>
          </a:p>
          <a:p>
            <a:pPr marL="342900" indent="-342900" defTabSz="914400"/>
            <a:r>
              <a:rPr lang="en-US" altLang="zh-CN"/>
              <a:t>SQL</a:t>
            </a:r>
            <a:r>
              <a:rPr lang="zh-CN" altLang="en-US"/>
              <a:t>中连接查询的主要类型</a:t>
            </a:r>
          </a:p>
          <a:p>
            <a:pPr marL="742950" lvl="1" indent="-285750" defTabSz="914400"/>
            <a:r>
              <a:rPr lang="zh-CN" altLang="en-US"/>
              <a:t> 	</a:t>
            </a:r>
            <a:r>
              <a:rPr lang="en-US" altLang="zh-CN"/>
              <a:t>(1) </a:t>
            </a:r>
            <a:r>
              <a:rPr lang="zh-CN" altLang="en-US"/>
              <a:t>广义笛卡尔积</a:t>
            </a:r>
          </a:p>
          <a:p>
            <a:pPr marL="742950" lvl="1" indent="-285750" defTabSz="914400"/>
            <a:r>
              <a:rPr lang="zh-CN" altLang="en-US"/>
              <a:t> 	</a:t>
            </a:r>
            <a:r>
              <a:rPr lang="en-US" altLang="zh-CN"/>
              <a:t>(2) </a:t>
            </a:r>
            <a:r>
              <a:rPr lang="zh-CN" altLang="en-US"/>
              <a:t>等值</a:t>
            </a:r>
            <a:r>
              <a:rPr lang="en-US" altLang="zh-CN"/>
              <a:t>(</a:t>
            </a:r>
            <a:r>
              <a:rPr lang="zh-CN" altLang="en-US"/>
              <a:t>含自然连接</a:t>
            </a:r>
            <a:r>
              <a:rPr lang="en-US" altLang="zh-CN"/>
              <a:t>)</a:t>
            </a:r>
            <a:r>
              <a:rPr lang="zh-CN" altLang="en-US"/>
              <a:t>与非等值连接查询</a:t>
            </a:r>
          </a:p>
          <a:p>
            <a:pPr marL="742950" lvl="1" indent="-285750" defTabSz="914400"/>
            <a:r>
              <a:rPr lang="zh-CN" altLang="en-US"/>
              <a:t> 	</a:t>
            </a:r>
            <a:r>
              <a:rPr lang="en-US" altLang="zh-CN"/>
              <a:t>(3) </a:t>
            </a:r>
            <a:r>
              <a:rPr lang="zh-CN" altLang="en-US"/>
              <a:t>自身连接查询</a:t>
            </a:r>
          </a:p>
          <a:p>
            <a:pPr marL="742950" lvl="1" indent="-285750" defTabSz="914400"/>
            <a:r>
              <a:rPr lang="zh-CN" altLang="en-US"/>
              <a:t> 	</a:t>
            </a:r>
            <a:r>
              <a:rPr lang="en-US" altLang="zh-CN"/>
              <a:t>(4) </a:t>
            </a:r>
            <a:r>
              <a:rPr lang="zh-CN" altLang="en-US"/>
              <a:t>外连接查询</a:t>
            </a:r>
          </a:p>
          <a:p>
            <a:pPr marL="742950" lvl="1" indent="-285750" defTabSz="914400"/>
            <a:r>
              <a:rPr lang="zh-CN" altLang="en-US"/>
              <a:t> </a:t>
            </a:r>
            <a:r>
              <a:rPr lang="en-US" altLang="zh-CN"/>
              <a:t>(5) </a:t>
            </a:r>
            <a:r>
              <a:rPr lang="zh-CN" altLang="en-US"/>
              <a:t>复合条件连接查询</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71139">
                                            <p:txEl>
                                              <p:pRg st="0" end="0"/>
                                            </p:txEl>
                                          </p:spTgt>
                                        </p:tgtEl>
                                        <p:attrNameLst>
                                          <p:attrName>style.visibility</p:attrName>
                                        </p:attrNameLst>
                                      </p:cBhvr>
                                      <p:to>
                                        <p:strVal val="visible"/>
                                      </p:to>
                                    </p:set>
                                    <p:animEffect transition="in" filter="wipe(up)">
                                      <p:cBhvr>
                                        <p:cTn id="7" dur="1000"/>
                                        <p:tgtEl>
                                          <p:spTgt spid="137113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71139">
                                            <p:txEl>
                                              <p:pRg st="1" end="1"/>
                                            </p:txEl>
                                          </p:spTgt>
                                        </p:tgtEl>
                                        <p:attrNameLst>
                                          <p:attrName>style.visibility</p:attrName>
                                        </p:attrNameLst>
                                      </p:cBhvr>
                                      <p:to>
                                        <p:strVal val="visible"/>
                                      </p:to>
                                    </p:set>
                                    <p:animEffect transition="in" filter="wipe(up)">
                                      <p:cBhvr>
                                        <p:cTn id="11" dur="1000"/>
                                        <p:tgtEl>
                                          <p:spTgt spid="137113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71139">
                                            <p:txEl>
                                              <p:pRg st="2" end="2"/>
                                            </p:txEl>
                                          </p:spTgt>
                                        </p:tgtEl>
                                        <p:attrNameLst>
                                          <p:attrName>style.visibility</p:attrName>
                                        </p:attrNameLst>
                                      </p:cBhvr>
                                      <p:to>
                                        <p:strVal val="visible"/>
                                      </p:to>
                                    </p:set>
                                    <p:animEffect transition="in" filter="wipe(up)">
                                      <p:cBhvr>
                                        <p:cTn id="15" dur="1000"/>
                                        <p:tgtEl>
                                          <p:spTgt spid="137113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71139">
                                            <p:txEl>
                                              <p:pRg st="3" end="3"/>
                                            </p:txEl>
                                          </p:spTgt>
                                        </p:tgtEl>
                                        <p:attrNameLst>
                                          <p:attrName>style.visibility</p:attrName>
                                        </p:attrNameLst>
                                      </p:cBhvr>
                                      <p:to>
                                        <p:strVal val="visible"/>
                                      </p:to>
                                    </p:set>
                                    <p:animEffect transition="in" filter="wipe(up)">
                                      <p:cBhvr>
                                        <p:cTn id="19" dur="1000"/>
                                        <p:tgtEl>
                                          <p:spTgt spid="137113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71139">
                                            <p:txEl>
                                              <p:pRg st="4" end="4"/>
                                            </p:txEl>
                                          </p:spTgt>
                                        </p:tgtEl>
                                        <p:attrNameLst>
                                          <p:attrName>style.visibility</p:attrName>
                                        </p:attrNameLst>
                                      </p:cBhvr>
                                      <p:to>
                                        <p:strVal val="visible"/>
                                      </p:to>
                                    </p:set>
                                    <p:animEffect transition="in" filter="wipe(up)">
                                      <p:cBhvr>
                                        <p:cTn id="24" dur="1000"/>
                                        <p:tgtEl>
                                          <p:spTgt spid="1371139">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371139">
                                            <p:txEl>
                                              <p:pRg st="5" end="5"/>
                                            </p:txEl>
                                          </p:spTgt>
                                        </p:tgtEl>
                                        <p:attrNameLst>
                                          <p:attrName>style.visibility</p:attrName>
                                        </p:attrNameLst>
                                      </p:cBhvr>
                                      <p:to>
                                        <p:strVal val="visible"/>
                                      </p:to>
                                    </p:set>
                                    <p:animEffect transition="in" filter="wipe(up)">
                                      <p:cBhvr>
                                        <p:cTn id="28" dur="1000"/>
                                        <p:tgtEl>
                                          <p:spTgt spid="1371139">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371139">
                                            <p:txEl>
                                              <p:pRg st="6" end="6"/>
                                            </p:txEl>
                                          </p:spTgt>
                                        </p:tgtEl>
                                        <p:attrNameLst>
                                          <p:attrName>style.visibility</p:attrName>
                                        </p:attrNameLst>
                                      </p:cBhvr>
                                      <p:to>
                                        <p:strVal val="visible"/>
                                      </p:to>
                                    </p:set>
                                    <p:animEffect transition="in" filter="wipe(up)">
                                      <p:cBhvr>
                                        <p:cTn id="32" dur="1000"/>
                                        <p:tgtEl>
                                          <p:spTgt spid="1371139">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371139">
                                            <p:txEl>
                                              <p:pRg st="7" end="7"/>
                                            </p:txEl>
                                          </p:spTgt>
                                        </p:tgtEl>
                                        <p:attrNameLst>
                                          <p:attrName>style.visibility</p:attrName>
                                        </p:attrNameLst>
                                      </p:cBhvr>
                                      <p:to>
                                        <p:strVal val="visible"/>
                                      </p:to>
                                    </p:set>
                                    <p:animEffect transition="in" filter="wipe(up)">
                                      <p:cBhvr>
                                        <p:cTn id="36" dur="1000"/>
                                        <p:tgtEl>
                                          <p:spTgt spid="1371139">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371139">
                                            <p:txEl>
                                              <p:pRg st="8" end="8"/>
                                            </p:txEl>
                                          </p:spTgt>
                                        </p:tgtEl>
                                        <p:attrNameLst>
                                          <p:attrName>style.visibility</p:attrName>
                                        </p:attrNameLst>
                                      </p:cBhvr>
                                      <p:to>
                                        <p:strVal val="visible"/>
                                      </p:to>
                                    </p:set>
                                    <p:animEffect transition="in" filter="wipe(up)">
                                      <p:cBhvr>
                                        <p:cTn id="40" dur="1000"/>
                                        <p:tgtEl>
                                          <p:spTgt spid="1371139">
                                            <p:txEl>
                                              <p:pRg st="8" end="8"/>
                                            </p:txEl>
                                          </p:spTgt>
                                        </p:tgtEl>
                                      </p:cBhvr>
                                    </p:animEffect>
                                  </p:childTnLst>
                                </p:cTn>
                              </p:par>
                            </p:childTnLst>
                          </p:cTn>
                        </p:par>
                        <p:par>
                          <p:cTn id="41" fill="hold" nodeType="afterGroup">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371139">
                                            <p:txEl>
                                              <p:pRg st="9" end="9"/>
                                            </p:txEl>
                                          </p:spTgt>
                                        </p:tgtEl>
                                        <p:attrNameLst>
                                          <p:attrName>style.visibility</p:attrName>
                                        </p:attrNameLst>
                                      </p:cBhvr>
                                      <p:to>
                                        <p:strVal val="visible"/>
                                      </p:to>
                                    </p:set>
                                    <p:animEffect transition="in" filter="wipe(up)">
                                      <p:cBhvr>
                                        <p:cTn id="44" dur="1000"/>
                                        <p:tgtEl>
                                          <p:spTgt spid="1371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39"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0D129A6-D858-442B-A346-E79FB6F45404}" type="slidenum">
              <a:rPr lang="zh-CN" altLang="en-US"/>
              <a:pPr/>
              <a:t>65</a:t>
            </a:fld>
            <a:endParaRPr lang="en-US" altLang="zh-CN"/>
          </a:p>
        </p:txBody>
      </p:sp>
      <p:sp>
        <p:nvSpPr>
          <p:cNvPr id="5" name="日期占位符 4"/>
          <p:cNvSpPr>
            <a:spLocks noGrp="1"/>
          </p:cNvSpPr>
          <p:nvPr>
            <p:ph type="dt" sz="half" idx="11"/>
          </p:nvPr>
        </p:nvSpPr>
        <p:spPr/>
        <p:txBody>
          <a:bodyPr/>
          <a:lstStyle/>
          <a:p>
            <a:fld id="{490BF7F0-3AC4-447A-825B-D417929B3526}" type="datetime1">
              <a:rPr lang="zh-CN" altLang="en-US"/>
              <a:pPr/>
              <a:t>2017/4/15</a:t>
            </a:fld>
            <a:endParaRPr lang="en-US" altLang="zh-CN" sz="1000"/>
          </a:p>
        </p:txBody>
      </p:sp>
      <p:sp>
        <p:nvSpPr>
          <p:cNvPr id="1378306" name="Rectangle 2"/>
          <p:cNvSpPr>
            <a:spLocks noGrp="1" noChangeArrowheads="1"/>
          </p:cNvSpPr>
          <p:nvPr>
            <p:ph type="title"/>
          </p:nvPr>
        </p:nvSpPr>
        <p:spPr/>
        <p:txBody>
          <a:bodyPr/>
          <a:lstStyle/>
          <a:p>
            <a:r>
              <a:rPr lang="en-US" altLang="zh-CN"/>
              <a:t>(1) </a:t>
            </a:r>
            <a:r>
              <a:rPr lang="zh-CN" altLang="en-US"/>
              <a:t>广义笛卡尔积 </a:t>
            </a:r>
          </a:p>
        </p:txBody>
      </p:sp>
      <p:sp>
        <p:nvSpPr>
          <p:cNvPr id="1378307" name="Rectangle 3"/>
          <p:cNvSpPr>
            <a:spLocks noGrp="1" noChangeArrowheads="1"/>
          </p:cNvSpPr>
          <p:nvPr>
            <p:ph type="body" idx="1"/>
          </p:nvPr>
        </p:nvSpPr>
        <p:spPr>
          <a:xfrm>
            <a:off x="650875" y="1143000"/>
            <a:ext cx="8820150" cy="3076575"/>
          </a:xfrm>
        </p:spPr>
        <p:txBody>
          <a:bodyPr/>
          <a:lstStyle/>
          <a:p>
            <a:pPr marL="342900" indent="-342900" algn="just" defTabSz="914400">
              <a:lnSpc>
                <a:spcPct val="100000"/>
              </a:lnSpc>
            </a:pPr>
            <a:r>
              <a:rPr lang="zh-CN" altLang="en-US"/>
              <a:t>不带连接谓词的连接（即没有</a:t>
            </a:r>
            <a:r>
              <a:rPr lang="en-US" altLang="zh-CN"/>
              <a:t>WHERE</a:t>
            </a:r>
            <a:r>
              <a:rPr lang="zh-CN" altLang="en-US"/>
              <a:t>子句）。</a:t>
            </a:r>
          </a:p>
          <a:p>
            <a:pPr marL="342900" indent="-342900" algn="just" defTabSz="914400">
              <a:lnSpc>
                <a:spcPct val="100000"/>
              </a:lnSpc>
            </a:pPr>
            <a:r>
              <a:rPr lang="zh-CN" altLang="en-US"/>
              <a:t>广义笛卡尔积是两表元组的交叉乘积，其连接的结果会产生没有意义的元组，实际上很少使用。</a:t>
            </a:r>
          </a:p>
          <a:p>
            <a:pPr marL="342900" indent="-342900" defTabSz="914400">
              <a:lnSpc>
                <a:spcPct val="100000"/>
              </a:lnSpc>
              <a:buFont typeface="Wingdings" pitchFamily="2" charset="2"/>
              <a:buNone/>
            </a:pPr>
            <a:r>
              <a:rPr lang="zh-CN" altLang="en-US"/>
              <a:t>例：</a:t>
            </a:r>
          </a:p>
          <a:p>
            <a:pPr marL="342900" indent="-342900" defTabSz="914400">
              <a:lnSpc>
                <a:spcPct val="100000"/>
              </a:lnSpc>
              <a:buFont typeface="Wingdings" pitchFamily="2" charset="2"/>
              <a:buNone/>
            </a:pPr>
            <a:r>
              <a:rPr lang="zh-CN" altLang="en-US"/>
              <a:t>        </a:t>
            </a:r>
            <a:r>
              <a:rPr lang="en-US" altLang="zh-CN" sz="2400"/>
              <a:t>SELECT  Student.* ,  SC.*</a:t>
            </a:r>
          </a:p>
          <a:p>
            <a:pPr marL="342900" indent="-342900" defTabSz="914400">
              <a:lnSpc>
                <a:spcPct val="100000"/>
              </a:lnSpc>
              <a:buFont typeface="Wingdings" pitchFamily="2" charset="2"/>
              <a:buNone/>
            </a:pPr>
            <a:r>
              <a:rPr lang="en-US" altLang="zh-CN" sz="2400"/>
              <a:t>                 FROM     Student, SC</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A102E47-89B2-409D-B7A0-C037D4C3F9A0}" type="slidenum">
              <a:rPr lang="zh-CN" altLang="en-US"/>
              <a:pPr/>
              <a:t>66</a:t>
            </a:fld>
            <a:endParaRPr lang="en-US" altLang="zh-CN"/>
          </a:p>
        </p:txBody>
      </p:sp>
      <p:sp>
        <p:nvSpPr>
          <p:cNvPr id="5" name="日期占位符 4"/>
          <p:cNvSpPr>
            <a:spLocks noGrp="1"/>
          </p:cNvSpPr>
          <p:nvPr>
            <p:ph type="dt" sz="half" idx="11"/>
          </p:nvPr>
        </p:nvSpPr>
        <p:spPr/>
        <p:txBody>
          <a:bodyPr/>
          <a:lstStyle/>
          <a:p>
            <a:fld id="{DB9DD508-00B5-4B38-BCAF-EFC97676E372}" type="datetime1">
              <a:rPr lang="zh-CN" altLang="en-US"/>
              <a:pPr/>
              <a:t>2017/4/15</a:t>
            </a:fld>
            <a:endParaRPr lang="en-US" altLang="zh-CN" sz="1000"/>
          </a:p>
        </p:txBody>
      </p:sp>
      <p:sp>
        <p:nvSpPr>
          <p:cNvPr id="1379330" name="Rectangle 2"/>
          <p:cNvSpPr>
            <a:spLocks noGrp="1" noChangeArrowheads="1"/>
          </p:cNvSpPr>
          <p:nvPr>
            <p:ph type="title"/>
          </p:nvPr>
        </p:nvSpPr>
        <p:spPr/>
        <p:txBody>
          <a:bodyPr/>
          <a:lstStyle/>
          <a:p>
            <a:r>
              <a:rPr lang="en-US" altLang="zh-CN"/>
              <a:t>(2) </a:t>
            </a:r>
            <a:r>
              <a:rPr lang="zh-CN" altLang="en-US"/>
              <a:t>等值与非等值连接查询 </a:t>
            </a:r>
          </a:p>
        </p:txBody>
      </p:sp>
      <p:sp>
        <p:nvSpPr>
          <p:cNvPr id="1379331" name="Rectangle 3"/>
          <p:cNvSpPr>
            <a:spLocks noGrp="1" noChangeArrowheads="1"/>
          </p:cNvSpPr>
          <p:nvPr>
            <p:ph type="body" idx="1"/>
          </p:nvPr>
        </p:nvSpPr>
        <p:spPr>
          <a:xfrm>
            <a:off x="650875" y="1143000"/>
            <a:ext cx="8734425" cy="4978400"/>
          </a:xfrm>
        </p:spPr>
        <p:txBody>
          <a:bodyPr/>
          <a:lstStyle/>
          <a:p>
            <a:pPr marL="342900" indent="-342900" algn="just" defTabSz="914400">
              <a:lnSpc>
                <a:spcPct val="120000"/>
              </a:lnSpc>
            </a:pPr>
            <a:r>
              <a:rPr lang="zh-CN" altLang="en-US"/>
              <a:t>等值连接、自然连接，和非等值连接</a:t>
            </a:r>
          </a:p>
          <a:p>
            <a:pPr marL="342900" indent="-342900" algn="just" defTabSz="914400">
              <a:lnSpc>
                <a:spcPct val="120000"/>
              </a:lnSpc>
            </a:pPr>
            <a:r>
              <a:rPr lang="zh-CN" altLang="en-US"/>
              <a:t>等值连接</a:t>
            </a:r>
          </a:p>
          <a:p>
            <a:pPr marL="742950" lvl="1" indent="-285750" algn="just" defTabSz="914400">
              <a:lnSpc>
                <a:spcPct val="150000"/>
              </a:lnSpc>
            </a:pPr>
            <a:r>
              <a:rPr lang="zh-CN" altLang="en-US"/>
              <a:t>连接运算符为 </a:t>
            </a:r>
            <a:r>
              <a:rPr lang="en-US" altLang="zh-CN"/>
              <a:t>= </a:t>
            </a:r>
            <a:r>
              <a:rPr lang="zh-CN" altLang="en-US"/>
              <a:t>的连接操作</a:t>
            </a:r>
          </a:p>
          <a:p>
            <a:pPr marL="742950" lvl="1" indent="-285750" algn="just" defTabSz="914400">
              <a:lnSpc>
                <a:spcPct val="150000"/>
              </a:lnSpc>
              <a:buFontTx/>
              <a:buNone/>
            </a:pPr>
            <a:r>
              <a:rPr lang="zh-CN" altLang="en-US"/>
              <a:t> </a:t>
            </a:r>
            <a:r>
              <a:rPr lang="en-US" altLang="zh-CN">
                <a:solidFill>
                  <a:srgbClr val="0000FF"/>
                </a:solidFill>
              </a:rPr>
              <a:t>[&lt;</a:t>
            </a:r>
            <a:r>
              <a:rPr lang="zh-CN" altLang="en-US">
                <a:solidFill>
                  <a:srgbClr val="0000FF"/>
                </a:solidFill>
              </a:rPr>
              <a:t>表名</a:t>
            </a:r>
            <a:r>
              <a:rPr lang="en-US" altLang="zh-CN">
                <a:solidFill>
                  <a:srgbClr val="0000FF"/>
                </a:solidFill>
              </a:rPr>
              <a:t>1&gt;.]&lt;</a:t>
            </a:r>
            <a:r>
              <a:rPr lang="zh-CN" altLang="en-US">
                <a:solidFill>
                  <a:srgbClr val="0000FF"/>
                </a:solidFill>
              </a:rPr>
              <a:t>列名</a:t>
            </a:r>
            <a:r>
              <a:rPr lang="en-US" altLang="zh-CN">
                <a:solidFill>
                  <a:srgbClr val="0000FF"/>
                </a:solidFill>
              </a:rPr>
              <a:t>1&gt;  =  [&lt;</a:t>
            </a:r>
            <a:r>
              <a:rPr lang="zh-CN" altLang="en-US">
                <a:solidFill>
                  <a:srgbClr val="0000FF"/>
                </a:solidFill>
              </a:rPr>
              <a:t>表名</a:t>
            </a:r>
            <a:r>
              <a:rPr lang="en-US" altLang="zh-CN">
                <a:solidFill>
                  <a:srgbClr val="0000FF"/>
                </a:solidFill>
              </a:rPr>
              <a:t>2&gt;.]&lt;</a:t>
            </a:r>
            <a:r>
              <a:rPr lang="zh-CN" altLang="en-US">
                <a:solidFill>
                  <a:srgbClr val="0000FF"/>
                </a:solidFill>
              </a:rPr>
              <a:t>列名</a:t>
            </a:r>
            <a:r>
              <a:rPr lang="en-US" altLang="zh-CN">
                <a:solidFill>
                  <a:srgbClr val="0000FF"/>
                </a:solidFill>
              </a:rPr>
              <a:t>2&gt;</a:t>
            </a:r>
          </a:p>
          <a:p>
            <a:pPr marL="742950" lvl="1" indent="-285750" algn="just" defTabSz="914400">
              <a:lnSpc>
                <a:spcPct val="150000"/>
              </a:lnSpc>
            </a:pPr>
            <a:r>
              <a:rPr lang="zh-CN" altLang="en-US"/>
              <a:t>任何子句中引用表</a:t>
            </a:r>
            <a:r>
              <a:rPr lang="en-US" altLang="zh-CN"/>
              <a:t>1</a:t>
            </a:r>
            <a:r>
              <a:rPr lang="zh-CN" altLang="en-US"/>
              <a:t>和表</a:t>
            </a:r>
            <a:r>
              <a:rPr lang="en-US" altLang="zh-CN"/>
              <a:t>2</a:t>
            </a:r>
            <a:r>
              <a:rPr lang="zh-CN" altLang="en-US"/>
              <a:t>中的同名属性时，都必须加表名前缀</a:t>
            </a:r>
          </a:p>
          <a:p>
            <a:pPr marL="742950" lvl="1" indent="-285750" algn="just" defTabSz="914400">
              <a:lnSpc>
                <a:spcPct val="150000"/>
              </a:lnSpc>
            </a:pPr>
            <a:r>
              <a:rPr lang="zh-CN" altLang="en-US"/>
              <a:t>引用唯一属性名时可以加也可以省略表名前缀</a:t>
            </a:r>
            <a:r>
              <a:rPr lang="zh-CN" altLang="en-US" sz="240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3"/>
          <p:cNvSpPr>
            <a:spLocks noGrp="1"/>
          </p:cNvSpPr>
          <p:nvPr>
            <p:ph type="sldNum" sz="quarter" idx="10"/>
          </p:nvPr>
        </p:nvSpPr>
        <p:spPr/>
        <p:txBody>
          <a:bodyPr/>
          <a:lstStyle/>
          <a:p>
            <a:fld id="{A6F318B3-2EE9-4D5D-998A-E1B475F5A262}" type="slidenum">
              <a:rPr lang="zh-CN" altLang="en-US"/>
              <a:pPr/>
              <a:t>67</a:t>
            </a:fld>
            <a:endParaRPr lang="en-US" altLang="zh-CN"/>
          </a:p>
        </p:txBody>
      </p:sp>
      <p:sp>
        <p:nvSpPr>
          <p:cNvPr id="141" name="日期占位符 4"/>
          <p:cNvSpPr>
            <a:spLocks noGrp="1"/>
          </p:cNvSpPr>
          <p:nvPr>
            <p:ph type="dt" sz="half" idx="11"/>
          </p:nvPr>
        </p:nvSpPr>
        <p:spPr/>
        <p:txBody>
          <a:bodyPr/>
          <a:lstStyle/>
          <a:p>
            <a:fld id="{AF5C4820-6CC0-43FA-A566-26428A3D73FA}" type="datetime1">
              <a:rPr lang="zh-CN" altLang="en-US"/>
              <a:pPr/>
              <a:t>2017/4/15</a:t>
            </a:fld>
            <a:endParaRPr lang="en-US" altLang="zh-CN" sz="1000"/>
          </a:p>
        </p:txBody>
      </p:sp>
      <p:sp>
        <p:nvSpPr>
          <p:cNvPr id="1380354" name="Rectangle 2"/>
          <p:cNvSpPr>
            <a:spLocks noGrp="1" noChangeArrowheads="1"/>
          </p:cNvSpPr>
          <p:nvPr>
            <p:ph type="title"/>
          </p:nvPr>
        </p:nvSpPr>
        <p:spPr/>
        <p:txBody>
          <a:bodyPr/>
          <a:lstStyle/>
          <a:p>
            <a:r>
              <a:rPr lang="zh-CN" altLang="en-US"/>
              <a:t>等值连接</a:t>
            </a:r>
          </a:p>
        </p:txBody>
      </p:sp>
      <p:sp>
        <p:nvSpPr>
          <p:cNvPr id="1380355" name="Rectangle 3"/>
          <p:cNvSpPr>
            <a:spLocks noGrp="1" noChangeArrowheads="1"/>
          </p:cNvSpPr>
          <p:nvPr>
            <p:ph type="body" idx="1"/>
          </p:nvPr>
        </p:nvSpPr>
        <p:spPr>
          <a:xfrm>
            <a:off x="650875" y="908050"/>
            <a:ext cx="8734425" cy="2303463"/>
          </a:xfrm>
        </p:spPr>
        <p:txBody>
          <a:bodyPr/>
          <a:lstStyle/>
          <a:p>
            <a:pPr>
              <a:lnSpc>
                <a:spcPct val="130000"/>
              </a:lnSpc>
            </a:pPr>
            <a:r>
              <a:rPr lang="en-US" altLang="zh-CN"/>
              <a:t>[</a:t>
            </a:r>
            <a:r>
              <a:rPr lang="zh-CN" altLang="en-US"/>
              <a:t>例</a:t>
            </a:r>
            <a:r>
              <a:rPr lang="en-US" altLang="zh-CN"/>
              <a:t>]  </a:t>
            </a:r>
            <a:r>
              <a:rPr lang="zh-CN" altLang="en-US"/>
              <a:t>查询每个学生及其选修课程的情况。</a:t>
            </a:r>
          </a:p>
          <a:p>
            <a:pPr lvl="1">
              <a:lnSpc>
                <a:spcPct val="60000"/>
              </a:lnSpc>
              <a:buFontTx/>
              <a:buNone/>
            </a:pPr>
            <a:r>
              <a:rPr lang="en-US" altLang="zh-CN"/>
              <a:t>SELECT  Student.*</a:t>
            </a:r>
            <a:r>
              <a:rPr lang="zh-CN" altLang="en-US"/>
              <a:t>，</a:t>
            </a:r>
            <a:r>
              <a:rPr lang="en-US" altLang="zh-CN"/>
              <a:t>SC.*</a:t>
            </a:r>
          </a:p>
          <a:p>
            <a:pPr lvl="1">
              <a:lnSpc>
                <a:spcPct val="60000"/>
              </a:lnSpc>
              <a:buFontTx/>
              <a:buNone/>
            </a:pPr>
            <a:r>
              <a:rPr lang="en-US" altLang="zh-CN"/>
              <a:t>      FROM     Student</a:t>
            </a:r>
            <a:r>
              <a:rPr lang="zh-CN" altLang="en-US"/>
              <a:t>，</a:t>
            </a:r>
            <a:r>
              <a:rPr lang="en-US" altLang="zh-CN"/>
              <a:t>SC</a:t>
            </a:r>
          </a:p>
          <a:p>
            <a:pPr lvl="1">
              <a:lnSpc>
                <a:spcPct val="60000"/>
              </a:lnSpc>
              <a:buFontTx/>
              <a:buNone/>
            </a:pPr>
            <a:r>
              <a:rPr lang="en-US" altLang="zh-CN"/>
              <a:t>      WHERE  Student.Sno = SC.Sno</a:t>
            </a:r>
            <a:r>
              <a:rPr lang="zh-CN" altLang="en-US"/>
              <a:t>；</a:t>
            </a:r>
          </a:p>
          <a:p>
            <a:r>
              <a:rPr lang="en-US" altLang="zh-CN"/>
              <a:t>Student</a:t>
            </a:r>
            <a:r>
              <a:rPr lang="zh-CN" altLang="en-US"/>
              <a:t>表                                      </a:t>
            </a:r>
            <a:r>
              <a:rPr lang="en-US" altLang="zh-CN"/>
              <a:t>SC</a:t>
            </a:r>
            <a:r>
              <a:rPr lang="zh-CN" altLang="en-US"/>
              <a:t>表 </a:t>
            </a:r>
          </a:p>
        </p:txBody>
      </p:sp>
      <p:grpSp>
        <p:nvGrpSpPr>
          <p:cNvPr id="1380356" name="Group 4"/>
          <p:cNvGrpSpPr>
            <a:grpSpLocks/>
          </p:cNvGrpSpPr>
          <p:nvPr/>
        </p:nvGrpSpPr>
        <p:grpSpPr bwMode="auto">
          <a:xfrm>
            <a:off x="488950" y="3141663"/>
            <a:ext cx="5040313" cy="2524125"/>
            <a:chOff x="-3" y="-3"/>
            <a:chExt cx="3155" cy="2511"/>
          </a:xfrm>
        </p:grpSpPr>
        <p:grpSp>
          <p:nvGrpSpPr>
            <p:cNvPr id="1380357" name="Group 5"/>
            <p:cNvGrpSpPr>
              <a:grpSpLocks/>
            </p:cNvGrpSpPr>
            <p:nvPr/>
          </p:nvGrpSpPr>
          <p:grpSpPr bwMode="auto">
            <a:xfrm>
              <a:off x="0" y="0"/>
              <a:ext cx="3149" cy="2505"/>
              <a:chOff x="0" y="0"/>
              <a:chExt cx="3149" cy="2505"/>
            </a:xfrm>
          </p:grpSpPr>
          <p:grpSp>
            <p:nvGrpSpPr>
              <p:cNvPr id="1380358" name="Group 6"/>
              <p:cNvGrpSpPr>
                <a:grpSpLocks/>
              </p:cNvGrpSpPr>
              <p:nvPr/>
            </p:nvGrpSpPr>
            <p:grpSpPr bwMode="auto">
              <a:xfrm>
                <a:off x="0" y="0"/>
                <a:ext cx="640" cy="509"/>
                <a:chOff x="0" y="0"/>
                <a:chExt cx="640" cy="509"/>
              </a:xfrm>
            </p:grpSpPr>
            <p:sp>
              <p:nvSpPr>
                <p:cNvPr id="1380359" name="Rectangle 7"/>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Sno </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60" name="Rectangle 8"/>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61" name="Group 9"/>
              <p:cNvGrpSpPr>
                <a:grpSpLocks/>
              </p:cNvGrpSpPr>
              <p:nvPr/>
            </p:nvGrpSpPr>
            <p:grpSpPr bwMode="auto">
              <a:xfrm>
                <a:off x="640" y="0"/>
                <a:ext cx="709" cy="509"/>
                <a:chOff x="640" y="0"/>
                <a:chExt cx="709" cy="509"/>
              </a:xfrm>
            </p:grpSpPr>
            <p:sp>
              <p:nvSpPr>
                <p:cNvPr id="1380362" name="Rectangle 10"/>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Sname</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63" name="Rectangle 11"/>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64" name="Group 12"/>
              <p:cNvGrpSpPr>
                <a:grpSpLocks/>
              </p:cNvGrpSpPr>
              <p:nvPr/>
            </p:nvGrpSpPr>
            <p:grpSpPr bwMode="auto">
              <a:xfrm>
                <a:off x="1349" y="0"/>
                <a:ext cx="553" cy="509"/>
                <a:chOff x="1349" y="0"/>
                <a:chExt cx="553" cy="509"/>
              </a:xfrm>
            </p:grpSpPr>
            <p:sp>
              <p:nvSpPr>
                <p:cNvPr id="1380365" name="Rectangle 13"/>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Ssex</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66" name="Rectangle 14"/>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67" name="Group 15"/>
              <p:cNvGrpSpPr>
                <a:grpSpLocks/>
              </p:cNvGrpSpPr>
              <p:nvPr/>
            </p:nvGrpSpPr>
            <p:grpSpPr bwMode="auto">
              <a:xfrm>
                <a:off x="1902" y="0"/>
                <a:ext cx="616" cy="509"/>
                <a:chOff x="1902" y="0"/>
                <a:chExt cx="616" cy="509"/>
              </a:xfrm>
            </p:grpSpPr>
            <p:sp>
              <p:nvSpPr>
                <p:cNvPr id="1380368" name="Rectangle 16"/>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eaLnBrk="1" hangingPunct="1"/>
                  <a:r>
                    <a:rPr kumimoji="1" lang="en-US" altLang="zh-CN" sz="2600">
                      <a:latin typeface="Times New Roman" pitchFamily="18" charset="0"/>
                      <a:cs typeface="Times New Roman" pitchFamily="18" charset="0"/>
                    </a:rPr>
                    <a:t>Sage</a:t>
                  </a:r>
                </a:p>
                <a:p>
                  <a:pPr algn="just"/>
                  <a:endParaRPr kumimoji="1" lang="zh-CN" altLang="en-US" b="0">
                    <a:latin typeface="Times New Roman" pitchFamily="18" charset="0"/>
                  </a:endParaRPr>
                </a:p>
              </p:txBody>
            </p:sp>
            <p:sp>
              <p:nvSpPr>
                <p:cNvPr id="1380369" name="Rectangle 17"/>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0" name="Group 18"/>
              <p:cNvGrpSpPr>
                <a:grpSpLocks/>
              </p:cNvGrpSpPr>
              <p:nvPr/>
            </p:nvGrpSpPr>
            <p:grpSpPr bwMode="auto">
              <a:xfrm>
                <a:off x="2518" y="0"/>
                <a:ext cx="631" cy="509"/>
                <a:chOff x="2518" y="0"/>
                <a:chExt cx="631" cy="509"/>
              </a:xfrm>
            </p:grpSpPr>
            <p:sp>
              <p:nvSpPr>
                <p:cNvPr id="1380371" name="Rectangle 19"/>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Sdept</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72" name="Rectangle 20"/>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3" name="Group 21"/>
              <p:cNvGrpSpPr>
                <a:grpSpLocks/>
              </p:cNvGrpSpPr>
              <p:nvPr/>
            </p:nvGrpSpPr>
            <p:grpSpPr bwMode="auto">
              <a:xfrm>
                <a:off x="0" y="509"/>
                <a:ext cx="640" cy="499"/>
                <a:chOff x="0" y="509"/>
                <a:chExt cx="640" cy="499"/>
              </a:xfrm>
            </p:grpSpPr>
            <p:sp>
              <p:nvSpPr>
                <p:cNvPr id="1380374" name="Rectangle 22"/>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95001</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75" name="Rectangle 23"/>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6" name="Group 24"/>
              <p:cNvGrpSpPr>
                <a:grpSpLocks/>
              </p:cNvGrpSpPr>
              <p:nvPr/>
            </p:nvGrpSpPr>
            <p:grpSpPr bwMode="auto">
              <a:xfrm>
                <a:off x="640" y="509"/>
                <a:ext cx="709" cy="499"/>
                <a:chOff x="640" y="509"/>
                <a:chExt cx="709" cy="499"/>
              </a:xfrm>
            </p:grpSpPr>
            <p:sp>
              <p:nvSpPr>
                <p:cNvPr id="1380377" name="Rectangle 25"/>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李勇</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78" name="Rectangle 26"/>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9" name="Group 27"/>
              <p:cNvGrpSpPr>
                <a:grpSpLocks/>
              </p:cNvGrpSpPr>
              <p:nvPr/>
            </p:nvGrpSpPr>
            <p:grpSpPr bwMode="auto">
              <a:xfrm>
                <a:off x="1349" y="509"/>
                <a:ext cx="553" cy="499"/>
                <a:chOff x="1349" y="509"/>
                <a:chExt cx="553" cy="499"/>
              </a:xfrm>
            </p:grpSpPr>
            <p:sp>
              <p:nvSpPr>
                <p:cNvPr id="1380380" name="Rectangle 28"/>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81" name="Rectangle 29"/>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82" name="Group 30"/>
              <p:cNvGrpSpPr>
                <a:grpSpLocks/>
              </p:cNvGrpSpPr>
              <p:nvPr/>
            </p:nvGrpSpPr>
            <p:grpSpPr bwMode="auto">
              <a:xfrm>
                <a:off x="1902" y="509"/>
                <a:ext cx="616" cy="499"/>
                <a:chOff x="1902" y="509"/>
                <a:chExt cx="616" cy="499"/>
              </a:xfrm>
            </p:grpSpPr>
            <p:sp>
              <p:nvSpPr>
                <p:cNvPr id="1380383" name="Rectangle 31"/>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20</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84" name="Rectangle 32"/>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85" name="Group 33"/>
              <p:cNvGrpSpPr>
                <a:grpSpLocks/>
              </p:cNvGrpSpPr>
              <p:nvPr/>
            </p:nvGrpSpPr>
            <p:grpSpPr bwMode="auto">
              <a:xfrm>
                <a:off x="2518" y="509"/>
                <a:ext cx="631" cy="499"/>
                <a:chOff x="2518" y="509"/>
                <a:chExt cx="631" cy="499"/>
              </a:xfrm>
            </p:grpSpPr>
            <p:sp>
              <p:nvSpPr>
                <p:cNvPr id="1380386" name="Rectangle 34"/>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CS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87" name="Rectangle 35"/>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88" name="Group 36"/>
              <p:cNvGrpSpPr>
                <a:grpSpLocks/>
              </p:cNvGrpSpPr>
              <p:nvPr/>
            </p:nvGrpSpPr>
            <p:grpSpPr bwMode="auto">
              <a:xfrm>
                <a:off x="0" y="1008"/>
                <a:ext cx="640" cy="499"/>
                <a:chOff x="0" y="1008"/>
                <a:chExt cx="640" cy="499"/>
              </a:xfrm>
            </p:grpSpPr>
            <p:sp>
              <p:nvSpPr>
                <p:cNvPr id="1380389" name="Rectangle 37"/>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95002</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90" name="Rectangle 38"/>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91" name="Group 39"/>
              <p:cNvGrpSpPr>
                <a:grpSpLocks/>
              </p:cNvGrpSpPr>
              <p:nvPr/>
            </p:nvGrpSpPr>
            <p:grpSpPr bwMode="auto">
              <a:xfrm>
                <a:off x="640" y="1008"/>
                <a:ext cx="709" cy="499"/>
                <a:chOff x="640" y="1008"/>
                <a:chExt cx="709" cy="499"/>
              </a:xfrm>
            </p:grpSpPr>
            <p:sp>
              <p:nvSpPr>
                <p:cNvPr id="1380392" name="Rectangle 40"/>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刘晨</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93" name="Rectangle 41"/>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94" name="Group 42"/>
              <p:cNvGrpSpPr>
                <a:grpSpLocks/>
              </p:cNvGrpSpPr>
              <p:nvPr/>
            </p:nvGrpSpPr>
            <p:grpSpPr bwMode="auto">
              <a:xfrm>
                <a:off x="1349" y="1008"/>
                <a:ext cx="553" cy="499"/>
                <a:chOff x="1349" y="1008"/>
                <a:chExt cx="553" cy="499"/>
              </a:xfrm>
            </p:grpSpPr>
            <p:sp>
              <p:nvSpPr>
                <p:cNvPr id="1380395" name="Rectangle 43"/>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96" name="Rectangle 44"/>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97" name="Group 45"/>
              <p:cNvGrpSpPr>
                <a:grpSpLocks/>
              </p:cNvGrpSpPr>
              <p:nvPr/>
            </p:nvGrpSpPr>
            <p:grpSpPr bwMode="auto">
              <a:xfrm>
                <a:off x="1902" y="1008"/>
                <a:ext cx="616" cy="499"/>
                <a:chOff x="1902" y="1008"/>
                <a:chExt cx="616" cy="499"/>
              </a:xfrm>
            </p:grpSpPr>
            <p:sp>
              <p:nvSpPr>
                <p:cNvPr id="1380398" name="Rectangle 46"/>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99" name="Rectangle 47"/>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0" name="Group 48"/>
              <p:cNvGrpSpPr>
                <a:grpSpLocks/>
              </p:cNvGrpSpPr>
              <p:nvPr/>
            </p:nvGrpSpPr>
            <p:grpSpPr bwMode="auto">
              <a:xfrm>
                <a:off x="2518" y="1008"/>
                <a:ext cx="631" cy="499"/>
                <a:chOff x="2518" y="1008"/>
                <a:chExt cx="631" cy="499"/>
              </a:xfrm>
            </p:grpSpPr>
            <p:sp>
              <p:nvSpPr>
                <p:cNvPr id="1380401" name="Rectangle 49"/>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02" name="Rectangle 50"/>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3" name="Group 51"/>
              <p:cNvGrpSpPr>
                <a:grpSpLocks/>
              </p:cNvGrpSpPr>
              <p:nvPr/>
            </p:nvGrpSpPr>
            <p:grpSpPr bwMode="auto">
              <a:xfrm>
                <a:off x="0" y="1507"/>
                <a:ext cx="640" cy="499"/>
                <a:chOff x="0" y="1507"/>
                <a:chExt cx="640" cy="499"/>
              </a:xfrm>
            </p:grpSpPr>
            <p:sp>
              <p:nvSpPr>
                <p:cNvPr id="1380404" name="Rectangle 52"/>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95003</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05" name="Rectangle 53"/>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6" name="Group 54"/>
              <p:cNvGrpSpPr>
                <a:grpSpLocks/>
              </p:cNvGrpSpPr>
              <p:nvPr/>
            </p:nvGrpSpPr>
            <p:grpSpPr bwMode="auto">
              <a:xfrm>
                <a:off x="640" y="1507"/>
                <a:ext cx="709" cy="499"/>
                <a:chOff x="640" y="1507"/>
                <a:chExt cx="709" cy="499"/>
              </a:xfrm>
            </p:grpSpPr>
            <p:sp>
              <p:nvSpPr>
                <p:cNvPr id="1380407" name="Rectangle 55"/>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王敏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08" name="Rectangle 56"/>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9" name="Group 57"/>
              <p:cNvGrpSpPr>
                <a:grpSpLocks/>
              </p:cNvGrpSpPr>
              <p:nvPr/>
            </p:nvGrpSpPr>
            <p:grpSpPr bwMode="auto">
              <a:xfrm>
                <a:off x="1349" y="1507"/>
                <a:ext cx="553" cy="499"/>
                <a:chOff x="1349" y="1507"/>
                <a:chExt cx="553" cy="499"/>
              </a:xfrm>
            </p:grpSpPr>
            <p:sp>
              <p:nvSpPr>
                <p:cNvPr id="1380410" name="Rectangle 58"/>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11" name="Rectangle 59"/>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12" name="Group 60"/>
              <p:cNvGrpSpPr>
                <a:grpSpLocks/>
              </p:cNvGrpSpPr>
              <p:nvPr/>
            </p:nvGrpSpPr>
            <p:grpSpPr bwMode="auto">
              <a:xfrm>
                <a:off x="1902" y="1507"/>
                <a:ext cx="616" cy="499"/>
                <a:chOff x="1902" y="1507"/>
                <a:chExt cx="616" cy="499"/>
              </a:xfrm>
            </p:grpSpPr>
            <p:sp>
              <p:nvSpPr>
                <p:cNvPr id="1380413" name="Rectangle 61"/>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18</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14" name="Rectangle 62"/>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15" name="Group 63"/>
              <p:cNvGrpSpPr>
                <a:grpSpLocks/>
              </p:cNvGrpSpPr>
              <p:nvPr/>
            </p:nvGrpSpPr>
            <p:grpSpPr bwMode="auto">
              <a:xfrm>
                <a:off x="2518" y="1507"/>
                <a:ext cx="631" cy="499"/>
                <a:chOff x="2518" y="1507"/>
                <a:chExt cx="631" cy="499"/>
              </a:xfrm>
            </p:grpSpPr>
            <p:sp>
              <p:nvSpPr>
                <p:cNvPr id="1380416" name="Rectangle 64"/>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MA</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17" name="Rectangle 65"/>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18" name="Group 66"/>
              <p:cNvGrpSpPr>
                <a:grpSpLocks/>
              </p:cNvGrpSpPr>
              <p:nvPr/>
            </p:nvGrpSpPr>
            <p:grpSpPr bwMode="auto">
              <a:xfrm>
                <a:off x="0" y="2006"/>
                <a:ext cx="640" cy="499"/>
                <a:chOff x="0" y="2006"/>
                <a:chExt cx="640" cy="499"/>
              </a:xfrm>
            </p:grpSpPr>
            <p:sp>
              <p:nvSpPr>
                <p:cNvPr id="1380419" name="Rectangle 67"/>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95004</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20" name="Rectangle 68"/>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21" name="Group 69"/>
              <p:cNvGrpSpPr>
                <a:grpSpLocks/>
              </p:cNvGrpSpPr>
              <p:nvPr/>
            </p:nvGrpSpPr>
            <p:grpSpPr bwMode="auto">
              <a:xfrm>
                <a:off x="640" y="2006"/>
                <a:ext cx="709" cy="499"/>
                <a:chOff x="640" y="2006"/>
                <a:chExt cx="709" cy="499"/>
              </a:xfrm>
            </p:grpSpPr>
            <p:sp>
              <p:nvSpPr>
                <p:cNvPr id="1380422" name="Rectangle 70"/>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张立</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23" name="Rectangle 71"/>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24" name="Group 72"/>
              <p:cNvGrpSpPr>
                <a:grpSpLocks/>
              </p:cNvGrpSpPr>
              <p:nvPr/>
            </p:nvGrpSpPr>
            <p:grpSpPr bwMode="auto">
              <a:xfrm>
                <a:off x="1349" y="2006"/>
                <a:ext cx="553" cy="499"/>
                <a:chOff x="1349" y="2006"/>
                <a:chExt cx="553" cy="499"/>
              </a:xfrm>
            </p:grpSpPr>
            <p:sp>
              <p:nvSpPr>
                <p:cNvPr id="1380425" name="Rectangle 73"/>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26" name="Rectangle 74"/>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27" name="Group 75"/>
              <p:cNvGrpSpPr>
                <a:grpSpLocks/>
              </p:cNvGrpSpPr>
              <p:nvPr/>
            </p:nvGrpSpPr>
            <p:grpSpPr bwMode="auto">
              <a:xfrm>
                <a:off x="1902" y="2006"/>
                <a:ext cx="616" cy="499"/>
                <a:chOff x="1902" y="2006"/>
                <a:chExt cx="616" cy="499"/>
              </a:xfrm>
            </p:grpSpPr>
            <p:sp>
              <p:nvSpPr>
                <p:cNvPr id="1380428" name="Rectangle 76"/>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29" name="Rectangle 77"/>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30" name="Group 78"/>
              <p:cNvGrpSpPr>
                <a:grpSpLocks/>
              </p:cNvGrpSpPr>
              <p:nvPr/>
            </p:nvGrpSpPr>
            <p:grpSpPr bwMode="auto">
              <a:xfrm>
                <a:off x="2518" y="2006"/>
                <a:ext cx="631" cy="499"/>
                <a:chOff x="2518" y="2006"/>
                <a:chExt cx="631" cy="499"/>
              </a:xfrm>
            </p:grpSpPr>
            <p:sp>
              <p:nvSpPr>
                <p:cNvPr id="1380431" name="Rectangle 79"/>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32" name="Rectangle 80"/>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80433" name="Rectangle 81"/>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505" name="Group 153"/>
          <p:cNvGrpSpPr>
            <a:grpSpLocks/>
          </p:cNvGrpSpPr>
          <p:nvPr/>
        </p:nvGrpSpPr>
        <p:grpSpPr bwMode="auto">
          <a:xfrm>
            <a:off x="5745163" y="3173413"/>
            <a:ext cx="3790950" cy="2901950"/>
            <a:chOff x="3619" y="2407"/>
            <a:chExt cx="2388" cy="1828"/>
          </a:xfrm>
        </p:grpSpPr>
        <p:grpSp>
          <p:nvGrpSpPr>
            <p:cNvPr id="1380473" name="Group 121"/>
            <p:cNvGrpSpPr>
              <a:grpSpLocks/>
            </p:cNvGrpSpPr>
            <p:nvPr/>
          </p:nvGrpSpPr>
          <p:grpSpPr bwMode="auto">
            <a:xfrm>
              <a:off x="3619" y="2407"/>
              <a:ext cx="2388" cy="1062"/>
              <a:chOff x="3574" y="2478"/>
              <a:chExt cx="2388" cy="1257"/>
            </a:xfrm>
          </p:grpSpPr>
          <p:grpSp>
            <p:nvGrpSpPr>
              <p:cNvPr id="1380436" name="Group 84"/>
              <p:cNvGrpSpPr>
                <a:grpSpLocks/>
              </p:cNvGrpSpPr>
              <p:nvPr/>
            </p:nvGrpSpPr>
            <p:grpSpPr bwMode="auto">
              <a:xfrm>
                <a:off x="3574" y="2478"/>
                <a:ext cx="841" cy="534"/>
                <a:chOff x="0" y="0"/>
                <a:chExt cx="748" cy="1110"/>
              </a:xfrm>
            </p:grpSpPr>
            <p:sp>
              <p:nvSpPr>
                <p:cNvPr id="1380437" name="Rectangle 85"/>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Sno </a:t>
                  </a:r>
                </a:p>
                <a:p>
                  <a:pPr algn="just"/>
                  <a:endParaRPr kumimoji="1" lang="zh-CN" altLang="en-US" b="0">
                    <a:latin typeface="Times New Roman" pitchFamily="18" charset="0"/>
                  </a:endParaRPr>
                </a:p>
              </p:txBody>
            </p:sp>
            <p:sp>
              <p:nvSpPr>
                <p:cNvPr id="1380438" name="Rectangle 86"/>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39" name="Group 87"/>
              <p:cNvGrpSpPr>
                <a:grpSpLocks/>
              </p:cNvGrpSpPr>
              <p:nvPr/>
            </p:nvGrpSpPr>
            <p:grpSpPr bwMode="auto">
              <a:xfrm>
                <a:off x="4415" y="2478"/>
                <a:ext cx="841" cy="534"/>
                <a:chOff x="748" y="0"/>
                <a:chExt cx="748" cy="1078"/>
              </a:xfrm>
            </p:grpSpPr>
            <p:sp>
              <p:nvSpPr>
                <p:cNvPr id="1380440" name="Rectangle 88"/>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Cno</a:t>
                  </a:r>
                </a:p>
                <a:p>
                  <a:pPr algn="just"/>
                  <a:endParaRPr kumimoji="1" lang="zh-CN" altLang="en-US" b="0">
                    <a:latin typeface="Times New Roman" pitchFamily="18" charset="0"/>
                  </a:endParaRPr>
                </a:p>
              </p:txBody>
            </p:sp>
            <p:sp>
              <p:nvSpPr>
                <p:cNvPr id="1380441" name="Rectangle 89"/>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42" name="Group 90"/>
              <p:cNvGrpSpPr>
                <a:grpSpLocks/>
              </p:cNvGrpSpPr>
              <p:nvPr/>
            </p:nvGrpSpPr>
            <p:grpSpPr bwMode="auto">
              <a:xfrm>
                <a:off x="5256" y="2478"/>
                <a:ext cx="706" cy="534"/>
                <a:chOff x="1496" y="0"/>
                <a:chExt cx="628" cy="1110"/>
              </a:xfrm>
            </p:grpSpPr>
            <p:sp>
              <p:nvSpPr>
                <p:cNvPr id="1380443" name="Rectangle 91"/>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Grade</a:t>
                  </a:r>
                </a:p>
                <a:p>
                  <a:pPr algn="just"/>
                  <a:endParaRPr kumimoji="1" lang="zh-CN" altLang="en-US" b="0">
                    <a:latin typeface="Times New Roman" pitchFamily="18" charset="0"/>
                  </a:endParaRPr>
                </a:p>
              </p:txBody>
            </p:sp>
            <p:sp>
              <p:nvSpPr>
                <p:cNvPr id="1380444" name="Rectangle 92"/>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45" name="Group 93"/>
              <p:cNvGrpSpPr>
                <a:grpSpLocks/>
              </p:cNvGrpSpPr>
              <p:nvPr/>
            </p:nvGrpSpPr>
            <p:grpSpPr bwMode="auto">
              <a:xfrm>
                <a:off x="3574" y="2787"/>
                <a:ext cx="841" cy="569"/>
                <a:chOff x="0" y="643"/>
                <a:chExt cx="748" cy="753"/>
              </a:xfrm>
            </p:grpSpPr>
            <p:sp>
              <p:nvSpPr>
                <p:cNvPr id="1380446" name="Rectangle 94"/>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80447" name="Rectangle 95"/>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48" name="Group 96"/>
              <p:cNvGrpSpPr>
                <a:grpSpLocks/>
              </p:cNvGrpSpPr>
              <p:nvPr/>
            </p:nvGrpSpPr>
            <p:grpSpPr bwMode="auto">
              <a:xfrm>
                <a:off x="4411" y="2795"/>
                <a:ext cx="841" cy="614"/>
                <a:chOff x="748" y="643"/>
                <a:chExt cx="748" cy="809"/>
              </a:xfrm>
            </p:grpSpPr>
            <p:sp>
              <p:nvSpPr>
                <p:cNvPr id="1380449" name="Rectangle 97"/>
                <p:cNvSpPr>
                  <a:spLocks noChangeArrowheads="1"/>
                </p:cNvSpPr>
                <p:nvPr/>
              </p:nvSpPr>
              <p:spPr bwMode="auto">
                <a:xfrm>
                  <a:off x="791" y="645"/>
                  <a:ext cx="663"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1</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80450" name="Rectangle 98"/>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51" name="Group 99"/>
              <p:cNvGrpSpPr>
                <a:grpSpLocks/>
              </p:cNvGrpSpPr>
              <p:nvPr/>
            </p:nvGrpSpPr>
            <p:grpSpPr bwMode="auto">
              <a:xfrm>
                <a:off x="5256" y="2787"/>
                <a:ext cx="706" cy="524"/>
                <a:chOff x="1496" y="643"/>
                <a:chExt cx="628" cy="692"/>
              </a:xfrm>
            </p:grpSpPr>
            <p:sp>
              <p:nvSpPr>
                <p:cNvPr id="1380452" name="Rectangle 100"/>
                <p:cNvSpPr>
                  <a:spLocks noChangeArrowheads="1"/>
                </p:cNvSpPr>
                <p:nvPr/>
              </p:nvSpPr>
              <p:spPr bwMode="auto">
                <a:xfrm>
                  <a:off x="1539" y="645"/>
                  <a:ext cx="544"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92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53" name="Rectangle 101"/>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80454" name="Group 102"/>
              <p:cNvGrpSpPr>
                <a:grpSpLocks/>
              </p:cNvGrpSpPr>
              <p:nvPr/>
            </p:nvGrpSpPr>
            <p:grpSpPr bwMode="auto">
              <a:xfrm>
                <a:off x="3574" y="3122"/>
                <a:ext cx="841" cy="523"/>
                <a:chOff x="0" y="1085"/>
                <a:chExt cx="748" cy="692"/>
              </a:xfrm>
            </p:grpSpPr>
            <p:sp>
              <p:nvSpPr>
                <p:cNvPr id="1380455" name="Rectangle 103"/>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56" name="Rectangle 104"/>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57" name="Group 105"/>
              <p:cNvGrpSpPr>
                <a:grpSpLocks/>
              </p:cNvGrpSpPr>
              <p:nvPr/>
            </p:nvGrpSpPr>
            <p:grpSpPr bwMode="auto">
              <a:xfrm>
                <a:off x="4415" y="3122"/>
                <a:ext cx="841" cy="613"/>
                <a:chOff x="748" y="1085"/>
                <a:chExt cx="748" cy="808"/>
              </a:xfrm>
            </p:grpSpPr>
            <p:sp>
              <p:nvSpPr>
                <p:cNvPr id="1380458" name="Rectangle 106"/>
                <p:cNvSpPr>
                  <a:spLocks noChangeArrowheads="1"/>
                </p:cNvSpPr>
                <p:nvPr/>
              </p:nvSpPr>
              <p:spPr bwMode="auto">
                <a:xfrm>
                  <a:off x="791" y="1085"/>
                  <a:ext cx="663"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2</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80459" name="Rectangle 107"/>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60" name="Group 108"/>
              <p:cNvGrpSpPr>
                <a:grpSpLocks/>
              </p:cNvGrpSpPr>
              <p:nvPr/>
            </p:nvGrpSpPr>
            <p:grpSpPr bwMode="auto">
              <a:xfrm>
                <a:off x="5256" y="3122"/>
                <a:ext cx="706" cy="523"/>
                <a:chOff x="1496" y="1085"/>
                <a:chExt cx="628" cy="692"/>
              </a:xfrm>
            </p:grpSpPr>
            <p:sp>
              <p:nvSpPr>
                <p:cNvPr id="1380461" name="Rectangle 109"/>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2000">
                      <a:latin typeface="Times New Roman" pitchFamily="18" charset="0"/>
                    </a:rPr>
                    <a:t> </a:t>
                  </a:r>
                  <a:r>
                    <a:rPr kumimoji="1" lang="en-US" altLang="zh-CN" sz="2000">
                      <a:latin typeface="Times New Roman" pitchFamily="18" charset="0"/>
                    </a:rPr>
                    <a:t>85</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62" name="Rectangle 110"/>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1380477" name="Group 125"/>
            <p:cNvGrpSpPr>
              <a:grpSpLocks/>
            </p:cNvGrpSpPr>
            <p:nvPr/>
          </p:nvGrpSpPr>
          <p:grpSpPr bwMode="auto">
            <a:xfrm>
              <a:off x="3619" y="3249"/>
              <a:ext cx="2388" cy="986"/>
              <a:chOff x="3574" y="2478"/>
              <a:chExt cx="2388" cy="1167"/>
            </a:xfrm>
          </p:grpSpPr>
          <p:grpSp>
            <p:nvGrpSpPr>
              <p:cNvPr id="1380478" name="Group 126"/>
              <p:cNvGrpSpPr>
                <a:grpSpLocks/>
              </p:cNvGrpSpPr>
              <p:nvPr/>
            </p:nvGrpSpPr>
            <p:grpSpPr bwMode="auto">
              <a:xfrm>
                <a:off x="3574" y="2478"/>
                <a:ext cx="841" cy="534"/>
                <a:chOff x="0" y="0"/>
                <a:chExt cx="748" cy="1110"/>
              </a:xfrm>
            </p:grpSpPr>
            <p:sp>
              <p:nvSpPr>
                <p:cNvPr id="1380479" name="Rectangle 127"/>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95001</a:t>
                  </a:r>
                </a:p>
                <a:p>
                  <a:pPr algn="just"/>
                  <a:endParaRPr kumimoji="1" lang="zh-CN" altLang="en-US" b="0">
                    <a:latin typeface="Times New Roman" pitchFamily="18" charset="0"/>
                  </a:endParaRPr>
                </a:p>
              </p:txBody>
            </p:sp>
            <p:sp>
              <p:nvSpPr>
                <p:cNvPr id="1380480" name="Rectangle 128"/>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81" name="Group 129"/>
              <p:cNvGrpSpPr>
                <a:grpSpLocks/>
              </p:cNvGrpSpPr>
              <p:nvPr/>
            </p:nvGrpSpPr>
            <p:grpSpPr bwMode="auto">
              <a:xfrm>
                <a:off x="4415" y="2478"/>
                <a:ext cx="841" cy="534"/>
                <a:chOff x="748" y="0"/>
                <a:chExt cx="748" cy="1078"/>
              </a:xfrm>
            </p:grpSpPr>
            <p:sp>
              <p:nvSpPr>
                <p:cNvPr id="1380482" name="Rectangle 130"/>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3</a:t>
                  </a:r>
                </a:p>
                <a:p>
                  <a:pPr algn="just"/>
                  <a:endParaRPr kumimoji="1" lang="zh-CN" altLang="en-US" b="0">
                    <a:latin typeface="Times New Roman" pitchFamily="18" charset="0"/>
                  </a:endParaRPr>
                </a:p>
              </p:txBody>
            </p:sp>
            <p:sp>
              <p:nvSpPr>
                <p:cNvPr id="1380483" name="Rectangle 131"/>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84" name="Group 132"/>
              <p:cNvGrpSpPr>
                <a:grpSpLocks/>
              </p:cNvGrpSpPr>
              <p:nvPr/>
            </p:nvGrpSpPr>
            <p:grpSpPr bwMode="auto">
              <a:xfrm>
                <a:off x="5256" y="2478"/>
                <a:ext cx="706" cy="534"/>
                <a:chOff x="1496" y="0"/>
                <a:chExt cx="628" cy="1110"/>
              </a:xfrm>
            </p:grpSpPr>
            <p:sp>
              <p:nvSpPr>
                <p:cNvPr id="1380485" name="Rectangle 133"/>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88</a:t>
                  </a:r>
                </a:p>
                <a:p>
                  <a:pPr algn="just"/>
                  <a:endParaRPr kumimoji="1" lang="zh-CN" altLang="en-US" b="0">
                    <a:latin typeface="Times New Roman" pitchFamily="18" charset="0"/>
                  </a:endParaRPr>
                </a:p>
              </p:txBody>
            </p:sp>
            <p:sp>
              <p:nvSpPr>
                <p:cNvPr id="1380486" name="Rectangle 134"/>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87" name="Group 135"/>
              <p:cNvGrpSpPr>
                <a:grpSpLocks/>
              </p:cNvGrpSpPr>
              <p:nvPr/>
            </p:nvGrpSpPr>
            <p:grpSpPr bwMode="auto">
              <a:xfrm>
                <a:off x="3574" y="2787"/>
                <a:ext cx="841" cy="569"/>
                <a:chOff x="0" y="643"/>
                <a:chExt cx="748" cy="753"/>
              </a:xfrm>
            </p:grpSpPr>
            <p:sp>
              <p:nvSpPr>
                <p:cNvPr id="1380488" name="Rectangle 136"/>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80489" name="Rectangle 137"/>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90" name="Group 138"/>
              <p:cNvGrpSpPr>
                <a:grpSpLocks/>
              </p:cNvGrpSpPr>
              <p:nvPr/>
            </p:nvGrpSpPr>
            <p:grpSpPr bwMode="auto">
              <a:xfrm>
                <a:off x="4411" y="2795"/>
                <a:ext cx="841" cy="335"/>
                <a:chOff x="748" y="643"/>
                <a:chExt cx="748" cy="442"/>
              </a:xfrm>
            </p:grpSpPr>
            <p:sp>
              <p:nvSpPr>
                <p:cNvPr id="1380491" name="Rectangle 139"/>
                <p:cNvSpPr>
                  <a:spLocks noChangeArrowheads="1"/>
                </p:cNvSpPr>
                <p:nvPr/>
              </p:nvSpPr>
              <p:spPr bwMode="auto">
                <a:xfrm>
                  <a:off x="791" y="645"/>
                  <a:ext cx="66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2</a:t>
                  </a:r>
                  <a:endParaRPr kumimoji="1" lang="zh-CN" altLang="en-US" sz="2000" b="0">
                    <a:latin typeface="Times New Roman" pitchFamily="18" charset="0"/>
                  </a:endParaRPr>
                </a:p>
              </p:txBody>
            </p:sp>
            <p:sp>
              <p:nvSpPr>
                <p:cNvPr id="1380492" name="Rectangle 140"/>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93" name="Group 141"/>
              <p:cNvGrpSpPr>
                <a:grpSpLocks/>
              </p:cNvGrpSpPr>
              <p:nvPr/>
            </p:nvGrpSpPr>
            <p:grpSpPr bwMode="auto">
              <a:xfrm>
                <a:off x="5256" y="2787"/>
                <a:ext cx="706" cy="479"/>
                <a:chOff x="1496" y="643"/>
                <a:chExt cx="628" cy="633"/>
              </a:xfrm>
            </p:grpSpPr>
            <p:sp>
              <p:nvSpPr>
                <p:cNvPr id="1380494" name="Rectangle 142"/>
                <p:cNvSpPr>
                  <a:spLocks noChangeArrowheads="1"/>
                </p:cNvSpPr>
                <p:nvPr/>
              </p:nvSpPr>
              <p:spPr bwMode="auto">
                <a:xfrm>
                  <a:off x="1539" y="645"/>
                  <a:ext cx="544"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1600">
                      <a:latin typeface="Times New Roman" pitchFamily="18" charset="0"/>
                    </a:rPr>
                    <a:t>90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95" name="Rectangle 143"/>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80496" name="Group 144"/>
              <p:cNvGrpSpPr>
                <a:grpSpLocks/>
              </p:cNvGrpSpPr>
              <p:nvPr/>
            </p:nvGrpSpPr>
            <p:grpSpPr bwMode="auto">
              <a:xfrm>
                <a:off x="3574" y="3122"/>
                <a:ext cx="841" cy="523"/>
                <a:chOff x="0" y="1085"/>
                <a:chExt cx="748" cy="692"/>
              </a:xfrm>
            </p:grpSpPr>
            <p:sp>
              <p:nvSpPr>
                <p:cNvPr id="1380497" name="Rectangle 145"/>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98" name="Rectangle 146"/>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99" name="Group 147"/>
              <p:cNvGrpSpPr>
                <a:grpSpLocks/>
              </p:cNvGrpSpPr>
              <p:nvPr/>
            </p:nvGrpSpPr>
            <p:grpSpPr bwMode="auto">
              <a:xfrm>
                <a:off x="4415" y="3122"/>
                <a:ext cx="841" cy="336"/>
                <a:chOff x="748" y="1085"/>
                <a:chExt cx="748" cy="442"/>
              </a:xfrm>
            </p:grpSpPr>
            <p:sp>
              <p:nvSpPr>
                <p:cNvPr id="1380500" name="Rectangle 148"/>
                <p:cNvSpPr>
                  <a:spLocks noChangeArrowheads="1"/>
                </p:cNvSpPr>
                <p:nvPr/>
              </p:nvSpPr>
              <p:spPr bwMode="auto">
                <a:xfrm>
                  <a:off x="791" y="1085"/>
                  <a:ext cx="663"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3</a:t>
                  </a:r>
                  <a:endParaRPr kumimoji="1" lang="zh-CN" altLang="en-US" sz="2000" b="0">
                    <a:latin typeface="Times New Roman" pitchFamily="18" charset="0"/>
                  </a:endParaRPr>
                </a:p>
              </p:txBody>
            </p:sp>
            <p:sp>
              <p:nvSpPr>
                <p:cNvPr id="1380501" name="Rectangle 149"/>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502" name="Group 150"/>
              <p:cNvGrpSpPr>
                <a:grpSpLocks/>
              </p:cNvGrpSpPr>
              <p:nvPr/>
            </p:nvGrpSpPr>
            <p:grpSpPr bwMode="auto">
              <a:xfrm>
                <a:off x="5256" y="3122"/>
                <a:ext cx="706" cy="523"/>
                <a:chOff x="1496" y="1085"/>
                <a:chExt cx="628" cy="692"/>
              </a:xfrm>
            </p:grpSpPr>
            <p:sp>
              <p:nvSpPr>
                <p:cNvPr id="1380503" name="Rectangle 151"/>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80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504" name="Rectangle 152"/>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sp>
        <p:nvSpPr>
          <p:cNvPr id="1380475" name="Rectangle 123"/>
          <p:cNvSpPr>
            <a:spLocks noChangeArrowheads="1"/>
          </p:cNvSpPr>
          <p:nvPr/>
        </p:nvSpPr>
        <p:spPr bwMode="auto">
          <a:xfrm>
            <a:off x="776288" y="4149725"/>
            <a:ext cx="8820150" cy="2573338"/>
          </a:xfrm>
          <a:prstGeom prst="rect">
            <a:avLst/>
          </a:prstGeom>
          <a:gradFill rotWithShape="1">
            <a:gsLst>
              <a:gs pos="0">
                <a:srgbClr val="FFFF99"/>
              </a:gs>
              <a:gs pos="100000">
                <a:srgbClr val="FFFF99">
                  <a:gamma/>
                  <a:tint val="0"/>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70000"/>
              </a:lnSpc>
              <a:spcBef>
                <a:spcPct val="35000"/>
              </a:spcBef>
              <a:buClr>
                <a:srgbClr val="27305F"/>
              </a:buClr>
              <a:buSzPct val="60000"/>
              <a:buFont typeface="Wingdings" pitchFamily="2" charset="2"/>
              <a:buNone/>
            </a:pPr>
            <a:r>
              <a:rPr lang="zh-CN" altLang="en-US">
                <a:latin typeface="Times New Roman" pitchFamily="18" charset="0"/>
              </a:rPr>
              <a:t>结果表</a:t>
            </a:r>
          </a:p>
          <a:p>
            <a:pPr marL="342900" indent="-342900" algn="just">
              <a:lnSpc>
                <a:spcPct val="7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Student.Sno Sname Ssex   Sage   Sdept    SC.Sno   Cno   Grade</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1        92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2        85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3        88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95002         2        90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95002         3        80</a:t>
            </a:r>
            <a:r>
              <a:rPr lang="en-US" altLang="zh-CN" sz="1800">
                <a:latin typeface="Times New Roman" pitchFamily="18" charset="0"/>
              </a:rPr>
              <a:t>   </a:t>
            </a:r>
            <a:endParaRPr lang="en-US" altLang="zh-CN">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0475"/>
                                        </p:tgtEl>
                                        <p:attrNameLst>
                                          <p:attrName>style.visibility</p:attrName>
                                        </p:attrNameLst>
                                      </p:cBhvr>
                                      <p:to>
                                        <p:strVal val="visible"/>
                                      </p:to>
                                    </p:set>
                                    <p:animEffect transition="in" filter="blinds(horizontal)">
                                      <p:cBhvr>
                                        <p:cTn id="7" dur="500"/>
                                        <p:tgtEl>
                                          <p:spTgt spid="1380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47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灯片编号占位符 3"/>
          <p:cNvSpPr>
            <a:spLocks noGrp="1"/>
          </p:cNvSpPr>
          <p:nvPr>
            <p:ph type="sldNum" sz="quarter" idx="10"/>
          </p:nvPr>
        </p:nvSpPr>
        <p:spPr/>
        <p:txBody>
          <a:bodyPr/>
          <a:lstStyle/>
          <a:p>
            <a:fld id="{F9E58B4B-43E7-424C-B222-CEC70A535487}" type="slidenum">
              <a:rPr lang="zh-CN" altLang="en-US"/>
              <a:pPr/>
              <a:t>68</a:t>
            </a:fld>
            <a:endParaRPr lang="en-US" altLang="zh-CN"/>
          </a:p>
        </p:txBody>
      </p:sp>
      <p:sp>
        <p:nvSpPr>
          <p:cNvPr id="143" name="日期占位符 4"/>
          <p:cNvSpPr>
            <a:spLocks noGrp="1"/>
          </p:cNvSpPr>
          <p:nvPr>
            <p:ph type="dt" sz="half" idx="11"/>
          </p:nvPr>
        </p:nvSpPr>
        <p:spPr/>
        <p:txBody>
          <a:bodyPr/>
          <a:lstStyle/>
          <a:p>
            <a:fld id="{C89D632E-3C23-4510-9284-58E0988D99C7}" type="datetime1">
              <a:rPr lang="zh-CN" altLang="en-US"/>
              <a:pPr/>
              <a:t>2017/4/15</a:t>
            </a:fld>
            <a:endParaRPr lang="en-US" altLang="zh-CN" sz="1000"/>
          </a:p>
        </p:txBody>
      </p:sp>
      <p:sp>
        <p:nvSpPr>
          <p:cNvPr id="1811458" name="Rectangle 2"/>
          <p:cNvSpPr>
            <a:spLocks noGrp="1" noChangeArrowheads="1"/>
          </p:cNvSpPr>
          <p:nvPr>
            <p:ph type="title"/>
          </p:nvPr>
        </p:nvSpPr>
        <p:spPr/>
        <p:txBody>
          <a:bodyPr/>
          <a:lstStyle/>
          <a:p>
            <a:r>
              <a:rPr lang="zh-CN" altLang="en-US"/>
              <a:t>自然连接</a:t>
            </a:r>
          </a:p>
        </p:txBody>
      </p:sp>
      <p:sp>
        <p:nvSpPr>
          <p:cNvPr id="1811459" name="Rectangle 3"/>
          <p:cNvSpPr>
            <a:spLocks noGrp="1" noChangeArrowheads="1"/>
          </p:cNvSpPr>
          <p:nvPr>
            <p:ph type="body" idx="1"/>
          </p:nvPr>
        </p:nvSpPr>
        <p:spPr>
          <a:xfrm>
            <a:off x="650875" y="908050"/>
            <a:ext cx="8734425" cy="2303463"/>
          </a:xfrm>
        </p:spPr>
        <p:txBody>
          <a:bodyPr/>
          <a:lstStyle/>
          <a:p>
            <a:pPr>
              <a:lnSpc>
                <a:spcPct val="130000"/>
              </a:lnSpc>
            </a:pPr>
            <a:r>
              <a:rPr lang="en-US" altLang="zh-CN"/>
              <a:t>[</a:t>
            </a:r>
            <a:r>
              <a:rPr lang="zh-CN" altLang="en-US"/>
              <a:t>例</a:t>
            </a:r>
            <a:r>
              <a:rPr lang="en-US" altLang="zh-CN"/>
              <a:t>]  </a:t>
            </a:r>
            <a:r>
              <a:rPr lang="zh-CN" altLang="en-US"/>
              <a:t>查询每个学生及其选修课程的情况。</a:t>
            </a:r>
          </a:p>
          <a:p>
            <a:pPr lvl="1">
              <a:lnSpc>
                <a:spcPct val="60000"/>
              </a:lnSpc>
              <a:buFontTx/>
              <a:buNone/>
            </a:pPr>
            <a:r>
              <a:rPr lang="en-US" altLang="zh-CN"/>
              <a:t>SELECT  Student.*</a:t>
            </a:r>
            <a:r>
              <a:rPr lang="zh-CN" altLang="en-US"/>
              <a:t>，</a:t>
            </a:r>
            <a:r>
              <a:rPr lang="en-US" altLang="zh-CN"/>
              <a:t>SC.*</a:t>
            </a:r>
          </a:p>
          <a:p>
            <a:pPr lvl="1">
              <a:lnSpc>
                <a:spcPct val="60000"/>
              </a:lnSpc>
              <a:buFontTx/>
              <a:buNone/>
            </a:pPr>
            <a:r>
              <a:rPr lang="en-US" altLang="zh-CN"/>
              <a:t>      FROM     Student</a:t>
            </a:r>
            <a:r>
              <a:rPr lang="zh-CN" altLang="en-US"/>
              <a:t>，</a:t>
            </a:r>
            <a:r>
              <a:rPr lang="en-US" altLang="zh-CN"/>
              <a:t>SC</a:t>
            </a:r>
          </a:p>
          <a:p>
            <a:pPr lvl="1">
              <a:lnSpc>
                <a:spcPct val="60000"/>
              </a:lnSpc>
              <a:buFontTx/>
              <a:buNone/>
            </a:pPr>
            <a:r>
              <a:rPr lang="en-US" altLang="zh-CN"/>
              <a:t>      WHERE  Student.Sno = SC.Sno</a:t>
            </a:r>
            <a:r>
              <a:rPr lang="zh-CN" altLang="en-US"/>
              <a:t>；</a:t>
            </a:r>
          </a:p>
          <a:p>
            <a:r>
              <a:rPr lang="en-US" altLang="zh-CN"/>
              <a:t>Student</a:t>
            </a:r>
            <a:r>
              <a:rPr lang="zh-CN" altLang="en-US"/>
              <a:t>表                                      </a:t>
            </a:r>
            <a:r>
              <a:rPr lang="en-US" altLang="zh-CN"/>
              <a:t>SC</a:t>
            </a:r>
            <a:r>
              <a:rPr lang="zh-CN" altLang="en-US"/>
              <a:t>表 </a:t>
            </a:r>
          </a:p>
        </p:txBody>
      </p:sp>
      <p:grpSp>
        <p:nvGrpSpPr>
          <p:cNvPr id="1811460" name="Group 4"/>
          <p:cNvGrpSpPr>
            <a:grpSpLocks/>
          </p:cNvGrpSpPr>
          <p:nvPr/>
        </p:nvGrpSpPr>
        <p:grpSpPr bwMode="auto">
          <a:xfrm>
            <a:off x="488950" y="3141663"/>
            <a:ext cx="5040313" cy="2524125"/>
            <a:chOff x="-3" y="-3"/>
            <a:chExt cx="3155" cy="2511"/>
          </a:xfrm>
        </p:grpSpPr>
        <p:grpSp>
          <p:nvGrpSpPr>
            <p:cNvPr id="1811461" name="Group 5"/>
            <p:cNvGrpSpPr>
              <a:grpSpLocks/>
            </p:cNvGrpSpPr>
            <p:nvPr/>
          </p:nvGrpSpPr>
          <p:grpSpPr bwMode="auto">
            <a:xfrm>
              <a:off x="0" y="0"/>
              <a:ext cx="3149" cy="2505"/>
              <a:chOff x="0" y="0"/>
              <a:chExt cx="3149" cy="2505"/>
            </a:xfrm>
          </p:grpSpPr>
          <p:grpSp>
            <p:nvGrpSpPr>
              <p:cNvPr id="1811462" name="Group 6"/>
              <p:cNvGrpSpPr>
                <a:grpSpLocks/>
              </p:cNvGrpSpPr>
              <p:nvPr/>
            </p:nvGrpSpPr>
            <p:grpSpPr bwMode="auto">
              <a:xfrm>
                <a:off x="0" y="0"/>
                <a:ext cx="640" cy="509"/>
                <a:chOff x="0" y="0"/>
                <a:chExt cx="640" cy="509"/>
              </a:xfrm>
            </p:grpSpPr>
            <p:sp>
              <p:nvSpPr>
                <p:cNvPr id="1811463" name="Rectangle 7"/>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Sno </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64" name="Rectangle 8"/>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65" name="Group 9"/>
              <p:cNvGrpSpPr>
                <a:grpSpLocks/>
              </p:cNvGrpSpPr>
              <p:nvPr/>
            </p:nvGrpSpPr>
            <p:grpSpPr bwMode="auto">
              <a:xfrm>
                <a:off x="640" y="0"/>
                <a:ext cx="709" cy="509"/>
                <a:chOff x="640" y="0"/>
                <a:chExt cx="709" cy="509"/>
              </a:xfrm>
            </p:grpSpPr>
            <p:sp>
              <p:nvSpPr>
                <p:cNvPr id="1811466" name="Rectangle 10"/>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Sname</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67" name="Rectangle 11"/>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68" name="Group 12"/>
              <p:cNvGrpSpPr>
                <a:grpSpLocks/>
              </p:cNvGrpSpPr>
              <p:nvPr/>
            </p:nvGrpSpPr>
            <p:grpSpPr bwMode="auto">
              <a:xfrm>
                <a:off x="1349" y="0"/>
                <a:ext cx="553" cy="509"/>
                <a:chOff x="1349" y="0"/>
                <a:chExt cx="553" cy="509"/>
              </a:xfrm>
            </p:grpSpPr>
            <p:sp>
              <p:nvSpPr>
                <p:cNvPr id="1811469" name="Rectangle 13"/>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Ssex</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70" name="Rectangle 14"/>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71" name="Group 15"/>
              <p:cNvGrpSpPr>
                <a:grpSpLocks/>
              </p:cNvGrpSpPr>
              <p:nvPr/>
            </p:nvGrpSpPr>
            <p:grpSpPr bwMode="auto">
              <a:xfrm>
                <a:off x="1902" y="0"/>
                <a:ext cx="616" cy="509"/>
                <a:chOff x="1902" y="0"/>
                <a:chExt cx="616" cy="509"/>
              </a:xfrm>
            </p:grpSpPr>
            <p:sp>
              <p:nvSpPr>
                <p:cNvPr id="1811472" name="Rectangle 16"/>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eaLnBrk="1" hangingPunct="1"/>
                  <a:r>
                    <a:rPr kumimoji="1" lang="en-US" altLang="zh-CN" sz="2600">
                      <a:latin typeface="Times New Roman" pitchFamily="18" charset="0"/>
                      <a:cs typeface="Times New Roman" pitchFamily="18" charset="0"/>
                    </a:rPr>
                    <a:t>Sage</a:t>
                  </a:r>
                </a:p>
                <a:p>
                  <a:pPr algn="just"/>
                  <a:endParaRPr kumimoji="1" lang="zh-CN" altLang="en-US" b="0">
                    <a:latin typeface="Times New Roman" pitchFamily="18" charset="0"/>
                  </a:endParaRPr>
                </a:p>
              </p:txBody>
            </p:sp>
            <p:sp>
              <p:nvSpPr>
                <p:cNvPr id="1811473" name="Rectangle 17"/>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74" name="Group 18"/>
              <p:cNvGrpSpPr>
                <a:grpSpLocks/>
              </p:cNvGrpSpPr>
              <p:nvPr/>
            </p:nvGrpSpPr>
            <p:grpSpPr bwMode="auto">
              <a:xfrm>
                <a:off x="2518" y="0"/>
                <a:ext cx="631" cy="509"/>
                <a:chOff x="2518" y="0"/>
                <a:chExt cx="631" cy="509"/>
              </a:xfrm>
            </p:grpSpPr>
            <p:sp>
              <p:nvSpPr>
                <p:cNvPr id="1811475" name="Rectangle 19"/>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Sdept</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76" name="Rectangle 20"/>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77" name="Group 21"/>
              <p:cNvGrpSpPr>
                <a:grpSpLocks/>
              </p:cNvGrpSpPr>
              <p:nvPr/>
            </p:nvGrpSpPr>
            <p:grpSpPr bwMode="auto">
              <a:xfrm>
                <a:off x="0" y="509"/>
                <a:ext cx="640" cy="499"/>
                <a:chOff x="0" y="509"/>
                <a:chExt cx="640" cy="499"/>
              </a:xfrm>
            </p:grpSpPr>
            <p:sp>
              <p:nvSpPr>
                <p:cNvPr id="1811478" name="Rectangle 22"/>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95001</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79" name="Rectangle 23"/>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0" name="Group 24"/>
              <p:cNvGrpSpPr>
                <a:grpSpLocks/>
              </p:cNvGrpSpPr>
              <p:nvPr/>
            </p:nvGrpSpPr>
            <p:grpSpPr bwMode="auto">
              <a:xfrm>
                <a:off x="640" y="509"/>
                <a:ext cx="709" cy="499"/>
                <a:chOff x="640" y="509"/>
                <a:chExt cx="709" cy="499"/>
              </a:xfrm>
            </p:grpSpPr>
            <p:sp>
              <p:nvSpPr>
                <p:cNvPr id="1811481" name="Rectangle 25"/>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李勇</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482" name="Rectangle 26"/>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3" name="Group 27"/>
              <p:cNvGrpSpPr>
                <a:grpSpLocks/>
              </p:cNvGrpSpPr>
              <p:nvPr/>
            </p:nvGrpSpPr>
            <p:grpSpPr bwMode="auto">
              <a:xfrm>
                <a:off x="1349" y="509"/>
                <a:ext cx="553" cy="499"/>
                <a:chOff x="1349" y="509"/>
                <a:chExt cx="553" cy="499"/>
              </a:xfrm>
            </p:grpSpPr>
            <p:sp>
              <p:nvSpPr>
                <p:cNvPr id="1811484" name="Rectangle 28"/>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485" name="Rectangle 29"/>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6" name="Group 30"/>
              <p:cNvGrpSpPr>
                <a:grpSpLocks/>
              </p:cNvGrpSpPr>
              <p:nvPr/>
            </p:nvGrpSpPr>
            <p:grpSpPr bwMode="auto">
              <a:xfrm>
                <a:off x="1902" y="509"/>
                <a:ext cx="616" cy="499"/>
                <a:chOff x="1902" y="509"/>
                <a:chExt cx="616" cy="499"/>
              </a:xfrm>
            </p:grpSpPr>
            <p:sp>
              <p:nvSpPr>
                <p:cNvPr id="1811487" name="Rectangle 31"/>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20</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88" name="Rectangle 32"/>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9" name="Group 33"/>
              <p:cNvGrpSpPr>
                <a:grpSpLocks/>
              </p:cNvGrpSpPr>
              <p:nvPr/>
            </p:nvGrpSpPr>
            <p:grpSpPr bwMode="auto">
              <a:xfrm>
                <a:off x="2518" y="509"/>
                <a:ext cx="631" cy="499"/>
                <a:chOff x="2518" y="509"/>
                <a:chExt cx="631" cy="499"/>
              </a:xfrm>
            </p:grpSpPr>
            <p:sp>
              <p:nvSpPr>
                <p:cNvPr id="1811490" name="Rectangle 34"/>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CS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91" name="Rectangle 35"/>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92" name="Group 36"/>
              <p:cNvGrpSpPr>
                <a:grpSpLocks/>
              </p:cNvGrpSpPr>
              <p:nvPr/>
            </p:nvGrpSpPr>
            <p:grpSpPr bwMode="auto">
              <a:xfrm>
                <a:off x="0" y="1008"/>
                <a:ext cx="640" cy="499"/>
                <a:chOff x="0" y="1008"/>
                <a:chExt cx="640" cy="499"/>
              </a:xfrm>
            </p:grpSpPr>
            <p:sp>
              <p:nvSpPr>
                <p:cNvPr id="1811493" name="Rectangle 37"/>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95002</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94" name="Rectangle 38"/>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95" name="Group 39"/>
              <p:cNvGrpSpPr>
                <a:grpSpLocks/>
              </p:cNvGrpSpPr>
              <p:nvPr/>
            </p:nvGrpSpPr>
            <p:grpSpPr bwMode="auto">
              <a:xfrm>
                <a:off x="640" y="1008"/>
                <a:ext cx="709" cy="499"/>
                <a:chOff x="640" y="1008"/>
                <a:chExt cx="709" cy="499"/>
              </a:xfrm>
            </p:grpSpPr>
            <p:sp>
              <p:nvSpPr>
                <p:cNvPr id="1811496" name="Rectangle 40"/>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刘晨</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497" name="Rectangle 41"/>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98" name="Group 42"/>
              <p:cNvGrpSpPr>
                <a:grpSpLocks/>
              </p:cNvGrpSpPr>
              <p:nvPr/>
            </p:nvGrpSpPr>
            <p:grpSpPr bwMode="auto">
              <a:xfrm>
                <a:off x="1349" y="1008"/>
                <a:ext cx="553" cy="499"/>
                <a:chOff x="1349" y="1008"/>
                <a:chExt cx="553" cy="499"/>
              </a:xfrm>
            </p:grpSpPr>
            <p:sp>
              <p:nvSpPr>
                <p:cNvPr id="1811499" name="Rectangle 43"/>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00" name="Rectangle 44"/>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01" name="Group 45"/>
              <p:cNvGrpSpPr>
                <a:grpSpLocks/>
              </p:cNvGrpSpPr>
              <p:nvPr/>
            </p:nvGrpSpPr>
            <p:grpSpPr bwMode="auto">
              <a:xfrm>
                <a:off x="1902" y="1008"/>
                <a:ext cx="616" cy="499"/>
                <a:chOff x="1902" y="1008"/>
                <a:chExt cx="616" cy="499"/>
              </a:xfrm>
            </p:grpSpPr>
            <p:sp>
              <p:nvSpPr>
                <p:cNvPr id="1811502" name="Rectangle 46"/>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03" name="Rectangle 47"/>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04" name="Group 48"/>
              <p:cNvGrpSpPr>
                <a:grpSpLocks/>
              </p:cNvGrpSpPr>
              <p:nvPr/>
            </p:nvGrpSpPr>
            <p:grpSpPr bwMode="auto">
              <a:xfrm>
                <a:off x="2518" y="1008"/>
                <a:ext cx="631" cy="499"/>
                <a:chOff x="2518" y="1008"/>
                <a:chExt cx="631" cy="499"/>
              </a:xfrm>
            </p:grpSpPr>
            <p:sp>
              <p:nvSpPr>
                <p:cNvPr id="1811505" name="Rectangle 49"/>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06" name="Rectangle 50"/>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07" name="Group 51"/>
              <p:cNvGrpSpPr>
                <a:grpSpLocks/>
              </p:cNvGrpSpPr>
              <p:nvPr/>
            </p:nvGrpSpPr>
            <p:grpSpPr bwMode="auto">
              <a:xfrm>
                <a:off x="0" y="1507"/>
                <a:ext cx="640" cy="499"/>
                <a:chOff x="0" y="1507"/>
                <a:chExt cx="640" cy="499"/>
              </a:xfrm>
            </p:grpSpPr>
            <p:sp>
              <p:nvSpPr>
                <p:cNvPr id="1811508" name="Rectangle 52"/>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95003</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09" name="Rectangle 53"/>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0" name="Group 54"/>
              <p:cNvGrpSpPr>
                <a:grpSpLocks/>
              </p:cNvGrpSpPr>
              <p:nvPr/>
            </p:nvGrpSpPr>
            <p:grpSpPr bwMode="auto">
              <a:xfrm>
                <a:off x="640" y="1507"/>
                <a:ext cx="709" cy="499"/>
                <a:chOff x="640" y="1507"/>
                <a:chExt cx="709" cy="499"/>
              </a:xfrm>
            </p:grpSpPr>
            <p:sp>
              <p:nvSpPr>
                <p:cNvPr id="1811511" name="Rectangle 55"/>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王敏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12" name="Rectangle 56"/>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3" name="Group 57"/>
              <p:cNvGrpSpPr>
                <a:grpSpLocks/>
              </p:cNvGrpSpPr>
              <p:nvPr/>
            </p:nvGrpSpPr>
            <p:grpSpPr bwMode="auto">
              <a:xfrm>
                <a:off x="1349" y="1507"/>
                <a:ext cx="553" cy="499"/>
                <a:chOff x="1349" y="1507"/>
                <a:chExt cx="553" cy="499"/>
              </a:xfrm>
            </p:grpSpPr>
            <p:sp>
              <p:nvSpPr>
                <p:cNvPr id="1811514" name="Rectangle 58"/>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15" name="Rectangle 59"/>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6" name="Group 60"/>
              <p:cNvGrpSpPr>
                <a:grpSpLocks/>
              </p:cNvGrpSpPr>
              <p:nvPr/>
            </p:nvGrpSpPr>
            <p:grpSpPr bwMode="auto">
              <a:xfrm>
                <a:off x="1902" y="1507"/>
                <a:ext cx="616" cy="499"/>
                <a:chOff x="1902" y="1507"/>
                <a:chExt cx="616" cy="499"/>
              </a:xfrm>
            </p:grpSpPr>
            <p:sp>
              <p:nvSpPr>
                <p:cNvPr id="1811517" name="Rectangle 61"/>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18</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18" name="Rectangle 62"/>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9" name="Group 63"/>
              <p:cNvGrpSpPr>
                <a:grpSpLocks/>
              </p:cNvGrpSpPr>
              <p:nvPr/>
            </p:nvGrpSpPr>
            <p:grpSpPr bwMode="auto">
              <a:xfrm>
                <a:off x="2518" y="1507"/>
                <a:ext cx="631" cy="499"/>
                <a:chOff x="2518" y="1507"/>
                <a:chExt cx="631" cy="499"/>
              </a:xfrm>
            </p:grpSpPr>
            <p:sp>
              <p:nvSpPr>
                <p:cNvPr id="1811520" name="Rectangle 64"/>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MA</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21" name="Rectangle 65"/>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22" name="Group 66"/>
              <p:cNvGrpSpPr>
                <a:grpSpLocks/>
              </p:cNvGrpSpPr>
              <p:nvPr/>
            </p:nvGrpSpPr>
            <p:grpSpPr bwMode="auto">
              <a:xfrm>
                <a:off x="0" y="2006"/>
                <a:ext cx="640" cy="499"/>
                <a:chOff x="0" y="2006"/>
                <a:chExt cx="640" cy="499"/>
              </a:xfrm>
            </p:grpSpPr>
            <p:sp>
              <p:nvSpPr>
                <p:cNvPr id="1811523" name="Rectangle 67"/>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95004</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24" name="Rectangle 68"/>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25" name="Group 69"/>
              <p:cNvGrpSpPr>
                <a:grpSpLocks/>
              </p:cNvGrpSpPr>
              <p:nvPr/>
            </p:nvGrpSpPr>
            <p:grpSpPr bwMode="auto">
              <a:xfrm>
                <a:off x="640" y="2006"/>
                <a:ext cx="709" cy="499"/>
                <a:chOff x="640" y="2006"/>
                <a:chExt cx="709" cy="499"/>
              </a:xfrm>
            </p:grpSpPr>
            <p:sp>
              <p:nvSpPr>
                <p:cNvPr id="1811526" name="Rectangle 70"/>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张立</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27" name="Rectangle 71"/>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28" name="Group 72"/>
              <p:cNvGrpSpPr>
                <a:grpSpLocks/>
              </p:cNvGrpSpPr>
              <p:nvPr/>
            </p:nvGrpSpPr>
            <p:grpSpPr bwMode="auto">
              <a:xfrm>
                <a:off x="1349" y="2006"/>
                <a:ext cx="553" cy="499"/>
                <a:chOff x="1349" y="2006"/>
                <a:chExt cx="553" cy="499"/>
              </a:xfrm>
            </p:grpSpPr>
            <p:sp>
              <p:nvSpPr>
                <p:cNvPr id="1811529" name="Rectangle 73"/>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30" name="Rectangle 74"/>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31" name="Group 75"/>
              <p:cNvGrpSpPr>
                <a:grpSpLocks/>
              </p:cNvGrpSpPr>
              <p:nvPr/>
            </p:nvGrpSpPr>
            <p:grpSpPr bwMode="auto">
              <a:xfrm>
                <a:off x="1902" y="2006"/>
                <a:ext cx="616" cy="499"/>
                <a:chOff x="1902" y="2006"/>
                <a:chExt cx="616" cy="499"/>
              </a:xfrm>
            </p:grpSpPr>
            <p:sp>
              <p:nvSpPr>
                <p:cNvPr id="1811532" name="Rectangle 76"/>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33" name="Rectangle 77"/>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34" name="Group 78"/>
              <p:cNvGrpSpPr>
                <a:grpSpLocks/>
              </p:cNvGrpSpPr>
              <p:nvPr/>
            </p:nvGrpSpPr>
            <p:grpSpPr bwMode="auto">
              <a:xfrm>
                <a:off x="2518" y="2006"/>
                <a:ext cx="631" cy="499"/>
                <a:chOff x="2518" y="2006"/>
                <a:chExt cx="631" cy="499"/>
              </a:xfrm>
            </p:grpSpPr>
            <p:sp>
              <p:nvSpPr>
                <p:cNvPr id="1811535" name="Rectangle 79"/>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36" name="Rectangle 80"/>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811537" name="Rectangle 81"/>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38" name="Group 82"/>
          <p:cNvGrpSpPr>
            <a:grpSpLocks/>
          </p:cNvGrpSpPr>
          <p:nvPr/>
        </p:nvGrpSpPr>
        <p:grpSpPr bwMode="auto">
          <a:xfrm>
            <a:off x="5745163" y="3173413"/>
            <a:ext cx="3790950" cy="2901950"/>
            <a:chOff x="3619" y="2407"/>
            <a:chExt cx="2388" cy="1828"/>
          </a:xfrm>
        </p:grpSpPr>
        <p:grpSp>
          <p:nvGrpSpPr>
            <p:cNvPr id="1811539" name="Group 83"/>
            <p:cNvGrpSpPr>
              <a:grpSpLocks/>
            </p:cNvGrpSpPr>
            <p:nvPr/>
          </p:nvGrpSpPr>
          <p:grpSpPr bwMode="auto">
            <a:xfrm>
              <a:off x="3619" y="2407"/>
              <a:ext cx="2388" cy="1062"/>
              <a:chOff x="3574" y="2478"/>
              <a:chExt cx="2388" cy="1257"/>
            </a:xfrm>
          </p:grpSpPr>
          <p:grpSp>
            <p:nvGrpSpPr>
              <p:cNvPr id="1811540" name="Group 84"/>
              <p:cNvGrpSpPr>
                <a:grpSpLocks/>
              </p:cNvGrpSpPr>
              <p:nvPr/>
            </p:nvGrpSpPr>
            <p:grpSpPr bwMode="auto">
              <a:xfrm>
                <a:off x="3574" y="2478"/>
                <a:ext cx="841" cy="534"/>
                <a:chOff x="0" y="0"/>
                <a:chExt cx="748" cy="1110"/>
              </a:xfrm>
            </p:grpSpPr>
            <p:sp>
              <p:nvSpPr>
                <p:cNvPr id="1811541" name="Rectangle 85"/>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Sno </a:t>
                  </a:r>
                </a:p>
                <a:p>
                  <a:pPr algn="just"/>
                  <a:endParaRPr kumimoji="1" lang="zh-CN" altLang="en-US" b="0">
                    <a:latin typeface="Times New Roman" pitchFamily="18" charset="0"/>
                  </a:endParaRPr>
                </a:p>
              </p:txBody>
            </p:sp>
            <p:sp>
              <p:nvSpPr>
                <p:cNvPr id="1811542" name="Rectangle 86"/>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43" name="Group 87"/>
              <p:cNvGrpSpPr>
                <a:grpSpLocks/>
              </p:cNvGrpSpPr>
              <p:nvPr/>
            </p:nvGrpSpPr>
            <p:grpSpPr bwMode="auto">
              <a:xfrm>
                <a:off x="4415" y="2478"/>
                <a:ext cx="841" cy="534"/>
                <a:chOff x="748" y="0"/>
                <a:chExt cx="748" cy="1078"/>
              </a:xfrm>
            </p:grpSpPr>
            <p:sp>
              <p:nvSpPr>
                <p:cNvPr id="1811544" name="Rectangle 88"/>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Cno</a:t>
                  </a:r>
                </a:p>
                <a:p>
                  <a:pPr algn="just"/>
                  <a:endParaRPr kumimoji="1" lang="zh-CN" altLang="en-US" b="0">
                    <a:latin typeface="Times New Roman" pitchFamily="18" charset="0"/>
                  </a:endParaRPr>
                </a:p>
              </p:txBody>
            </p:sp>
            <p:sp>
              <p:nvSpPr>
                <p:cNvPr id="1811545" name="Rectangle 89"/>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46" name="Group 90"/>
              <p:cNvGrpSpPr>
                <a:grpSpLocks/>
              </p:cNvGrpSpPr>
              <p:nvPr/>
            </p:nvGrpSpPr>
            <p:grpSpPr bwMode="auto">
              <a:xfrm>
                <a:off x="5256" y="2478"/>
                <a:ext cx="706" cy="534"/>
                <a:chOff x="1496" y="0"/>
                <a:chExt cx="628" cy="1110"/>
              </a:xfrm>
            </p:grpSpPr>
            <p:sp>
              <p:nvSpPr>
                <p:cNvPr id="1811547" name="Rectangle 91"/>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Grade</a:t>
                  </a:r>
                </a:p>
                <a:p>
                  <a:pPr algn="just"/>
                  <a:endParaRPr kumimoji="1" lang="zh-CN" altLang="en-US" b="0">
                    <a:latin typeface="Times New Roman" pitchFamily="18" charset="0"/>
                  </a:endParaRPr>
                </a:p>
              </p:txBody>
            </p:sp>
            <p:sp>
              <p:nvSpPr>
                <p:cNvPr id="1811548" name="Rectangle 92"/>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49" name="Group 93"/>
              <p:cNvGrpSpPr>
                <a:grpSpLocks/>
              </p:cNvGrpSpPr>
              <p:nvPr/>
            </p:nvGrpSpPr>
            <p:grpSpPr bwMode="auto">
              <a:xfrm>
                <a:off x="3574" y="2787"/>
                <a:ext cx="841" cy="569"/>
                <a:chOff x="0" y="643"/>
                <a:chExt cx="748" cy="753"/>
              </a:xfrm>
            </p:grpSpPr>
            <p:sp>
              <p:nvSpPr>
                <p:cNvPr id="1811550" name="Rectangle 94"/>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811551" name="Rectangle 95"/>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52" name="Group 96"/>
              <p:cNvGrpSpPr>
                <a:grpSpLocks/>
              </p:cNvGrpSpPr>
              <p:nvPr/>
            </p:nvGrpSpPr>
            <p:grpSpPr bwMode="auto">
              <a:xfrm>
                <a:off x="4411" y="2795"/>
                <a:ext cx="841" cy="614"/>
                <a:chOff x="748" y="643"/>
                <a:chExt cx="748" cy="809"/>
              </a:xfrm>
            </p:grpSpPr>
            <p:sp>
              <p:nvSpPr>
                <p:cNvPr id="1811553" name="Rectangle 97"/>
                <p:cNvSpPr>
                  <a:spLocks noChangeArrowheads="1"/>
                </p:cNvSpPr>
                <p:nvPr/>
              </p:nvSpPr>
              <p:spPr bwMode="auto">
                <a:xfrm>
                  <a:off x="791" y="645"/>
                  <a:ext cx="663"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1</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811554" name="Rectangle 98"/>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55" name="Group 99"/>
              <p:cNvGrpSpPr>
                <a:grpSpLocks/>
              </p:cNvGrpSpPr>
              <p:nvPr/>
            </p:nvGrpSpPr>
            <p:grpSpPr bwMode="auto">
              <a:xfrm>
                <a:off x="5256" y="2787"/>
                <a:ext cx="706" cy="524"/>
                <a:chOff x="1496" y="643"/>
                <a:chExt cx="628" cy="692"/>
              </a:xfrm>
            </p:grpSpPr>
            <p:sp>
              <p:nvSpPr>
                <p:cNvPr id="1811556" name="Rectangle 100"/>
                <p:cNvSpPr>
                  <a:spLocks noChangeArrowheads="1"/>
                </p:cNvSpPr>
                <p:nvPr/>
              </p:nvSpPr>
              <p:spPr bwMode="auto">
                <a:xfrm>
                  <a:off x="1539" y="645"/>
                  <a:ext cx="544"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92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57" name="Rectangle 101"/>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811558" name="Group 102"/>
              <p:cNvGrpSpPr>
                <a:grpSpLocks/>
              </p:cNvGrpSpPr>
              <p:nvPr/>
            </p:nvGrpSpPr>
            <p:grpSpPr bwMode="auto">
              <a:xfrm>
                <a:off x="3574" y="3122"/>
                <a:ext cx="841" cy="523"/>
                <a:chOff x="0" y="1085"/>
                <a:chExt cx="748" cy="692"/>
              </a:xfrm>
            </p:grpSpPr>
            <p:sp>
              <p:nvSpPr>
                <p:cNvPr id="1811559" name="Rectangle 103"/>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60" name="Rectangle 104"/>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61" name="Group 105"/>
              <p:cNvGrpSpPr>
                <a:grpSpLocks/>
              </p:cNvGrpSpPr>
              <p:nvPr/>
            </p:nvGrpSpPr>
            <p:grpSpPr bwMode="auto">
              <a:xfrm>
                <a:off x="4415" y="3122"/>
                <a:ext cx="841" cy="613"/>
                <a:chOff x="748" y="1085"/>
                <a:chExt cx="748" cy="808"/>
              </a:xfrm>
            </p:grpSpPr>
            <p:sp>
              <p:nvSpPr>
                <p:cNvPr id="1811562" name="Rectangle 106"/>
                <p:cNvSpPr>
                  <a:spLocks noChangeArrowheads="1"/>
                </p:cNvSpPr>
                <p:nvPr/>
              </p:nvSpPr>
              <p:spPr bwMode="auto">
                <a:xfrm>
                  <a:off x="791" y="1085"/>
                  <a:ext cx="663"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2</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811563" name="Rectangle 107"/>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64" name="Group 108"/>
              <p:cNvGrpSpPr>
                <a:grpSpLocks/>
              </p:cNvGrpSpPr>
              <p:nvPr/>
            </p:nvGrpSpPr>
            <p:grpSpPr bwMode="auto">
              <a:xfrm>
                <a:off x="5256" y="3122"/>
                <a:ext cx="706" cy="523"/>
                <a:chOff x="1496" y="1085"/>
                <a:chExt cx="628" cy="692"/>
              </a:xfrm>
            </p:grpSpPr>
            <p:sp>
              <p:nvSpPr>
                <p:cNvPr id="1811565" name="Rectangle 109"/>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2000">
                      <a:latin typeface="Times New Roman" pitchFamily="18" charset="0"/>
                    </a:rPr>
                    <a:t> </a:t>
                  </a:r>
                  <a:r>
                    <a:rPr kumimoji="1" lang="en-US" altLang="zh-CN" sz="2000">
                      <a:latin typeface="Times New Roman" pitchFamily="18" charset="0"/>
                    </a:rPr>
                    <a:t>85</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66" name="Rectangle 110"/>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1811567" name="Group 111"/>
            <p:cNvGrpSpPr>
              <a:grpSpLocks/>
            </p:cNvGrpSpPr>
            <p:nvPr/>
          </p:nvGrpSpPr>
          <p:grpSpPr bwMode="auto">
            <a:xfrm>
              <a:off x="3619" y="3249"/>
              <a:ext cx="2388" cy="986"/>
              <a:chOff x="3574" y="2478"/>
              <a:chExt cx="2388" cy="1167"/>
            </a:xfrm>
          </p:grpSpPr>
          <p:grpSp>
            <p:nvGrpSpPr>
              <p:cNvPr id="1811568" name="Group 112"/>
              <p:cNvGrpSpPr>
                <a:grpSpLocks/>
              </p:cNvGrpSpPr>
              <p:nvPr/>
            </p:nvGrpSpPr>
            <p:grpSpPr bwMode="auto">
              <a:xfrm>
                <a:off x="3574" y="2478"/>
                <a:ext cx="841" cy="534"/>
                <a:chOff x="0" y="0"/>
                <a:chExt cx="748" cy="1110"/>
              </a:xfrm>
            </p:grpSpPr>
            <p:sp>
              <p:nvSpPr>
                <p:cNvPr id="1811569" name="Rectangle 113"/>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95001</a:t>
                  </a:r>
                </a:p>
                <a:p>
                  <a:pPr algn="just"/>
                  <a:endParaRPr kumimoji="1" lang="zh-CN" altLang="en-US" b="0">
                    <a:latin typeface="Times New Roman" pitchFamily="18" charset="0"/>
                  </a:endParaRPr>
                </a:p>
              </p:txBody>
            </p:sp>
            <p:sp>
              <p:nvSpPr>
                <p:cNvPr id="1811570" name="Rectangle 114"/>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71" name="Group 115"/>
              <p:cNvGrpSpPr>
                <a:grpSpLocks/>
              </p:cNvGrpSpPr>
              <p:nvPr/>
            </p:nvGrpSpPr>
            <p:grpSpPr bwMode="auto">
              <a:xfrm>
                <a:off x="4415" y="2478"/>
                <a:ext cx="841" cy="534"/>
                <a:chOff x="748" y="0"/>
                <a:chExt cx="748" cy="1078"/>
              </a:xfrm>
            </p:grpSpPr>
            <p:sp>
              <p:nvSpPr>
                <p:cNvPr id="1811572" name="Rectangle 116"/>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3</a:t>
                  </a:r>
                </a:p>
                <a:p>
                  <a:pPr algn="just"/>
                  <a:endParaRPr kumimoji="1" lang="zh-CN" altLang="en-US" b="0">
                    <a:latin typeface="Times New Roman" pitchFamily="18" charset="0"/>
                  </a:endParaRPr>
                </a:p>
              </p:txBody>
            </p:sp>
            <p:sp>
              <p:nvSpPr>
                <p:cNvPr id="1811573" name="Rectangle 117"/>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74" name="Group 118"/>
              <p:cNvGrpSpPr>
                <a:grpSpLocks/>
              </p:cNvGrpSpPr>
              <p:nvPr/>
            </p:nvGrpSpPr>
            <p:grpSpPr bwMode="auto">
              <a:xfrm>
                <a:off x="5256" y="2478"/>
                <a:ext cx="706" cy="534"/>
                <a:chOff x="1496" y="0"/>
                <a:chExt cx="628" cy="1110"/>
              </a:xfrm>
            </p:grpSpPr>
            <p:sp>
              <p:nvSpPr>
                <p:cNvPr id="1811575" name="Rectangle 119"/>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88</a:t>
                  </a:r>
                </a:p>
                <a:p>
                  <a:pPr algn="just"/>
                  <a:endParaRPr kumimoji="1" lang="zh-CN" altLang="en-US" b="0">
                    <a:latin typeface="Times New Roman" pitchFamily="18" charset="0"/>
                  </a:endParaRPr>
                </a:p>
              </p:txBody>
            </p:sp>
            <p:sp>
              <p:nvSpPr>
                <p:cNvPr id="1811576" name="Rectangle 120"/>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77" name="Group 121"/>
              <p:cNvGrpSpPr>
                <a:grpSpLocks/>
              </p:cNvGrpSpPr>
              <p:nvPr/>
            </p:nvGrpSpPr>
            <p:grpSpPr bwMode="auto">
              <a:xfrm>
                <a:off x="3574" y="2787"/>
                <a:ext cx="841" cy="569"/>
                <a:chOff x="0" y="643"/>
                <a:chExt cx="748" cy="753"/>
              </a:xfrm>
            </p:grpSpPr>
            <p:sp>
              <p:nvSpPr>
                <p:cNvPr id="1811578" name="Rectangle 122"/>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811579" name="Rectangle 123"/>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80" name="Group 124"/>
              <p:cNvGrpSpPr>
                <a:grpSpLocks/>
              </p:cNvGrpSpPr>
              <p:nvPr/>
            </p:nvGrpSpPr>
            <p:grpSpPr bwMode="auto">
              <a:xfrm>
                <a:off x="4411" y="2795"/>
                <a:ext cx="841" cy="335"/>
                <a:chOff x="748" y="643"/>
                <a:chExt cx="748" cy="442"/>
              </a:xfrm>
            </p:grpSpPr>
            <p:sp>
              <p:nvSpPr>
                <p:cNvPr id="1811581" name="Rectangle 125"/>
                <p:cNvSpPr>
                  <a:spLocks noChangeArrowheads="1"/>
                </p:cNvSpPr>
                <p:nvPr/>
              </p:nvSpPr>
              <p:spPr bwMode="auto">
                <a:xfrm>
                  <a:off x="791" y="645"/>
                  <a:ext cx="66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2</a:t>
                  </a:r>
                  <a:endParaRPr kumimoji="1" lang="zh-CN" altLang="en-US" sz="2000" b="0">
                    <a:latin typeface="Times New Roman" pitchFamily="18" charset="0"/>
                  </a:endParaRPr>
                </a:p>
              </p:txBody>
            </p:sp>
            <p:sp>
              <p:nvSpPr>
                <p:cNvPr id="1811582" name="Rectangle 126"/>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83" name="Group 127"/>
              <p:cNvGrpSpPr>
                <a:grpSpLocks/>
              </p:cNvGrpSpPr>
              <p:nvPr/>
            </p:nvGrpSpPr>
            <p:grpSpPr bwMode="auto">
              <a:xfrm>
                <a:off x="5256" y="2787"/>
                <a:ext cx="706" cy="479"/>
                <a:chOff x="1496" y="643"/>
                <a:chExt cx="628" cy="633"/>
              </a:xfrm>
            </p:grpSpPr>
            <p:sp>
              <p:nvSpPr>
                <p:cNvPr id="1811584" name="Rectangle 128"/>
                <p:cNvSpPr>
                  <a:spLocks noChangeArrowheads="1"/>
                </p:cNvSpPr>
                <p:nvPr/>
              </p:nvSpPr>
              <p:spPr bwMode="auto">
                <a:xfrm>
                  <a:off x="1539" y="645"/>
                  <a:ext cx="544"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1600">
                      <a:latin typeface="Times New Roman" pitchFamily="18" charset="0"/>
                    </a:rPr>
                    <a:t>90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85" name="Rectangle 129"/>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811586" name="Group 130"/>
              <p:cNvGrpSpPr>
                <a:grpSpLocks/>
              </p:cNvGrpSpPr>
              <p:nvPr/>
            </p:nvGrpSpPr>
            <p:grpSpPr bwMode="auto">
              <a:xfrm>
                <a:off x="3574" y="3122"/>
                <a:ext cx="841" cy="523"/>
                <a:chOff x="0" y="1085"/>
                <a:chExt cx="748" cy="692"/>
              </a:xfrm>
            </p:grpSpPr>
            <p:sp>
              <p:nvSpPr>
                <p:cNvPr id="1811587" name="Rectangle 131"/>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88" name="Rectangle 132"/>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89" name="Group 133"/>
              <p:cNvGrpSpPr>
                <a:grpSpLocks/>
              </p:cNvGrpSpPr>
              <p:nvPr/>
            </p:nvGrpSpPr>
            <p:grpSpPr bwMode="auto">
              <a:xfrm>
                <a:off x="4415" y="3122"/>
                <a:ext cx="841" cy="336"/>
                <a:chOff x="748" y="1085"/>
                <a:chExt cx="748" cy="442"/>
              </a:xfrm>
            </p:grpSpPr>
            <p:sp>
              <p:nvSpPr>
                <p:cNvPr id="1811590" name="Rectangle 134"/>
                <p:cNvSpPr>
                  <a:spLocks noChangeArrowheads="1"/>
                </p:cNvSpPr>
                <p:nvPr/>
              </p:nvSpPr>
              <p:spPr bwMode="auto">
                <a:xfrm>
                  <a:off x="791" y="1085"/>
                  <a:ext cx="663"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3</a:t>
                  </a:r>
                  <a:endParaRPr kumimoji="1" lang="zh-CN" altLang="en-US" sz="2000" b="0">
                    <a:latin typeface="Times New Roman" pitchFamily="18" charset="0"/>
                  </a:endParaRPr>
                </a:p>
              </p:txBody>
            </p:sp>
            <p:sp>
              <p:nvSpPr>
                <p:cNvPr id="1811591" name="Rectangle 135"/>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92" name="Group 136"/>
              <p:cNvGrpSpPr>
                <a:grpSpLocks/>
              </p:cNvGrpSpPr>
              <p:nvPr/>
            </p:nvGrpSpPr>
            <p:grpSpPr bwMode="auto">
              <a:xfrm>
                <a:off x="5256" y="3122"/>
                <a:ext cx="706" cy="523"/>
                <a:chOff x="1496" y="1085"/>
                <a:chExt cx="628" cy="692"/>
              </a:xfrm>
            </p:grpSpPr>
            <p:sp>
              <p:nvSpPr>
                <p:cNvPr id="1811593" name="Rectangle 137"/>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80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94" name="Rectangle 138"/>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sp>
        <p:nvSpPr>
          <p:cNvPr id="1811595" name="Rectangle 139"/>
          <p:cNvSpPr>
            <a:spLocks noChangeArrowheads="1"/>
          </p:cNvSpPr>
          <p:nvPr/>
        </p:nvSpPr>
        <p:spPr bwMode="auto">
          <a:xfrm>
            <a:off x="776288" y="4149725"/>
            <a:ext cx="8820150" cy="2573338"/>
          </a:xfrm>
          <a:prstGeom prst="rect">
            <a:avLst/>
          </a:prstGeom>
          <a:gradFill rotWithShape="1">
            <a:gsLst>
              <a:gs pos="0">
                <a:srgbClr val="FFFF99"/>
              </a:gs>
              <a:gs pos="100000">
                <a:srgbClr val="FFFF99">
                  <a:gamma/>
                  <a:tint val="0"/>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70000"/>
              </a:lnSpc>
              <a:spcBef>
                <a:spcPct val="35000"/>
              </a:spcBef>
              <a:buClr>
                <a:srgbClr val="27305F"/>
              </a:buClr>
              <a:buSzPct val="60000"/>
              <a:buFont typeface="Wingdings" pitchFamily="2" charset="2"/>
              <a:buNone/>
            </a:pPr>
            <a:r>
              <a:rPr lang="zh-CN" altLang="en-US">
                <a:latin typeface="Times New Roman" pitchFamily="18" charset="0"/>
              </a:rPr>
              <a:t>结果表</a:t>
            </a:r>
          </a:p>
          <a:p>
            <a:pPr marL="342900" indent="-342900" algn="just">
              <a:lnSpc>
                <a:spcPct val="7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Student.Sno Sname Ssex   Sage   Sdept    SC.Sno   Cno   Grade</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1        92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2        85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3        88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95002         2        90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95002         3        80</a:t>
            </a:r>
            <a:r>
              <a:rPr lang="en-US" altLang="zh-CN" sz="1800">
                <a:latin typeface="Times New Roman" pitchFamily="18" charset="0"/>
              </a:rPr>
              <a:t>   </a:t>
            </a:r>
            <a:endParaRPr lang="en-US" altLang="zh-CN">
              <a:latin typeface="Times New Roman" pitchFamily="18" charset="0"/>
            </a:endParaRPr>
          </a:p>
        </p:txBody>
      </p:sp>
      <p:sp>
        <p:nvSpPr>
          <p:cNvPr id="1811596" name="Rectangle 140"/>
          <p:cNvSpPr>
            <a:spLocks noChangeArrowheads="1"/>
          </p:cNvSpPr>
          <p:nvPr/>
        </p:nvSpPr>
        <p:spPr bwMode="auto">
          <a:xfrm>
            <a:off x="650875" y="1062038"/>
            <a:ext cx="8820150" cy="1658937"/>
          </a:xfrm>
          <a:prstGeom prst="rect">
            <a:avLst/>
          </a:prstGeom>
          <a:gradFill rotWithShape="1">
            <a:gsLst>
              <a:gs pos="0">
                <a:srgbClr val="99CCFF"/>
              </a:gs>
              <a:gs pos="100000">
                <a:srgbClr val="99CCFF">
                  <a:gamma/>
                  <a:tint val="0"/>
                  <a:invGamma/>
                </a:srgbClr>
              </a:gs>
            </a:gsLst>
            <a:lin ang="2700000" scaled="1"/>
          </a:gradFill>
          <a:ln w="12700">
            <a:solidFill>
              <a:schemeClr val="tx1"/>
            </a:solidFill>
            <a:miter lim="800000"/>
            <a:headEnd/>
            <a:tailEnd/>
          </a:ln>
          <a:effectLst>
            <a:outerShdw dist="107763" dir="2700000" algn="ctr" rotWithShape="0">
              <a:schemeClr val="bg2">
                <a:alpha val="50000"/>
              </a:schemeClr>
            </a:outerShdw>
          </a:effectLst>
        </p:spPr>
        <p:txBody>
          <a:bodyPr lIns="0" tIns="0" rIns="0" bIns="0">
            <a:spAutoFit/>
          </a:bodyPr>
          <a:lstStyle/>
          <a:p>
            <a:pPr marL="258763" indent="-258763" algn="just" defTabSz="814388">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等值连接的一种特殊情况，把目标列中重复属性去掉</a:t>
            </a:r>
          </a:p>
          <a:p>
            <a:pPr marL="649288" lvl="1" indent="-261938" algn="l" defTabSz="814388">
              <a:lnSpc>
                <a:spcPct val="60000"/>
              </a:lnSpc>
              <a:spcBef>
                <a:spcPct val="35000"/>
              </a:spcBef>
              <a:buClr>
                <a:srgbClr val="27305F"/>
              </a:buClr>
            </a:pPr>
            <a:r>
              <a:rPr lang="en-US" altLang="zh-CN" dirty="0">
                <a:latin typeface="Times New Roman" pitchFamily="18" charset="0"/>
              </a:rPr>
              <a:t>SELECT  </a:t>
            </a:r>
            <a:r>
              <a:rPr lang="en-US" altLang="zh-CN" dirty="0" err="1">
                <a:solidFill>
                  <a:srgbClr val="FF0000"/>
                </a:solidFill>
                <a:latin typeface="Times New Roman" pitchFamily="18" charset="0"/>
              </a:rPr>
              <a:t>Student.Sno</a:t>
            </a:r>
            <a:r>
              <a:rPr lang="en-US" altLang="zh-CN" dirty="0" err="1">
                <a:latin typeface="Times New Roman" pitchFamily="18" charset="0"/>
              </a:rPr>
              <a:t>,Sname,Ssex,Sage</a:t>
            </a:r>
            <a:r>
              <a:rPr lang="en-US" altLang="zh-CN" dirty="0">
                <a:latin typeface="Times New Roman" pitchFamily="18" charset="0"/>
              </a:rPr>
              <a:t>,</a:t>
            </a:r>
            <a:r>
              <a:rPr lang="zh-CN" altLang="en-US" dirty="0">
                <a:latin typeface="Times New Roman" pitchFamily="18" charset="0"/>
              </a:rPr>
              <a:t> </a:t>
            </a:r>
            <a:r>
              <a:rPr lang="en-US" altLang="zh-CN" dirty="0" err="1">
                <a:latin typeface="Times New Roman" pitchFamily="18" charset="0"/>
              </a:rPr>
              <a:t>Sdept,Cno,Grade</a:t>
            </a:r>
            <a:endParaRPr lang="en-US" altLang="zh-CN" dirty="0">
              <a:latin typeface="Times New Roman" pitchFamily="18" charset="0"/>
            </a:endParaRPr>
          </a:p>
          <a:p>
            <a:pPr marL="649288" lvl="1" indent="-261938" algn="l" defTabSz="814388">
              <a:lnSpc>
                <a:spcPct val="90000"/>
              </a:lnSpc>
              <a:spcBef>
                <a:spcPct val="35000"/>
              </a:spcBef>
              <a:buClr>
                <a:srgbClr val="27305F"/>
              </a:buClr>
            </a:pPr>
            <a:r>
              <a:rPr lang="en-US" altLang="zh-CN" dirty="0">
                <a:latin typeface="Times New Roman" pitchFamily="18" charset="0"/>
              </a:rPr>
              <a:t>      FROM     </a:t>
            </a:r>
            <a:r>
              <a:rPr lang="en-US" altLang="zh-CN" dirty="0" smtClean="0">
                <a:latin typeface="Times New Roman" pitchFamily="18" charset="0"/>
              </a:rPr>
              <a:t>Student, SC</a:t>
            </a:r>
            <a:endParaRPr lang="en-US" altLang="zh-CN" dirty="0">
              <a:latin typeface="Times New Roman" pitchFamily="18" charset="0"/>
            </a:endParaRPr>
          </a:p>
          <a:p>
            <a:pPr marL="649288" lvl="1" indent="-261938" algn="l" defTabSz="814388">
              <a:lnSpc>
                <a:spcPct val="90000"/>
              </a:lnSpc>
              <a:spcBef>
                <a:spcPct val="35000"/>
              </a:spcBef>
              <a:buClr>
                <a:srgbClr val="27305F"/>
              </a:buClr>
            </a:pPr>
            <a:r>
              <a:rPr lang="en-US" altLang="zh-CN" dirty="0">
                <a:latin typeface="Times New Roman" pitchFamily="18" charset="0"/>
              </a:rPr>
              <a:t>      WHERE  </a:t>
            </a:r>
            <a:r>
              <a:rPr lang="en-US" altLang="zh-CN" dirty="0" err="1">
                <a:latin typeface="Times New Roman" pitchFamily="18" charset="0"/>
              </a:rPr>
              <a:t>Student.Sno</a:t>
            </a:r>
            <a:r>
              <a:rPr lang="en-US" altLang="zh-CN" dirty="0">
                <a:latin typeface="Times New Roman" pitchFamily="18" charset="0"/>
              </a:rPr>
              <a:t> = </a:t>
            </a:r>
            <a:r>
              <a:rPr lang="en-US" altLang="zh-CN" dirty="0" err="1">
                <a:latin typeface="Times New Roman" pitchFamily="18" charset="0"/>
              </a:rPr>
              <a:t>SC.Sno</a:t>
            </a:r>
            <a:r>
              <a:rPr lang="zh-CN" altLang="en-US" dirty="0">
                <a:latin typeface="Times New Roman" pitchFamily="18" charset="0"/>
              </a:rPr>
              <a:t>；</a:t>
            </a:r>
          </a:p>
        </p:txBody>
      </p:sp>
      <p:sp>
        <p:nvSpPr>
          <p:cNvPr id="1811597" name="Rectangle 141"/>
          <p:cNvSpPr>
            <a:spLocks noChangeArrowheads="1"/>
          </p:cNvSpPr>
          <p:nvPr/>
        </p:nvSpPr>
        <p:spPr bwMode="auto">
          <a:xfrm>
            <a:off x="2071688" y="4168775"/>
            <a:ext cx="7561262" cy="2573338"/>
          </a:xfrm>
          <a:prstGeom prst="rect">
            <a:avLst/>
          </a:prstGeom>
          <a:gradFill rotWithShape="1">
            <a:gsLst>
              <a:gs pos="0">
                <a:srgbClr val="99CCFF"/>
              </a:gs>
              <a:gs pos="100000">
                <a:srgbClr val="99CCFF">
                  <a:gamma/>
                  <a:tint val="0"/>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zh-CN" altLang="en-US">
                <a:latin typeface="Times New Roman" pitchFamily="18" charset="0"/>
              </a:rPr>
              <a:t>结果表</a:t>
            </a:r>
          </a:p>
          <a:p>
            <a:pPr marL="258763" indent="-258763" algn="just" defTabSz="814388">
              <a:lnSpc>
                <a:spcPct val="7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Student.Sno Sname Ssex   Sage   Sdept   Cno   Grade</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1        92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2        85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3        88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2        90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3        80</a:t>
            </a:r>
            <a:r>
              <a:rPr lang="en-US" altLang="zh-CN" sz="1800">
                <a:latin typeface="Times New Roman" pitchFamily="18" charset="0"/>
              </a:rPr>
              <a:t>   </a:t>
            </a:r>
            <a:endParaRPr lang="en-US" altLang="zh-CN">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1596"/>
                                        </p:tgtEl>
                                        <p:attrNameLst>
                                          <p:attrName>style.visibility</p:attrName>
                                        </p:attrNameLst>
                                      </p:cBhvr>
                                      <p:to>
                                        <p:strVal val="visible"/>
                                      </p:to>
                                    </p:set>
                                    <p:animEffect transition="in" filter="wipe(up)">
                                      <p:cBhvr>
                                        <p:cTn id="7" dur="1000"/>
                                        <p:tgtEl>
                                          <p:spTgt spid="1811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1597"/>
                                        </p:tgtEl>
                                        <p:attrNameLst>
                                          <p:attrName>style.visibility</p:attrName>
                                        </p:attrNameLst>
                                      </p:cBhvr>
                                      <p:to>
                                        <p:strVal val="visible"/>
                                      </p:to>
                                    </p:set>
                                    <p:animEffect transition="in" filter="blinds(horizontal)">
                                      <p:cBhvr>
                                        <p:cTn id="12" dur="500"/>
                                        <p:tgtEl>
                                          <p:spTgt spid="1811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1596" grpId="0" animBg="1"/>
      <p:bldP spid="181159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灯片编号占位符 3"/>
          <p:cNvSpPr>
            <a:spLocks noGrp="1"/>
          </p:cNvSpPr>
          <p:nvPr>
            <p:ph type="sldNum" sz="quarter" idx="10"/>
          </p:nvPr>
        </p:nvSpPr>
        <p:spPr/>
        <p:txBody>
          <a:bodyPr/>
          <a:lstStyle/>
          <a:p>
            <a:fld id="{19105C85-2E62-4FE8-8807-90D38DC301F6}" type="slidenum">
              <a:rPr lang="zh-CN" altLang="en-US"/>
              <a:pPr/>
              <a:t>69</a:t>
            </a:fld>
            <a:endParaRPr lang="en-US" altLang="zh-CN"/>
          </a:p>
        </p:txBody>
      </p:sp>
      <p:sp>
        <p:nvSpPr>
          <p:cNvPr id="65" name="日期占位符 4"/>
          <p:cNvSpPr>
            <a:spLocks noGrp="1"/>
          </p:cNvSpPr>
          <p:nvPr>
            <p:ph type="dt" sz="half" idx="11"/>
          </p:nvPr>
        </p:nvSpPr>
        <p:spPr/>
        <p:txBody>
          <a:bodyPr/>
          <a:lstStyle/>
          <a:p>
            <a:fld id="{81308CF6-32C9-46BC-BF12-A9C1F7540294}" type="datetime1">
              <a:rPr lang="zh-CN" altLang="en-US"/>
              <a:pPr/>
              <a:t>2017/4/15</a:t>
            </a:fld>
            <a:endParaRPr lang="en-US" altLang="zh-CN" sz="1000"/>
          </a:p>
        </p:txBody>
      </p:sp>
      <p:sp>
        <p:nvSpPr>
          <p:cNvPr id="1518594" name="Rectangle 2"/>
          <p:cNvSpPr>
            <a:spLocks noGrp="1" noChangeArrowheads="1"/>
          </p:cNvSpPr>
          <p:nvPr>
            <p:ph type="title"/>
          </p:nvPr>
        </p:nvSpPr>
        <p:spPr/>
        <p:txBody>
          <a:bodyPr/>
          <a:lstStyle/>
          <a:p>
            <a:pPr defTabSz="914400"/>
            <a:r>
              <a:rPr lang="zh-CN" altLang="en-US"/>
              <a:t>自然连接</a:t>
            </a:r>
          </a:p>
        </p:txBody>
      </p:sp>
      <p:sp>
        <p:nvSpPr>
          <p:cNvPr id="1518595" name="Rectangle 3"/>
          <p:cNvSpPr>
            <a:spLocks noGrp="1" noChangeArrowheads="1"/>
          </p:cNvSpPr>
          <p:nvPr>
            <p:ph type="body" idx="1"/>
          </p:nvPr>
        </p:nvSpPr>
        <p:spPr>
          <a:xfrm>
            <a:off x="650875" y="1143000"/>
            <a:ext cx="8820150" cy="384175"/>
          </a:xfrm>
        </p:spPr>
        <p:txBody>
          <a:bodyPr/>
          <a:lstStyle/>
          <a:p>
            <a:pPr marL="342900" indent="-342900" defTabSz="914400"/>
            <a:r>
              <a:rPr lang="zh-CN" altLang="en-US"/>
              <a:t>目标列中的属性可能需要加表前缀。</a:t>
            </a:r>
          </a:p>
        </p:txBody>
      </p:sp>
      <p:grpSp>
        <p:nvGrpSpPr>
          <p:cNvPr id="1518596" name="Group 4"/>
          <p:cNvGrpSpPr>
            <a:grpSpLocks/>
          </p:cNvGrpSpPr>
          <p:nvPr/>
        </p:nvGrpSpPr>
        <p:grpSpPr bwMode="auto">
          <a:xfrm>
            <a:off x="577850" y="1125538"/>
            <a:ext cx="8750300" cy="5468937"/>
            <a:chOff x="336" y="624"/>
            <a:chExt cx="5088" cy="3445"/>
          </a:xfrm>
        </p:grpSpPr>
        <p:sp>
          <p:nvSpPr>
            <p:cNvPr id="1518597" name="Rectangle 5"/>
            <p:cNvSpPr>
              <a:spLocks noChangeArrowheads="1"/>
            </p:cNvSpPr>
            <p:nvPr/>
          </p:nvSpPr>
          <p:spPr bwMode="auto">
            <a:xfrm>
              <a:off x="528" y="624"/>
              <a:ext cx="4848" cy="74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buyer_name, sales.buyer_id, qty</a:t>
              </a:r>
            </a:p>
            <a:p>
              <a:pPr marL="228600" algn="l">
                <a:lnSpc>
                  <a:spcPct val="90000"/>
                </a:lnSpc>
                <a:tabLst>
                  <a:tab pos="2800350" algn="l"/>
                </a:tabLst>
              </a:pPr>
              <a:r>
                <a:rPr lang="en-US" altLang="en-US">
                  <a:latin typeface="Lucida Sans Typewriter" pitchFamily="49" charset="0"/>
                </a:rPr>
                <a:t>  FROM buyers </a:t>
              </a:r>
              <a:r>
                <a:rPr lang="en-US" altLang="zh-CN">
                  <a:latin typeface="Lucida Sans Typewriter" pitchFamily="49" charset="0"/>
                </a:rPr>
                <a:t>, </a:t>
              </a:r>
              <a:r>
                <a:rPr lang="en-US" altLang="en-US">
                  <a:latin typeface="Lucida Sans Typewriter" pitchFamily="49" charset="0"/>
                </a:rPr>
                <a:t>sales</a:t>
              </a:r>
            </a:p>
            <a:p>
              <a:pPr marL="228600" algn="l">
                <a:lnSpc>
                  <a:spcPct val="90000"/>
                </a:lnSpc>
                <a:tabLst>
                  <a:tab pos="2800350" algn="l"/>
                </a:tabLst>
              </a:pPr>
              <a:r>
                <a:rPr lang="en-US" altLang="en-US">
                  <a:latin typeface="Lucida Sans Typewriter" pitchFamily="49" charset="0"/>
                </a:rPr>
                <a:t>  WHERE buyers.buyer_id = sales.buyer_id</a:t>
              </a:r>
            </a:p>
          </p:txBody>
        </p:sp>
        <p:grpSp>
          <p:nvGrpSpPr>
            <p:cNvPr id="1518598" name="Group 6"/>
            <p:cNvGrpSpPr>
              <a:grpSpLocks/>
            </p:cNvGrpSpPr>
            <p:nvPr/>
          </p:nvGrpSpPr>
          <p:grpSpPr bwMode="auto">
            <a:xfrm>
              <a:off x="336" y="1313"/>
              <a:ext cx="5088" cy="2731"/>
              <a:chOff x="336" y="1324"/>
              <a:chExt cx="5088" cy="2731"/>
            </a:xfrm>
          </p:grpSpPr>
          <p:grpSp>
            <p:nvGrpSpPr>
              <p:cNvPr id="1518599" name="Group 7"/>
              <p:cNvGrpSpPr>
                <a:grpSpLocks/>
              </p:cNvGrpSpPr>
              <p:nvPr/>
            </p:nvGrpSpPr>
            <p:grpSpPr bwMode="auto">
              <a:xfrm>
                <a:off x="336" y="1324"/>
                <a:ext cx="5088" cy="1460"/>
                <a:chOff x="288" y="1249"/>
                <a:chExt cx="5184" cy="1487"/>
              </a:xfrm>
            </p:grpSpPr>
            <p:grpSp>
              <p:nvGrpSpPr>
                <p:cNvPr id="1518600" name="Group 8"/>
                <p:cNvGrpSpPr>
                  <a:grpSpLocks/>
                </p:cNvGrpSpPr>
                <p:nvPr/>
              </p:nvGrpSpPr>
              <p:grpSpPr bwMode="auto">
                <a:xfrm>
                  <a:off x="3888" y="1249"/>
                  <a:ext cx="1584" cy="1487"/>
                  <a:chOff x="3888" y="1249"/>
                  <a:chExt cx="1584" cy="1487"/>
                </a:xfrm>
              </p:grpSpPr>
              <p:sp>
                <p:nvSpPr>
                  <p:cNvPr id="1518601" name="Text Box 9"/>
                  <p:cNvSpPr txBox="1">
                    <a:spLocks noChangeArrowheads="1"/>
                  </p:cNvSpPr>
                  <p:nvPr/>
                </p:nvSpPr>
                <p:spPr bwMode="auto">
                  <a:xfrm>
                    <a:off x="4400" y="1249"/>
                    <a:ext cx="60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sales</a:t>
                    </a:r>
                  </a:p>
                </p:txBody>
              </p:sp>
              <p:grpSp>
                <p:nvGrpSpPr>
                  <p:cNvPr id="1518602" name="Group 10"/>
                  <p:cNvGrpSpPr>
                    <a:grpSpLocks/>
                  </p:cNvGrpSpPr>
                  <p:nvPr/>
                </p:nvGrpSpPr>
                <p:grpSpPr bwMode="auto">
                  <a:xfrm>
                    <a:off x="3888" y="1527"/>
                    <a:ext cx="1584" cy="1209"/>
                    <a:chOff x="3888" y="1527"/>
                    <a:chExt cx="1584" cy="1209"/>
                  </a:xfrm>
                </p:grpSpPr>
                <p:sp>
                  <p:nvSpPr>
                    <p:cNvPr id="1518603" name="Rectangle 11"/>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8604" name="Rectangle 12"/>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18605" name="Rectangle 13"/>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8606" name="Rectangle 14"/>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07" name="Rectangle 15"/>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08" name="Rectangle 16"/>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09" name="Rectangle 17"/>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8610" name="Rectangle 18"/>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18611" name="Rectangle 19"/>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a:t>
                      </a:r>
                    </a:p>
                  </p:txBody>
                </p:sp>
                <p:sp>
                  <p:nvSpPr>
                    <p:cNvPr id="1518612" name="Rectangle 20"/>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a:t>
                      </a:r>
                    </a:p>
                  </p:txBody>
                </p:sp>
                <p:sp>
                  <p:nvSpPr>
                    <p:cNvPr id="1518613" name="Rectangle 21"/>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18614" name="Rectangle 22"/>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18615" name="Rectangle 23"/>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18616" name="Rectangle 24"/>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18617" name="Rectangle 25"/>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18618" name="Rectangle 26"/>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19" name="Rectangle 27"/>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18620" name="Rectangle 28"/>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nvGrpSpPr>
                <p:cNvPr id="1518621" name="Group 29"/>
                <p:cNvGrpSpPr>
                  <a:grpSpLocks/>
                </p:cNvGrpSpPr>
                <p:nvPr/>
              </p:nvGrpSpPr>
              <p:grpSpPr bwMode="auto">
                <a:xfrm>
                  <a:off x="288" y="1249"/>
                  <a:ext cx="1536" cy="1295"/>
                  <a:chOff x="288" y="1249"/>
                  <a:chExt cx="1536" cy="1295"/>
                </a:xfrm>
              </p:grpSpPr>
              <p:sp>
                <p:nvSpPr>
                  <p:cNvPr id="1518622" name="Text Box 30"/>
                  <p:cNvSpPr txBox="1">
                    <a:spLocks noChangeArrowheads="1"/>
                  </p:cNvSpPr>
                  <p:nvPr/>
                </p:nvSpPr>
                <p:spPr bwMode="auto">
                  <a:xfrm>
                    <a:off x="725" y="1249"/>
                    <a:ext cx="7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buyers</a:t>
                    </a:r>
                  </a:p>
                </p:txBody>
              </p:sp>
              <p:grpSp>
                <p:nvGrpSpPr>
                  <p:cNvPr id="1518623" name="Group 31"/>
                  <p:cNvGrpSpPr>
                    <a:grpSpLocks/>
                  </p:cNvGrpSpPr>
                  <p:nvPr/>
                </p:nvGrpSpPr>
                <p:grpSpPr bwMode="auto">
                  <a:xfrm>
                    <a:off x="288" y="1527"/>
                    <a:ext cx="1536" cy="1017"/>
                    <a:chOff x="288" y="1527"/>
                    <a:chExt cx="1536" cy="1017"/>
                  </a:xfrm>
                </p:grpSpPr>
                <p:sp>
                  <p:nvSpPr>
                    <p:cNvPr id="1518624" name="Rectangle 32"/>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8625" name="Rectangle 33"/>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8626" name="Rectangle 34"/>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18627" name="Rectangle 35"/>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8628" name="Rectangle 36"/>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8629" name="Rectangle 37"/>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8630" name="Rectangle 38"/>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31" name="Rectangle 39"/>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8632" name="Rectangle 40"/>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8633" name="Rectangle 41"/>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grpSp>
            </p:grpSp>
          </p:grpSp>
          <p:sp>
            <p:nvSpPr>
              <p:cNvPr id="1518634" name="Freeform 42"/>
              <p:cNvSpPr>
                <a:spLocks/>
              </p:cNvSpPr>
              <p:nvPr/>
            </p:nvSpPr>
            <p:spPr bwMode="auto">
              <a:xfrm>
                <a:off x="1231" y="2594"/>
                <a:ext cx="3251" cy="1461"/>
              </a:xfrm>
              <a:custGeom>
                <a:avLst/>
                <a:gdLst>
                  <a:gd name="T0" fmla="*/ 0 w 3312"/>
                  <a:gd name="T1" fmla="*/ 0 h 1488"/>
                  <a:gd name="T2" fmla="*/ 624 w 3312"/>
                  <a:gd name="T3" fmla="*/ 0 h 1488"/>
                  <a:gd name="T4" fmla="*/ 624 w 3312"/>
                  <a:gd name="T5" fmla="*/ 528 h 1488"/>
                  <a:gd name="T6" fmla="*/ 2688 w 3312"/>
                  <a:gd name="T7" fmla="*/ 528 h 1488"/>
                  <a:gd name="T8" fmla="*/ 2688 w 3312"/>
                  <a:gd name="T9" fmla="*/ 192 h 1488"/>
                  <a:gd name="T10" fmla="*/ 3312 w 3312"/>
                  <a:gd name="T11" fmla="*/ 192 h 1488"/>
                  <a:gd name="T12" fmla="*/ 3312 w 3312"/>
                  <a:gd name="T13" fmla="*/ 1488 h 1488"/>
                  <a:gd name="T14" fmla="*/ 0 w 3312"/>
                  <a:gd name="T15" fmla="*/ 1488 h 1488"/>
                  <a:gd name="T16" fmla="*/ 0 w 3312"/>
                  <a:gd name="T17"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grpSp>
        <p:grpSp>
          <p:nvGrpSpPr>
            <p:cNvPr id="1518635" name="Group 43"/>
            <p:cNvGrpSpPr>
              <a:grpSpLocks/>
            </p:cNvGrpSpPr>
            <p:nvPr/>
          </p:nvGrpSpPr>
          <p:grpSpPr bwMode="auto">
            <a:xfrm>
              <a:off x="1872" y="2574"/>
              <a:ext cx="1920" cy="1495"/>
              <a:chOff x="1872" y="2537"/>
              <a:chExt cx="1920" cy="1495"/>
            </a:xfrm>
          </p:grpSpPr>
          <p:sp>
            <p:nvSpPr>
              <p:cNvPr id="1518636" name="Text Box 44"/>
              <p:cNvSpPr txBox="1">
                <a:spLocks noChangeArrowheads="1"/>
              </p:cNvSpPr>
              <p:nvPr/>
            </p:nvSpPr>
            <p:spPr bwMode="auto">
              <a:xfrm>
                <a:off x="2481" y="2537"/>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Result</a:t>
                </a:r>
              </a:p>
            </p:txBody>
          </p:sp>
          <p:grpSp>
            <p:nvGrpSpPr>
              <p:cNvPr id="1518637" name="Group 45"/>
              <p:cNvGrpSpPr>
                <a:grpSpLocks/>
              </p:cNvGrpSpPr>
              <p:nvPr/>
            </p:nvGrpSpPr>
            <p:grpSpPr bwMode="auto">
              <a:xfrm>
                <a:off x="1872" y="2823"/>
                <a:ext cx="1920" cy="1209"/>
                <a:chOff x="1872" y="2823"/>
                <a:chExt cx="1920" cy="1209"/>
              </a:xfrm>
            </p:grpSpPr>
            <p:sp>
              <p:nvSpPr>
                <p:cNvPr id="1518638" name="Rectangle 46"/>
                <p:cNvSpPr>
                  <a:spLocks noChangeArrowheads="1"/>
                </p:cNvSpPr>
                <p:nvPr/>
              </p:nvSpPr>
              <p:spPr bwMode="auto">
                <a:xfrm>
                  <a:off x="1872" y="2823"/>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8639" name="Rectangle 47"/>
                <p:cNvSpPr>
                  <a:spLocks noChangeArrowheads="1"/>
                </p:cNvSpPr>
                <p:nvPr/>
              </p:nvSpPr>
              <p:spPr bwMode="auto">
                <a:xfrm>
                  <a:off x="1872" y="306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8640" name="Rectangle 48"/>
                <p:cNvSpPr>
                  <a:spLocks noChangeArrowheads="1"/>
                </p:cNvSpPr>
                <p:nvPr/>
              </p:nvSpPr>
              <p:spPr bwMode="auto">
                <a:xfrm>
                  <a:off x="1872" y="325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8641" name="Rectangle 49"/>
                <p:cNvSpPr>
                  <a:spLocks noChangeArrowheads="1"/>
                </p:cNvSpPr>
                <p:nvPr/>
              </p:nvSpPr>
              <p:spPr bwMode="auto">
                <a:xfrm>
                  <a:off x="1872" y="344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8642" name="Rectangle 50"/>
                <p:cNvSpPr>
                  <a:spLocks noChangeArrowheads="1"/>
                </p:cNvSpPr>
                <p:nvPr/>
              </p:nvSpPr>
              <p:spPr bwMode="auto">
                <a:xfrm>
                  <a:off x="1872" y="3639"/>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8643" name="Rectangle 51"/>
                <p:cNvSpPr>
                  <a:spLocks noChangeArrowheads="1"/>
                </p:cNvSpPr>
                <p:nvPr/>
              </p:nvSpPr>
              <p:spPr bwMode="auto">
                <a:xfrm>
                  <a:off x="2736" y="282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8644" name="Rectangle 52"/>
                <p:cNvSpPr>
                  <a:spLocks noChangeArrowheads="1"/>
                </p:cNvSpPr>
                <p:nvPr/>
              </p:nvSpPr>
              <p:spPr bwMode="auto">
                <a:xfrm>
                  <a:off x="3360" y="2823"/>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8645" name="Rectangle 53"/>
                <p:cNvSpPr>
                  <a:spLocks noChangeArrowheads="1"/>
                </p:cNvSpPr>
                <p:nvPr/>
              </p:nvSpPr>
              <p:spPr bwMode="auto">
                <a:xfrm>
                  <a:off x="2736" y="306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46" name="Rectangle 54"/>
                <p:cNvSpPr>
                  <a:spLocks noChangeArrowheads="1"/>
                </p:cNvSpPr>
                <p:nvPr/>
              </p:nvSpPr>
              <p:spPr bwMode="auto">
                <a:xfrm>
                  <a:off x="2736" y="325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47" name="Rectangle 55"/>
                <p:cNvSpPr>
                  <a:spLocks noChangeArrowheads="1"/>
                </p:cNvSpPr>
                <p:nvPr/>
              </p:nvSpPr>
              <p:spPr bwMode="auto">
                <a:xfrm>
                  <a:off x="2736" y="344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48" name="Rectangle 56"/>
                <p:cNvSpPr>
                  <a:spLocks noChangeArrowheads="1"/>
                </p:cNvSpPr>
                <p:nvPr/>
              </p:nvSpPr>
              <p:spPr bwMode="auto">
                <a:xfrm>
                  <a:off x="2736" y="3639"/>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8649" name="Rectangle 57"/>
                <p:cNvSpPr>
                  <a:spLocks noChangeArrowheads="1"/>
                </p:cNvSpPr>
                <p:nvPr/>
              </p:nvSpPr>
              <p:spPr bwMode="auto">
                <a:xfrm>
                  <a:off x="3360" y="306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18650" name="Rectangle 58"/>
                <p:cNvSpPr>
                  <a:spLocks noChangeArrowheads="1"/>
                </p:cNvSpPr>
                <p:nvPr/>
              </p:nvSpPr>
              <p:spPr bwMode="auto">
                <a:xfrm>
                  <a:off x="3360" y="325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18651" name="Rectangle 59"/>
                <p:cNvSpPr>
                  <a:spLocks noChangeArrowheads="1"/>
                </p:cNvSpPr>
                <p:nvPr/>
              </p:nvSpPr>
              <p:spPr bwMode="auto">
                <a:xfrm>
                  <a:off x="3360" y="344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18652" name="Rectangle 60"/>
                <p:cNvSpPr>
                  <a:spLocks noChangeArrowheads="1"/>
                </p:cNvSpPr>
                <p:nvPr/>
              </p:nvSpPr>
              <p:spPr bwMode="auto">
                <a:xfrm>
                  <a:off x="3360" y="3639"/>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18653" name="Rectangle 61"/>
                <p:cNvSpPr>
                  <a:spLocks noChangeArrowheads="1"/>
                </p:cNvSpPr>
                <p:nvPr/>
              </p:nvSpPr>
              <p:spPr bwMode="auto">
                <a:xfrm>
                  <a:off x="1872"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8654" name="Rectangle 62"/>
                <p:cNvSpPr>
                  <a:spLocks noChangeArrowheads="1"/>
                </p:cNvSpPr>
                <p:nvPr/>
              </p:nvSpPr>
              <p:spPr bwMode="auto">
                <a:xfrm>
                  <a:off x="2736" y="384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55" name="Rectangle 63"/>
                <p:cNvSpPr>
                  <a:spLocks noChangeArrowheads="1"/>
                </p:cNvSpPr>
                <p:nvPr/>
              </p:nvSpPr>
              <p:spPr bwMode="auto">
                <a:xfrm>
                  <a:off x="3360"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8595">
                                            <p:txEl>
                                              <p:pRg st="0" end="0"/>
                                            </p:txEl>
                                          </p:spTgt>
                                        </p:tgtEl>
                                        <p:attrNameLst>
                                          <p:attrName>style.visibility</p:attrName>
                                        </p:attrNameLst>
                                      </p:cBhvr>
                                      <p:to>
                                        <p:strVal val="visible"/>
                                      </p:to>
                                    </p:set>
                                    <p:anim calcmode="lin" valueType="num">
                                      <p:cBhvr additive="base">
                                        <p:cTn id="7" dur="500" fill="hold"/>
                                        <p:tgtEl>
                                          <p:spTgt spid="1518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8595">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18595">
                                            <p:txEl>
                                              <p:pRg st="0" end="0"/>
                                            </p:txEl>
                                          </p:spTgt>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18596"/>
                                        </p:tgtEl>
                                        <p:attrNameLst>
                                          <p:attrName>style.visibility</p:attrName>
                                        </p:attrNameLst>
                                      </p:cBhvr>
                                      <p:to>
                                        <p:strVal val="visible"/>
                                      </p:to>
                                    </p:set>
                                    <p:animEffect transition="in" filter="blinds(horizontal)">
                                      <p:cBhvr>
                                        <p:cTn id="13" dur="500"/>
                                        <p:tgtEl>
                                          <p:spTgt spid="151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5"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CC64866-184F-4BC0-AA82-0F8435DC750D}" type="slidenum">
              <a:rPr lang="zh-CN" altLang="en-US"/>
              <a:pPr/>
              <a:t>7</a:t>
            </a:fld>
            <a:endParaRPr lang="en-US" altLang="zh-CN"/>
          </a:p>
        </p:txBody>
      </p:sp>
      <p:sp>
        <p:nvSpPr>
          <p:cNvPr id="6" name="日期占位符 4"/>
          <p:cNvSpPr>
            <a:spLocks noGrp="1"/>
          </p:cNvSpPr>
          <p:nvPr>
            <p:ph type="dt" sz="half" idx="11"/>
          </p:nvPr>
        </p:nvSpPr>
        <p:spPr/>
        <p:txBody>
          <a:bodyPr/>
          <a:lstStyle/>
          <a:p>
            <a:fld id="{F7D6CB58-80CA-4E4F-80FC-FA29C182F21D}" type="datetime1">
              <a:rPr lang="zh-CN" altLang="en-US"/>
              <a:pPr/>
              <a:t>2017/4/15</a:t>
            </a:fld>
            <a:endParaRPr lang="en-US" altLang="zh-CN" sz="1000"/>
          </a:p>
        </p:txBody>
      </p:sp>
      <p:sp>
        <p:nvSpPr>
          <p:cNvPr id="1360898" name="Rectangle 2"/>
          <p:cNvSpPr>
            <a:spLocks noGrp="1" noChangeArrowheads="1"/>
          </p:cNvSpPr>
          <p:nvPr>
            <p:ph type="title"/>
          </p:nvPr>
        </p:nvSpPr>
        <p:spPr/>
        <p:txBody>
          <a:bodyPr/>
          <a:lstStyle/>
          <a:p>
            <a:r>
              <a:rPr lang="en-US" altLang="zh-CN"/>
              <a:t>4.3 </a:t>
            </a:r>
            <a:r>
              <a:rPr lang="zh-CN" altLang="en-US"/>
              <a:t>数 据 定 义</a:t>
            </a:r>
          </a:p>
        </p:txBody>
      </p:sp>
      <p:sp>
        <p:nvSpPr>
          <p:cNvPr id="1360899" name="Rectangle 3"/>
          <p:cNvSpPr>
            <a:spLocks noGrp="1" noChangeArrowheads="1"/>
          </p:cNvSpPr>
          <p:nvPr>
            <p:ph type="body" idx="1"/>
          </p:nvPr>
        </p:nvSpPr>
        <p:spPr>
          <a:xfrm>
            <a:off x="650875" y="1143000"/>
            <a:ext cx="8820150" cy="768350"/>
          </a:xfrm>
        </p:spPr>
        <p:txBody>
          <a:bodyPr/>
          <a:lstStyle/>
          <a:p>
            <a:r>
              <a:rPr lang="en-US" altLang="zh-CN"/>
              <a:t>SQL</a:t>
            </a:r>
            <a:r>
              <a:rPr lang="zh-CN" altLang="en-US"/>
              <a:t>的数据定义功能主要包括定义表、定义视图和定义索引，在</a:t>
            </a:r>
            <a:r>
              <a:rPr lang="en-US" altLang="zh-CN"/>
              <a:t>SQL2</a:t>
            </a:r>
            <a:r>
              <a:rPr lang="zh-CN" altLang="en-US"/>
              <a:t>中还增加了对</a:t>
            </a:r>
            <a:r>
              <a:rPr lang="en-US" altLang="zh-CN"/>
              <a:t>SQL</a:t>
            </a:r>
            <a:r>
              <a:rPr lang="zh-CN" altLang="en-US"/>
              <a:t>数据库模式的定义 </a:t>
            </a:r>
          </a:p>
        </p:txBody>
      </p:sp>
      <p:graphicFrame>
        <p:nvGraphicFramePr>
          <p:cNvPr id="1360900" name="Object 4"/>
          <p:cNvGraphicFramePr>
            <a:graphicFrameLocks noChangeAspect="1"/>
          </p:cNvGraphicFramePr>
          <p:nvPr/>
        </p:nvGraphicFramePr>
        <p:xfrm>
          <a:off x="266700" y="2286000"/>
          <a:ext cx="9353550" cy="3790950"/>
        </p:xfrm>
        <a:graphic>
          <a:graphicData uri="http://schemas.openxmlformats.org/presentationml/2006/ole">
            <mc:AlternateContent xmlns:mc="http://schemas.openxmlformats.org/markup-compatibility/2006">
              <mc:Choice xmlns:v="urn:schemas-microsoft-com:vml" Requires="v">
                <p:oleObj spid="_x0000_s1360910" name="文档" r:id="rId3" imgW="4694804" imgH="1668949" progId="Word.Document.8">
                  <p:embed/>
                </p:oleObj>
              </mc:Choice>
              <mc:Fallback>
                <p:oleObj name="文档" r:id="rId3" imgW="4694804" imgH="166894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2286000"/>
                        <a:ext cx="93535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灯片编号占位符 3"/>
          <p:cNvSpPr>
            <a:spLocks noGrp="1"/>
          </p:cNvSpPr>
          <p:nvPr>
            <p:ph type="sldNum" sz="quarter" idx="10"/>
          </p:nvPr>
        </p:nvSpPr>
        <p:spPr/>
        <p:txBody>
          <a:bodyPr/>
          <a:lstStyle/>
          <a:p>
            <a:fld id="{91C0496D-CE02-4FE1-B338-4540A41523AF}" type="slidenum">
              <a:rPr lang="zh-CN" altLang="en-US"/>
              <a:pPr/>
              <a:t>70</a:t>
            </a:fld>
            <a:endParaRPr lang="en-US" altLang="zh-CN"/>
          </a:p>
        </p:txBody>
      </p:sp>
      <p:sp>
        <p:nvSpPr>
          <p:cNvPr id="65" name="日期占位符 4"/>
          <p:cNvSpPr>
            <a:spLocks noGrp="1"/>
          </p:cNvSpPr>
          <p:nvPr>
            <p:ph type="dt" sz="half" idx="11"/>
          </p:nvPr>
        </p:nvSpPr>
        <p:spPr/>
        <p:txBody>
          <a:bodyPr/>
          <a:lstStyle/>
          <a:p>
            <a:fld id="{10343F22-82AE-4BB4-9428-EDE3846EE339}" type="datetime1">
              <a:rPr lang="zh-CN" altLang="en-US"/>
              <a:pPr/>
              <a:t>2017/4/15</a:t>
            </a:fld>
            <a:endParaRPr lang="en-US" altLang="zh-CN" sz="1000"/>
          </a:p>
        </p:txBody>
      </p:sp>
      <p:sp>
        <p:nvSpPr>
          <p:cNvPr id="1520642" name="Rectangle 2"/>
          <p:cNvSpPr>
            <a:spLocks noGrp="1" noChangeArrowheads="1"/>
          </p:cNvSpPr>
          <p:nvPr>
            <p:ph type="title"/>
          </p:nvPr>
        </p:nvSpPr>
        <p:spPr/>
        <p:txBody>
          <a:bodyPr/>
          <a:lstStyle/>
          <a:p>
            <a:pPr defTabSz="914400"/>
            <a:r>
              <a:rPr lang="zh-CN" altLang="en-US"/>
              <a:t>连接查询</a:t>
            </a:r>
          </a:p>
        </p:txBody>
      </p:sp>
      <p:sp>
        <p:nvSpPr>
          <p:cNvPr id="1520643" name="Rectangle 3"/>
          <p:cNvSpPr>
            <a:spLocks noGrp="1" noChangeArrowheads="1"/>
          </p:cNvSpPr>
          <p:nvPr>
            <p:ph type="body" idx="1"/>
          </p:nvPr>
        </p:nvSpPr>
        <p:spPr>
          <a:xfrm>
            <a:off x="831850" y="1153796"/>
            <a:ext cx="8820150" cy="2752725"/>
          </a:xfrm>
        </p:spPr>
        <p:txBody>
          <a:bodyPr/>
          <a:lstStyle/>
          <a:p>
            <a:pPr marL="342900" indent="-342900" defTabSz="914400"/>
            <a:r>
              <a:rPr lang="zh-CN" altLang="en-US" dirty="0"/>
              <a:t>内连接</a:t>
            </a:r>
          </a:p>
          <a:p>
            <a:pPr marL="742950" lvl="1" indent="-285750" defTabSz="914400"/>
            <a:r>
              <a:rPr lang="zh-CN" altLang="en-US" dirty="0"/>
              <a:t>典型的联接运算，使用像 </a:t>
            </a:r>
            <a:r>
              <a:rPr lang="en-US" altLang="zh-CN" dirty="0"/>
              <a:t>= </a:t>
            </a:r>
            <a:r>
              <a:rPr lang="zh-CN" altLang="en-US" dirty="0"/>
              <a:t>或 </a:t>
            </a:r>
            <a:r>
              <a:rPr lang="en-US" altLang="zh-CN" dirty="0"/>
              <a:t>&lt;&gt; </a:t>
            </a:r>
            <a:r>
              <a:rPr lang="zh-CN" altLang="en-US" dirty="0"/>
              <a:t>之类的比较运算符）。包括相等联接和自然联接。 </a:t>
            </a:r>
          </a:p>
          <a:p>
            <a:pPr marL="742950" lvl="1" indent="-285750" defTabSz="914400"/>
            <a:r>
              <a:rPr lang="zh-CN" altLang="en-US" dirty="0"/>
              <a:t>内联接使用比较运算符根据每个表共有的列的值匹配两个表中的行</a:t>
            </a:r>
          </a:p>
          <a:p>
            <a:pPr marL="342900" indent="-342900" defTabSz="914400"/>
            <a:r>
              <a:rPr lang="en-US" altLang="zh-CN" dirty="0"/>
              <a:t>SQL Server </a:t>
            </a:r>
            <a:r>
              <a:rPr lang="zh-CN" altLang="en-US" dirty="0" smtClean="0"/>
              <a:t>的</a:t>
            </a:r>
            <a:r>
              <a:rPr lang="zh-CN" altLang="en-US" dirty="0"/>
              <a:t>语法格式，</a:t>
            </a:r>
            <a:r>
              <a:rPr lang="en-US" altLang="zh-CN" dirty="0"/>
              <a:t>INNER </a:t>
            </a:r>
            <a:r>
              <a:rPr lang="zh-CN" altLang="en-US" dirty="0"/>
              <a:t>可以省略</a:t>
            </a:r>
          </a:p>
        </p:txBody>
      </p:sp>
      <p:grpSp>
        <p:nvGrpSpPr>
          <p:cNvPr id="1520644" name="Group 4"/>
          <p:cNvGrpSpPr>
            <a:grpSpLocks/>
          </p:cNvGrpSpPr>
          <p:nvPr/>
        </p:nvGrpSpPr>
        <p:grpSpPr bwMode="auto">
          <a:xfrm>
            <a:off x="577850" y="1125538"/>
            <a:ext cx="8750300" cy="5468937"/>
            <a:chOff x="336" y="624"/>
            <a:chExt cx="5088" cy="3445"/>
          </a:xfrm>
        </p:grpSpPr>
        <p:sp>
          <p:nvSpPr>
            <p:cNvPr id="1520645" name="Rectangle 5"/>
            <p:cNvSpPr>
              <a:spLocks noChangeArrowheads="1"/>
            </p:cNvSpPr>
            <p:nvPr/>
          </p:nvSpPr>
          <p:spPr bwMode="auto">
            <a:xfrm>
              <a:off x="528" y="624"/>
              <a:ext cx="4848" cy="74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buyer_name, sales.buyer_id, qty</a:t>
              </a:r>
            </a:p>
            <a:p>
              <a:pPr marL="228600" algn="l">
                <a:lnSpc>
                  <a:spcPct val="90000"/>
                </a:lnSpc>
                <a:tabLst>
                  <a:tab pos="2800350" algn="l"/>
                </a:tabLst>
              </a:pPr>
              <a:r>
                <a:rPr lang="en-US" altLang="en-US">
                  <a:latin typeface="Lucida Sans Typewriter" pitchFamily="49" charset="0"/>
                </a:rPr>
                <a:t>  FROM buyers </a:t>
              </a:r>
              <a:r>
                <a:rPr lang="en-US" altLang="zh-CN">
                  <a:solidFill>
                    <a:srgbClr val="FF0000"/>
                  </a:solidFill>
                  <a:latin typeface="Lucida Sans Typewriter" pitchFamily="49" charset="0"/>
                </a:rPr>
                <a:t>INNER JOIN</a:t>
              </a:r>
              <a:r>
                <a:rPr lang="en-US" altLang="zh-CN">
                  <a:latin typeface="Lucida Sans Typewriter" pitchFamily="49" charset="0"/>
                </a:rPr>
                <a:t> </a:t>
              </a:r>
              <a:r>
                <a:rPr lang="en-US" altLang="en-US">
                  <a:latin typeface="Lucida Sans Typewriter" pitchFamily="49" charset="0"/>
                </a:rPr>
                <a:t>sales</a:t>
              </a:r>
            </a:p>
            <a:p>
              <a:pPr marL="228600" algn="l">
                <a:lnSpc>
                  <a:spcPct val="90000"/>
                </a:lnSpc>
                <a:tabLst>
                  <a:tab pos="2800350" algn="l"/>
                </a:tabLst>
              </a:pPr>
              <a:r>
                <a:rPr lang="en-US" altLang="zh-CN">
                  <a:solidFill>
                    <a:srgbClr val="FF0000"/>
                  </a:solidFill>
                  <a:latin typeface="Lucida Sans Typewriter" pitchFamily="49" charset="0"/>
                </a:rPr>
                <a:t>  ON</a:t>
              </a:r>
              <a:r>
                <a:rPr lang="en-US" altLang="en-US">
                  <a:latin typeface="Lucida Sans Typewriter" pitchFamily="49" charset="0"/>
                </a:rPr>
                <a:t> buyers.buyer_id = sales.buyer_id</a:t>
              </a:r>
            </a:p>
          </p:txBody>
        </p:sp>
        <p:grpSp>
          <p:nvGrpSpPr>
            <p:cNvPr id="1520646" name="Group 6"/>
            <p:cNvGrpSpPr>
              <a:grpSpLocks/>
            </p:cNvGrpSpPr>
            <p:nvPr/>
          </p:nvGrpSpPr>
          <p:grpSpPr bwMode="auto">
            <a:xfrm>
              <a:off x="336" y="1313"/>
              <a:ext cx="5088" cy="2731"/>
              <a:chOff x="336" y="1324"/>
              <a:chExt cx="5088" cy="2731"/>
            </a:xfrm>
          </p:grpSpPr>
          <p:grpSp>
            <p:nvGrpSpPr>
              <p:cNvPr id="1520647" name="Group 7"/>
              <p:cNvGrpSpPr>
                <a:grpSpLocks/>
              </p:cNvGrpSpPr>
              <p:nvPr/>
            </p:nvGrpSpPr>
            <p:grpSpPr bwMode="auto">
              <a:xfrm>
                <a:off x="336" y="1324"/>
                <a:ext cx="5088" cy="1460"/>
                <a:chOff x="288" y="1249"/>
                <a:chExt cx="5184" cy="1487"/>
              </a:xfrm>
            </p:grpSpPr>
            <p:grpSp>
              <p:nvGrpSpPr>
                <p:cNvPr id="1520648" name="Group 8"/>
                <p:cNvGrpSpPr>
                  <a:grpSpLocks/>
                </p:cNvGrpSpPr>
                <p:nvPr/>
              </p:nvGrpSpPr>
              <p:grpSpPr bwMode="auto">
                <a:xfrm>
                  <a:off x="3888" y="1249"/>
                  <a:ext cx="1584" cy="1487"/>
                  <a:chOff x="3888" y="1249"/>
                  <a:chExt cx="1584" cy="1487"/>
                </a:xfrm>
              </p:grpSpPr>
              <p:sp>
                <p:nvSpPr>
                  <p:cNvPr id="1520649" name="Text Box 9"/>
                  <p:cNvSpPr txBox="1">
                    <a:spLocks noChangeArrowheads="1"/>
                  </p:cNvSpPr>
                  <p:nvPr/>
                </p:nvSpPr>
                <p:spPr bwMode="auto">
                  <a:xfrm>
                    <a:off x="4400" y="1249"/>
                    <a:ext cx="60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sales</a:t>
                    </a:r>
                  </a:p>
                </p:txBody>
              </p:sp>
              <p:grpSp>
                <p:nvGrpSpPr>
                  <p:cNvPr id="1520650" name="Group 10"/>
                  <p:cNvGrpSpPr>
                    <a:grpSpLocks/>
                  </p:cNvGrpSpPr>
                  <p:nvPr/>
                </p:nvGrpSpPr>
                <p:grpSpPr bwMode="auto">
                  <a:xfrm>
                    <a:off x="3888" y="1527"/>
                    <a:ext cx="1584" cy="1209"/>
                    <a:chOff x="3888" y="1527"/>
                    <a:chExt cx="1584" cy="1209"/>
                  </a:xfrm>
                </p:grpSpPr>
                <p:sp>
                  <p:nvSpPr>
                    <p:cNvPr id="1520651" name="Rectangle 11"/>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20652" name="Rectangle 12"/>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20653" name="Rectangle 13"/>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20654" name="Rectangle 14"/>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55" name="Rectangle 15"/>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56" name="Rectangle 16"/>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657" name="Rectangle 17"/>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20658" name="Rectangle 18"/>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20659" name="Rectangle 19"/>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a:t>
                      </a:r>
                    </a:p>
                  </p:txBody>
                </p:sp>
                <p:sp>
                  <p:nvSpPr>
                    <p:cNvPr id="1520660" name="Rectangle 20"/>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a:t>
                      </a:r>
                    </a:p>
                  </p:txBody>
                </p:sp>
                <p:sp>
                  <p:nvSpPr>
                    <p:cNvPr id="1520661" name="Rectangle 21"/>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20662" name="Rectangle 22"/>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20663" name="Rectangle 23"/>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20664" name="Rectangle 24"/>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20665" name="Rectangle 25"/>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20666" name="Rectangle 26"/>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667" name="Rectangle 27"/>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20668" name="Rectangle 28"/>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nvGrpSpPr>
                <p:cNvPr id="1520669" name="Group 29"/>
                <p:cNvGrpSpPr>
                  <a:grpSpLocks/>
                </p:cNvGrpSpPr>
                <p:nvPr/>
              </p:nvGrpSpPr>
              <p:grpSpPr bwMode="auto">
                <a:xfrm>
                  <a:off x="288" y="1249"/>
                  <a:ext cx="1536" cy="1295"/>
                  <a:chOff x="288" y="1249"/>
                  <a:chExt cx="1536" cy="1295"/>
                </a:xfrm>
              </p:grpSpPr>
              <p:sp>
                <p:nvSpPr>
                  <p:cNvPr id="1520670" name="Text Box 30"/>
                  <p:cNvSpPr txBox="1">
                    <a:spLocks noChangeArrowheads="1"/>
                  </p:cNvSpPr>
                  <p:nvPr/>
                </p:nvSpPr>
                <p:spPr bwMode="auto">
                  <a:xfrm>
                    <a:off x="725" y="1249"/>
                    <a:ext cx="7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buyers</a:t>
                    </a:r>
                  </a:p>
                </p:txBody>
              </p:sp>
              <p:grpSp>
                <p:nvGrpSpPr>
                  <p:cNvPr id="1520671" name="Group 31"/>
                  <p:cNvGrpSpPr>
                    <a:grpSpLocks/>
                  </p:cNvGrpSpPr>
                  <p:nvPr/>
                </p:nvGrpSpPr>
                <p:grpSpPr bwMode="auto">
                  <a:xfrm>
                    <a:off x="288" y="1527"/>
                    <a:ext cx="1536" cy="1017"/>
                    <a:chOff x="288" y="1527"/>
                    <a:chExt cx="1536" cy="1017"/>
                  </a:xfrm>
                </p:grpSpPr>
                <p:sp>
                  <p:nvSpPr>
                    <p:cNvPr id="1520672" name="Rectangle 32"/>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20673" name="Rectangle 33"/>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20674" name="Rectangle 34"/>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20675" name="Rectangle 35"/>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20676" name="Rectangle 36"/>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20677" name="Rectangle 37"/>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20678" name="Rectangle 38"/>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79" name="Rectangle 39"/>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20680" name="Rectangle 40"/>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20681" name="Rectangle 41"/>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grpSp>
            </p:grpSp>
          </p:grpSp>
          <p:sp>
            <p:nvSpPr>
              <p:cNvPr id="1520682" name="Freeform 42"/>
              <p:cNvSpPr>
                <a:spLocks/>
              </p:cNvSpPr>
              <p:nvPr/>
            </p:nvSpPr>
            <p:spPr bwMode="auto">
              <a:xfrm>
                <a:off x="1231" y="2594"/>
                <a:ext cx="3251" cy="1461"/>
              </a:xfrm>
              <a:custGeom>
                <a:avLst/>
                <a:gdLst>
                  <a:gd name="T0" fmla="*/ 0 w 3312"/>
                  <a:gd name="T1" fmla="*/ 0 h 1488"/>
                  <a:gd name="T2" fmla="*/ 624 w 3312"/>
                  <a:gd name="T3" fmla="*/ 0 h 1488"/>
                  <a:gd name="T4" fmla="*/ 624 w 3312"/>
                  <a:gd name="T5" fmla="*/ 528 h 1488"/>
                  <a:gd name="T6" fmla="*/ 2688 w 3312"/>
                  <a:gd name="T7" fmla="*/ 528 h 1488"/>
                  <a:gd name="T8" fmla="*/ 2688 w 3312"/>
                  <a:gd name="T9" fmla="*/ 192 h 1488"/>
                  <a:gd name="T10" fmla="*/ 3312 w 3312"/>
                  <a:gd name="T11" fmla="*/ 192 h 1488"/>
                  <a:gd name="T12" fmla="*/ 3312 w 3312"/>
                  <a:gd name="T13" fmla="*/ 1488 h 1488"/>
                  <a:gd name="T14" fmla="*/ 0 w 3312"/>
                  <a:gd name="T15" fmla="*/ 1488 h 1488"/>
                  <a:gd name="T16" fmla="*/ 0 w 3312"/>
                  <a:gd name="T17"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grpSp>
        <p:grpSp>
          <p:nvGrpSpPr>
            <p:cNvPr id="1520683" name="Group 43"/>
            <p:cNvGrpSpPr>
              <a:grpSpLocks/>
            </p:cNvGrpSpPr>
            <p:nvPr/>
          </p:nvGrpSpPr>
          <p:grpSpPr bwMode="auto">
            <a:xfrm>
              <a:off x="1872" y="2574"/>
              <a:ext cx="1920" cy="1495"/>
              <a:chOff x="1872" y="2537"/>
              <a:chExt cx="1920" cy="1495"/>
            </a:xfrm>
          </p:grpSpPr>
          <p:sp>
            <p:nvSpPr>
              <p:cNvPr id="1520684" name="Text Box 44"/>
              <p:cNvSpPr txBox="1">
                <a:spLocks noChangeArrowheads="1"/>
              </p:cNvSpPr>
              <p:nvPr/>
            </p:nvSpPr>
            <p:spPr bwMode="auto">
              <a:xfrm>
                <a:off x="2481" y="2537"/>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Result</a:t>
                </a:r>
              </a:p>
            </p:txBody>
          </p:sp>
          <p:grpSp>
            <p:nvGrpSpPr>
              <p:cNvPr id="1520685" name="Group 45"/>
              <p:cNvGrpSpPr>
                <a:grpSpLocks/>
              </p:cNvGrpSpPr>
              <p:nvPr/>
            </p:nvGrpSpPr>
            <p:grpSpPr bwMode="auto">
              <a:xfrm>
                <a:off x="1872" y="2823"/>
                <a:ext cx="1920" cy="1209"/>
                <a:chOff x="1872" y="2823"/>
                <a:chExt cx="1920" cy="1209"/>
              </a:xfrm>
            </p:grpSpPr>
            <p:sp>
              <p:nvSpPr>
                <p:cNvPr id="1520686" name="Rectangle 46"/>
                <p:cNvSpPr>
                  <a:spLocks noChangeArrowheads="1"/>
                </p:cNvSpPr>
                <p:nvPr/>
              </p:nvSpPr>
              <p:spPr bwMode="auto">
                <a:xfrm>
                  <a:off x="1872" y="2823"/>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20687" name="Rectangle 47"/>
                <p:cNvSpPr>
                  <a:spLocks noChangeArrowheads="1"/>
                </p:cNvSpPr>
                <p:nvPr/>
              </p:nvSpPr>
              <p:spPr bwMode="auto">
                <a:xfrm>
                  <a:off x="1872" y="306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20688" name="Rectangle 48"/>
                <p:cNvSpPr>
                  <a:spLocks noChangeArrowheads="1"/>
                </p:cNvSpPr>
                <p:nvPr/>
              </p:nvSpPr>
              <p:spPr bwMode="auto">
                <a:xfrm>
                  <a:off x="1872" y="325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20689" name="Rectangle 49"/>
                <p:cNvSpPr>
                  <a:spLocks noChangeArrowheads="1"/>
                </p:cNvSpPr>
                <p:nvPr/>
              </p:nvSpPr>
              <p:spPr bwMode="auto">
                <a:xfrm>
                  <a:off x="1872" y="344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20690" name="Rectangle 50"/>
                <p:cNvSpPr>
                  <a:spLocks noChangeArrowheads="1"/>
                </p:cNvSpPr>
                <p:nvPr/>
              </p:nvSpPr>
              <p:spPr bwMode="auto">
                <a:xfrm>
                  <a:off x="1872" y="3639"/>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20691" name="Rectangle 51"/>
                <p:cNvSpPr>
                  <a:spLocks noChangeArrowheads="1"/>
                </p:cNvSpPr>
                <p:nvPr/>
              </p:nvSpPr>
              <p:spPr bwMode="auto">
                <a:xfrm>
                  <a:off x="2736" y="282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20692" name="Rectangle 52"/>
                <p:cNvSpPr>
                  <a:spLocks noChangeArrowheads="1"/>
                </p:cNvSpPr>
                <p:nvPr/>
              </p:nvSpPr>
              <p:spPr bwMode="auto">
                <a:xfrm>
                  <a:off x="3360" y="2823"/>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20693" name="Rectangle 53"/>
                <p:cNvSpPr>
                  <a:spLocks noChangeArrowheads="1"/>
                </p:cNvSpPr>
                <p:nvPr/>
              </p:nvSpPr>
              <p:spPr bwMode="auto">
                <a:xfrm>
                  <a:off x="2736" y="306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94" name="Rectangle 54"/>
                <p:cNvSpPr>
                  <a:spLocks noChangeArrowheads="1"/>
                </p:cNvSpPr>
                <p:nvPr/>
              </p:nvSpPr>
              <p:spPr bwMode="auto">
                <a:xfrm>
                  <a:off x="2736" y="325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95" name="Rectangle 55"/>
                <p:cNvSpPr>
                  <a:spLocks noChangeArrowheads="1"/>
                </p:cNvSpPr>
                <p:nvPr/>
              </p:nvSpPr>
              <p:spPr bwMode="auto">
                <a:xfrm>
                  <a:off x="2736" y="344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696" name="Rectangle 56"/>
                <p:cNvSpPr>
                  <a:spLocks noChangeArrowheads="1"/>
                </p:cNvSpPr>
                <p:nvPr/>
              </p:nvSpPr>
              <p:spPr bwMode="auto">
                <a:xfrm>
                  <a:off x="2736" y="3639"/>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20697" name="Rectangle 57"/>
                <p:cNvSpPr>
                  <a:spLocks noChangeArrowheads="1"/>
                </p:cNvSpPr>
                <p:nvPr/>
              </p:nvSpPr>
              <p:spPr bwMode="auto">
                <a:xfrm>
                  <a:off x="3360" y="306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20698" name="Rectangle 58"/>
                <p:cNvSpPr>
                  <a:spLocks noChangeArrowheads="1"/>
                </p:cNvSpPr>
                <p:nvPr/>
              </p:nvSpPr>
              <p:spPr bwMode="auto">
                <a:xfrm>
                  <a:off x="3360" y="325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20699" name="Rectangle 59"/>
                <p:cNvSpPr>
                  <a:spLocks noChangeArrowheads="1"/>
                </p:cNvSpPr>
                <p:nvPr/>
              </p:nvSpPr>
              <p:spPr bwMode="auto">
                <a:xfrm>
                  <a:off x="3360" y="344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20700" name="Rectangle 60"/>
                <p:cNvSpPr>
                  <a:spLocks noChangeArrowheads="1"/>
                </p:cNvSpPr>
                <p:nvPr/>
              </p:nvSpPr>
              <p:spPr bwMode="auto">
                <a:xfrm>
                  <a:off x="3360" y="3639"/>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20701" name="Rectangle 61"/>
                <p:cNvSpPr>
                  <a:spLocks noChangeArrowheads="1"/>
                </p:cNvSpPr>
                <p:nvPr/>
              </p:nvSpPr>
              <p:spPr bwMode="auto">
                <a:xfrm>
                  <a:off x="1872"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20702" name="Rectangle 62"/>
                <p:cNvSpPr>
                  <a:spLocks noChangeArrowheads="1"/>
                </p:cNvSpPr>
                <p:nvPr/>
              </p:nvSpPr>
              <p:spPr bwMode="auto">
                <a:xfrm>
                  <a:off x="2736" y="384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703" name="Rectangle 63"/>
                <p:cNvSpPr>
                  <a:spLocks noChangeArrowheads="1"/>
                </p:cNvSpPr>
                <p:nvPr/>
              </p:nvSpPr>
              <p:spPr bwMode="auto">
                <a:xfrm>
                  <a:off x="3360"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20643">
                                            <p:txEl>
                                              <p:pRg st="0" end="0"/>
                                            </p:txEl>
                                          </p:spTgt>
                                        </p:tgtEl>
                                        <p:attrNameLst>
                                          <p:attrName>style.visibility</p:attrName>
                                        </p:attrNameLst>
                                      </p:cBhvr>
                                      <p:to>
                                        <p:strVal val="visible"/>
                                      </p:to>
                                    </p:set>
                                    <p:anim calcmode="lin" valueType="num">
                                      <p:cBhvr additive="base">
                                        <p:cTn id="7" dur="500" fill="hold"/>
                                        <p:tgtEl>
                                          <p:spTgt spid="1520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0643">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0" end="0"/>
                                            </p:txEl>
                                          </p:spTgt>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520643">
                                            <p:txEl>
                                              <p:pRg st="1" end="1"/>
                                            </p:txEl>
                                          </p:spTgt>
                                        </p:tgtEl>
                                        <p:attrNameLst>
                                          <p:attrName>style.visibility</p:attrName>
                                        </p:attrNameLst>
                                      </p:cBhvr>
                                      <p:to>
                                        <p:strVal val="visible"/>
                                      </p:to>
                                    </p:set>
                                    <p:anim calcmode="lin" valueType="num">
                                      <p:cBhvr additive="base">
                                        <p:cTn id="11" dur="500" fill="hold"/>
                                        <p:tgtEl>
                                          <p:spTgt spid="15206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20643">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1" end="1"/>
                                            </p:txEl>
                                          </p:spTgt>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520643">
                                            <p:txEl>
                                              <p:pRg st="2" end="2"/>
                                            </p:txEl>
                                          </p:spTgt>
                                        </p:tgtEl>
                                        <p:attrNameLst>
                                          <p:attrName>style.visibility</p:attrName>
                                        </p:attrNameLst>
                                      </p:cBhvr>
                                      <p:to>
                                        <p:strVal val="visible"/>
                                      </p:to>
                                    </p:set>
                                    <p:anim calcmode="lin" valueType="num">
                                      <p:cBhvr additive="base">
                                        <p:cTn id="15" dur="500" fill="hold"/>
                                        <p:tgtEl>
                                          <p:spTgt spid="15206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20643">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2" end="2"/>
                                            </p:txEl>
                                          </p:spTgt>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520643">
                                            <p:txEl>
                                              <p:pRg st="3" end="3"/>
                                            </p:txEl>
                                          </p:spTgt>
                                        </p:tgtEl>
                                        <p:attrNameLst>
                                          <p:attrName>style.visibility</p:attrName>
                                        </p:attrNameLst>
                                      </p:cBhvr>
                                      <p:to>
                                        <p:strVal val="visible"/>
                                      </p:to>
                                    </p:set>
                                    <p:anim calcmode="lin" valueType="num">
                                      <p:cBhvr additive="base">
                                        <p:cTn id="21" dur="500" fill="hold"/>
                                        <p:tgtEl>
                                          <p:spTgt spid="15206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20643">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3" end="3"/>
                                            </p:txEl>
                                          </p:spTgt>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20644"/>
                                        </p:tgtEl>
                                        <p:attrNameLst>
                                          <p:attrName>style.visibility</p:attrName>
                                        </p:attrNameLst>
                                      </p:cBhvr>
                                      <p:to>
                                        <p:strVal val="visible"/>
                                      </p:to>
                                    </p:set>
                                    <p:animEffect transition="in" filter="blinds(horizontal)">
                                      <p:cBhvr>
                                        <p:cTn id="27" dur="500"/>
                                        <p:tgtEl>
                                          <p:spTgt spid="152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855BA52-94C1-4AD6-BF96-B45FACFDEF39}" type="slidenum">
              <a:rPr lang="zh-CN" altLang="en-US"/>
              <a:pPr/>
              <a:t>71</a:t>
            </a:fld>
            <a:endParaRPr lang="en-US" altLang="zh-CN"/>
          </a:p>
        </p:txBody>
      </p:sp>
      <p:sp>
        <p:nvSpPr>
          <p:cNvPr id="5" name="日期占位符 4"/>
          <p:cNvSpPr>
            <a:spLocks noGrp="1"/>
          </p:cNvSpPr>
          <p:nvPr>
            <p:ph type="dt" sz="half" idx="11"/>
          </p:nvPr>
        </p:nvSpPr>
        <p:spPr/>
        <p:txBody>
          <a:bodyPr/>
          <a:lstStyle/>
          <a:p>
            <a:fld id="{87610893-6364-4BD2-9B22-10ED9B154AAD}" type="datetime1">
              <a:rPr lang="zh-CN" altLang="en-US"/>
              <a:pPr/>
              <a:t>2017/4/15</a:t>
            </a:fld>
            <a:endParaRPr lang="en-US" altLang="zh-CN" sz="1000"/>
          </a:p>
        </p:txBody>
      </p:sp>
      <p:sp>
        <p:nvSpPr>
          <p:cNvPr id="1385474" name="Rectangle 2"/>
          <p:cNvSpPr>
            <a:spLocks noGrp="1" noChangeArrowheads="1"/>
          </p:cNvSpPr>
          <p:nvPr>
            <p:ph type="title"/>
          </p:nvPr>
        </p:nvSpPr>
        <p:spPr/>
        <p:txBody>
          <a:bodyPr/>
          <a:lstStyle/>
          <a:p>
            <a:r>
              <a:rPr lang="zh-CN" altLang="en-US"/>
              <a:t>连接查询</a:t>
            </a:r>
          </a:p>
        </p:txBody>
      </p:sp>
      <p:sp>
        <p:nvSpPr>
          <p:cNvPr id="1385475" name="Rectangle 3"/>
          <p:cNvSpPr>
            <a:spLocks noGrp="1" noChangeArrowheads="1"/>
          </p:cNvSpPr>
          <p:nvPr>
            <p:ph type="body" idx="1"/>
          </p:nvPr>
        </p:nvSpPr>
        <p:spPr>
          <a:xfrm>
            <a:off x="650875" y="1143000"/>
            <a:ext cx="8820150" cy="5016500"/>
          </a:xfrm>
        </p:spPr>
        <p:txBody>
          <a:bodyPr/>
          <a:lstStyle/>
          <a:p>
            <a:pPr marL="342900" indent="-342900" algn="just" defTabSz="914400"/>
            <a:r>
              <a:rPr lang="en-US" altLang="zh-CN"/>
              <a:t>(2) </a:t>
            </a:r>
            <a:r>
              <a:rPr lang="zh-CN" altLang="en-US"/>
              <a:t>等值与非等值连接查询</a:t>
            </a:r>
          </a:p>
          <a:p>
            <a:pPr marL="742950" lvl="1" indent="-285750" algn="just" defTabSz="914400"/>
            <a:r>
              <a:rPr lang="zh-CN" altLang="en-US"/>
              <a:t>非等值连接查询</a:t>
            </a:r>
          </a:p>
          <a:p>
            <a:pPr marL="342900" indent="-342900" algn="just" defTabSz="914400">
              <a:buFont typeface="Wingdings" pitchFamily="2" charset="2"/>
              <a:buNone/>
            </a:pPr>
            <a:r>
              <a:rPr lang="zh-CN" altLang="en-US" sz="2000"/>
              <a:t>  </a:t>
            </a:r>
            <a:r>
              <a:rPr lang="en-US" altLang="zh-CN">
                <a:solidFill>
                  <a:srgbClr val="0000FF"/>
                </a:solidFill>
              </a:rPr>
              <a:t>[&lt;</a:t>
            </a:r>
            <a:r>
              <a:rPr lang="zh-CN" altLang="en-US">
                <a:solidFill>
                  <a:srgbClr val="0000FF"/>
                </a:solidFill>
              </a:rPr>
              <a:t>表名</a:t>
            </a:r>
            <a:r>
              <a:rPr lang="en-US" altLang="zh-CN">
                <a:solidFill>
                  <a:srgbClr val="0000FF"/>
                </a:solidFill>
              </a:rPr>
              <a:t>1&gt;.]&lt;</a:t>
            </a:r>
            <a:r>
              <a:rPr lang="zh-CN" altLang="en-US">
                <a:solidFill>
                  <a:srgbClr val="0000FF"/>
                </a:solidFill>
              </a:rPr>
              <a:t>列名</a:t>
            </a:r>
            <a:r>
              <a:rPr lang="en-US" altLang="zh-CN">
                <a:solidFill>
                  <a:srgbClr val="0000FF"/>
                </a:solidFill>
              </a:rPr>
              <a:t>1&gt;  &lt;</a:t>
            </a:r>
            <a:r>
              <a:rPr lang="zh-CN" altLang="en-US">
                <a:solidFill>
                  <a:srgbClr val="0000FF"/>
                </a:solidFill>
              </a:rPr>
              <a:t>比较运算符</a:t>
            </a:r>
            <a:r>
              <a:rPr lang="en-US" altLang="zh-CN">
                <a:solidFill>
                  <a:srgbClr val="0000FF"/>
                </a:solidFill>
              </a:rPr>
              <a:t>&gt;  [&lt;</a:t>
            </a:r>
            <a:r>
              <a:rPr lang="zh-CN" altLang="en-US">
                <a:solidFill>
                  <a:srgbClr val="0000FF"/>
                </a:solidFill>
              </a:rPr>
              <a:t>表名</a:t>
            </a:r>
            <a:r>
              <a:rPr lang="en-US" altLang="zh-CN">
                <a:solidFill>
                  <a:srgbClr val="0000FF"/>
                </a:solidFill>
              </a:rPr>
              <a:t>2&gt;.]&lt;</a:t>
            </a:r>
            <a:r>
              <a:rPr lang="zh-CN" altLang="en-US">
                <a:solidFill>
                  <a:srgbClr val="0000FF"/>
                </a:solidFill>
              </a:rPr>
              <a:t>列名</a:t>
            </a:r>
            <a:r>
              <a:rPr lang="en-US" altLang="zh-CN">
                <a:solidFill>
                  <a:srgbClr val="0000FF"/>
                </a:solidFill>
              </a:rPr>
              <a:t>2&gt;</a:t>
            </a:r>
          </a:p>
          <a:p>
            <a:pPr marL="742950" lvl="1" indent="-285750" algn="just" defTabSz="914400">
              <a:lnSpc>
                <a:spcPct val="110000"/>
              </a:lnSpc>
            </a:pPr>
            <a:r>
              <a:rPr lang="zh-CN" altLang="en-US"/>
              <a:t>比较运算符：</a:t>
            </a:r>
            <a:r>
              <a:rPr lang="en-US" altLang="zh-CN"/>
              <a:t>&gt;</a:t>
            </a:r>
            <a:r>
              <a:rPr lang="zh-CN" altLang="en-US"/>
              <a:t>、</a:t>
            </a:r>
            <a:r>
              <a:rPr lang="en-US" altLang="zh-CN"/>
              <a:t>&lt;</a:t>
            </a:r>
            <a:r>
              <a:rPr lang="zh-CN" altLang="en-US"/>
              <a:t>、</a:t>
            </a:r>
            <a:r>
              <a:rPr lang="en-US" altLang="zh-CN"/>
              <a:t>&gt;=</a:t>
            </a:r>
            <a:r>
              <a:rPr lang="zh-CN" altLang="en-US"/>
              <a:t>、</a:t>
            </a:r>
            <a:r>
              <a:rPr lang="en-US" altLang="zh-CN"/>
              <a:t>&lt;=</a:t>
            </a:r>
            <a:r>
              <a:rPr lang="zh-CN" altLang="en-US"/>
              <a:t>、</a:t>
            </a:r>
            <a:r>
              <a:rPr lang="en-US" altLang="zh-CN"/>
              <a:t>!=</a:t>
            </a:r>
          </a:p>
          <a:p>
            <a:pPr marL="342900" indent="-342900" algn="just" defTabSz="914400">
              <a:lnSpc>
                <a:spcPct val="110000"/>
              </a:lnSpc>
            </a:pPr>
            <a:r>
              <a:rPr lang="en-US" altLang="zh-CN"/>
              <a:t>(3) </a:t>
            </a:r>
            <a:r>
              <a:rPr lang="zh-CN" altLang="en-US"/>
              <a:t>自身连接</a:t>
            </a:r>
          </a:p>
          <a:p>
            <a:pPr marL="742950" lvl="1" indent="-285750" defTabSz="914400">
              <a:lnSpc>
                <a:spcPct val="110000"/>
              </a:lnSpc>
            </a:pPr>
            <a:r>
              <a:rPr lang="zh-CN" altLang="en-US"/>
              <a:t>一个表与其自己进行连接，称为表的自身连接</a:t>
            </a:r>
            <a:endParaRPr lang="zh-CN" altLang="en-US" sz="4000"/>
          </a:p>
          <a:p>
            <a:pPr marL="742950" lvl="1" indent="-285750" defTabSz="914400">
              <a:lnSpc>
                <a:spcPct val="110000"/>
              </a:lnSpc>
            </a:pPr>
            <a:r>
              <a:rPr lang="zh-CN" altLang="en-US"/>
              <a:t>需要给表起别名以示区别</a:t>
            </a:r>
          </a:p>
          <a:p>
            <a:pPr marL="742950" lvl="1" indent="-285750" defTabSz="914400">
              <a:lnSpc>
                <a:spcPct val="110000"/>
              </a:lnSpc>
            </a:pPr>
            <a:r>
              <a:rPr lang="zh-CN" altLang="en-US"/>
              <a:t>由于所有属性名都是同名属性，因此必须使用别名前缀</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灯片编号占位符 3"/>
          <p:cNvSpPr>
            <a:spLocks noGrp="1"/>
          </p:cNvSpPr>
          <p:nvPr>
            <p:ph type="sldNum" sz="quarter" idx="10"/>
          </p:nvPr>
        </p:nvSpPr>
        <p:spPr/>
        <p:txBody>
          <a:bodyPr/>
          <a:lstStyle/>
          <a:p>
            <a:fld id="{34F921D2-0BBA-44F4-8767-B79C6A0CC867}" type="slidenum">
              <a:rPr lang="zh-CN" altLang="en-US"/>
              <a:pPr/>
              <a:t>72</a:t>
            </a:fld>
            <a:endParaRPr lang="en-US" altLang="zh-CN"/>
          </a:p>
        </p:txBody>
      </p:sp>
      <p:sp>
        <p:nvSpPr>
          <p:cNvPr id="241" name="日期占位符 4"/>
          <p:cNvSpPr>
            <a:spLocks noGrp="1"/>
          </p:cNvSpPr>
          <p:nvPr>
            <p:ph type="dt" sz="half" idx="11"/>
          </p:nvPr>
        </p:nvSpPr>
        <p:spPr/>
        <p:txBody>
          <a:bodyPr/>
          <a:lstStyle/>
          <a:p>
            <a:fld id="{A3490752-B98D-4BE6-8E05-70B21B96708E}" type="datetime1">
              <a:rPr lang="zh-CN" altLang="en-US"/>
              <a:pPr/>
              <a:t>2017/4/15</a:t>
            </a:fld>
            <a:endParaRPr lang="en-US" altLang="zh-CN" sz="1000"/>
          </a:p>
        </p:txBody>
      </p:sp>
      <p:sp>
        <p:nvSpPr>
          <p:cNvPr id="1387522" name="Rectangle 2"/>
          <p:cNvSpPr>
            <a:spLocks noGrp="1" noChangeArrowheads="1"/>
          </p:cNvSpPr>
          <p:nvPr>
            <p:ph type="title"/>
          </p:nvPr>
        </p:nvSpPr>
        <p:spPr/>
        <p:txBody>
          <a:bodyPr/>
          <a:lstStyle/>
          <a:p>
            <a:r>
              <a:rPr lang="en-US" altLang="zh-CN"/>
              <a:t>(3) </a:t>
            </a:r>
            <a:r>
              <a:rPr lang="zh-CN" altLang="en-US"/>
              <a:t>自身连接</a:t>
            </a:r>
          </a:p>
        </p:txBody>
      </p:sp>
      <p:sp>
        <p:nvSpPr>
          <p:cNvPr id="1387523" name="Rectangle 3"/>
          <p:cNvSpPr>
            <a:spLocks noGrp="1" noChangeArrowheads="1"/>
          </p:cNvSpPr>
          <p:nvPr>
            <p:ph type="body" idx="1"/>
          </p:nvPr>
        </p:nvSpPr>
        <p:spPr>
          <a:xfrm>
            <a:off x="650875" y="1143000"/>
            <a:ext cx="8820150" cy="1484313"/>
          </a:xfrm>
        </p:spPr>
        <p:txBody>
          <a:bodyPr/>
          <a:lstStyle/>
          <a:p>
            <a:pPr marL="342900" indent="-342900" algn="just" defTabSz="914400">
              <a:buFont typeface="Wingdings" pitchFamily="2" charset="2"/>
              <a:buNone/>
            </a:pPr>
            <a:r>
              <a:rPr lang="en-US" altLang="zh-CN"/>
              <a:t>[</a:t>
            </a:r>
            <a:r>
              <a:rPr lang="zh-CN" altLang="en-US">
                <a:ea typeface="黑体" pitchFamily="49" charset="-122"/>
              </a:rPr>
              <a:t>例</a:t>
            </a:r>
            <a:r>
              <a:rPr lang="en-US" altLang="zh-CN"/>
              <a:t>]  </a:t>
            </a:r>
            <a:r>
              <a:rPr lang="zh-CN" altLang="en-US"/>
              <a:t>查询每一门课的间接先修课</a:t>
            </a:r>
            <a:r>
              <a:rPr lang="en-US" altLang="zh-CN"/>
              <a:t>(</a:t>
            </a:r>
            <a:r>
              <a:rPr lang="zh-CN" altLang="en-US"/>
              <a:t>即先修课的先修课</a:t>
            </a:r>
            <a:r>
              <a:rPr lang="en-US" altLang="zh-CN"/>
              <a:t>)</a:t>
            </a:r>
          </a:p>
          <a:p>
            <a:pPr marL="342900" indent="-342900" defTabSz="914400">
              <a:lnSpc>
                <a:spcPct val="60000"/>
              </a:lnSpc>
              <a:buFont typeface="Wingdings" pitchFamily="2" charset="2"/>
              <a:buNone/>
            </a:pPr>
            <a:r>
              <a:rPr lang="zh-CN" altLang="en-US"/>
              <a:t>     </a:t>
            </a:r>
            <a:r>
              <a:rPr lang="en-US" altLang="zh-CN" sz="2400"/>
              <a:t>SELECT  FIRST.Cno</a:t>
            </a:r>
            <a:r>
              <a:rPr lang="zh-CN" altLang="en-US" sz="2400"/>
              <a:t>，</a:t>
            </a:r>
            <a:r>
              <a:rPr lang="en-US" altLang="zh-CN" sz="2400"/>
              <a:t>SECOND.Cpno</a:t>
            </a:r>
          </a:p>
          <a:p>
            <a:pPr marL="342900" indent="-342900" defTabSz="914400">
              <a:lnSpc>
                <a:spcPct val="60000"/>
              </a:lnSpc>
              <a:buFont typeface="Wingdings" pitchFamily="2" charset="2"/>
              <a:buNone/>
            </a:pPr>
            <a:r>
              <a:rPr lang="en-US" altLang="zh-CN" sz="2400"/>
              <a:t>             FROM  Course  </a:t>
            </a:r>
            <a:r>
              <a:rPr lang="en-US" altLang="zh-CN" sz="2400">
                <a:solidFill>
                  <a:srgbClr val="FF0000"/>
                </a:solidFill>
              </a:rPr>
              <a:t>FIRST</a:t>
            </a:r>
            <a:r>
              <a:rPr lang="zh-CN" altLang="en-US" sz="2400"/>
              <a:t>，</a:t>
            </a:r>
            <a:r>
              <a:rPr lang="en-US" altLang="zh-CN" sz="2400"/>
              <a:t>Course  </a:t>
            </a:r>
            <a:r>
              <a:rPr lang="en-US" altLang="zh-CN" sz="2400">
                <a:solidFill>
                  <a:srgbClr val="FF0000"/>
                </a:solidFill>
              </a:rPr>
              <a:t>SECOND</a:t>
            </a:r>
          </a:p>
          <a:p>
            <a:pPr marL="342900" indent="-342900" defTabSz="914400">
              <a:lnSpc>
                <a:spcPct val="60000"/>
              </a:lnSpc>
              <a:buFont typeface="Wingdings" pitchFamily="2" charset="2"/>
              <a:buNone/>
            </a:pPr>
            <a:r>
              <a:rPr lang="en-US" altLang="zh-CN" sz="2400"/>
              <a:t>             WHERE FIRST.Cpno = SECOND.Cno</a:t>
            </a:r>
            <a:r>
              <a:rPr lang="zh-CN" altLang="en-US" sz="2400"/>
              <a:t>； </a:t>
            </a:r>
          </a:p>
        </p:txBody>
      </p:sp>
      <p:sp>
        <p:nvSpPr>
          <p:cNvPr id="1387524" name="Rectangle 4"/>
          <p:cNvSpPr>
            <a:spLocks noChangeArrowheads="1"/>
          </p:cNvSpPr>
          <p:nvPr/>
        </p:nvSpPr>
        <p:spPr bwMode="auto">
          <a:xfrm>
            <a:off x="225425" y="3200400"/>
            <a:ext cx="2887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nSpc>
                <a:spcPct val="90000"/>
              </a:lnSpc>
              <a:spcBef>
                <a:spcPct val="35000"/>
              </a:spcBef>
              <a:buClr>
                <a:srgbClr val="27305F"/>
              </a:buClr>
              <a:buSzPct val="60000"/>
              <a:buFont typeface="Wingdings" pitchFamily="2" charset="2"/>
              <a:buNone/>
            </a:pPr>
            <a:r>
              <a:rPr lang="en-US" altLang="zh-CN" sz="2000"/>
              <a:t>FIRST</a:t>
            </a:r>
            <a:r>
              <a:rPr lang="zh-CN" altLang="en-US" sz="2000"/>
              <a:t>表（</a:t>
            </a:r>
            <a:r>
              <a:rPr lang="en-US" altLang="zh-CN" sz="2000"/>
              <a:t>Course</a:t>
            </a:r>
            <a:r>
              <a:rPr lang="zh-CN" altLang="en-US" sz="2000"/>
              <a:t>表） </a:t>
            </a:r>
          </a:p>
        </p:txBody>
      </p:sp>
      <p:sp>
        <p:nvSpPr>
          <p:cNvPr id="1387624" name="Rectangle 104"/>
          <p:cNvSpPr>
            <a:spLocks noChangeArrowheads="1"/>
          </p:cNvSpPr>
          <p:nvPr/>
        </p:nvSpPr>
        <p:spPr bwMode="auto">
          <a:xfrm>
            <a:off x="3806825" y="3200400"/>
            <a:ext cx="3171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CN" sz="2000"/>
              <a:t>SECOND</a:t>
            </a:r>
            <a:r>
              <a:rPr lang="zh-CN" altLang="en-US" sz="2000"/>
              <a:t>表（</a:t>
            </a:r>
            <a:r>
              <a:rPr lang="en-US" altLang="zh-CN" sz="2000"/>
              <a:t>Course</a:t>
            </a:r>
            <a:r>
              <a:rPr lang="zh-CN" altLang="en-US" sz="2000"/>
              <a:t>表）</a:t>
            </a:r>
          </a:p>
        </p:txBody>
      </p:sp>
      <p:grpSp>
        <p:nvGrpSpPr>
          <p:cNvPr id="1387742" name="Group 222"/>
          <p:cNvGrpSpPr>
            <a:grpSpLocks/>
          </p:cNvGrpSpPr>
          <p:nvPr/>
        </p:nvGrpSpPr>
        <p:grpSpPr bwMode="auto">
          <a:xfrm>
            <a:off x="4763" y="3505200"/>
            <a:ext cx="4872037" cy="3200400"/>
            <a:chOff x="-3" y="-3"/>
            <a:chExt cx="3169" cy="3998"/>
          </a:xfrm>
        </p:grpSpPr>
        <p:grpSp>
          <p:nvGrpSpPr>
            <p:cNvPr id="1387743" name="Group 223"/>
            <p:cNvGrpSpPr>
              <a:grpSpLocks/>
            </p:cNvGrpSpPr>
            <p:nvPr/>
          </p:nvGrpSpPr>
          <p:grpSpPr bwMode="auto">
            <a:xfrm>
              <a:off x="0" y="0"/>
              <a:ext cx="3163" cy="3992"/>
              <a:chOff x="0" y="0"/>
              <a:chExt cx="3163" cy="3992"/>
            </a:xfrm>
          </p:grpSpPr>
          <p:grpSp>
            <p:nvGrpSpPr>
              <p:cNvPr id="1387744" name="Group 224"/>
              <p:cNvGrpSpPr>
                <a:grpSpLocks/>
              </p:cNvGrpSpPr>
              <p:nvPr/>
            </p:nvGrpSpPr>
            <p:grpSpPr bwMode="auto">
              <a:xfrm>
                <a:off x="0" y="0"/>
                <a:ext cx="513" cy="499"/>
                <a:chOff x="0" y="0"/>
                <a:chExt cx="513" cy="499"/>
              </a:xfrm>
            </p:grpSpPr>
            <p:sp>
              <p:nvSpPr>
                <p:cNvPr id="1387745" name="Rectangle 225"/>
                <p:cNvSpPr>
                  <a:spLocks noChangeArrowheads="1"/>
                </p:cNvSpPr>
                <p:nvPr/>
              </p:nvSpPr>
              <p:spPr bwMode="auto">
                <a:xfrm>
                  <a:off x="43" y="0"/>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tabLst>
                      <a:tab pos="266700" algn="r"/>
                      <a:tab pos="2636838" algn="ctr"/>
                      <a:tab pos="5273675" algn="r"/>
                    </a:tabLst>
                  </a:pPr>
                  <a:r>
                    <a:rPr kumimoji="1" lang="en-US" altLang="zh-CN" sz="2000">
                      <a:latin typeface="Times New Roman" pitchFamily="18" charset="0"/>
                    </a:rPr>
                    <a:t>Cno</a:t>
                  </a:r>
                  <a:endParaRPr kumimoji="1" lang="zh-CN" altLang="en-US" sz="2000" b="0">
                    <a:latin typeface="Times New Roman" pitchFamily="18" charset="0"/>
                  </a:endParaRPr>
                </a:p>
              </p:txBody>
            </p:sp>
            <p:sp>
              <p:nvSpPr>
                <p:cNvPr id="1387746" name="Rectangle 226"/>
                <p:cNvSpPr>
                  <a:spLocks noChangeArrowheads="1"/>
                </p:cNvSpPr>
                <p:nvPr/>
              </p:nvSpPr>
              <p:spPr bwMode="auto">
                <a:xfrm>
                  <a:off x="0" y="0"/>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47" name="Group 227"/>
              <p:cNvGrpSpPr>
                <a:grpSpLocks/>
              </p:cNvGrpSpPr>
              <p:nvPr/>
            </p:nvGrpSpPr>
            <p:grpSpPr bwMode="auto">
              <a:xfrm>
                <a:off x="513" y="0"/>
                <a:ext cx="1272" cy="499"/>
                <a:chOff x="513" y="0"/>
                <a:chExt cx="1272" cy="499"/>
              </a:xfrm>
            </p:grpSpPr>
            <p:sp>
              <p:nvSpPr>
                <p:cNvPr id="1387748" name="Rectangle 228"/>
                <p:cNvSpPr>
                  <a:spLocks noChangeArrowheads="1"/>
                </p:cNvSpPr>
                <p:nvPr/>
              </p:nvSpPr>
              <p:spPr bwMode="auto">
                <a:xfrm>
                  <a:off x="556" y="0"/>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Cname</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49" name="Rectangle 229"/>
                <p:cNvSpPr>
                  <a:spLocks noChangeArrowheads="1"/>
                </p:cNvSpPr>
                <p:nvPr/>
              </p:nvSpPr>
              <p:spPr bwMode="auto">
                <a:xfrm>
                  <a:off x="513" y="0"/>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0" name="Group 230"/>
              <p:cNvGrpSpPr>
                <a:grpSpLocks/>
              </p:cNvGrpSpPr>
              <p:nvPr/>
            </p:nvGrpSpPr>
            <p:grpSpPr bwMode="auto">
              <a:xfrm>
                <a:off x="1785" y="0"/>
                <a:ext cx="611" cy="499"/>
                <a:chOff x="1785" y="0"/>
                <a:chExt cx="611" cy="499"/>
              </a:xfrm>
            </p:grpSpPr>
            <p:sp>
              <p:nvSpPr>
                <p:cNvPr id="1387751" name="Rectangle 231"/>
                <p:cNvSpPr>
                  <a:spLocks noChangeArrowheads="1"/>
                </p:cNvSpPr>
                <p:nvPr/>
              </p:nvSpPr>
              <p:spPr bwMode="auto">
                <a:xfrm>
                  <a:off x="1828" y="0"/>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Cpno</a:t>
                  </a:r>
                  <a:endParaRPr kumimoji="1" lang="zh-CN" altLang="en-US" sz="2000" b="0">
                    <a:latin typeface="Times New Roman" pitchFamily="18" charset="0"/>
                  </a:endParaRPr>
                </a:p>
              </p:txBody>
            </p:sp>
            <p:sp>
              <p:nvSpPr>
                <p:cNvPr id="1387752" name="Rectangle 232"/>
                <p:cNvSpPr>
                  <a:spLocks noChangeArrowheads="1"/>
                </p:cNvSpPr>
                <p:nvPr/>
              </p:nvSpPr>
              <p:spPr bwMode="auto">
                <a:xfrm>
                  <a:off x="1785" y="0"/>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3" name="Group 233"/>
              <p:cNvGrpSpPr>
                <a:grpSpLocks/>
              </p:cNvGrpSpPr>
              <p:nvPr/>
            </p:nvGrpSpPr>
            <p:grpSpPr bwMode="auto">
              <a:xfrm>
                <a:off x="2396" y="0"/>
                <a:ext cx="767" cy="499"/>
                <a:chOff x="2396" y="0"/>
                <a:chExt cx="767" cy="499"/>
              </a:xfrm>
            </p:grpSpPr>
            <p:sp>
              <p:nvSpPr>
                <p:cNvPr id="1387754" name="Rectangle 234"/>
                <p:cNvSpPr>
                  <a:spLocks noChangeArrowheads="1"/>
                </p:cNvSpPr>
                <p:nvPr/>
              </p:nvSpPr>
              <p:spPr bwMode="auto">
                <a:xfrm>
                  <a:off x="2439" y="0"/>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Ccredit</a:t>
                  </a:r>
                  <a:endParaRPr kumimoji="1" lang="zh-CN" altLang="en-US" sz="2000" b="0">
                    <a:latin typeface="Times New Roman" pitchFamily="18" charset="0"/>
                  </a:endParaRPr>
                </a:p>
              </p:txBody>
            </p:sp>
            <p:sp>
              <p:nvSpPr>
                <p:cNvPr id="1387755" name="Rectangle 235"/>
                <p:cNvSpPr>
                  <a:spLocks noChangeArrowheads="1"/>
                </p:cNvSpPr>
                <p:nvPr/>
              </p:nvSpPr>
              <p:spPr bwMode="auto">
                <a:xfrm>
                  <a:off x="2396" y="0"/>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6" name="Group 236"/>
              <p:cNvGrpSpPr>
                <a:grpSpLocks/>
              </p:cNvGrpSpPr>
              <p:nvPr/>
            </p:nvGrpSpPr>
            <p:grpSpPr bwMode="auto">
              <a:xfrm>
                <a:off x="0" y="499"/>
                <a:ext cx="513" cy="499"/>
                <a:chOff x="0" y="499"/>
                <a:chExt cx="513" cy="499"/>
              </a:xfrm>
            </p:grpSpPr>
            <p:sp>
              <p:nvSpPr>
                <p:cNvPr id="1387757" name="Rectangle 237"/>
                <p:cNvSpPr>
                  <a:spLocks noChangeArrowheads="1"/>
                </p:cNvSpPr>
                <p:nvPr/>
              </p:nvSpPr>
              <p:spPr bwMode="auto">
                <a:xfrm>
                  <a:off x="43" y="499"/>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58" name="Rectangle 238"/>
                <p:cNvSpPr>
                  <a:spLocks noChangeArrowheads="1"/>
                </p:cNvSpPr>
                <p:nvPr/>
              </p:nvSpPr>
              <p:spPr bwMode="auto">
                <a:xfrm>
                  <a:off x="0" y="499"/>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9" name="Group 239"/>
              <p:cNvGrpSpPr>
                <a:grpSpLocks/>
              </p:cNvGrpSpPr>
              <p:nvPr/>
            </p:nvGrpSpPr>
            <p:grpSpPr bwMode="auto">
              <a:xfrm>
                <a:off x="513" y="499"/>
                <a:ext cx="1272" cy="499"/>
                <a:chOff x="513" y="499"/>
                <a:chExt cx="1272" cy="499"/>
              </a:xfrm>
            </p:grpSpPr>
            <p:sp>
              <p:nvSpPr>
                <p:cNvPr id="1387760" name="Rectangle 240"/>
                <p:cNvSpPr>
                  <a:spLocks noChangeArrowheads="1"/>
                </p:cNvSpPr>
                <p:nvPr/>
              </p:nvSpPr>
              <p:spPr bwMode="auto">
                <a:xfrm>
                  <a:off x="556" y="499"/>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数据库</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61" name="Rectangle 241"/>
                <p:cNvSpPr>
                  <a:spLocks noChangeArrowheads="1"/>
                </p:cNvSpPr>
                <p:nvPr/>
              </p:nvSpPr>
              <p:spPr bwMode="auto">
                <a:xfrm>
                  <a:off x="513" y="499"/>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62" name="Group 242"/>
              <p:cNvGrpSpPr>
                <a:grpSpLocks/>
              </p:cNvGrpSpPr>
              <p:nvPr/>
            </p:nvGrpSpPr>
            <p:grpSpPr bwMode="auto">
              <a:xfrm>
                <a:off x="1785" y="499"/>
                <a:ext cx="611" cy="499"/>
                <a:chOff x="1785" y="499"/>
                <a:chExt cx="611" cy="499"/>
              </a:xfrm>
            </p:grpSpPr>
            <p:sp>
              <p:nvSpPr>
                <p:cNvPr id="1387763" name="Rectangle 243"/>
                <p:cNvSpPr>
                  <a:spLocks noChangeArrowheads="1"/>
                </p:cNvSpPr>
                <p:nvPr/>
              </p:nvSpPr>
              <p:spPr bwMode="auto">
                <a:xfrm>
                  <a:off x="1828" y="499"/>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64" name="Rectangle 244"/>
                <p:cNvSpPr>
                  <a:spLocks noChangeArrowheads="1"/>
                </p:cNvSpPr>
                <p:nvPr/>
              </p:nvSpPr>
              <p:spPr bwMode="auto">
                <a:xfrm>
                  <a:off x="1785" y="499"/>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65" name="Group 245"/>
              <p:cNvGrpSpPr>
                <a:grpSpLocks/>
              </p:cNvGrpSpPr>
              <p:nvPr/>
            </p:nvGrpSpPr>
            <p:grpSpPr bwMode="auto">
              <a:xfrm>
                <a:off x="2396" y="499"/>
                <a:ext cx="767" cy="499"/>
                <a:chOff x="2396" y="499"/>
                <a:chExt cx="767" cy="499"/>
              </a:xfrm>
            </p:grpSpPr>
            <p:sp>
              <p:nvSpPr>
                <p:cNvPr id="1387766" name="Rectangle 246"/>
                <p:cNvSpPr>
                  <a:spLocks noChangeArrowheads="1"/>
                </p:cNvSpPr>
                <p:nvPr/>
              </p:nvSpPr>
              <p:spPr bwMode="auto">
                <a:xfrm>
                  <a:off x="2439" y="499"/>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  </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67" name="Rectangle 247"/>
                <p:cNvSpPr>
                  <a:spLocks noChangeArrowheads="1"/>
                </p:cNvSpPr>
                <p:nvPr/>
              </p:nvSpPr>
              <p:spPr bwMode="auto">
                <a:xfrm>
                  <a:off x="2396" y="499"/>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68" name="Group 248"/>
              <p:cNvGrpSpPr>
                <a:grpSpLocks/>
              </p:cNvGrpSpPr>
              <p:nvPr/>
            </p:nvGrpSpPr>
            <p:grpSpPr bwMode="auto">
              <a:xfrm>
                <a:off x="0" y="998"/>
                <a:ext cx="513" cy="499"/>
                <a:chOff x="0" y="998"/>
                <a:chExt cx="513" cy="499"/>
              </a:xfrm>
            </p:grpSpPr>
            <p:sp>
              <p:nvSpPr>
                <p:cNvPr id="1387769" name="Rectangle 249"/>
                <p:cNvSpPr>
                  <a:spLocks noChangeArrowheads="1"/>
                </p:cNvSpPr>
                <p:nvPr/>
              </p:nvSpPr>
              <p:spPr bwMode="auto">
                <a:xfrm>
                  <a:off x="43" y="998"/>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70" name="Rectangle 250"/>
                <p:cNvSpPr>
                  <a:spLocks noChangeArrowheads="1"/>
                </p:cNvSpPr>
                <p:nvPr/>
              </p:nvSpPr>
              <p:spPr bwMode="auto">
                <a:xfrm>
                  <a:off x="0" y="998"/>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71" name="Group 251"/>
              <p:cNvGrpSpPr>
                <a:grpSpLocks/>
              </p:cNvGrpSpPr>
              <p:nvPr/>
            </p:nvGrpSpPr>
            <p:grpSpPr bwMode="auto">
              <a:xfrm>
                <a:off x="513" y="998"/>
                <a:ext cx="1272" cy="499"/>
                <a:chOff x="513" y="998"/>
                <a:chExt cx="1272" cy="499"/>
              </a:xfrm>
            </p:grpSpPr>
            <p:sp>
              <p:nvSpPr>
                <p:cNvPr id="1387772" name="Rectangle 252"/>
                <p:cNvSpPr>
                  <a:spLocks noChangeArrowheads="1"/>
                </p:cNvSpPr>
                <p:nvPr/>
              </p:nvSpPr>
              <p:spPr bwMode="auto">
                <a:xfrm>
                  <a:off x="556" y="998"/>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数学</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73" name="Rectangle 253"/>
                <p:cNvSpPr>
                  <a:spLocks noChangeArrowheads="1"/>
                </p:cNvSpPr>
                <p:nvPr/>
              </p:nvSpPr>
              <p:spPr bwMode="auto">
                <a:xfrm>
                  <a:off x="513" y="998"/>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74" name="Group 254"/>
              <p:cNvGrpSpPr>
                <a:grpSpLocks/>
              </p:cNvGrpSpPr>
              <p:nvPr/>
            </p:nvGrpSpPr>
            <p:grpSpPr bwMode="auto">
              <a:xfrm>
                <a:off x="1785" y="998"/>
                <a:ext cx="611" cy="499"/>
                <a:chOff x="1785" y="998"/>
                <a:chExt cx="611" cy="499"/>
              </a:xfrm>
            </p:grpSpPr>
            <p:sp>
              <p:nvSpPr>
                <p:cNvPr id="1387775" name="Rectangle 255"/>
                <p:cNvSpPr>
                  <a:spLocks noChangeArrowheads="1"/>
                </p:cNvSpPr>
                <p:nvPr/>
              </p:nvSpPr>
              <p:spPr bwMode="auto">
                <a:xfrm>
                  <a:off x="1828" y="998"/>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1000" b="0">
                      <a:latin typeface="Times New Roman" pitchFamily="18" charset="0"/>
                    </a:rPr>
                    <a:t> </a:t>
                  </a:r>
                </a:p>
                <a:p>
                  <a:pPr algn="l"/>
                  <a:endParaRPr kumimoji="1" lang="zh-CN" altLang="en-US" b="0">
                    <a:latin typeface="Times New Roman" pitchFamily="18" charset="0"/>
                  </a:endParaRPr>
                </a:p>
              </p:txBody>
            </p:sp>
            <p:sp>
              <p:nvSpPr>
                <p:cNvPr id="1387776" name="Rectangle 256"/>
                <p:cNvSpPr>
                  <a:spLocks noChangeArrowheads="1"/>
                </p:cNvSpPr>
                <p:nvPr/>
              </p:nvSpPr>
              <p:spPr bwMode="auto">
                <a:xfrm>
                  <a:off x="1785" y="998"/>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77" name="Group 257"/>
              <p:cNvGrpSpPr>
                <a:grpSpLocks/>
              </p:cNvGrpSpPr>
              <p:nvPr/>
            </p:nvGrpSpPr>
            <p:grpSpPr bwMode="auto">
              <a:xfrm>
                <a:off x="2396" y="998"/>
                <a:ext cx="767" cy="499"/>
                <a:chOff x="2396" y="998"/>
                <a:chExt cx="767" cy="499"/>
              </a:xfrm>
            </p:grpSpPr>
            <p:sp>
              <p:nvSpPr>
                <p:cNvPr id="1387778" name="Rectangle 258"/>
                <p:cNvSpPr>
                  <a:spLocks noChangeArrowheads="1"/>
                </p:cNvSpPr>
                <p:nvPr/>
              </p:nvSpPr>
              <p:spPr bwMode="auto">
                <a:xfrm>
                  <a:off x="2439" y="998"/>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79" name="Rectangle 259"/>
                <p:cNvSpPr>
                  <a:spLocks noChangeArrowheads="1"/>
                </p:cNvSpPr>
                <p:nvPr/>
              </p:nvSpPr>
              <p:spPr bwMode="auto">
                <a:xfrm>
                  <a:off x="2396" y="998"/>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0" name="Group 260"/>
              <p:cNvGrpSpPr>
                <a:grpSpLocks/>
              </p:cNvGrpSpPr>
              <p:nvPr/>
            </p:nvGrpSpPr>
            <p:grpSpPr bwMode="auto">
              <a:xfrm>
                <a:off x="0" y="1497"/>
                <a:ext cx="513" cy="499"/>
                <a:chOff x="0" y="1497"/>
                <a:chExt cx="513" cy="499"/>
              </a:xfrm>
            </p:grpSpPr>
            <p:sp>
              <p:nvSpPr>
                <p:cNvPr id="1387781" name="Rectangle 261"/>
                <p:cNvSpPr>
                  <a:spLocks noChangeArrowheads="1"/>
                </p:cNvSpPr>
                <p:nvPr/>
              </p:nvSpPr>
              <p:spPr bwMode="auto">
                <a:xfrm>
                  <a:off x="43" y="1497"/>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82" name="Rectangle 262"/>
                <p:cNvSpPr>
                  <a:spLocks noChangeArrowheads="1"/>
                </p:cNvSpPr>
                <p:nvPr/>
              </p:nvSpPr>
              <p:spPr bwMode="auto">
                <a:xfrm>
                  <a:off x="0" y="1497"/>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3" name="Group 263"/>
              <p:cNvGrpSpPr>
                <a:grpSpLocks/>
              </p:cNvGrpSpPr>
              <p:nvPr/>
            </p:nvGrpSpPr>
            <p:grpSpPr bwMode="auto">
              <a:xfrm>
                <a:off x="513" y="1497"/>
                <a:ext cx="1272" cy="499"/>
                <a:chOff x="513" y="1497"/>
                <a:chExt cx="1272" cy="499"/>
              </a:xfrm>
            </p:grpSpPr>
            <p:sp>
              <p:nvSpPr>
                <p:cNvPr id="1387784" name="Rectangle 264"/>
                <p:cNvSpPr>
                  <a:spLocks noChangeArrowheads="1"/>
                </p:cNvSpPr>
                <p:nvPr/>
              </p:nvSpPr>
              <p:spPr bwMode="auto">
                <a:xfrm>
                  <a:off x="556" y="1497"/>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信息系统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85" name="Rectangle 265"/>
                <p:cNvSpPr>
                  <a:spLocks noChangeArrowheads="1"/>
                </p:cNvSpPr>
                <p:nvPr/>
              </p:nvSpPr>
              <p:spPr bwMode="auto">
                <a:xfrm>
                  <a:off x="513" y="1497"/>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6" name="Group 266"/>
              <p:cNvGrpSpPr>
                <a:grpSpLocks/>
              </p:cNvGrpSpPr>
              <p:nvPr/>
            </p:nvGrpSpPr>
            <p:grpSpPr bwMode="auto">
              <a:xfrm>
                <a:off x="1785" y="1497"/>
                <a:ext cx="611" cy="499"/>
                <a:chOff x="1785" y="1497"/>
                <a:chExt cx="611" cy="499"/>
              </a:xfrm>
            </p:grpSpPr>
            <p:sp>
              <p:nvSpPr>
                <p:cNvPr id="1387787" name="Rectangle 267"/>
                <p:cNvSpPr>
                  <a:spLocks noChangeArrowheads="1"/>
                </p:cNvSpPr>
                <p:nvPr/>
              </p:nvSpPr>
              <p:spPr bwMode="auto">
                <a:xfrm>
                  <a:off x="1828" y="1497"/>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88" name="Rectangle 268"/>
                <p:cNvSpPr>
                  <a:spLocks noChangeArrowheads="1"/>
                </p:cNvSpPr>
                <p:nvPr/>
              </p:nvSpPr>
              <p:spPr bwMode="auto">
                <a:xfrm>
                  <a:off x="1785" y="1497"/>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9" name="Group 269"/>
              <p:cNvGrpSpPr>
                <a:grpSpLocks/>
              </p:cNvGrpSpPr>
              <p:nvPr/>
            </p:nvGrpSpPr>
            <p:grpSpPr bwMode="auto">
              <a:xfrm>
                <a:off x="2396" y="1497"/>
                <a:ext cx="767" cy="499"/>
                <a:chOff x="2396" y="1497"/>
                <a:chExt cx="767" cy="499"/>
              </a:xfrm>
            </p:grpSpPr>
            <p:sp>
              <p:nvSpPr>
                <p:cNvPr id="1387790" name="Rectangle 270"/>
                <p:cNvSpPr>
                  <a:spLocks noChangeArrowheads="1"/>
                </p:cNvSpPr>
                <p:nvPr/>
              </p:nvSpPr>
              <p:spPr bwMode="auto">
                <a:xfrm>
                  <a:off x="2439" y="1497"/>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91" name="Rectangle 271"/>
                <p:cNvSpPr>
                  <a:spLocks noChangeArrowheads="1"/>
                </p:cNvSpPr>
                <p:nvPr/>
              </p:nvSpPr>
              <p:spPr bwMode="auto">
                <a:xfrm>
                  <a:off x="2396" y="1497"/>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92" name="Group 272"/>
              <p:cNvGrpSpPr>
                <a:grpSpLocks/>
              </p:cNvGrpSpPr>
              <p:nvPr/>
            </p:nvGrpSpPr>
            <p:grpSpPr bwMode="auto">
              <a:xfrm>
                <a:off x="0" y="1996"/>
                <a:ext cx="513" cy="499"/>
                <a:chOff x="0" y="1996"/>
                <a:chExt cx="513" cy="499"/>
              </a:xfrm>
            </p:grpSpPr>
            <p:sp>
              <p:nvSpPr>
                <p:cNvPr id="1387793" name="Rectangle 273"/>
                <p:cNvSpPr>
                  <a:spLocks noChangeArrowheads="1"/>
                </p:cNvSpPr>
                <p:nvPr/>
              </p:nvSpPr>
              <p:spPr bwMode="auto">
                <a:xfrm>
                  <a:off x="43" y="1996"/>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94" name="Rectangle 274"/>
                <p:cNvSpPr>
                  <a:spLocks noChangeArrowheads="1"/>
                </p:cNvSpPr>
                <p:nvPr/>
              </p:nvSpPr>
              <p:spPr bwMode="auto">
                <a:xfrm>
                  <a:off x="0" y="1996"/>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95" name="Group 275"/>
              <p:cNvGrpSpPr>
                <a:grpSpLocks/>
              </p:cNvGrpSpPr>
              <p:nvPr/>
            </p:nvGrpSpPr>
            <p:grpSpPr bwMode="auto">
              <a:xfrm>
                <a:off x="513" y="1996"/>
                <a:ext cx="1272" cy="499"/>
                <a:chOff x="513" y="1996"/>
                <a:chExt cx="1272" cy="499"/>
              </a:xfrm>
            </p:grpSpPr>
            <p:sp>
              <p:nvSpPr>
                <p:cNvPr id="1387796" name="Rectangle 276"/>
                <p:cNvSpPr>
                  <a:spLocks noChangeArrowheads="1"/>
                </p:cNvSpPr>
                <p:nvPr/>
              </p:nvSpPr>
              <p:spPr bwMode="auto">
                <a:xfrm>
                  <a:off x="556" y="1996"/>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操作系统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97" name="Rectangle 277"/>
                <p:cNvSpPr>
                  <a:spLocks noChangeArrowheads="1"/>
                </p:cNvSpPr>
                <p:nvPr/>
              </p:nvSpPr>
              <p:spPr bwMode="auto">
                <a:xfrm>
                  <a:off x="513" y="1996"/>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98" name="Group 278"/>
              <p:cNvGrpSpPr>
                <a:grpSpLocks/>
              </p:cNvGrpSpPr>
              <p:nvPr/>
            </p:nvGrpSpPr>
            <p:grpSpPr bwMode="auto">
              <a:xfrm>
                <a:off x="1785" y="1996"/>
                <a:ext cx="611" cy="499"/>
                <a:chOff x="1785" y="1996"/>
                <a:chExt cx="611" cy="499"/>
              </a:xfrm>
            </p:grpSpPr>
            <p:sp>
              <p:nvSpPr>
                <p:cNvPr id="1387799" name="Rectangle 279"/>
                <p:cNvSpPr>
                  <a:spLocks noChangeArrowheads="1"/>
                </p:cNvSpPr>
                <p:nvPr/>
              </p:nvSpPr>
              <p:spPr bwMode="auto">
                <a:xfrm>
                  <a:off x="1828" y="1996"/>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00" name="Rectangle 280"/>
                <p:cNvSpPr>
                  <a:spLocks noChangeArrowheads="1"/>
                </p:cNvSpPr>
                <p:nvPr/>
              </p:nvSpPr>
              <p:spPr bwMode="auto">
                <a:xfrm>
                  <a:off x="1785" y="1996"/>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01" name="Group 281"/>
              <p:cNvGrpSpPr>
                <a:grpSpLocks/>
              </p:cNvGrpSpPr>
              <p:nvPr/>
            </p:nvGrpSpPr>
            <p:grpSpPr bwMode="auto">
              <a:xfrm>
                <a:off x="2396" y="1996"/>
                <a:ext cx="767" cy="499"/>
                <a:chOff x="2396" y="1996"/>
                <a:chExt cx="767" cy="499"/>
              </a:xfrm>
            </p:grpSpPr>
            <p:sp>
              <p:nvSpPr>
                <p:cNvPr id="1387802" name="Rectangle 282"/>
                <p:cNvSpPr>
                  <a:spLocks noChangeArrowheads="1"/>
                </p:cNvSpPr>
                <p:nvPr/>
              </p:nvSpPr>
              <p:spPr bwMode="auto">
                <a:xfrm>
                  <a:off x="2439" y="1996"/>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03" name="Rectangle 283"/>
                <p:cNvSpPr>
                  <a:spLocks noChangeArrowheads="1"/>
                </p:cNvSpPr>
                <p:nvPr/>
              </p:nvSpPr>
              <p:spPr bwMode="auto">
                <a:xfrm>
                  <a:off x="2396" y="1996"/>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04" name="Group 284"/>
              <p:cNvGrpSpPr>
                <a:grpSpLocks/>
              </p:cNvGrpSpPr>
              <p:nvPr/>
            </p:nvGrpSpPr>
            <p:grpSpPr bwMode="auto">
              <a:xfrm>
                <a:off x="0" y="2495"/>
                <a:ext cx="513" cy="499"/>
                <a:chOff x="0" y="2495"/>
                <a:chExt cx="513" cy="499"/>
              </a:xfrm>
            </p:grpSpPr>
            <p:sp>
              <p:nvSpPr>
                <p:cNvPr id="1387805" name="Rectangle 285"/>
                <p:cNvSpPr>
                  <a:spLocks noChangeArrowheads="1"/>
                </p:cNvSpPr>
                <p:nvPr/>
              </p:nvSpPr>
              <p:spPr bwMode="auto">
                <a:xfrm>
                  <a:off x="43" y="2495"/>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06" name="Rectangle 286"/>
                <p:cNvSpPr>
                  <a:spLocks noChangeArrowheads="1"/>
                </p:cNvSpPr>
                <p:nvPr/>
              </p:nvSpPr>
              <p:spPr bwMode="auto">
                <a:xfrm>
                  <a:off x="0" y="2495"/>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07" name="Group 287"/>
              <p:cNvGrpSpPr>
                <a:grpSpLocks/>
              </p:cNvGrpSpPr>
              <p:nvPr/>
            </p:nvGrpSpPr>
            <p:grpSpPr bwMode="auto">
              <a:xfrm>
                <a:off x="513" y="2495"/>
                <a:ext cx="1272" cy="499"/>
                <a:chOff x="513" y="2495"/>
                <a:chExt cx="1272" cy="499"/>
              </a:xfrm>
            </p:grpSpPr>
            <p:sp>
              <p:nvSpPr>
                <p:cNvPr id="1387808" name="Rectangle 288"/>
                <p:cNvSpPr>
                  <a:spLocks noChangeArrowheads="1"/>
                </p:cNvSpPr>
                <p:nvPr/>
              </p:nvSpPr>
              <p:spPr bwMode="auto">
                <a:xfrm>
                  <a:off x="556" y="2495"/>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数据结构</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09" name="Rectangle 289"/>
                <p:cNvSpPr>
                  <a:spLocks noChangeArrowheads="1"/>
                </p:cNvSpPr>
                <p:nvPr/>
              </p:nvSpPr>
              <p:spPr bwMode="auto">
                <a:xfrm>
                  <a:off x="513" y="2495"/>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0" name="Group 290"/>
              <p:cNvGrpSpPr>
                <a:grpSpLocks/>
              </p:cNvGrpSpPr>
              <p:nvPr/>
            </p:nvGrpSpPr>
            <p:grpSpPr bwMode="auto">
              <a:xfrm>
                <a:off x="1785" y="2495"/>
                <a:ext cx="611" cy="499"/>
                <a:chOff x="1785" y="2495"/>
                <a:chExt cx="611" cy="499"/>
              </a:xfrm>
            </p:grpSpPr>
            <p:sp>
              <p:nvSpPr>
                <p:cNvPr id="1387811" name="Rectangle 291"/>
                <p:cNvSpPr>
                  <a:spLocks noChangeArrowheads="1"/>
                </p:cNvSpPr>
                <p:nvPr/>
              </p:nvSpPr>
              <p:spPr bwMode="auto">
                <a:xfrm>
                  <a:off x="1828" y="2495"/>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12" name="Rectangle 292"/>
                <p:cNvSpPr>
                  <a:spLocks noChangeArrowheads="1"/>
                </p:cNvSpPr>
                <p:nvPr/>
              </p:nvSpPr>
              <p:spPr bwMode="auto">
                <a:xfrm>
                  <a:off x="1785" y="2495"/>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3" name="Group 293"/>
              <p:cNvGrpSpPr>
                <a:grpSpLocks/>
              </p:cNvGrpSpPr>
              <p:nvPr/>
            </p:nvGrpSpPr>
            <p:grpSpPr bwMode="auto">
              <a:xfrm>
                <a:off x="2396" y="2495"/>
                <a:ext cx="767" cy="499"/>
                <a:chOff x="2396" y="2495"/>
                <a:chExt cx="767" cy="499"/>
              </a:xfrm>
            </p:grpSpPr>
            <p:sp>
              <p:nvSpPr>
                <p:cNvPr id="1387814" name="Rectangle 294"/>
                <p:cNvSpPr>
                  <a:spLocks noChangeArrowheads="1"/>
                </p:cNvSpPr>
                <p:nvPr/>
              </p:nvSpPr>
              <p:spPr bwMode="auto">
                <a:xfrm>
                  <a:off x="2439" y="2495"/>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15" name="Rectangle 295"/>
                <p:cNvSpPr>
                  <a:spLocks noChangeArrowheads="1"/>
                </p:cNvSpPr>
                <p:nvPr/>
              </p:nvSpPr>
              <p:spPr bwMode="auto">
                <a:xfrm>
                  <a:off x="2396" y="2495"/>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6" name="Group 296"/>
              <p:cNvGrpSpPr>
                <a:grpSpLocks/>
              </p:cNvGrpSpPr>
              <p:nvPr/>
            </p:nvGrpSpPr>
            <p:grpSpPr bwMode="auto">
              <a:xfrm>
                <a:off x="0" y="2994"/>
                <a:ext cx="513" cy="499"/>
                <a:chOff x="0" y="2994"/>
                <a:chExt cx="513" cy="499"/>
              </a:xfrm>
            </p:grpSpPr>
            <p:sp>
              <p:nvSpPr>
                <p:cNvPr id="1387817" name="Rectangle 297"/>
                <p:cNvSpPr>
                  <a:spLocks noChangeArrowheads="1"/>
                </p:cNvSpPr>
                <p:nvPr/>
              </p:nvSpPr>
              <p:spPr bwMode="auto">
                <a:xfrm>
                  <a:off x="43" y="2994"/>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18" name="Rectangle 298"/>
                <p:cNvSpPr>
                  <a:spLocks noChangeArrowheads="1"/>
                </p:cNvSpPr>
                <p:nvPr/>
              </p:nvSpPr>
              <p:spPr bwMode="auto">
                <a:xfrm>
                  <a:off x="0" y="2994"/>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9" name="Group 299"/>
              <p:cNvGrpSpPr>
                <a:grpSpLocks/>
              </p:cNvGrpSpPr>
              <p:nvPr/>
            </p:nvGrpSpPr>
            <p:grpSpPr bwMode="auto">
              <a:xfrm>
                <a:off x="513" y="2994"/>
                <a:ext cx="1272" cy="499"/>
                <a:chOff x="513" y="2994"/>
                <a:chExt cx="1272" cy="499"/>
              </a:xfrm>
            </p:grpSpPr>
            <p:sp>
              <p:nvSpPr>
                <p:cNvPr id="1387820" name="Rectangle 300"/>
                <p:cNvSpPr>
                  <a:spLocks noChangeArrowheads="1"/>
                </p:cNvSpPr>
                <p:nvPr/>
              </p:nvSpPr>
              <p:spPr bwMode="auto">
                <a:xfrm>
                  <a:off x="556" y="2994"/>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数据处理</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21" name="Rectangle 301"/>
                <p:cNvSpPr>
                  <a:spLocks noChangeArrowheads="1"/>
                </p:cNvSpPr>
                <p:nvPr/>
              </p:nvSpPr>
              <p:spPr bwMode="auto">
                <a:xfrm>
                  <a:off x="513" y="2994"/>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22" name="Group 302"/>
              <p:cNvGrpSpPr>
                <a:grpSpLocks/>
              </p:cNvGrpSpPr>
              <p:nvPr/>
            </p:nvGrpSpPr>
            <p:grpSpPr bwMode="auto">
              <a:xfrm>
                <a:off x="1785" y="2994"/>
                <a:ext cx="611" cy="499"/>
                <a:chOff x="1785" y="2994"/>
                <a:chExt cx="611" cy="499"/>
              </a:xfrm>
            </p:grpSpPr>
            <p:sp>
              <p:nvSpPr>
                <p:cNvPr id="1387823" name="Rectangle 303"/>
                <p:cNvSpPr>
                  <a:spLocks noChangeArrowheads="1"/>
                </p:cNvSpPr>
                <p:nvPr/>
              </p:nvSpPr>
              <p:spPr bwMode="auto">
                <a:xfrm>
                  <a:off x="1828" y="2994"/>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24" name="Rectangle 304"/>
                <p:cNvSpPr>
                  <a:spLocks noChangeArrowheads="1"/>
                </p:cNvSpPr>
                <p:nvPr/>
              </p:nvSpPr>
              <p:spPr bwMode="auto">
                <a:xfrm>
                  <a:off x="1785" y="2994"/>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25" name="Group 305"/>
              <p:cNvGrpSpPr>
                <a:grpSpLocks/>
              </p:cNvGrpSpPr>
              <p:nvPr/>
            </p:nvGrpSpPr>
            <p:grpSpPr bwMode="auto">
              <a:xfrm>
                <a:off x="2396" y="2994"/>
                <a:ext cx="767" cy="499"/>
                <a:chOff x="2396" y="2994"/>
                <a:chExt cx="767" cy="499"/>
              </a:xfrm>
            </p:grpSpPr>
            <p:sp>
              <p:nvSpPr>
                <p:cNvPr id="1387826" name="Rectangle 306"/>
                <p:cNvSpPr>
                  <a:spLocks noChangeArrowheads="1"/>
                </p:cNvSpPr>
                <p:nvPr/>
              </p:nvSpPr>
              <p:spPr bwMode="auto">
                <a:xfrm>
                  <a:off x="2439" y="2994"/>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27" name="Rectangle 307"/>
                <p:cNvSpPr>
                  <a:spLocks noChangeArrowheads="1"/>
                </p:cNvSpPr>
                <p:nvPr/>
              </p:nvSpPr>
              <p:spPr bwMode="auto">
                <a:xfrm>
                  <a:off x="2396" y="2994"/>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28" name="Group 308"/>
              <p:cNvGrpSpPr>
                <a:grpSpLocks/>
              </p:cNvGrpSpPr>
              <p:nvPr/>
            </p:nvGrpSpPr>
            <p:grpSpPr bwMode="auto">
              <a:xfrm>
                <a:off x="0" y="3493"/>
                <a:ext cx="513" cy="499"/>
                <a:chOff x="0" y="3493"/>
                <a:chExt cx="513" cy="499"/>
              </a:xfrm>
            </p:grpSpPr>
            <p:sp>
              <p:nvSpPr>
                <p:cNvPr id="1387829" name="Rectangle 309"/>
                <p:cNvSpPr>
                  <a:spLocks noChangeArrowheads="1"/>
                </p:cNvSpPr>
                <p:nvPr/>
              </p:nvSpPr>
              <p:spPr bwMode="auto">
                <a:xfrm>
                  <a:off x="43" y="3493"/>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30" name="Rectangle 310"/>
                <p:cNvSpPr>
                  <a:spLocks noChangeArrowheads="1"/>
                </p:cNvSpPr>
                <p:nvPr/>
              </p:nvSpPr>
              <p:spPr bwMode="auto">
                <a:xfrm>
                  <a:off x="0" y="3493"/>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31" name="Group 311"/>
              <p:cNvGrpSpPr>
                <a:grpSpLocks/>
              </p:cNvGrpSpPr>
              <p:nvPr/>
            </p:nvGrpSpPr>
            <p:grpSpPr bwMode="auto">
              <a:xfrm>
                <a:off x="513" y="3493"/>
                <a:ext cx="1272" cy="499"/>
                <a:chOff x="513" y="3493"/>
                <a:chExt cx="1272" cy="499"/>
              </a:xfrm>
            </p:grpSpPr>
            <p:sp>
              <p:nvSpPr>
                <p:cNvPr id="1387832" name="Rectangle 312"/>
                <p:cNvSpPr>
                  <a:spLocks noChangeArrowheads="1"/>
                </p:cNvSpPr>
                <p:nvPr/>
              </p:nvSpPr>
              <p:spPr bwMode="auto">
                <a:xfrm>
                  <a:off x="556" y="3493"/>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200">
                      <a:latin typeface="Times New Roman" pitchFamily="18" charset="0"/>
                    </a:rPr>
                    <a:t>PASCAL</a:t>
                  </a:r>
                  <a:endParaRPr kumimoji="1" lang="zh-CN" altLang="en-US" b="0">
                    <a:latin typeface="Times New Roman" pitchFamily="18" charset="0"/>
                  </a:endParaRPr>
                </a:p>
              </p:txBody>
            </p:sp>
            <p:sp>
              <p:nvSpPr>
                <p:cNvPr id="1387833" name="Rectangle 313"/>
                <p:cNvSpPr>
                  <a:spLocks noChangeArrowheads="1"/>
                </p:cNvSpPr>
                <p:nvPr/>
              </p:nvSpPr>
              <p:spPr bwMode="auto">
                <a:xfrm>
                  <a:off x="513" y="3493"/>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34" name="Group 314"/>
              <p:cNvGrpSpPr>
                <a:grpSpLocks/>
              </p:cNvGrpSpPr>
              <p:nvPr/>
            </p:nvGrpSpPr>
            <p:grpSpPr bwMode="auto">
              <a:xfrm>
                <a:off x="1785" y="3493"/>
                <a:ext cx="611" cy="499"/>
                <a:chOff x="1785" y="3493"/>
                <a:chExt cx="611" cy="499"/>
              </a:xfrm>
            </p:grpSpPr>
            <p:sp>
              <p:nvSpPr>
                <p:cNvPr id="1387835" name="Rectangle 315"/>
                <p:cNvSpPr>
                  <a:spLocks noChangeArrowheads="1"/>
                </p:cNvSpPr>
                <p:nvPr/>
              </p:nvSpPr>
              <p:spPr bwMode="auto">
                <a:xfrm>
                  <a:off x="1828" y="3493"/>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36" name="Rectangle 316"/>
                <p:cNvSpPr>
                  <a:spLocks noChangeArrowheads="1"/>
                </p:cNvSpPr>
                <p:nvPr/>
              </p:nvSpPr>
              <p:spPr bwMode="auto">
                <a:xfrm>
                  <a:off x="1785" y="3493"/>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37" name="Group 317"/>
              <p:cNvGrpSpPr>
                <a:grpSpLocks/>
              </p:cNvGrpSpPr>
              <p:nvPr/>
            </p:nvGrpSpPr>
            <p:grpSpPr bwMode="auto">
              <a:xfrm>
                <a:off x="2396" y="3493"/>
                <a:ext cx="767" cy="499"/>
                <a:chOff x="2396" y="3493"/>
                <a:chExt cx="767" cy="499"/>
              </a:xfrm>
            </p:grpSpPr>
            <p:sp>
              <p:nvSpPr>
                <p:cNvPr id="1387838" name="Rectangle 318"/>
                <p:cNvSpPr>
                  <a:spLocks noChangeArrowheads="1"/>
                </p:cNvSpPr>
                <p:nvPr/>
              </p:nvSpPr>
              <p:spPr bwMode="auto">
                <a:xfrm>
                  <a:off x="2439" y="3493"/>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39" name="Rectangle 319"/>
                <p:cNvSpPr>
                  <a:spLocks noChangeArrowheads="1"/>
                </p:cNvSpPr>
                <p:nvPr/>
              </p:nvSpPr>
              <p:spPr bwMode="auto">
                <a:xfrm>
                  <a:off x="2396" y="3493"/>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87840" name="Rectangle 320"/>
            <p:cNvSpPr>
              <a:spLocks noChangeArrowheads="1"/>
            </p:cNvSpPr>
            <p:nvPr/>
          </p:nvSpPr>
          <p:spPr bwMode="auto">
            <a:xfrm>
              <a:off x="-3" y="-3"/>
              <a:ext cx="3169" cy="399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41" name="Group 321"/>
          <p:cNvGrpSpPr>
            <a:grpSpLocks/>
          </p:cNvGrpSpPr>
          <p:nvPr/>
        </p:nvGrpSpPr>
        <p:grpSpPr bwMode="auto">
          <a:xfrm>
            <a:off x="5033963" y="3505200"/>
            <a:ext cx="4872037" cy="3200400"/>
            <a:chOff x="-3" y="-3"/>
            <a:chExt cx="3169" cy="3998"/>
          </a:xfrm>
        </p:grpSpPr>
        <p:grpSp>
          <p:nvGrpSpPr>
            <p:cNvPr id="1387842" name="Group 322"/>
            <p:cNvGrpSpPr>
              <a:grpSpLocks/>
            </p:cNvGrpSpPr>
            <p:nvPr/>
          </p:nvGrpSpPr>
          <p:grpSpPr bwMode="auto">
            <a:xfrm>
              <a:off x="0" y="0"/>
              <a:ext cx="3163" cy="3992"/>
              <a:chOff x="0" y="0"/>
              <a:chExt cx="3163" cy="3992"/>
            </a:xfrm>
          </p:grpSpPr>
          <p:grpSp>
            <p:nvGrpSpPr>
              <p:cNvPr id="1387843" name="Group 323"/>
              <p:cNvGrpSpPr>
                <a:grpSpLocks/>
              </p:cNvGrpSpPr>
              <p:nvPr/>
            </p:nvGrpSpPr>
            <p:grpSpPr bwMode="auto">
              <a:xfrm>
                <a:off x="0" y="0"/>
                <a:ext cx="513" cy="499"/>
                <a:chOff x="0" y="0"/>
                <a:chExt cx="513" cy="499"/>
              </a:xfrm>
            </p:grpSpPr>
            <p:sp>
              <p:nvSpPr>
                <p:cNvPr id="1387844" name="Rectangle 324"/>
                <p:cNvSpPr>
                  <a:spLocks noChangeArrowheads="1"/>
                </p:cNvSpPr>
                <p:nvPr/>
              </p:nvSpPr>
              <p:spPr bwMode="auto">
                <a:xfrm>
                  <a:off x="43" y="0"/>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tabLst>
                      <a:tab pos="266700" algn="r"/>
                      <a:tab pos="2636838" algn="ctr"/>
                      <a:tab pos="5273675" algn="r"/>
                    </a:tabLst>
                  </a:pPr>
                  <a:r>
                    <a:rPr kumimoji="1" lang="en-US" altLang="zh-CN" sz="2000">
                      <a:latin typeface="Times New Roman" pitchFamily="18" charset="0"/>
                    </a:rPr>
                    <a:t>Cno</a:t>
                  </a:r>
                  <a:endParaRPr kumimoji="1" lang="en-US" altLang="zh-CN" sz="800" b="0">
                    <a:latin typeface="Times New Roman" pitchFamily="18" charset="0"/>
                  </a:endParaRPr>
                </a:p>
                <a:p>
                  <a:pPr algn="l">
                    <a:tabLst>
                      <a:tab pos="266700" algn="r"/>
                      <a:tab pos="2636838" algn="ctr"/>
                      <a:tab pos="5273675" algn="r"/>
                    </a:tabLst>
                  </a:pPr>
                  <a:endParaRPr kumimoji="1" lang="zh-CN" altLang="en-US" sz="2000" b="0">
                    <a:latin typeface="Times New Roman" pitchFamily="18" charset="0"/>
                  </a:endParaRPr>
                </a:p>
              </p:txBody>
            </p:sp>
            <p:sp>
              <p:nvSpPr>
                <p:cNvPr id="1387845" name="Rectangle 325"/>
                <p:cNvSpPr>
                  <a:spLocks noChangeArrowheads="1"/>
                </p:cNvSpPr>
                <p:nvPr/>
              </p:nvSpPr>
              <p:spPr bwMode="auto">
                <a:xfrm>
                  <a:off x="0" y="0"/>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46" name="Group 326"/>
              <p:cNvGrpSpPr>
                <a:grpSpLocks/>
              </p:cNvGrpSpPr>
              <p:nvPr/>
            </p:nvGrpSpPr>
            <p:grpSpPr bwMode="auto">
              <a:xfrm>
                <a:off x="513" y="0"/>
                <a:ext cx="1272" cy="499"/>
                <a:chOff x="513" y="0"/>
                <a:chExt cx="1272" cy="499"/>
              </a:xfrm>
            </p:grpSpPr>
            <p:sp>
              <p:nvSpPr>
                <p:cNvPr id="1387847" name="Rectangle 327"/>
                <p:cNvSpPr>
                  <a:spLocks noChangeArrowheads="1"/>
                </p:cNvSpPr>
                <p:nvPr/>
              </p:nvSpPr>
              <p:spPr bwMode="auto">
                <a:xfrm>
                  <a:off x="556" y="0"/>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Cname</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48" name="Rectangle 328"/>
                <p:cNvSpPr>
                  <a:spLocks noChangeArrowheads="1"/>
                </p:cNvSpPr>
                <p:nvPr/>
              </p:nvSpPr>
              <p:spPr bwMode="auto">
                <a:xfrm>
                  <a:off x="513" y="0"/>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49" name="Group 329"/>
              <p:cNvGrpSpPr>
                <a:grpSpLocks/>
              </p:cNvGrpSpPr>
              <p:nvPr/>
            </p:nvGrpSpPr>
            <p:grpSpPr bwMode="auto">
              <a:xfrm>
                <a:off x="1785" y="0"/>
                <a:ext cx="611" cy="499"/>
                <a:chOff x="1785" y="0"/>
                <a:chExt cx="611" cy="499"/>
              </a:xfrm>
            </p:grpSpPr>
            <p:sp>
              <p:nvSpPr>
                <p:cNvPr id="1387850" name="Rectangle 330"/>
                <p:cNvSpPr>
                  <a:spLocks noChangeArrowheads="1"/>
                </p:cNvSpPr>
                <p:nvPr/>
              </p:nvSpPr>
              <p:spPr bwMode="auto">
                <a:xfrm>
                  <a:off x="1828" y="0"/>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Cpno</a:t>
                  </a:r>
                  <a:endParaRPr kumimoji="1" lang="zh-CN" altLang="en-US" sz="2000" b="0">
                    <a:latin typeface="Times New Roman" pitchFamily="18" charset="0"/>
                  </a:endParaRPr>
                </a:p>
              </p:txBody>
            </p:sp>
            <p:sp>
              <p:nvSpPr>
                <p:cNvPr id="1387851" name="Rectangle 331"/>
                <p:cNvSpPr>
                  <a:spLocks noChangeArrowheads="1"/>
                </p:cNvSpPr>
                <p:nvPr/>
              </p:nvSpPr>
              <p:spPr bwMode="auto">
                <a:xfrm>
                  <a:off x="1785" y="0"/>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52" name="Group 332"/>
              <p:cNvGrpSpPr>
                <a:grpSpLocks/>
              </p:cNvGrpSpPr>
              <p:nvPr/>
            </p:nvGrpSpPr>
            <p:grpSpPr bwMode="auto">
              <a:xfrm>
                <a:off x="2396" y="0"/>
                <a:ext cx="767" cy="499"/>
                <a:chOff x="2396" y="0"/>
                <a:chExt cx="767" cy="499"/>
              </a:xfrm>
            </p:grpSpPr>
            <p:sp>
              <p:nvSpPr>
                <p:cNvPr id="1387853" name="Rectangle 333"/>
                <p:cNvSpPr>
                  <a:spLocks noChangeArrowheads="1"/>
                </p:cNvSpPr>
                <p:nvPr/>
              </p:nvSpPr>
              <p:spPr bwMode="auto">
                <a:xfrm>
                  <a:off x="2439" y="0"/>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Ccredit</a:t>
                  </a:r>
                  <a:endParaRPr kumimoji="1" lang="zh-CN" altLang="en-US" sz="2000" b="0">
                    <a:latin typeface="Times New Roman" pitchFamily="18" charset="0"/>
                  </a:endParaRPr>
                </a:p>
              </p:txBody>
            </p:sp>
            <p:sp>
              <p:nvSpPr>
                <p:cNvPr id="1387854" name="Rectangle 334"/>
                <p:cNvSpPr>
                  <a:spLocks noChangeArrowheads="1"/>
                </p:cNvSpPr>
                <p:nvPr/>
              </p:nvSpPr>
              <p:spPr bwMode="auto">
                <a:xfrm>
                  <a:off x="2396" y="0"/>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55" name="Group 335"/>
              <p:cNvGrpSpPr>
                <a:grpSpLocks/>
              </p:cNvGrpSpPr>
              <p:nvPr/>
            </p:nvGrpSpPr>
            <p:grpSpPr bwMode="auto">
              <a:xfrm>
                <a:off x="0" y="499"/>
                <a:ext cx="513" cy="499"/>
                <a:chOff x="0" y="499"/>
                <a:chExt cx="513" cy="499"/>
              </a:xfrm>
            </p:grpSpPr>
            <p:sp>
              <p:nvSpPr>
                <p:cNvPr id="1387856" name="Rectangle 336"/>
                <p:cNvSpPr>
                  <a:spLocks noChangeArrowheads="1"/>
                </p:cNvSpPr>
                <p:nvPr/>
              </p:nvSpPr>
              <p:spPr bwMode="auto">
                <a:xfrm>
                  <a:off x="43" y="499"/>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57" name="Rectangle 337"/>
                <p:cNvSpPr>
                  <a:spLocks noChangeArrowheads="1"/>
                </p:cNvSpPr>
                <p:nvPr/>
              </p:nvSpPr>
              <p:spPr bwMode="auto">
                <a:xfrm>
                  <a:off x="0" y="499"/>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58" name="Group 338"/>
              <p:cNvGrpSpPr>
                <a:grpSpLocks/>
              </p:cNvGrpSpPr>
              <p:nvPr/>
            </p:nvGrpSpPr>
            <p:grpSpPr bwMode="auto">
              <a:xfrm>
                <a:off x="513" y="499"/>
                <a:ext cx="1272" cy="499"/>
                <a:chOff x="513" y="499"/>
                <a:chExt cx="1272" cy="499"/>
              </a:xfrm>
            </p:grpSpPr>
            <p:sp>
              <p:nvSpPr>
                <p:cNvPr id="1387859" name="Rectangle 339"/>
                <p:cNvSpPr>
                  <a:spLocks noChangeArrowheads="1"/>
                </p:cNvSpPr>
                <p:nvPr/>
              </p:nvSpPr>
              <p:spPr bwMode="auto">
                <a:xfrm>
                  <a:off x="556" y="499"/>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数据库</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60" name="Rectangle 340"/>
                <p:cNvSpPr>
                  <a:spLocks noChangeArrowheads="1"/>
                </p:cNvSpPr>
                <p:nvPr/>
              </p:nvSpPr>
              <p:spPr bwMode="auto">
                <a:xfrm>
                  <a:off x="513" y="499"/>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61" name="Group 341"/>
              <p:cNvGrpSpPr>
                <a:grpSpLocks/>
              </p:cNvGrpSpPr>
              <p:nvPr/>
            </p:nvGrpSpPr>
            <p:grpSpPr bwMode="auto">
              <a:xfrm>
                <a:off x="1785" y="499"/>
                <a:ext cx="611" cy="499"/>
                <a:chOff x="1785" y="499"/>
                <a:chExt cx="611" cy="499"/>
              </a:xfrm>
            </p:grpSpPr>
            <p:sp>
              <p:nvSpPr>
                <p:cNvPr id="1387862" name="Rectangle 342"/>
                <p:cNvSpPr>
                  <a:spLocks noChangeArrowheads="1"/>
                </p:cNvSpPr>
                <p:nvPr/>
              </p:nvSpPr>
              <p:spPr bwMode="auto">
                <a:xfrm>
                  <a:off x="1828" y="499"/>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63" name="Rectangle 343"/>
                <p:cNvSpPr>
                  <a:spLocks noChangeArrowheads="1"/>
                </p:cNvSpPr>
                <p:nvPr/>
              </p:nvSpPr>
              <p:spPr bwMode="auto">
                <a:xfrm>
                  <a:off x="1785" y="499"/>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64" name="Group 344"/>
              <p:cNvGrpSpPr>
                <a:grpSpLocks/>
              </p:cNvGrpSpPr>
              <p:nvPr/>
            </p:nvGrpSpPr>
            <p:grpSpPr bwMode="auto">
              <a:xfrm>
                <a:off x="2396" y="499"/>
                <a:ext cx="767" cy="499"/>
                <a:chOff x="2396" y="499"/>
                <a:chExt cx="767" cy="499"/>
              </a:xfrm>
            </p:grpSpPr>
            <p:sp>
              <p:nvSpPr>
                <p:cNvPr id="1387865" name="Rectangle 345"/>
                <p:cNvSpPr>
                  <a:spLocks noChangeArrowheads="1"/>
                </p:cNvSpPr>
                <p:nvPr/>
              </p:nvSpPr>
              <p:spPr bwMode="auto">
                <a:xfrm>
                  <a:off x="2439" y="499"/>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  </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66" name="Rectangle 346"/>
                <p:cNvSpPr>
                  <a:spLocks noChangeArrowheads="1"/>
                </p:cNvSpPr>
                <p:nvPr/>
              </p:nvSpPr>
              <p:spPr bwMode="auto">
                <a:xfrm>
                  <a:off x="2396" y="499"/>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67" name="Group 347"/>
              <p:cNvGrpSpPr>
                <a:grpSpLocks/>
              </p:cNvGrpSpPr>
              <p:nvPr/>
            </p:nvGrpSpPr>
            <p:grpSpPr bwMode="auto">
              <a:xfrm>
                <a:off x="0" y="998"/>
                <a:ext cx="513" cy="499"/>
                <a:chOff x="0" y="998"/>
                <a:chExt cx="513" cy="499"/>
              </a:xfrm>
            </p:grpSpPr>
            <p:sp>
              <p:nvSpPr>
                <p:cNvPr id="1387868" name="Rectangle 348"/>
                <p:cNvSpPr>
                  <a:spLocks noChangeArrowheads="1"/>
                </p:cNvSpPr>
                <p:nvPr/>
              </p:nvSpPr>
              <p:spPr bwMode="auto">
                <a:xfrm>
                  <a:off x="43" y="998"/>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69" name="Rectangle 349"/>
                <p:cNvSpPr>
                  <a:spLocks noChangeArrowheads="1"/>
                </p:cNvSpPr>
                <p:nvPr/>
              </p:nvSpPr>
              <p:spPr bwMode="auto">
                <a:xfrm>
                  <a:off x="0" y="998"/>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0" name="Group 350"/>
              <p:cNvGrpSpPr>
                <a:grpSpLocks/>
              </p:cNvGrpSpPr>
              <p:nvPr/>
            </p:nvGrpSpPr>
            <p:grpSpPr bwMode="auto">
              <a:xfrm>
                <a:off x="513" y="998"/>
                <a:ext cx="1272" cy="499"/>
                <a:chOff x="513" y="998"/>
                <a:chExt cx="1272" cy="499"/>
              </a:xfrm>
            </p:grpSpPr>
            <p:sp>
              <p:nvSpPr>
                <p:cNvPr id="1387871" name="Rectangle 351"/>
                <p:cNvSpPr>
                  <a:spLocks noChangeArrowheads="1"/>
                </p:cNvSpPr>
                <p:nvPr/>
              </p:nvSpPr>
              <p:spPr bwMode="auto">
                <a:xfrm>
                  <a:off x="556" y="998"/>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数学</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72" name="Rectangle 352"/>
                <p:cNvSpPr>
                  <a:spLocks noChangeArrowheads="1"/>
                </p:cNvSpPr>
                <p:nvPr/>
              </p:nvSpPr>
              <p:spPr bwMode="auto">
                <a:xfrm>
                  <a:off x="513" y="998"/>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3" name="Group 353"/>
              <p:cNvGrpSpPr>
                <a:grpSpLocks/>
              </p:cNvGrpSpPr>
              <p:nvPr/>
            </p:nvGrpSpPr>
            <p:grpSpPr bwMode="auto">
              <a:xfrm>
                <a:off x="1785" y="998"/>
                <a:ext cx="611" cy="499"/>
                <a:chOff x="1785" y="998"/>
                <a:chExt cx="611" cy="499"/>
              </a:xfrm>
            </p:grpSpPr>
            <p:sp>
              <p:nvSpPr>
                <p:cNvPr id="1387874" name="Rectangle 354"/>
                <p:cNvSpPr>
                  <a:spLocks noChangeArrowheads="1"/>
                </p:cNvSpPr>
                <p:nvPr/>
              </p:nvSpPr>
              <p:spPr bwMode="auto">
                <a:xfrm>
                  <a:off x="1828" y="998"/>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1000" b="0">
                      <a:latin typeface="Times New Roman" pitchFamily="18" charset="0"/>
                    </a:rPr>
                    <a:t> </a:t>
                  </a:r>
                </a:p>
                <a:p>
                  <a:pPr algn="l"/>
                  <a:endParaRPr kumimoji="1" lang="zh-CN" altLang="en-US" b="0">
                    <a:latin typeface="Times New Roman" pitchFamily="18" charset="0"/>
                  </a:endParaRPr>
                </a:p>
              </p:txBody>
            </p:sp>
            <p:sp>
              <p:nvSpPr>
                <p:cNvPr id="1387875" name="Rectangle 355"/>
                <p:cNvSpPr>
                  <a:spLocks noChangeArrowheads="1"/>
                </p:cNvSpPr>
                <p:nvPr/>
              </p:nvSpPr>
              <p:spPr bwMode="auto">
                <a:xfrm>
                  <a:off x="1785" y="998"/>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6" name="Group 356"/>
              <p:cNvGrpSpPr>
                <a:grpSpLocks/>
              </p:cNvGrpSpPr>
              <p:nvPr/>
            </p:nvGrpSpPr>
            <p:grpSpPr bwMode="auto">
              <a:xfrm>
                <a:off x="2396" y="998"/>
                <a:ext cx="767" cy="499"/>
                <a:chOff x="2396" y="998"/>
                <a:chExt cx="767" cy="499"/>
              </a:xfrm>
            </p:grpSpPr>
            <p:sp>
              <p:nvSpPr>
                <p:cNvPr id="1387877" name="Rectangle 357"/>
                <p:cNvSpPr>
                  <a:spLocks noChangeArrowheads="1"/>
                </p:cNvSpPr>
                <p:nvPr/>
              </p:nvSpPr>
              <p:spPr bwMode="auto">
                <a:xfrm>
                  <a:off x="2439" y="998"/>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78" name="Rectangle 358"/>
                <p:cNvSpPr>
                  <a:spLocks noChangeArrowheads="1"/>
                </p:cNvSpPr>
                <p:nvPr/>
              </p:nvSpPr>
              <p:spPr bwMode="auto">
                <a:xfrm>
                  <a:off x="2396" y="998"/>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9" name="Group 359"/>
              <p:cNvGrpSpPr>
                <a:grpSpLocks/>
              </p:cNvGrpSpPr>
              <p:nvPr/>
            </p:nvGrpSpPr>
            <p:grpSpPr bwMode="auto">
              <a:xfrm>
                <a:off x="0" y="1497"/>
                <a:ext cx="513" cy="499"/>
                <a:chOff x="0" y="1497"/>
                <a:chExt cx="513" cy="499"/>
              </a:xfrm>
            </p:grpSpPr>
            <p:sp>
              <p:nvSpPr>
                <p:cNvPr id="1387880" name="Rectangle 360"/>
                <p:cNvSpPr>
                  <a:spLocks noChangeArrowheads="1"/>
                </p:cNvSpPr>
                <p:nvPr/>
              </p:nvSpPr>
              <p:spPr bwMode="auto">
                <a:xfrm>
                  <a:off x="43" y="1497"/>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81" name="Rectangle 361"/>
                <p:cNvSpPr>
                  <a:spLocks noChangeArrowheads="1"/>
                </p:cNvSpPr>
                <p:nvPr/>
              </p:nvSpPr>
              <p:spPr bwMode="auto">
                <a:xfrm>
                  <a:off x="0" y="1497"/>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82" name="Group 362"/>
              <p:cNvGrpSpPr>
                <a:grpSpLocks/>
              </p:cNvGrpSpPr>
              <p:nvPr/>
            </p:nvGrpSpPr>
            <p:grpSpPr bwMode="auto">
              <a:xfrm>
                <a:off x="513" y="1497"/>
                <a:ext cx="1272" cy="499"/>
                <a:chOff x="513" y="1497"/>
                <a:chExt cx="1272" cy="499"/>
              </a:xfrm>
            </p:grpSpPr>
            <p:sp>
              <p:nvSpPr>
                <p:cNvPr id="1387883" name="Rectangle 363"/>
                <p:cNvSpPr>
                  <a:spLocks noChangeArrowheads="1"/>
                </p:cNvSpPr>
                <p:nvPr/>
              </p:nvSpPr>
              <p:spPr bwMode="auto">
                <a:xfrm>
                  <a:off x="556" y="1497"/>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信息系统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84" name="Rectangle 364"/>
                <p:cNvSpPr>
                  <a:spLocks noChangeArrowheads="1"/>
                </p:cNvSpPr>
                <p:nvPr/>
              </p:nvSpPr>
              <p:spPr bwMode="auto">
                <a:xfrm>
                  <a:off x="513" y="1497"/>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85" name="Group 365"/>
              <p:cNvGrpSpPr>
                <a:grpSpLocks/>
              </p:cNvGrpSpPr>
              <p:nvPr/>
            </p:nvGrpSpPr>
            <p:grpSpPr bwMode="auto">
              <a:xfrm>
                <a:off x="1785" y="1497"/>
                <a:ext cx="611" cy="499"/>
                <a:chOff x="1785" y="1497"/>
                <a:chExt cx="611" cy="499"/>
              </a:xfrm>
            </p:grpSpPr>
            <p:sp>
              <p:nvSpPr>
                <p:cNvPr id="1387886" name="Rectangle 366"/>
                <p:cNvSpPr>
                  <a:spLocks noChangeArrowheads="1"/>
                </p:cNvSpPr>
                <p:nvPr/>
              </p:nvSpPr>
              <p:spPr bwMode="auto">
                <a:xfrm>
                  <a:off x="1828" y="1497"/>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87" name="Rectangle 367"/>
                <p:cNvSpPr>
                  <a:spLocks noChangeArrowheads="1"/>
                </p:cNvSpPr>
                <p:nvPr/>
              </p:nvSpPr>
              <p:spPr bwMode="auto">
                <a:xfrm>
                  <a:off x="1785" y="1497"/>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88" name="Group 368"/>
              <p:cNvGrpSpPr>
                <a:grpSpLocks/>
              </p:cNvGrpSpPr>
              <p:nvPr/>
            </p:nvGrpSpPr>
            <p:grpSpPr bwMode="auto">
              <a:xfrm>
                <a:off x="2396" y="1497"/>
                <a:ext cx="767" cy="499"/>
                <a:chOff x="2396" y="1497"/>
                <a:chExt cx="767" cy="499"/>
              </a:xfrm>
            </p:grpSpPr>
            <p:sp>
              <p:nvSpPr>
                <p:cNvPr id="1387889" name="Rectangle 369"/>
                <p:cNvSpPr>
                  <a:spLocks noChangeArrowheads="1"/>
                </p:cNvSpPr>
                <p:nvPr/>
              </p:nvSpPr>
              <p:spPr bwMode="auto">
                <a:xfrm>
                  <a:off x="2439" y="1497"/>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90" name="Rectangle 370"/>
                <p:cNvSpPr>
                  <a:spLocks noChangeArrowheads="1"/>
                </p:cNvSpPr>
                <p:nvPr/>
              </p:nvSpPr>
              <p:spPr bwMode="auto">
                <a:xfrm>
                  <a:off x="2396" y="1497"/>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91" name="Group 371"/>
              <p:cNvGrpSpPr>
                <a:grpSpLocks/>
              </p:cNvGrpSpPr>
              <p:nvPr/>
            </p:nvGrpSpPr>
            <p:grpSpPr bwMode="auto">
              <a:xfrm>
                <a:off x="0" y="1996"/>
                <a:ext cx="513" cy="499"/>
                <a:chOff x="0" y="1996"/>
                <a:chExt cx="513" cy="499"/>
              </a:xfrm>
            </p:grpSpPr>
            <p:sp>
              <p:nvSpPr>
                <p:cNvPr id="1387892" name="Rectangle 372"/>
                <p:cNvSpPr>
                  <a:spLocks noChangeArrowheads="1"/>
                </p:cNvSpPr>
                <p:nvPr/>
              </p:nvSpPr>
              <p:spPr bwMode="auto">
                <a:xfrm>
                  <a:off x="43" y="1996"/>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93" name="Rectangle 373"/>
                <p:cNvSpPr>
                  <a:spLocks noChangeArrowheads="1"/>
                </p:cNvSpPr>
                <p:nvPr/>
              </p:nvSpPr>
              <p:spPr bwMode="auto">
                <a:xfrm>
                  <a:off x="0" y="1996"/>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94" name="Group 374"/>
              <p:cNvGrpSpPr>
                <a:grpSpLocks/>
              </p:cNvGrpSpPr>
              <p:nvPr/>
            </p:nvGrpSpPr>
            <p:grpSpPr bwMode="auto">
              <a:xfrm>
                <a:off x="513" y="1996"/>
                <a:ext cx="1272" cy="499"/>
                <a:chOff x="513" y="1996"/>
                <a:chExt cx="1272" cy="499"/>
              </a:xfrm>
            </p:grpSpPr>
            <p:sp>
              <p:nvSpPr>
                <p:cNvPr id="1387895" name="Rectangle 375"/>
                <p:cNvSpPr>
                  <a:spLocks noChangeArrowheads="1"/>
                </p:cNvSpPr>
                <p:nvPr/>
              </p:nvSpPr>
              <p:spPr bwMode="auto">
                <a:xfrm>
                  <a:off x="556" y="1996"/>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操作系统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96" name="Rectangle 376"/>
                <p:cNvSpPr>
                  <a:spLocks noChangeArrowheads="1"/>
                </p:cNvSpPr>
                <p:nvPr/>
              </p:nvSpPr>
              <p:spPr bwMode="auto">
                <a:xfrm>
                  <a:off x="513" y="1996"/>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97" name="Group 377"/>
              <p:cNvGrpSpPr>
                <a:grpSpLocks/>
              </p:cNvGrpSpPr>
              <p:nvPr/>
            </p:nvGrpSpPr>
            <p:grpSpPr bwMode="auto">
              <a:xfrm>
                <a:off x="1785" y="1996"/>
                <a:ext cx="611" cy="499"/>
                <a:chOff x="1785" y="1996"/>
                <a:chExt cx="611" cy="499"/>
              </a:xfrm>
            </p:grpSpPr>
            <p:sp>
              <p:nvSpPr>
                <p:cNvPr id="1387898" name="Rectangle 378"/>
                <p:cNvSpPr>
                  <a:spLocks noChangeArrowheads="1"/>
                </p:cNvSpPr>
                <p:nvPr/>
              </p:nvSpPr>
              <p:spPr bwMode="auto">
                <a:xfrm>
                  <a:off x="1828" y="1996"/>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99" name="Rectangle 379"/>
                <p:cNvSpPr>
                  <a:spLocks noChangeArrowheads="1"/>
                </p:cNvSpPr>
                <p:nvPr/>
              </p:nvSpPr>
              <p:spPr bwMode="auto">
                <a:xfrm>
                  <a:off x="1785" y="1996"/>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0" name="Group 380"/>
              <p:cNvGrpSpPr>
                <a:grpSpLocks/>
              </p:cNvGrpSpPr>
              <p:nvPr/>
            </p:nvGrpSpPr>
            <p:grpSpPr bwMode="auto">
              <a:xfrm>
                <a:off x="2396" y="1996"/>
                <a:ext cx="767" cy="499"/>
                <a:chOff x="2396" y="1996"/>
                <a:chExt cx="767" cy="499"/>
              </a:xfrm>
            </p:grpSpPr>
            <p:sp>
              <p:nvSpPr>
                <p:cNvPr id="1387901" name="Rectangle 381"/>
                <p:cNvSpPr>
                  <a:spLocks noChangeArrowheads="1"/>
                </p:cNvSpPr>
                <p:nvPr/>
              </p:nvSpPr>
              <p:spPr bwMode="auto">
                <a:xfrm>
                  <a:off x="2439" y="1996"/>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02" name="Rectangle 382"/>
                <p:cNvSpPr>
                  <a:spLocks noChangeArrowheads="1"/>
                </p:cNvSpPr>
                <p:nvPr/>
              </p:nvSpPr>
              <p:spPr bwMode="auto">
                <a:xfrm>
                  <a:off x="2396" y="1996"/>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3" name="Group 383"/>
              <p:cNvGrpSpPr>
                <a:grpSpLocks/>
              </p:cNvGrpSpPr>
              <p:nvPr/>
            </p:nvGrpSpPr>
            <p:grpSpPr bwMode="auto">
              <a:xfrm>
                <a:off x="0" y="2495"/>
                <a:ext cx="513" cy="499"/>
                <a:chOff x="0" y="2495"/>
                <a:chExt cx="513" cy="499"/>
              </a:xfrm>
            </p:grpSpPr>
            <p:sp>
              <p:nvSpPr>
                <p:cNvPr id="1387904" name="Rectangle 384"/>
                <p:cNvSpPr>
                  <a:spLocks noChangeArrowheads="1"/>
                </p:cNvSpPr>
                <p:nvPr/>
              </p:nvSpPr>
              <p:spPr bwMode="auto">
                <a:xfrm>
                  <a:off x="43" y="2495"/>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05" name="Rectangle 385"/>
                <p:cNvSpPr>
                  <a:spLocks noChangeArrowheads="1"/>
                </p:cNvSpPr>
                <p:nvPr/>
              </p:nvSpPr>
              <p:spPr bwMode="auto">
                <a:xfrm>
                  <a:off x="0" y="2495"/>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6" name="Group 386"/>
              <p:cNvGrpSpPr>
                <a:grpSpLocks/>
              </p:cNvGrpSpPr>
              <p:nvPr/>
            </p:nvGrpSpPr>
            <p:grpSpPr bwMode="auto">
              <a:xfrm>
                <a:off x="513" y="2495"/>
                <a:ext cx="1272" cy="499"/>
                <a:chOff x="513" y="2495"/>
                <a:chExt cx="1272" cy="499"/>
              </a:xfrm>
            </p:grpSpPr>
            <p:sp>
              <p:nvSpPr>
                <p:cNvPr id="1387907" name="Rectangle 387"/>
                <p:cNvSpPr>
                  <a:spLocks noChangeArrowheads="1"/>
                </p:cNvSpPr>
                <p:nvPr/>
              </p:nvSpPr>
              <p:spPr bwMode="auto">
                <a:xfrm>
                  <a:off x="556" y="2495"/>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数据结构</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908" name="Rectangle 388"/>
                <p:cNvSpPr>
                  <a:spLocks noChangeArrowheads="1"/>
                </p:cNvSpPr>
                <p:nvPr/>
              </p:nvSpPr>
              <p:spPr bwMode="auto">
                <a:xfrm>
                  <a:off x="513" y="2495"/>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9" name="Group 389"/>
              <p:cNvGrpSpPr>
                <a:grpSpLocks/>
              </p:cNvGrpSpPr>
              <p:nvPr/>
            </p:nvGrpSpPr>
            <p:grpSpPr bwMode="auto">
              <a:xfrm>
                <a:off x="1785" y="2495"/>
                <a:ext cx="611" cy="499"/>
                <a:chOff x="1785" y="2495"/>
                <a:chExt cx="611" cy="499"/>
              </a:xfrm>
            </p:grpSpPr>
            <p:sp>
              <p:nvSpPr>
                <p:cNvPr id="1387910" name="Rectangle 390"/>
                <p:cNvSpPr>
                  <a:spLocks noChangeArrowheads="1"/>
                </p:cNvSpPr>
                <p:nvPr/>
              </p:nvSpPr>
              <p:spPr bwMode="auto">
                <a:xfrm>
                  <a:off x="1828" y="2495"/>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11" name="Rectangle 391"/>
                <p:cNvSpPr>
                  <a:spLocks noChangeArrowheads="1"/>
                </p:cNvSpPr>
                <p:nvPr/>
              </p:nvSpPr>
              <p:spPr bwMode="auto">
                <a:xfrm>
                  <a:off x="1785" y="2495"/>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12" name="Group 392"/>
              <p:cNvGrpSpPr>
                <a:grpSpLocks/>
              </p:cNvGrpSpPr>
              <p:nvPr/>
            </p:nvGrpSpPr>
            <p:grpSpPr bwMode="auto">
              <a:xfrm>
                <a:off x="2396" y="2495"/>
                <a:ext cx="767" cy="499"/>
                <a:chOff x="2396" y="2495"/>
                <a:chExt cx="767" cy="499"/>
              </a:xfrm>
            </p:grpSpPr>
            <p:sp>
              <p:nvSpPr>
                <p:cNvPr id="1387913" name="Rectangle 393"/>
                <p:cNvSpPr>
                  <a:spLocks noChangeArrowheads="1"/>
                </p:cNvSpPr>
                <p:nvPr/>
              </p:nvSpPr>
              <p:spPr bwMode="auto">
                <a:xfrm>
                  <a:off x="2439" y="2495"/>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14" name="Rectangle 394"/>
                <p:cNvSpPr>
                  <a:spLocks noChangeArrowheads="1"/>
                </p:cNvSpPr>
                <p:nvPr/>
              </p:nvSpPr>
              <p:spPr bwMode="auto">
                <a:xfrm>
                  <a:off x="2396" y="2495"/>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15" name="Group 395"/>
              <p:cNvGrpSpPr>
                <a:grpSpLocks/>
              </p:cNvGrpSpPr>
              <p:nvPr/>
            </p:nvGrpSpPr>
            <p:grpSpPr bwMode="auto">
              <a:xfrm>
                <a:off x="0" y="2994"/>
                <a:ext cx="513" cy="499"/>
                <a:chOff x="0" y="2994"/>
                <a:chExt cx="513" cy="499"/>
              </a:xfrm>
            </p:grpSpPr>
            <p:sp>
              <p:nvSpPr>
                <p:cNvPr id="1387916" name="Rectangle 396"/>
                <p:cNvSpPr>
                  <a:spLocks noChangeArrowheads="1"/>
                </p:cNvSpPr>
                <p:nvPr/>
              </p:nvSpPr>
              <p:spPr bwMode="auto">
                <a:xfrm>
                  <a:off x="43" y="2994"/>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17" name="Rectangle 397"/>
                <p:cNvSpPr>
                  <a:spLocks noChangeArrowheads="1"/>
                </p:cNvSpPr>
                <p:nvPr/>
              </p:nvSpPr>
              <p:spPr bwMode="auto">
                <a:xfrm>
                  <a:off x="0" y="2994"/>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18" name="Group 398"/>
              <p:cNvGrpSpPr>
                <a:grpSpLocks/>
              </p:cNvGrpSpPr>
              <p:nvPr/>
            </p:nvGrpSpPr>
            <p:grpSpPr bwMode="auto">
              <a:xfrm>
                <a:off x="513" y="2994"/>
                <a:ext cx="1272" cy="499"/>
                <a:chOff x="513" y="2994"/>
                <a:chExt cx="1272" cy="499"/>
              </a:xfrm>
            </p:grpSpPr>
            <p:sp>
              <p:nvSpPr>
                <p:cNvPr id="1387919" name="Rectangle 399"/>
                <p:cNvSpPr>
                  <a:spLocks noChangeArrowheads="1"/>
                </p:cNvSpPr>
                <p:nvPr/>
              </p:nvSpPr>
              <p:spPr bwMode="auto">
                <a:xfrm>
                  <a:off x="556" y="2994"/>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数据处理</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920" name="Rectangle 400"/>
                <p:cNvSpPr>
                  <a:spLocks noChangeArrowheads="1"/>
                </p:cNvSpPr>
                <p:nvPr/>
              </p:nvSpPr>
              <p:spPr bwMode="auto">
                <a:xfrm>
                  <a:off x="513" y="2994"/>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21" name="Group 401"/>
              <p:cNvGrpSpPr>
                <a:grpSpLocks/>
              </p:cNvGrpSpPr>
              <p:nvPr/>
            </p:nvGrpSpPr>
            <p:grpSpPr bwMode="auto">
              <a:xfrm>
                <a:off x="1785" y="2994"/>
                <a:ext cx="611" cy="499"/>
                <a:chOff x="1785" y="2994"/>
                <a:chExt cx="611" cy="499"/>
              </a:xfrm>
            </p:grpSpPr>
            <p:sp>
              <p:nvSpPr>
                <p:cNvPr id="1387922" name="Rectangle 402"/>
                <p:cNvSpPr>
                  <a:spLocks noChangeArrowheads="1"/>
                </p:cNvSpPr>
                <p:nvPr/>
              </p:nvSpPr>
              <p:spPr bwMode="auto">
                <a:xfrm>
                  <a:off x="1828" y="2994"/>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923" name="Rectangle 403"/>
                <p:cNvSpPr>
                  <a:spLocks noChangeArrowheads="1"/>
                </p:cNvSpPr>
                <p:nvPr/>
              </p:nvSpPr>
              <p:spPr bwMode="auto">
                <a:xfrm>
                  <a:off x="1785" y="2994"/>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24" name="Group 404"/>
              <p:cNvGrpSpPr>
                <a:grpSpLocks/>
              </p:cNvGrpSpPr>
              <p:nvPr/>
            </p:nvGrpSpPr>
            <p:grpSpPr bwMode="auto">
              <a:xfrm>
                <a:off x="2396" y="2994"/>
                <a:ext cx="767" cy="499"/>
                <a:chOff x="2396" y="2994"/>
                <a:chExt cx="767" cy="499"/>
              </a:xfrm>
            </p:grpSpPr>
            <p:sp>
              <p:nvSpPr>
                <p:cNvPr id="1387925" name="Rectangle 405"/>
                <p:cNvSpPr>
                  <a:spLocks noChangeArrowheads="1"/>
                </p:cNvSpPr>
                <p:nvPr/>
              </p:nvSpPr>
              <p:spPr bwMode="auto">
                <a:xfrm>
                  <a:off x="2439" y="2994"/>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26" name="Rectangle 406"/>
                <p:cNvSpPr>
                  <a:spLocks noChangeArrowheads="1"/>
                </p:cNvSpPr>
                <p:nvPr/>
              </p:nvSpPr>
              <p:spPr bwMode="auto">
                <a:xfrm>
                  <a:off x="2396" y="2994"/>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27" name="Group 407"/>
              <p:cNvGrpSpPr>
                <a:grpSpLocks/>
              </p:cNvGrpSpPr>
              <p:nvPr/>
            </p:nvGrpSpPr>
            <p:grpSpPr bwMode="auto">
              <a:xfrm>
                <a:off x="0" y="3493"/>
                <a:ext cx="513" cy="499"/>
                <a:chOff x="0" y="3493"/>
                <a:chExt cx="513" cy="499"/>
              </a:xfrm>
            </p:grpSpPr>
            <p:sp>
              <p:nvSpPr>
                <p:cNvPr id="1387928" name="Rectangle 408"/>
                <p:cNvSpPr>
                  <a:spLocks noChangeArrowheads="1"/>
                </p:cNvSpPr>
                <p:nvPr/>
              </p:nvSpPr>
              <p:spPr bwMode="auto">
                <a:xfrm>
                  <a:off x="43" y="3493"/>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29" name="Rectangle 409"/>
                <p:cNvSpPr>
                  <a:spLocks noChangeArrowheads="1"/>
                </p:cNvSpPr>
                <p:nvPr/>
              </p:nvSpPr>
              <p:spPr bwMode="auto">
                <a:xfrm>
                  <a:off x="0" y="3493"/>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30" name="Group 410"/>
              <p:cNvGrpSpPr>
                <a:grpSpLocks/>
              </p:cNvGrpSpPr>
              <p:nvPr/>
            </p:nvGrpSpPr>
            <p:grpSpPr bwMode="auto">
              <a:xfrm>
                <a:off x="513" y="3493"/>
                <a:ext cx="1272" cy="499"/>
                <a:chOff x="513" y="3493"/>
                <a:chExt cx="1272" cy="499"/>
              </a:xfrm>
            </p:grpSpPr>
            <p:sp>
              <p:nvSpPr>
                <p:cNvPr id="1387931" name="Rectangle 411"/>
                <p:cNvSpPr>
                  <a:spLocks noChangeArrowheads="1"/>
                </p:cNvSpPr>
                <p:nvPr/>
              </p:nvSpPr>
              <p:spPr bwMode="auto">
                <a:xfrm>
                  <a:off x="556" y="3493"/>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200">
                      <a:latin typeface="Times New Roman" pitchFamily="18" charset="0"/>
                    </a:rPr>
                    <a:t>PASCAL</a:t>
                  </a:r>
                  <a:endParaRPr kumimoji="1" lang="zh-CN" altLang="en-US" b="0">
                    <a:latin typeface="Times New Roman" pitchFamily="18" charset="0"/>
                  </a:endParaRPr>
                </a:p>
              </p:txBody>
            </p:sp>
            <p:sp>
              <p:nvSpPr>
                <p:cNvPr id="1387932" name="Rectangle 412"/>
                <p:cNvSpPr>
                  <a:spLocks noChangeArrowheads="1"/>
                </p:cNvSpPr>
                <p:nvPr/>
              </p:nvSpPr>
              <p:spPr bwMode="auto">
                <a:xfrm>
                  <a:off x="513" y="3493"/>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33" name="Group 413"/>
              <p:cNvGrpSpPr>
                <a:grpSpLocks/>
              </p:cNvGrpSpPr>
              <p:nvPr/>
            </p:nvGrpSpPr>
            <p:grpSpPr bwMode="auto">
              <a:xfrm>
                <a:off x="1785" y="3493"/>
                <a:ext cx="611" cy="499"/>
                <a:chOff x="1785" y="3493"/>
                <a:chExt cx="611" cy="499"/>
              </a:xfrm>
            </p:grpSpPr>
            <p:sp>
              <p:nvSpPr>
                <p:cNvPr id="1387934" name="Rectangle 414"/>
                <p:cNvSpPr>
                  <a:spLocks noChangeArrowheads="1"/>
                </p:cNvSpPr>
                <p:nvPr/>
              </p:nvSpPr>
              <p:spPr bwMode="auto">
                <a:xfrm>
                  <a:off x="1828" y="3493"/>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35" name="Rectangle 415"/>
                <p:cNvSpPr>
                  <a:spLocks noChangeArrowheads="1"/>
                </p:cNvSpPr>
                <p:nvPr/>
              </p:nvSpPr>
              <p:spPr bwMode="auto">
                <a:xfrm>
                  <a:off x="1785" y="3493"/>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36" name="Group 416"/>
              <p:cNvGrpSpPr>
                <a:grpSpLocks/>
              </p:cNvGrpSpPr>
              <p:nvPr/>
            </p:nvGrpSpPr>
            <p:grpSpPr bwMode="auto">
              <a:xfrm>
                <a:off x="2396" y="3493"/>
                <a:ext cx="767" cy="499"/>
                <a:chOff x="2396" y="3493"/>
                <a:chExt cx="767" cy="499"/>
              </a:xfrm>
            </p:grpSpPr>
            <p:sp>
              <p:nvSpPr>
                <p:cNvPr id="1387937" name="Rectangle 417"/>
                <p:cNvSpPr>
                  <a:spLocks noChangeArrowheads="1"/>
                </p:cNvSpPr>
                <p:nvPr/>
              </p:nvSpPr>
              <p:spPr bwMode="auto">
                <a:xfrm>
                  <a:off x="2439" y="3493"/>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38" name="Rectangle 418"/>
                <p:cNvSpPr>
                  <a:spLocks noChangeArrowheads="1"/>
                </p:cNvSpPr>
                <p:nvPr/>
              </p:nvSpPr>
              <p:spPr bwMode="auto">
                <a:xfrm>
                  <a:off x="2396" y="3493"/>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87939" name="Rectangle 419"/>
            <p:cNvSpPr>
              <a:spLocks noChangeArrowheads="1"/>
            </p:cNvSpPr>
            <p:nvPr/>
          </p:nvSpPr>
          <p:spPr bwMode="auto">
            <a:xfrm>
              <a:off x="-3" y="-3"/>
              <a:ext cx="3169" cy="399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8041" name="Group 521"/>
          <p:cNvGrpSpPr>
            <a:grpSpLocks/>
          </p:cNvGrpSpPr>
          <p:nvPr/>
        </p:nvGrpSpPr>
        <p:grpSpPr bwMode="auto">
          <a:xfrm>
            <a:off x="2438400" y="533400"/>
            <a:ext cx="7315200" cy="911225"/>
            <a:chOff x="1392" y="4320"/>
            <a:chExt cx="4608" cy="574"/>
          </a:xfrm>
        </p:grpSpPr>
        <p:sp>
          <p:nvSpPr>
            <p:cNvPr id="1388019" name="Rectangle 499"/>
            <p:cNvSpPr>
              <a:spLocks noChangeArrowheads="1"/>
            </p:cNvSpPr>
            <p:nvPr/>
          </p:nvSpPr>
          <p:spPr bwMode="auto">
            <a:xfrm>
              <a:off x="3504"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388017" name="Rectangle 497"/>
            <p:cNvSpPr>
              <a:spLocks noChangeArrowheads="1"/>
            </p:cNvSpPr>
            <p:nvPr/>
          </p:nvSpPr>
          <p:spPr bwMode="auto">
            <a:xfrm>
              <a:off x="3504"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SECOND.Cno</a:t>
              </a:r>
              <a:endParaRPr lang="zh-CN" altLang="en-US" sz="2000">
                <a:latin typeface="Times New Roman" pitchFamily="18" charset="0"/>
              </a:endParaRPr>
            </a:p>
          </p:txBody>
        </p:sp>
        <p:sp>
          <p:nvSpPr>
            <p:cNvPr id="1387952" name="Rectangle 432"/>
            <p:cNvSpPr>
              <a:spLocks noChangeArrowheads="1"/>
            </p:cNvSpPr>
            <p:nvPr/>
          </p:nvSpPr>
          <p:spPr bwMode="auto">
            <a:xfrm>
              <a:off x="4752"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zh-CN" altLang="en-US" sz="2200">
                  <a:latin typeface="Times New Roman" pitchFamily="18" charset="0"/>
                </a:rPr>
                <a:t>7</a:t>
              </a:r>
            </a:p>
          </p:txBody>
        </p:sp>
        <p:sp>
          <p:nvSpPr>
            <p:cNvPr id="1387951" name="Rectangle 431"/>
            <p:cNvSpPr>
              <a:spLocks noChangeArrowheads="1"/>
            </p:cNvSpPr>
            <p:nvPr/>
          </p:nvSpPr>
          <p:spPr bwMode="auto">
            <a:xfrm>
              <a:off x="2400" y="4617"/>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endParaRPr kumimoji="1" lang="zh-CN" altLang="en-US" sz="2200">
                <a:latin typeface="Times New Roman" pitchFamily="18" charset="0"/>
              </a:endParaRPr>
            </a:p>
          </p:txBody>
        </p:sp>
        <p:sp>
          <p:nvSpPr>
            <p:cNvPr id="1387950" name="Rectangle 430"/>
            <p:cNvSpPr>
              <a:spLocks noChangeArrowheads="1"/>
            </p:cNvSpPr>
            <p:nvPr/>
          </p:nvSpPr>
          <p:spPr bwMode="auto">
            <a:xfrm>
              <a:off x="1392" y="4617"/>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387949" name="Rectangle 429"/>
            <p:cNvSpPr>
              <a:spLocks noChangeArrowheads="1"/>
            </p:cNvSpPr>
            <p:nvPr/>
          </p:nvSpPr>
          <p:spPr bwMode="auto">
            <a:xfrm>
              <a:off x="4752"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SECOND.Cpno</a:t>
              </a:r>
              <a:endParaRPr lang="zh-CN" altLang="en-US" sz="2000">
                <a:latin typeface="Times New Roman" pitchFamily="18" charset="0"/>
              </a:endParaRPr>
            </a:p>
          </p:txBody>
        </p:sp>
        <p:sp>
          <p:nvSpPr>
            <p:cNvPr id="1387948" name="Rectangle 428"/>
            <p:cNvSpPr>
              <a:spLocks noChangeArrowheads="1"/>
            </p:cNvSpPr>
            <p:nvPr/>
          </p:nvSpPr>
          <p:spPr bwMode="auto">
            <a:xfrm>
              <a:off x="2400" y="4320"/>
              <a:ext cx="1104"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FIRST.Cpno</a:t>
              </a:r>
              <a:endParaRPr lang="zh-CN" altLang="en-US" sz="2000">
                <a:latin typeface="Times New Roman" pitchFamily="18" charset="0"/>
              </a:endParaRPr>
            </a:p>
          </p:txBody>
        </p:sp>
        <p:sp>
          <p:nvSpPr>
            <p:cNvPr id="1387947" name="Rectangle 427"/>
            <p:cNvSpPr>
              <a:spLocks noChangeArrowheads="1"/>
            </p:cNvSpPr>
            <p:nvPr/>
          </p:nvSpPr>
          <p:spPr bwMode="auto">
            <a:xfrm>
              <a:off x="1392" y="4320"/>
              <a:ext cx="100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en-US" altLang="zh-CN" sz="2000">
                  <a:latin typeface="Times New Roman" pitchFamily="18" charset="0"/>
                </a:rPr>
                <a:t>FIRST.</a:t>
              </a:r>
              <a:r>
                <a:rPr kumimoji="1" lang="en-US" altLang="zh-CN" sz="2000">
                  <a:latin typeface="Times New Roman" pitchFamily="18" charset="0"/>
                </a:rPr>
                <a:t> Cno</a:t>
              </a:r>
              <a:endParaRPr kumimoji="1" lang="zh-CN" altLang="en-US" sz="2000">
                <a:latin typeface="Times New Roman" pitchFamily="18" charset="0"/>
              </a:endParaRPr>
            </a:p>
          </p:txBody>
        </p:sp>
        <p:sp>
          <p:nvSpPr>
            <p:cNvPr id="1387971" name="Line 451"/>
            <p:cNvSpPr>
              <a:spLocks noChangeShapeType="1"/>
            </p:cNvSpPr>
            <p:nvPr/>
          </p:nvSpPr>
          <p:spPr bwMode="auto">
            <a:xfrm>
              <a:off x="1392" y="4320"/>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87974" name="Line 454"/>
            <p:cNvSpPr>
              <a:spLocks noChangeShapeType="1"/>
            </p:cNvSpPr>
            <p:nvPr/>
          </p:nvSpPr>
          <p:spPr bwMode="auto">
            <a:xfrm>
              <a:off x="1392" y="4617"/>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87975" name="Line 455"/>
            <p:cNvSpPr>
              <a:spLocks noChangeShapeType="1"/>
            </p:cNvSpPr>
            <p:nvPr/>
          </p:nvSpPr>
          <p:spPr bwMode="auto">
            <a:xfrm>
              <a:off x="1392" y="4894"/>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2" name="Group 522"/>
          <p:cNvGrpSpPr>
            <a:grpSpLocks/>
          </p:cNvGrpSpPr>
          <p:nvPr/>
        </p:nvGrpSpPr>
        <p:grpSpPr bwMode="auto">
          <a:xfrm>
            <a:off x="2438400" y="1444625"/>
            <a:ext cx="7315200" cy="441325"/>
            <a:chOff x="1392" y="4894"/>
            <a:chExt cx="4608" cy="278"/>
          </a:xfrm>
        </p:grpSpPr>
        <p:sp>
          <p:nvSpPr>
            <p:cNvPr id="1388021" name="Rectangle 501"/>
            <p:cNvSpPr>
              <a:spLocks noChangeArrowheads="1"/>
            </p:cNvSpPr>
            <p:nvPr/>
          </p:nvSpPr>
          <p:spPr bwMode="auto">
            <a:xfrm>
              <a:off x="3504"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387955" name="Rectangle 435"/>
            <p:cNvSpPr>
              <a:spLocks noChangeArrowheads="1"/>
            </p:cNvSpPr>
            <p:nvPr/>
          </p:nvSpPr>
          <p:spPr bwMode="auto">
            <a:xfrm>
              <a:off x="4752"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p>
          </p:txBody>
        </p:sp>
        <p:sp>
          <p:nvSpPr>
            <p:cNvPr id="1387954" name="Rectangle 434"/>
            <p:cNvSpPr>
              <a:spLocks noChangeArrowheads="1"/>
            </p:cNvSpPr>
            <p:nvPr/>
          </p:nvSpPr>
          <p:spPr bwMode="auto">
            <a:xfrm>
              <a:off x="2400" y="4894"/>
              <a:ext cx="1104"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387953" name="Rectangle 433"/>
            <p:cNvSpPr>
              <a:spLocks noChangeArrowheads="1"/>
            </p:cNvSpPr>
            <p:nvPr/>
          </p:nvSpPr>
          <p:spPr bwMode="auto">
            <a:xfrm>
              <a:off x="1392" y="4894"/>
              <a:ext cx="100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r>
                <a:rPr kumimoji="1" lang="zh-CN" altLang="en-US" sz="2200">
                  <a:latin typeface="Times New Roman" pitchFamily="18" charset="0"/>
                </a:rPr>
                <a:t>信息系统</a:t>
              </a:r>
            </a:p>
          </p:txBody>
        </p:sp>
        <p:sp>
          <p:nvSpPr>
            <p:cNvPr id="1387976" name="Line 456"/>
            <p:cNvSpPr>
              <a:spLocks noChangeShapeType="1"/>
            </p:cNvSpPr>
            <p:nvPr/>
          </p:nvSpPr>
          <p:spPr bwMode="auto">
            <a:xfrm>
              <a:off x="1392" y="5172"/>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3" name="Group 523"/>
          <p:cNvGrpSpPr>
            <a:grpSpLocks/>
          </p:cNvGrpSpPr>
          <p:nvPr/>
        </p:nvGrpSpPr>
        <p:grpSpPr bwMode="auto">
          <a:xfrm>
            <a:off x="2438400" y="1885950"/>
            <a:ext cx="7315200" cy="439738"/>
            <a:chOff x="1392" y="5172"/>
            <a:chExt cx="4608" cy="277"/>
          </a:xfrm>
        </p:grpSpPr>
        <p:sp>
          <p:nvSpPr>
            <p:cNvPr id="1388023" name="Rectangle 503"/>
            <p:cNvSpPr>
              <a:spLocks noChangeArrowheads="1"/>
            </p:cNvSpPr>
            <p:nvPr/>
          </p:nvSpPr>
          <p:spPr bwMode="auto">
            <a:xfrm>
              <a:off x="3504"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387958" name="Rectangle 438"/>
            <p:cNvSpPr>
              <a:spLocks noChangeArrowheads="1"/>
            </p:cNvSpPr>
            <p:nvPr/>
          </p:nvSpPr>
          <p:spPr bwMode="auto">
            <a:xfrm>
              <a:off x="4752"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387957" name="Rectangle 437"/>
            <p:cNvSpPr>
              <a:spLocks noChangeArrowheads="1"/>
            </p:cNvSpPr>
            <p:nvPr/>
          </p:nvSpPr>
          <p:spPr bwMode="auto">
            <a:xfrm>
              <a:off x="2400" y="5172"/>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387956" name="Rectangle 436"/>
            <p:cNvSpPr>
              <a:spLocks noChangeArrowheads="1"/>
            </p:cNvSpPr>
            <p:nvPr/>
          </p:nvSpPr>
          <p:spPr bwMode="auto">
            <a:xfrm>
              <a:off x="1392" y="5172"/>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r>
                <a:rPr kumimoji="1" lang="zh-CN" altLang="en-US" sz="2200">
                  <a:latin typeface="Times New Roman" pitchFamily="18" charset="0"/>
                </a:rPr>
                <a:t>操作系统</a:t>
              </a:r>
            </a:p>
          </p:txBody>
        </p:sp>
        <p:sp>
          <p:nvSpPr>
            <p:cNvPr id="1387977" name="Line 457"/>
            <p:cNvSpPr>
              <a:spLocks noChangeShapeType="1"/>
            </p:cNvSpPr>
            <p:nvPr/>
          </p:nvSpPr>
          <p:spPr bwMode="auto">
            <a:xfrm>
              <a:off x="1392" y="5449"/>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4" name="Group 524"/>
          <p:cNvGrpSpPr>
            <a:grpSpLocks/>
          </p:cNvGrpSpPr>
          <p:nvPr/>
        </p:nvGrpSpPr>
        <p:grpSpPr bwMode="auto">
          <a:xfrm>
            <a:off x="2438400" y="2325688"/>
            <a:ext cx="7315200" cy="439737"/>
            <a:chOff x="1392" y="5449"/>
            <a:chExt cx="4608" cy="277"/>
          </a:xfrm>
        </p:grpSpPr>
        <p:sp>
          <p:nvSpPr>
            <p:cNvPr id="1388025" name="Rectangle 505"/>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387961" name="Rectangle 441"/>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387960" name="Rectangle 440"/>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a:t>
              </a:r>
            </a:p>
          </p:txBody>
        </p:sp>
        <p:sp>
          <p:nvSpPr>
            <p:cNvPr id="1387959" name="Rectangle 439"/>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387978" name="Line 458"/>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5" name="Group 525"/>
          <p:cNvGrpSpPr>
            <a:grpSpLocks/>
          </p:cNvGrpSpPr>
          <p:nvPr/>
        </p:nvGrpSpPr>
        <p:grpSpPr bwMode="auto">
          <a:xfrm>
            <a:off x="2438400" y="2765425"/>
            <a:ext cx="7315200" cy="439738"/>
            <a:chOff x="1392" y="5726"/>
            <a:chExt cx="4608" cy="277"/>
          </a:xfrm>
        </p:grpSpPr>
        <p:sp>
          <p:nvSpPr>
            <p:cNvPr id="1388027" name="Rectangle 507"/>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387964" name="Rectangle 444"/>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387963" name="Rectangle 443"/>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387962" name="Rectangle 442"/>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387981" name="Line 461"/>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7524"/>
                                        </p:tgtEl>
                                        <p:attrNameLst>
                                          <p:attrName>style.visibility</p:attrName>
                                        </p:attrNameLst>
                                      </p:cBhvr>
                                      <p:to>
                                        <p:strVal val="visible"/>
                                      </p:to>
                                    </p:set>
                                    <p:animEffect transition="in" filter="wipe(left)">
                                      <p:cBhvr>
                                        <p:cTn id="7" dur="500"/>
                                        <p:tgtEl>
                                          <p:spTgt spid="138752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87624"/>
                                        </p:tgtEl>
                                        <p:attrNameLst>
                                          <p:attrName>style.visibility</p:attrName>
                                        </p:attrNameLst>
                                      </p:cBhvr>
                                      <p:to>
                                        <p:strVal val="visible"/>
                                      </p:to>
                                    </p:set>
                                    <p:animEffect transition="in" filter="wipe(left)">
                                      <p:cBhvr>
                                        <p:cTn id="11" dur="500"/>
                                        <p:tgtEl>
                                          <p:spTgt spid="13876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87841"/>
                                        </p:tgtEl>
                                        <p:attrNameLst>
                                          <p:attrName>style.visibility</p:attrName>
                                        </p:attrNameLst>
                                      </p:cBhvr>
                                      <p:to>
                                        <p:strVal val="visible"/>
                                      </p:to>
                                    </p:set>
                                    <p:animEffect transition="in" filter="wipe(left)">
                                      <p:cBhvr>
                                        <p:cTn id="15" dur="500"/>
                                        <p:tgtEl>
                                          <p:spTgt spid="13878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88041"/>
                                        </p:tgtEl>
                                        <p:attrNameLst>
                                          <p:attrName>style.visibility</p:attrName>
                                        </p:attrNameLst>
                                      </p:cBhvr>
                                      <p:to>
                                        <p:strVal val="visible"/>
                                      </p:to>
                                    </p:set>
                                    <p:animEffect transition="in" filter="wipe(up)">
                                      <p:cBhvr>
                                        <p:cTn id="20" dur="500"/>
                                        <p:tgtEl>
                                          <p:spTgt spid="13880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388042"/>
                                        </p:tgtEl>
                                        <p:attrNameLst>
                                          <p:attrName>style.visibility</p:attrName>
                                        </p:attrNameLst>
                                      </p:cBhvr>
                                      <p:to>
                                        <p:strVal val="visible"/>
                                      </p:to>
                                    </p:set>
                                    <p:animEffect transition="in" filter="wipe(up)">
                                      <p:cBhvr>
                                        <p:cTn id="25" dur="500"/>
                                        <p:tgtEl>
                                          <p:spTgt spid="13880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388043"/>
                                        </p:tgtEl>
                                        <p:attrNameLst>
                                          <p:attrName>style.visibility</p:attrName>
                                        </p:attrNameLst>
                                      </p:cBhvr>
                                      <p:to>
                                        <p:strVal val="visible"/>
                                      </p:to>
                                    </p:set>
                                    <p:animEffect transition="in" filter="wipe(up)">
                                      <p:cBhvr>
                                        <p:cTn id="30" dur="500"/>
                                        <p:tgtEl>
                                          <p:spTgt spid="13880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388044"/>
                                        </p:tgtEl>
                                        <p:attrNameLst>
                                          <p:attrName>style.visibility</p:attrName>
                                        </p:attrNameLst>
                                      </p:cBhvr>
                                      <p:to>
                                        <p:strVal val="visible"/>
                                      </p:to>
                                    </p:set>
                                    <p:animEffect transition="in" filter="wipe(up)">
                                      <p:cBhvr>
                                        <p:cTn id="35" dur="500"/>
                                        <p:tgtEl>
                                          <p:spTgt spid="13880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388045"/>
                                        </p:tgtEl>
                                        <p:attrNameLst>
                                          <p:attrName>style.visibility</p:attrName>
                                        </p:attrNameLst>
                                      </p:cBhvr>
                                      <p:to>
                                        <p:strVal val="visible"/>
                                      </p:to>
                                    </p:set>
                                    <p:animEffect transition="in" filter="wipe(up)">
                                      <p:cBhvr>
                                        <p:cTn id="40" dur="500"/>
                                        <p:tgtEl>
                                          <p:spTgt spid="1388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24" grpId="0" autoUpdateAnimBg="0"/>
      <p:bldP spid="138762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9AF7A52B-1C19-45E2-A95C-817B6DCCCFA1}" type="slidenum">
              <a:rPr lang="zh-CN" altLang="en-US"/>
              <a:pPr/>
              <a:t>73</a:t>
            </a:fld>
            <a:endParaRPr lang="en-US" altLang="zh-CN"/>
          </a:p>
        </p:txBody>
      </p:sp>
      <p:sp>
        <p:nvSpPr>
          <p:cNvPr id="42" name="日期占位符 4"/>
          <p:cNvSpPr>
            <a:spLocks noGrp="1"/>
          </p:cNvSpPr>
          <p:nvPr>
            <p:ph type="dt" sz="half" idx="11"/>
          </p:nvPr>
        </p:nvSpPr>
        <p:spPr/>
        <p:txBody>
          <a:bodyPr/>
          <a:lstStyle/>
          <a:p>
            <a:fld id="{3D2D0973-0959-43F2-A39E-C90A9B6B7903}" type="datetime1">
              <a:rPr lang="zh-CN" altLang="en-US"/>
              <a:pPr/>
              <a:t>2017/4/15</a:t>
            </a:fld>
            <a:endParaRPr lang="en-US" altLang="zh-CN" sz="1000"/>
          </a:p>
        </p:txBody>
      </p:sp>
      <p:sp>
        <p:nvSpPr>
          <p:cNvPr id="1812482" name="Rectangle 2"/>
          <p:cNvSpPr>
            <a:spLocks noGrp="1" noChangeArrowheads="1"/>
          </p:cNvSpPr>
          <p:nvPr>
            <p:ph type="title"/>
          </p:nvPr>
        </p:nvSpPr>
        <p:spPr/>
        <p:txBody>
          <a:bodyPr/>
          <a:lstStyle/>
          <a:p>
            <a:r>
              <a:rPr lang="en-US" altLang="zh-CN"/>
              <a:t>(3) </a:t>
            </a:r>
            <a:r>
              <a:rPr lang="zh-CN" altLang="en-US"/>
              <a:t>自身连接</a:t>
            </a:r>
          </a:p>
        </p:txBody>
      </p:sp>
      <p:sp>
        <p:nvSpPr>
          <p:cNvPr id="1812483" name="Rectangle 3"/>
          <p:cNvSpPr>
            <a:spLocks noGrp="1" noChangeArrowheads="1"/>
          </p:cNvSpPr>
          <p:nvPr>
            <p:ph type="body" idx="1"/>
          </p:nvPr>
        </p:nvSpPr>
        <p:spPr>
          <a:xfrm>
            <a:off x="650875" y="1143000"/>
            <a:ext cx="8820150" cy="1484313"/>
          </a:xfrm>
        </p:spPr>
        <p:txBody>
          <a:bodyPr/>
          <a:lstStyle/>
          <a:p>
            <a:pPr marL="342900" indent="-342900" algn="just" defTabSz="914400">
              <a:buFont typeface="Wingdings" pitchFamily="2" charset="2"/>
              <a:buNone/>
            </a:pPr>
            <a:r>
              <a:rPr lang="en-US" altLang="zh-CN"/>
              <a:t>[</a:t>
            </a:r>
            <a:r>
              <a:rPr lang="zh-CN" altLang="en-US">
                <a:ea typeface="黑体" pitchFamily="49" charset="-122"/>
              </a:rPr>
              <a:t>例</a:t>
            </a:r>
            <a:r>
              <a:rPr lang="en-US" altLang="zh-CN"/>
              <a:t>]  </a:t>
            </a:r>
            <a:r>
              <a:rPr lang="zh-CN" altLang="en-US"/>
              <a:t>查询每一门课的间接先修课</a:t>
            </a:r>
            <a:r>
              <a:rPr lang="en-US" altLang="zh-CN"/>
              <a:t>(</a:t>
            </a:r>
            <a:r>
              <a:rPr lang="zh-CN" altLang="en-US"/>
              <a:t>即先修课的先修课</a:t>
            </a:r>
            <a:r>
              <a:rPr lang="en-US" altLang="zh-CN"/>
              <a:t>)</a:t>
            </a:r>
          </a:p>
          <a:p>
            <a:pPr marL="342900" indent="-342900" defTabSz="914400">
              <a:lnSpc>
                <a:spcPct val="60000"/>
              </a:lnSpc>
              <a:buFont typeface="Wingdings" pitchFamily="2" charset="2"/>
              <a:buNone/>
            </a:pPr>
            <a:r>
              <a:rPr lang="zh-CN" altLang="en-US"/>
              <a:t>     </a:t>
            </a:r>
            <a:r>
              <a:rPr lang="en-US" altLang="zh-CN" sz="2400"/>
              <a:t>SELECT  FIRST.Cno</a:t>
            </a:r>
            <a:r>
              <a:rPr lang="zh-CN" altLang="en-US" sz="2400"/>
              <a:t>，</a:t>
            </a:r>
            <a:r>
              <a:rPr lang="en-US" altLang="zh-CN" sz="2400"/>
              <a:t>SECOND.Cpno</a:t>
            </a:r>
          </a:p>
          <a:p>
            <a:pPr marL="342900" indent="-342900" defTabSz="914400">
              <a:lnSpc>
                <a:spcPct val="60000"/>
              </a:lnSpc>
              <a:buFont typeface="Wingdings" pitchFamily="2" charset="2"/>
              <a:buNone/>
            </a:pPr>
            <a:r>
              <a:rPr lang="en-US" altLang="zh-CN" sz="2400"/>
              <a:t>             FROM  Course  </a:t>
            </a:r>
            <a:r>
              <a:rPr lang="en-US" altLang="zh-CN" sz="2400">
                <a:solidFill>
                  <a:srgbClr val="FF0000"/>
                </a:solidFill>
              </a:rPr>
              <a:t>FIRST</a:t>
            </a:r>
            <a:r>
              <a:rPr lang="zh-CN" altLang="en-US" sz="2400"/>
              <a:t>，</a:t>
            </a:r>
            <a:r>
              <a:rPr lang="en-US" altLang="zh-CN" sz="2400"/>
              <a:t>Course  </a:t>
            </a:r>
            <a:r>
              <a:rPr lang="en-US" altLang="zh-CN" sz="2400">
                <a:solidFill>
                  <a:srgbClr val="FF0000"/>
                </a:solidFill>
              </a:rPr>
              <a:t>SECOND</a:t>
            </a:r>
          </a:p>
          <a:p>
            <a:pPr marL="342900" indent="-342900" defTabSz="914400">
              <a:lnSpc>
                <a:spcPct val="60000"/>
              </a:lnSpc>
              <a:buFont typeface="Wingdings" pitchFamily="2" charset="2"/>
              <a:buNone/>
            </a:pPr>
            <a:r>
              <a:rPr lang="en-US" altLang="zh-CN" sz="2400"/>
              <a:t>             WHERE FIRST.Cpno = SECOND.Cno</a:t>
            </a:r>
            <a:r>
              <a:rPr lang="zh-CN" altLang="en-US" sz="2400"/>
              <a:t>； </a:t>
            </a:r>
          </a:p>
        </p:txBody>
      </p:sp>
      <p:grpSp>
        <p:nvGrpSpPr>
          <p:cNvPr id="1812639" name="Group 159"/>
          <p:cNvGrpSpPr>
            <a:grpSpLocks/>
          </p:cNvGrpSpPr>
          <p:nvPr/>
        </p:nvGrpSpPr>
        <p:grpSpPr bwMode="auto">
          <a:xfrm>
            <a:off x="1639888" y="2997200"/>
            <a:ext cx="7315200" cy="2671763"/>
            <a:chOff x="0" y="1872"/>
            <a:chExt cx="4608" cy="1683"/>
          </a:xfrm>
        </p:grpSpPr>
        <p:grpSp>
          <p:nvGrpSpPr>
            <p:cNvPr id="1812603" name="Group 123"/>
            <p:cNvGrpSpPr>
              <a:grpSpLocks/>
            </p:cNvGrpSpPr>
            <p:nvPr/>
          </p:nvGrpSpPr>
          <p:grpSpPr bwMode="auto">
            <a:xfrm>
              <a:off x="0" y="1872"/>
              <a:ext cx="4608" cy="574"/>
              <a:chOff x="1392" y="4320"/>
              <a:chExt cx="4608" cy="574"/>
            </a:xfrm>
          </p:grpSpPr>
          <p:sp>
            <p:nvSpPr>
              <p:cNvPr id="1812604" name="Rectangle 124"/>
              <p:cNvSpPr>
                <a:spLocks noChangeArrowheads="1"/>
              </p:cNvSpPr>
              <p:nvPr/>
            </p:nvSpPr>
            <p:spPr bwMode="auto">
              <a:xfrm>
                <a:off x="3504"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812605" name="Rectangle 125"/>
              <p:cNvSpPr>
                <a:spLocks noChangeArrowheads="1"/>
              </p:cNvSpPr>
              <p:nvPr/>
            </p:nvSpPr>
            <p:spPr bwMode="auto">
              <a:xfrm>
                <a:off x="3504"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SECOND.Cno</a:t>
                </a:r>
                <a:endParaRPr lang="zh-CN" altLang="en-US" sz="2000">
                  <a:latin typeface="Times New Roman" pitchFamily="18" charset="0"/>
                </a:endParaRPr>
              </a:p>
            </p:txBody>
          </p:sp>
          <p:sp>
            <p:nvSpPr>
              <p:cNvPr id="1812606" name="Rectangle 126"/>
              <p:cNvSpPr>
                <a:spLocks noChangeArrowheads="1"/>
              </p:cNvSpPr>
              <p:nvPr/>
            </p:nvSpPr>
            <p:spPr bwMode="auto">
              <a:xfrm>
                <a:off x="4752"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zh-CN" altLang="en-US" sz="2200">
                    <a:latin typeface="Times New Roman" pitchFamily="18" charset="0"/>
                  </a:rPr>
                  <a:t>7</a:t>
                </a:r>
              </a:p>
            </p:txBody>
          </p:sp>
          <p:sp>
            <p:nvSpPr>
              <p:cNvPr id="1812607" name="Rectangle 127"/>
              <p:cNvSpPr>
                <a:spLocks noChangeArrowheads="1"/>
              </p:cNvSpPr>
              <p:nvPr/>
            </p:nvSpPr>
            <p:spPr bwMode="auto">
              <a:xfrm>
                <a:off x="2400" y="4617"/>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endParaRPr kumimoji="1" lang="zh-CN" altLang="en-US" sz="2200">
                  <a:latin typeface="Times New Roman" pitchFamily="18" charset="0"/>
                </a:endParaRPr>
              </a:p>
            </p:txBody>
          </p:sp>
          <p:sp>
            <p:nvSpPr>
              <p:cNvPr id="1812608" name="Rectangle 128"/>
              <p:cNvSpPr>
                <a:spLocks noChangeArrowheads="1"/>
              </p:cNvSpPr>
              <p:nvPr/>
            </p:nvSpPr>
            <p:spPr bwMode="auto">
              <a:xfrm>
                <a:off x="1392" y="4617"/>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812609" name="Rectangle 129"/>
              <p:cNvSpPr>
                <a:spLocks noChangeArrowheads="1"/>
              </p:cNvSpPr>
              <p:nvPr/>
            </p:nvSpPr>
            <p:spPr bwMode="auto">
              <a:xfrm>
                <a:off x="4752"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SECOND.Cpno</a:t>
                </a:r>
                <a:endParaRPr lang="zh-CN" altLang="en-US" sz="2000">
                  <a:latin typeface="Times New Roman" pitchFamily="18" charset="0"/>
                </a:endParaRPr>
              </a:p>
            </p:txBody>
          </p:sp>
          <p:sp>
            <p:nvSpPr>
              <p:cNvPr id="1812610" name="Rectangle 130"/>
              <p:cNvSpPr>
                <a:spLocks noChangeArrowheads="1"/>
              </p:cNvSpPr>
              <p:nvPr/>
            </p:nvSpPr>
            <p:spPr bwMode="auto">
              <a:xfrm>
                <a:off x="2400" y="4320"/>
                <a:ext cx="1104"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FIRST.Cpno</a:t>
                </a:r>
                <a:endParaRPr lang="zh-CN" altLang="en-US" sz="2000">
                  <a:latin typeface="Times New Roman" pitchFamily="18" charset="0"/>
                </a:endParaRPr>
              </a:p>
            </p:txBody>
          </p:sp>
          <p:sp>
            <p:nvSpPr>
              <p:cNvPr id="1812611" name="Rectangle 131"/>
              <p:cNvSpPr>
                <a:spLocks noChangeArrowheads="1"/>
              </p:cNvSpPr>
              <p:nvPr/>
            </p:nvSpPr>
            <p:spPr bwMode="auto">
              <a:xfrm>
                <a:off x="1392" y="4320"/>
                <a:ext cx="100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en-US" altLang="zh-CN" sz="2000">
                    <a:latin typeface="Times New Roman" pitchFamily="18" charset="0"/>
                  </a:rPr>
                  <a:t>FIRST.</a:t>
                </a:r>
                <a:r>
                  <a:rPr kumimoji="1" lang="en-US" altLang="zh-CN" sz="2000">
                    <a:latin typeface="Times New Roman" pitchFamily="18" charset="0"/>
                  </a:rPr>
                  <a:t> Cno</a:t>
                </a:r>
                <a:endParaRPr kumimoji="1" lang="zh-CN" altLang="en-US" sz="2000">
                  <a:latin typeface="Times New Roman" pitchFamily="18" charset="0"/>
                </a:endParaRPr>
              </a:p>
            </p:txBody>
          </p:sp>
          <p:sp>
            <p:nvSpPr>
              <p:cNvPr id="1812612" name="Line 132"/>
              <p:cNvSpPr>
                <a:spLocks noChangeShapeType="1"/>
              </p:cNvSpPr>
              <p:nvPr/>
            </p:nvSpPr>
            <p:spPr bwMode="auto">
              <a:xfrm>
                <a:off x="1392" y="4320"/>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12613" name="Line 133"/>
              <p:cNvSpPr>
                <a:spLocks noChangeShapeType="1"/>
              </p:cNvSpPr>
              <p:nvPr/>
            </p:nvSpPr>
            <p:spPr bwMode="auto">
              <a:xfrm>
                <a:off x="1392" y="4617"/>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12614" name="Line 134"/>
              <p:cNvSpPr>
                <a:spLocks noChangeShapeType="1"/>
              </p:cNvSpPr>
              <p:nvPr/>
            </p:nvSpPr>
            <p:spPr bwMode="auto">
              <a:xfrm>
                <a:off x="1392" y="4894"/>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15" name="Group 135"/>
            <p:cNvGrpSpPr>
              <a:grpSpLocks/>
            </p:cNvGrpSpPr>
            <p:nvPr/>
          </p:nvGrpSpPr>
          <p:grpSpPr bwMode="auto">
            <a:xfrm>
              <a:off x="0" y="2446"/>
              <a:ext cx="4608" cy="278"/>
              <a:chOff x="1392" y="4894"/>
              <a:chExt cx="4608" cy="278"/>
            </a:xfrm>
          </p:grpSpPr>
          <p:sp>
            <p:nvSpPr>
              <p:cNvPr id="1812616" name="Rectangle 136"/>
              <p:cNvSpPr>
                <a:spLocks noChangeArrowheads="1"/>
              </p:cNvSpPr>
              <p:nvPr/>
            </p:nvSpPr>
            <p:spPr bwMode="auto">
              <a:xfrm>
                <a:off x="3504"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812617" name="Rectangle 137"/>
              <p:cNvSpPr>
                <a:spLocks noChangeArrowheads="1"/>
              </p:cNvSpPr>
              <p:nvPr/>
            </p:nvSpPr>
            <p:spPr bwMode="auto">
              <a:xfrm>
                <a:off x="4752"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p>
            </p:txBody>
          </p:sp>
          <p:sp>
            <p:nvSpPr>
              <p:cNvPr id="1812618" name="Rectangle 138"/>
              <p:cNvSpPr>
                <a:spLocks noChangeArrowheads="1"/>
              </p:cNvSpPr>
              <p:nvPr/>
            </p:nvSpPr>
            <p:spPr bwMode="auto">
              <a:xfrm>
                <a:off x="2400" y="4894"/>
                <a:ext cx="1104"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812619" name="Rectangle 139"/>
              <p:cNvSpPr>
                <a:spLocks noChangeArrowheads="1"/>
              </p:cNvSpPr>
              <p:nvPr/>
            </p:nvSpPr>
            <p:spPr bwMode="auto">
              <a:xfrm>
                <a:off x="1392" y="4894"/>
                <a:ext cx="100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r>
                  <a:rPr kumimoji="1" lang="zh-CN" altLang="en-US" sz="2200">
                    <a:latin typeface="Times New Roman" pitchFamily="18" charset="0"/>
                  </a:rPr>
                  <a:t>信息系统</a:t>
                </a:r>
              </a:p>
            </p:txBody>
          </p:sp>
          <p:sp>
            <p:nvSpPr>
              <p:cNvPr id="1812620" name="Line 140"/>
              <p:cNvSpPr>
                <a:spLocks noChangeShapeType="1"/>
              </p:cNvSpPr>
              <p:nvPr/>
            </p:nvSpPr>
            <p:spPr bwMode="auto">
              <a:xfrm>
                <a:off x="1392" y="5172"/>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21" name="Group 141"/>
            <p:cNvGrpSpPr>
              <a:grpSpLocks/>
            </p:cNvGrpSpPr>
            <p:nvPr/>
          </p:nvGrpSpPr>
          <p:grpSpPr bwMode="auto">
            <a:xfrm>
              <a:off x="0" y="2724"/>
              <a:ext cx="4608" cy="277"/>
              <a:chOff x="1392" y="5172"/>
              <a:chExt cx="4608" cy="277"/>
            </a:xfrm>
          </p:grpSpPr>
          <p:sp>
            <p:nvSpPr>
              <p:cNvPr id="1812622" name="Rectangle 142"/>
              <p:cNvSpPr>
                <a:spLocks noChangeArrowheads="1"/>
              </p:cNvSpPr>
              <p:nvPr/>
            </p:nvSpPr>
            <p:spPr bwMode="auto">
              <a:xfrm>
                <a:off x="3504"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812623" name="Rectangle 143"/>
              <p:cNvSpPr>
                <a:spLocks noChangeArrowheads="1"/>
              </p:cNvSpPr>
              <p:nvPr/>
            </p:nvSpPr>
            <p:spPr bwMode="auto">
              <a:xfrm>
                <a:off x="4752"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812624" name="Rectangle 144"/>
              <p:cNvSpPr>
                <a:spLocks noChangeArrowheads="1"/>
              </p:cNvSpPr>
              <p:nvPr/>
            </p:nvSpPr>
            <p:spPr bwMode="auto">
              <a:xfrm>
                <a:off x="2400" y="5172"/>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812625" name="Rectangle 145"/>
              <p:cNvSpPr>
                <a:spLocks noChangeArrowheads="1"/>
              </p:cNvSpPr>
              <p:nvPr/>
            </p:nvSpPr>
            <p:spPr bwMode="auto">
              <a:xfrm>
                <a:off x="1392" y="5172"/>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r>
                  <a:rPr kumimoji="1" lang="zh-CN" altLang="en-US" sz="2200">
                    <a:latin typeface="Times New Roman" pitchFamily="18" charset="0"/>
                  </a:rPr>
                  <a:t>操作系统</a:t>
                </a:r>
              </a:p>
            </p:txBody>
          </p:sp>
          <p:sp>
            <p:nvSpPr>
              <p:cNvPr id="1812626" name="Line 146"/>
              <p:cNvSpPr>
                <a:spLocks noChangeShapeType="1"/>
              </p:cNvSpPr>
              <p:nvPr/>
            </p:nvSpPr>
            <p:spPr bwMode="auto">
              <a:xfrm>
                <a:off x="1392" y="5449"/>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27" name="Group 147"/>
            <p:cNvGrpSpPr>
              <a:grpSpLocks/>
            </p:cNvGrpSpPr>
            <p:nvPr/>
          </p:nvGrpSpPr>
          <p:grpSpPr bwMode="auto">
            <a:xfrm>
              <a:off x="0" y="3001"/>
              <a:ext cx="4608" cy="277"/>
              <a:chOff x="1392" y="5449"/>
              <a:chExt cx="4608" cy="277"/>
            </a:xfrm>
          </p:grpSpPr>
          <p:sp>
            <p:nvSpPr>
              <p:cNvPr id="1812628" name="Rectangle 148"/>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812629" name="Rectangle 149"/>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812630" name="Rectangle 150"/>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a:t>
                </a:r>
              </a:p>
            </p:txBody>
          </p:sp>
          <p:sp>
            <p:nvSpPr>
              <p:cNvPr id="1812631" name="Rectangle 151"/>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812632" name="Line 152"/>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33" name="Group 153"/>
            <p:cNvGrpSpPr>
              <a:grpSpLocks/>
            </p:cNvGrpSpPr>
            <p:nvPr/>
          </p:nvGrpSpPr>
          <p:grpSpPr bwMode="auto">
            <a:xfrm>
              <a:off x="0" y="3278"/>
              <a:ext cx="4608" cy="277"/>
              <a:chOff x="1392" y="5726"/>
              <a:chExt cx="4608" cy="277"/>
            </a:xfrm>
          </p:grpSpPr>
          <p:sp>
            <p:nvSpPr>
              <p:cNvPr id="1812634" name="Rectangle 154"/>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812635" name="Rectangle 155"/>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812636" name="Rectangle 156"/>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812637" name="Rectangle 157"/>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812638" name="Line 158"/>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3"/>
          <p:cNvSpPr>
            <a:spLocks noGrp="1"/>
          </p:cNvSpPr>
          <p:nvPr>
            <p:ph type="sldNum" sz="quarter" idx="10"/>
          </p:nvPr>
        </p:nvSpPr>
        <p:spPr/>
        <p:txBody>
          <a:bodyPr/>
          <a:lstStyle/>
          <a:p>
            <a:fld id="{FE8AE8F7-73BC-420B-8650-7505223DAA2E}" type="slidenum">
              <a:rPr lang="zh-CN" altLang="en-US"/>
              <a:pPr/>
              <a:t>74</a:t>
            </a:fld>
            <a:endParaRPr lang="en-US" altLang="zh-CN"/>
          </a:p>
        </p:txBody>
      </p:sp>
      <p:sp>
        <p:nvSpPr>
          <p:cNvPr id="107" name="日期占位符 4"/>
          <p:cNvSpPr>
            <a:spLocks noGrp="1"/>
          </p:cNvSpPr>
          <p:nvPr>
            <p:ph type="dt" sz="half" idx="11"/>
          </p:nvPr>
        </p:nvSpPr>
        <p:spPr/>
        <p:txBody>
          <a:bodyPr/>
          <a:lstStyle/>
          <a:p>
            <a:fld id="{EE172E46-F2AC-4B3C-AB0A-97E71216BC0A}" type="datetime1">
              <a:rPr lang="zh-CN" altLang="en-US"/>
              <a:pPr/>
              <a:t>2017/4/15</a:t>
            </a:fld>
            <a:endParaRPr lang="en-US" altLang="zh-CN" sz="1000"/>
          </a:p>
        </p:txBody>
      </p:sp>
      <p:sp>
        <p:nvSpPr>
          <p:cNvPr id="1509378" name="Rectangle 2"/>
          <p:cNvSpPr>
            <a:spLocks noGrp="1" noChangeArrowheads="1"/>
          </p:cNvSpPr>
          <p:nvPr>
            <p:ph type="title"/>
          </p:nvPr>
        </p:nvSpPr>
        <p:spPr/>
        <p:txBody>
          <a:bodyPr/>
          <a:lstStyle/>
          <a:p>
            <a:r>
              <a:rPr lang="en-US" altLang="zh-CN"/>
              <a:t>(3) </a:t>
            </a:r>
            <a:r>
              <a:rPr lang="zh-CN" altLang="en-US"/>
              <a:t>自身连接</a:t>
            </a:r>
          </a:p>
        </p:txBody>
      </p:sp>
      <p:grpSp>
        <p:nvGrpSpPr>
          <p:cNvPr id="1509381" name="Group 5"/>
          <p:cNvGrpSpPr>
            <a:grpSpLocks/>
          </p:cNvGrpSpPr>
          <p:nvPr/>
        </p:nvGrpSpPr>
        <p:grpSpPr bwMode="auto">
          <a:xfrm>
            <a:off x="76200" y="1371600"/>
            <a:ext cx="8305800" cy="5300663"/>
            <a:chOff x="240" y="624"/>
            <a:chExt cx="5232" cy="3339"/>
          </a:xfrm>
        </p:grpSpPr>
        <p:sp>
          <p:nvSpPr>
            <p:cNvPr id="1509382" name="Rectangle 6"/>
            <p:cNvSpPr>
              <a:spLocks noChangeArrowheads="1"/>
            </p:cNvSpPr>
            <p:nvPr/>
          </p:nvSpPr>
          <p:spPr bwMode="auto">
            <a:xfrm>
              <a:off x="288" y="624"/>
              <a:ext cx="5184" cy="1159"/>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a.buyer_id AS buyer1, a.prod_id</a:t>
              </a:r>
            </a:p>
            <a:p>
              <a:pPr marL="228600" algn="l">
                <a:lnSpc>
                  <a:spcPct val="90000"/>
                </a:lnSpc>
                <a:tabLst>
                  <a:tab pos="2800350" algn="l"/>
                </a:tabLst>
              </a:pPr>
              <a:r>
                <a:rPr lang="en-US" altLang="en-US">
                  <a:latin typeface="Lucida Sans Typewriter" pitchFamily="49" charset="0"/>
                </a:rPr>
                <a:t>      ,b.buyer_id AS buyer2</a:t>
              </a:r>
            </a:p>
            <a:p>
              <a:pPr marL="228600" algn="l">
                <a:lnSpc>
                  <a:spcPct val="90000"/>
                </a:lnSpc>
                <a:tabLst>
                  <a:tab pos="2800350" algn="l"/>
                </a:tabLst>
              </a:pPr>
              <a:r>
                <a:rPr lang="en-US" altLang="en-US">
                  <a:latin typeface="Lucida Sans Typewriter" pitchFamily="49" charset="0"/>
                </a:rPr>
                <a:t>  FROM sales AS a , sales AS b</a:t>
              </a:r>
            </a:p>
            <a:p>
              <a:pPr marL="228600" algn="l">
                <a:lnSpc>
                  <a:spcPct val="90000"/>
                </a:lnSpc>
                <a:tabLst>
                  <a:tab pos="2800350" algn="l"/>
                </a:tabLst>
              </a:pPr>
              <a:r>
                <a:rPr lang="en-US" altLang="en-US">
                  <a:latin typeface="Lucida Sans Typewriter" pitchFamily="49" charset="0"/>
                </a:rPr>
                <a:t>  WHERE a.prod_id = b.prod_id</a:t>
              </a:r>
            </a:p>
            <a:p>
              <a:pPr marL="228600" algn="l">
                <a:lnSpc>
                  <a:spcPct val="90000"/>
                </a:lnSpc>
                <a:tabLst>
                  <a:tab pos="2800350" algn="l"/>
                </a:tabLst>
              </a:pPr>
              <a:r>
                <a:rPr lang="en-US" altLang="en-US">
                  <a:latin typeface="Lucida Sans Typewriter" pitchFamily="49" charset="0"/>
                </a:rPr>
                <a:t>   AND  a.buyer_id &gt; b.buyer_id</a:t>
              </a:r>
            </a:p>
          </p:txBody>
        </p:sp>
        <p:grpSp>
          <p:nvGrpSpPr>
            <p:cNvPr id="1509383" name="Group 7"/>
            <p:cNvGrpSpPr>
              <a:grpSpLocks/>
            </p:cNvGrpSpPr>
            <p:nvPr/>
          </p:nvGrpSpPr>
          <p:grpSpPr bwMode="auto">
            <a:xfrm>
              <a:off x="240" y="1682"/>
              <a:ext cx="5232" cy="2281"/>
              <a:chOff x="240" y="1682"/>
              <a:chExt cx="5232" cy="2281"/>
            </a:xfrm>
          </p:grpSpPr>
          <p:sp>
            <p:nvSpPr>
              <p:cNvPr id="1509384" name="Rectangle 8"/>
              <p:cNvSpPr>
                <a:spLocks noChangeArrowheads="1"/>
              </p:cNvSpPr>
              <p:nvPr/>
            </p:nvSpPr>
            <p:spPr bwMode="auto">
              <a:xfrm>
                <a:off x="3998" y="1728"/>
                <a:ext cx="1141" cy="109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9385" name="Rectangle 9"/>
              <p:cNvSpPr>
                <a:spLocks noChangeArrowheads="1"/>
              </p:cNvSpPr>
              <p:nvPr/>
            </p:nvSpPr>
            <p:spPr bwMode="auto">
              <a:xfrm>
                <a:off x="478" y="1728"/>
                <a:ext cx="1522" cy="109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9386" name="Rectangle 10"/>
              <p:cNvSpPr>
                <a:spLocks noChangeArrowheads="1"/>
              </p:cNvSpPr>
              <p:nvPr/>
            </p:nvSpPr>
            <p:spPr bwMode="auto">
              <a:xfrm>
                <a:off x="2047" y="3202"/>
                <a:ext cx="1522" cy="761"/>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9387" name="Text Box 11"/>
              <p:cNvSpPr txBox="1">
                <a:spLocks noChangeArrowheads="1"/>
              </p:cNvSpPr>
              <p:nvPr/>
            </p:nvSpPr>
            <p:spPr bwMode="auto">
              <a:xfrm>
                <a:off x="3962" y="1682"/>
                <a:ext cx="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sales b</a:t>
                </a:r>
              </a:p>
            </p:txBody>
          </p:sp>
          <p:grpSp>
            <p:nvGrpSpPr>
              <p:cNvPr id="1509388" name="Group 12"/>
              <p:cNvGrpSpPr>
                <a:grpSpLocks/>
              </p:cNvGrpSpPr>
              <p:nvPr/>
            </p:nvGrpSpPr>
            <p:grpSpPr bwMode="auto">
              <a:xfrm>
                <a:off x="3902" y="1957"/>
                <a:ext cx="1570" cy="1198"/>
                <a:chOff x="3936" y="1863"/>
                <a:chExt cx="1584" cy="1209"/>
              </a:xfrm>
            </p:grpSpPr>
            <p:sp>
              <p:nvSpPr>
                <p:cNvPr id="1509389" name="Rectangle 13"/>
                <p:cNvSpPr>
                  <a:spLocks noChangeArrowheads="1"/>
                </p:cNvSpPr>
                <p:nvPr/>
              </p:nvSpPr>
              <p:spPr bwMode="auto">
                <a:xfrm>
                  <a:off x="3936" y="186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09390" name="Rectangle 14"/>
                <p:cNvSpPr>
                  <a:spLocks noChangeArrowheads="1"/>
                </p:cNvSpPr>
                <p:nvPr/>
              </p:nvSpPr>
              <p:spPr bwMode="auto">
                <a:xfrm>
                  <a:off x="4560" y="1863"/>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09391" name="Rectangle 15"/>
                <p:cNvSpPr>
                  <a:spLocks noChangeArrowheads="1"/>
                </p:cNvSpPr>
                <p:nvPr/>
              </p:nvSpPr>
              <p:spPr bwMode="auto">
                <a:xfrm>
                  <a:off x="5136" y="1863"/>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09392" name="Rectangle 16"/>
                <p:cNvSpPr>
                  <a:spLocks noChangeArrowheads="1"/>
                </p:cNvSpPr>
                <p:nvPr/>
              </p:nvSpPr>
              <p:spPr bwMode="auto">
                <a:xfrm>
                  <a:off x="3936" y="2103"/>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393" name="Rectangle 17"/>
                <p:cNvSpPr>
                  <a:spLocks noChangeArrowheads="1"/>
                </p:cNvSpPr>
                <p:nvPr/>
              </p:nvSpPr>
              <p:spPr bwMode="auto">
                <a:xfrm>
                  <a:off x="3936" y="2295"/>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394" name="Rectangle 18"/>
                <p:cNvSpPr>
                  <a:spLocks noChangeArrowheads="1"/>
                </p:cNvSpPr>
                <p:nvPr/>
              </p:nvSpPr>
              <p:spPr bwMode="auto">
                <a:xfrm>
                  <a:off x="3936" y="2487"/>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395" name="Rectangle 19"/>
                <p:cNvSpPr>
                  <a:spLocks noChangeArrowheads="1"/>
                </p:cNvSpPr>
                <p:nvPr/>
              </p:nvSpPr>
              <p:spPr bwMode="auto">
                <a:xfrm>
                  <a:off x="3936" y="2679"/>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396" name="Rectangle 20"/>
                <p:cNvSpPr>
                  <a:spLocks noChangeArrowheads="1"/>
                </p:cNvSpPr>
                <p:nvPr/>
              </p:nvSpPr>
              <p:spPr bwMode="auto">
                <a:xfrm>
                  <a:off x="4560" y="2103"/>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397" name="Rectangle 21"/>
                <p:cNvSpPr>
                  <a:spLocks noChangeArrowheads="1"/>
                </p:cNvSpPr>
                <p:nvPr/>
              </p:nvSpPr>
              <p:spPr bwMode="auto">
                <a:xfrm>
                  <a:off x="4560" y="2295"/>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398" name="Rectangle 22"/>
                <p:cNvSpPr>
                  <a:spLocks noChangeArrowheads="1"/>
                </p:cNvSpPr>
                <p:nvPr/>
              </p:nvSpPr>
              <p:spPr bwMode="auto">
                <a:xfrm>
                  <a:off x="4560" y="2487"/>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399" name="Rectangle 23"/>
                <p:cNvSpPr>
                  <a:spLocks noChangeArrowheads="1"/>
                </p:cNvSpPr>
                <p:nvPr/>
              </p:nvSpPr>
              <p:spPr bwMode="auto">
                <a:xfrm>
                  <a:off x="4560" y="2679"/>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09400" name="Rectangle 24"/>
                <p:cNvSpPr>
                  <a:spLocks noChangeArrowheads="1"/>
                </p:cNvSpPr>
                <p:nvPr/>
              </p:nvSpPr>
              <p:spPr bwMode="auto">
                <a:xfrm>
                  <a:off x="5136" y="210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15</a:t>
                  </a:r>
                </a:p>
              </p:txBody>
            </p:sp>
            <p:sp>
              <p:nvSpPr>
                <p:cNvPr id="1509401" name="Rectangle 25"/>
                <p:cNvSpPr>
                  <a:spLocks noChangeArrowheads="1"/>
                </p:cNvSpPr>
                <p:nvPr/>
              </p:nvSpPr>
              <p:spPr bwMode="auto">
                <a:xfrm>
                  <a:off x="5136" y="2295"/>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5</a:t>
                  </a:r>
                </a:p>
              </p:txBody>
            </p:sp>
            <p:sp>
              <p:nvSpPr>
                <p:cNvPr id="1509402" name="Rectangle 26"/>
                <p:cNvSpPr>
                  <a:spLocks noChangeArrowheads="1"/>
                </p:cNvSpPr>
                <p:nvPr/>
              </p:nvSpPr>
              <p:spPr bwMode="auto">
                <a:xfrm>
                  <a:off x="5136" y="248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37</a:t>
                  </a:r>
                </a:p>
              </p:txBody>
            </p:sp>
            <p:sp>
              <p:nvSpPr>
                <p:cNvPr id="1509403" name="Rectangle 27"/>
                <p:cNvSpPr>
                  <a:spLocks noChangeArrowheads="1"/>
                </p:cNvSpPr>
                <p:nvPr/>
              </p:nvSpPr>
              <p:spPr bwMode="auto">
                <a:xfrm>
                  <a:off x="5136" y="267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11</a:t>
                  </a:r>
                </a:p>
              </p:txBody>
            </p:sp>
            <p:sp>
              <p:nvSpPr>
                <p:cNvPr id="1509404" name="Rectangle 28"/>
                <p:cNvSpPr>
                  <a:spLocks noChangeArrowheads="1"/>
                </p:cNvSpPr>
                <p:nvPr/>
              </p:nvSpPr>
              <p:spPr bwMode="auto">
                <a:xfrm>
                  <a:off x="3936" y="2871"/>
                  <a:ext cx="62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05" name="Rectangle 29"/>
                <p:cNvSpPr>
                  <a:spLocks noChangeArrowheads="1"/>
                </p:cNvSpPr>
                <p:nvPr/>
              </p:nvSpPr>
              <p:spPr bwMode="auto">
                <a:xfrm>
                  <a:off x="4560" y="2871"/>
                  <a:ext cx="576"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406" name="Rectangle 30"/>
                <p:cNvSpPr>
                  <a:spLocks noChangeArrowheads="1"/>
                </p:cNvSpPr>
                <p:nvPr/>
              </p:nvSpPr>
              <p:spPr bwMode="auto">
                <a:xfrm>
                  <a:off x="5136" y="2871"/>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1003</a:t>
                  </a:r>
                </a:p>
              </p:txBody>
            </p:sp>
          </p:grpSp>
          <p:sp>
            <p:nvSpPr>
              <p:cNvPr id="1509407" name="Text Box 31"/>
              <p:cNvSpPr txBox="1">
                <a:spLocks noChangeArrowheads="1"/>
              </p:cNvSpPr>
              <p:nvPr/>
            </p:nvSpPr>
            <p:spPr bwMode="auto">
              <a:xfrm>
                <a:off x="423" y="1682"/>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sales a</a:t>
                </a:r>
              </a:p>
            </p:txBody>
          </p:sp>
          <p:grpSp>
            <p:nvGrpSpPr>
              <p:cNvPr id="1509408" name="Group 32"/>
              <p:cNvGrpSpPr>
                <a:grpSpLocks/>
              </p:cNvGrpSpPr>
              <p:nvPr/>
            </p:nvGrpSpPr>
            <p:grpSpPr bwMode="auto">
              <a:xfrm>
                <a:off x="240" y="1957"/>
                <a:ext cx="1570" cy="1198"/>
                <a:chOff x="240" y="1863"/>
                <a:chExt cx="1584" cy="1209"/>
              </a:xfrm>
            </p:grpSpPr>
            <p:sp>
              <p:nvSpPr>
                <p:cNvPr id="1509409" name="Rectangle 33"/>
                <p:cNvSpPr>
                  <a:spLocks noChangeArrowheads="1"/>
                </p:cNvSpPr>
                <p:nvPr/>
              </p:nvSpPr>
              <p:spPr bwMode="auto">
                <a:xfrm>
                  <a:off x="240" y="186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09410" name="Rectangle 34"/>
                <p:cNvSpPr>
                  <a:spLocks noChangeArrowheads="1"/>
                </p:cNvSpPr>
                <p:nvPr/>
              </p:nvSpPr>
              <p:spPr bwMode="auto">
                <a:xfrm>
                  <a:off x="864" y="1863"/>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09411" name="Rectangle 35"/>
                <p:cNvSpPr>
                  <a:spLocks noChangeArrowheads="1"/>
                </p:cNvSpPr>
                <p:nvPr/>
              </p:nvSpPr>
              <p:spPr bwMode="auto">
                <a:xfrm>
                  <a:off x="1440" y="1863"/>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09412" name="Rectangle 36"/>
                <p:cNvSpPr>
                  <a:spLocks noChangeArrowheads="1"/>
                </p:cNvSpPr>
                <p:nvPr/>
              </p:nvSpPr>
              <p:spPr bwMode="auto">
                <a:xfrm>
                  <a:off x="240" y="2103"/>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413" name="Rectangle 37"/>
                <p:cNvSpPr>
                  <a:spLocks noChangeArrowheads="1"/>
                </p:cNvSpPr>
                <p:nvPr/>
              </p:nvSpPr>
              <p:spPr bwMode="auto">
                <a:xfrm>
                  <a:off x="240" y="2295"/>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414" name="Rectangle 38"/>
                <p:cNvSpPr>
                  <a:spLocks noChangeArrowheads="1"/>
                </p:cNvSpPr>
                <p:nvPr/>
              </p:nvSpPr>
              <p:spPr bwMode="auto">
                <a:xfrm>
                  <a:off x="240" y="2487"/>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15" name="Rectangle 39"/>
                <p:cNvSpPr>
                  <a:spLocks noChangeArrowheads="1"/>
                </p:cNvSpPr>
                <p:nvPr/>
              </p:nvSpPr>
              <p:spPr bwMode="auto">
                <a:xfrm>
                  <a:off x="240" y="2679"/>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416" name="Rectangle 40"/>
                <p:cNvSpPr>
                  <a:spLocks noChangeArrowheads="1"/>
                </p:cNvSpPr>
                <p:nvPr/>
              </p:nvSpPr>
              <p:spPr bwMode="auto">
                <a:xfrm>
                  <a:off x="864" y="2103"/>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417" name="Rectangle 41"/>
                <p:cNvSpPr>
                  <a:spLocks noChangeArrowheads="1"/>
                </p:cNvSpPr>
                <p:nvPr/>
              </p:nvSpPr>
              <p:spPr bwMode="auto">
                <a:xfrm>
                  <a:off x="864" y="2295"/>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418" name="Rectangle 42"/>
                <p:cNvSpPr>
                  <a:spLocks noChangeArrowheads="1"/>
                </p:cNvSpPr>
                <p:nvPr/>
              </p:nvSpPr>
              <p:spPr bwMode="auto">
                <a:xfrm>
                  <a:off x="864" y="2487"/>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419" name="Rectangle 43"/>
                <p:cNvSpPr>
                  <a:spLocks noChangeArrowheads="1"/>
                </p:cNvSpPr>
                <p:nvPr/>
              </p:nvSpPr>
              <p:spPr bwMode="auto">
                <a:xfrm>
                  <a:off x="864" y="2679"/>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09420" name="Rectangle 44"/>
                <p:cNvSpPr>
                  <a:spLocks noChangeArrowheads="1"/>
                </p:cNvSpPr>
                <p:nvPr/>
              </p:nvSpPr>
              <p:spPr bwMode="auto">
                <a:xfrm>
                  <a:off x="1440" y="210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15</a:t>
                  </a:r>
                </a:p>
              </p:txBody>
            </p:sp>
            <p:sp>
              <p:nvSpPr>
                <p:cNvPr id="1509421" name="Rectangle 45"/>
                <p:cNvSpPr>
                  <a:spLocks noChangeArrowheads="1"/>
                </p:cNvSpPr>
                <p:nvPr/>
              </p:nvSpPr>
              <p:spPr bwMode="auto">
                <a:xfrm>
                  <a:off x="1440" y="2295"/>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5</a:t>
                  </a:r>
                </a:p>
              </p:txBody>
            </p:sp>
            <p:sp>
              <p:nvSpPr>
                <p:cNvPr id="1509422" name="Rectangle 46"/>
                <p:cNvSpPr>
                  <a:spLocks noChangeArrowheads="1"/>
                </p:cNvSpPr>
                <p:nvPr/>
              </p:nvSpPr>
              <p:spPr bwMode="auto">
                <a:xfrm>
                  <a:off x="1440" y="248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37</a:t>
                  </a:r>
                </a:p>
              </p:txBody>
            </p:sp>
            <p:sp>
              <p:nvSpPr>
                <p:cNvPr id="1509423" name="Rectangle 47"/>
                <p:cNvSpPr>
                  <a:spLocks noChangeArrowheads="1"/>
                </p:cNvSpPr>
                <p:nvPr/>
              </p:nvSpPr>
              <p:spPr bwMode="auto">
                <a:xfrm>
                  <a:off x="1440" y="267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11</a:t>
                  </a:r>
                </a:p>
              </p:txBody>
            </p:sp>
            <p:sp>
              <p:nvSpPr>
                <p:cNvPr id="1509424" name="Rectangle 48"/>
                <p:cNvSpPr>
                  <a:spLocks noChangeArrowheads="1"/>
                </p:cNvSpPr>
                <p:nvPr/>
              </p:nvSpPr>
              <p:spPr bwMode="auto">
                <a:xfrm>
                  <a:off x="240" y="2871"/>
                  <a:ext cx="62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25" name="Rectangle 49"/>
                <p:cNvSpPr>
                  <a:spLocks noChangeArrowheads="1"/>
                </p:cNvSpPr>
                <p:nvPr/>
              </p:nvSpPr>
              <p:spPr bwMode="auto">
                <a:xfrm>
                  <a:off x="864" y="2871"/>
                  <a:ext cx="576"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426" name="Rectangle 50"/>
                <p:cNvSpPr>
                  <a:spLocks noChangeArrowheads="1"/>
                </p:cNvSpPr>
                <p:nvPr/>
              </p:nvSpPr>
              <p:spPr bwMode="auto">
                <a:xfrm>
                  <a:off x="1440" y="2871"/>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1003</a:t>
                  </a:r>
                </a:p>
              </p:txBody>
            </p:sp>
          </p:grpSp>
          <p:sp>
            <p:nvSpPr>
              <p:cNvPr id="1509427" name="Freeform 51"/>
              <p:cNvSpPr>
                <a:spLocks/>
              </p:cNvSpPr>
              <p:nvPr/>
            </p:nvSpPr>
            <p:spPr bwMode="auto">
              <a:xfrm>
                <a:off x="858" y="3155"/>
                <a:ext cx="4233" cy="713"/>
              </a:xfrm>
              <a:custGeom>
                <a:avLst/>
                <a:gdLst>
                  <a:gd name="T0" fmla="*/ 0 w 4272"/>
                  <a:gd name="T1" fmla="*/ 0 h 720"/>
                  <a:gd name="T2" fmla="*/ 576 w 4272"/>
                  <a:gd name="T3" fmla="*/ 0 h 720"/>
                  <a:gd name="T4" fmla="*/ 576 w 4272"/>
                  <a:gd name="T5" fmla="*/ 528 h 720"/>
                  <a:gd name="T6" fmla="*/ 3696 w 4272"/>
                  <a:gd name="T7" fmla="*/ 528 h 720"/>
                  <a:gd name="T8" fmla="*/ 3696 w 4272"/>
                  <a:gd name="T9" fmla="*/ 0 h 720"/>
                  <a:gd name="T10" fmla="*/ 4272 w 4272"/>
                  <a:gd name="T11" fmla="*/ 0 h 720"/>
                  <a:gd name="T12" fmla="*/ 4272 w 4272"/>
                  <a:gd name="T13" fmla="*/ 720 h 720"/>
                  <a:gd name="T14" fmla="*/ 0 w 4272"/>
                  <a:gd name="T15" fmla="*/ 720 h 720"/>
                  <a:gd name="T16" fmla="*/ 0 w 4272"/>
                  <a:gd name="T17" fmla="*/ 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2" h="720">
                    <a:moveTo>
                      <a:pt x="0" y="0"/>
                    </a:moveTo>
                    <a:lnTo>
                      <a:pt x="576" y="0"/>
                    </a:lnTo>
                    <a:lnTo>
                      <a:pt x="576" y="528"/>
                    </a:lnTo>
                    <a:lnTo>
                      <a:pt x="3696" y="528"/>
                    </a:lnTo>
                    <a:lnTo>
                      <a:pt x="3696" y="0"/>
                    </a:lnTo>
                    <a:lnTo>
                      <a:pt x="4272" y="0"/>
                    </a:lnTo>
                    <a:lnTo>
                      <a:pt x="4272" y="720"/>
                    </a:lnTo>
                    <a:lnTo>
                      <a:pt x="0" y="720"/>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sp>
            <p:nvSpPr>
              <p:cNvPr id="1509428" name="Text Box 52"/>
              <p:cNvSpPr txBox="1">
                <a:spLocks noChangeArrowheads="1"/>
              </p:cNvSpPr>
              <p:nvPr/>
            </p:nvSpPr>
            <p:spPr bwMode="auto">
              <a:xfrm>
                <a:off x="2020" y="3156"/>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a:t>
                </a:r>
              </a:p>
            </p:txBody>
          </p:sp>
          <p:grpSp>
            <p:nvGrpSpPr>
              <p:cNvPr id="1509429" name="Group 53"/>
              <p:cNvGrpSpPr>
                <a:grpSpLocks/>
              </p:cNvGrpSpPr>
              <p:nvPr/>
            </p:nvGrpSpPr>
            <p:grpSpPr bwMode="auto">
              <a:xfrm>
                <a:off x="2000" y="3440"/>
                <a:ext cx="1760" cy="428"/>
                <a:chOff x="2016" y="3360"/>
                <a:chExt cx="1776" cy="432"/>
              </a:xfrm>
            </p:grpSpPr>
            <p:sp>
              <p:nvSpPr>
                <p:cNvPr id="1509430" name="Rectangle 54"/>
                <p:cNvSpPr>
                  <a:spLocks noChangeArrowheads="1"/>
                </p:cNvSpPr>
                <p:nvPr/>
              </p:nvSpPr>
              <p:spPr bwMode="auto">
                <a:xfrm>
                  <a:off x="2016" y="3360"/>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buyer1</a:t>
                  </a:r>
                </a:p>
              </p:txBody>
            </p:sp>
            <p:sp>
              <p:nvSpPr>
                <p:cNvPr id="1509431" name="Rectangle 55"/>
                <p:cNvSpPr>
                  <a:spLocks noChangeArrowheads="1"/>
                </p:cNvSpPr>
                <p:nvPr/>
              </p:nvSpPr>
              <p:spPr bwMode="auto">
                <a:xfrm>
                  <a:off x="2016" y="3600"/>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32" name="Rectangle 56"/>
                <p:cNvSpPr>
                  <a:spLocks noChangeArrowheads="1"/>
                </p:cNvSpPr>
                <p:nvPr/>
              </p:nvSpPr>
              <p:spPr bwMode="auto">
                <a:xfrm>
                  <a:off x="2592" y="3360"/>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09433" name="Rectangle 57"/>
                <p:cNvSpPr>
                  <a:spLocks noChangeArrowheads="1"/>
                </p:cNvSpPr>
                <p:nvPr/>
              </p:nvSpPr>
              <p:spPr bwMode="auto">
                <a:xfrm>
                  <a:off x="3216" y="3360"/>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buyer2</a:t>
                  </a:r>
                </a:p>
              </p:txBody>
            </p:sp>
            <p:sp>
              <p:nvSpPr>
                <p:cNvPr id="1509434" name="Rectangle 58"/>
                <p:cNvSpPr>
                  <a:spLocks noChangeArrowheads="1"/>
                </p:cNvSpPr>
                <p:nvPr/>
              </p:nvSpPr>
              <p:spPr bwMode="auto">
                <a:xfrm>
                  <a:off x="2592" y="360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r>
                    <a:rPr lang="en-US" altLang="en-US" sz="1800"/>
                    <a:t>2</a:t>
                  </a:r>
                </a:p>
              </p:txBody>
            </p:sp>
            <p:sp>
              <p:nvSpPr>
                <p:cNvPr id="1509435" name="Rectangle 59"/>
                <p:cNvSpPr>
                  <a:spLocks noChangeArrowheads="1"/>
                </p:cNvSpPr>
                <p:nvPr/>
              </p:nvSpPr>
              <p:spPr bwMode="auto">
                <a:xfrm>
                  <a:off x="3216" y="3600"/>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grpSp>
        </p:grpSp>
      </p:grpSp>
      <p:grpSp>
        <p:nvGrpSpPr>
          <p:cNvPr id="1509436" name="Group 60"/>
          <p:cNvGrpSpPr>
            <a:grpSpLocks/>
          </p:cNvGrpSpPr>
          <p:nvPr/>
        </p:nvGrpSpPr>
        <p:grpSpPr bwMode="auto">
          <a:xfrm>
            <a:off x="6248400" y="0"/>
            <a:ext cx="3581400" cy="1368425"/>
            <a:chOff x="1392" y="4320"/>
            <a:chExt cx="4608" cy="574"/>
          </a:xfrm>
        </p:grpSpPr>
        <p:sp>
          <p:nvSpPr>
            <p:cNvPr id="1509437" name="Rectangle 61"/>
            <p:cNvSpPr>
              <a:spLocks noChangeArrowheads="1"/>
            </p:cNvSpPr>
            <p:nvPr/>
          </p:nvSpPr>
          <p:spPr bwMode="auto">
            <a:xfrm>
              <a:off x="3504"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2</a:t>
              </a:r>
              <a:endParaRPr kumimoji="1" lang="zh-CN" altLang="en-US" sz="2200">
                <a:latin typeface="Times New Roman" pitchFamily="18" charset="0"/>
              </a:endParaRPr>
            </a:p>
          </p:txBody>
        </p:sp>
        <p:sp>
          <p:nvSpPr>
            <p:cNvPr id="1509438" name="Rectangle 62"/>
            <p:cNvSpPr>
              <a:spLocks noChangeArrowheads="1"/>
            </p:cNvSpPr>
            <p:nvPr/>
          </p:nvSpPr>
          <p:spPr bwMode="auto">
            <a:xfrm>
              <a:off x="3504"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b.prod_id</a:t>
              </a:r>
              <a:endParaRPr lang="zh-CN" altLang="en-US" sz="2000">
                <a:latin typeface="Times New Roman" pitchFamily="18" charset="0"/>
              </a:endParaRPr>
            </a:p>
          </p:txBody>
        </p:sp>
        <p:sp>
          <p:nvSpPr>
            <p:cNvPr id="1509439" name="Rectangle 63"/>
            <p:cNvSpPr>
              <a:spLocks noChangeArrowheads="1"/>
            </p:cNvSpPr>
            <p:nvPr/>
          </p:nvSpPr>
          <p:spPr bwMode="auto">
            <a:xfrm>
              <a:off x="4752"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zh-CN" altLang="en-US" sz="2200">
                  <a:latin typeface="Times New Roman" pitchFamily="18" charset="0"/>
                </a:rPr>
                <a:t>1</a:t>
              </a:r>
            </a:p>
          </p:txBody>
        </p:sp>
        <p:sp>
          <p:nvSpPr>
            <p:cNvPr id="1509440" name="Rectangle 64"/>
            <p:cNvSpPr>
              <a:spLocks noChangeArrowheads="1"/>
            </p:cNvSpPr>
            <p:nvPr/>
          </p:nvSpPr>
          <p:spPr bwMode="auto">
            <a:xfrm>
              <a:off x="2400" y="4617"/>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2</a:t>
              </a:r>
              <a:endParaRPr kumimoji="1" lang="zh-CN" altLang="en-US" sz="2200">
                <a:latin typeface="Times New Roman" pitchFamily="18" charset="0"/>
              </a:endParaRPr>
            </a:p>
          </p:txBody>
        </p:sp>
        <p:sp>
          <p:nvSpPr>
            <p:cNvPr id="1509441" name="Rectangle 65"/>
            <p:cNvSpPr>
              <a:spLocks noChangeArrowheads="1"/>
            </p:cNvSpPr>
            <p:nvPr/>
          </p:nvSpPr>
          <p:spPr bwMode="auto">
            <a:xfrm>
              <a:off x="1392" y="4617"/>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42" name="Rectangle 66"/>
            <p:cNvSpPr>
              <a:spLocks noChangeArrowheads="1"/>
            </p:cNvSpPr>
            <p:nvPr/>
          </p:nvSpPr>
          <p:spPr bwMode="auto">
            <a:xfrm>
              <a:off x="4752"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kumimoji="1" lang="en-US" altLang="zh-CN" sz="2000">
                  <a:latin typeface="Times New Roman" pitchFamily="18" charset="0"/>
                </a:rPr>
                <a:t>b.buyer_id</a:t>
              </a:r>
              <a:endParaRPr kumimoji="1" lang="zh-CN" altLang="en-US" sz="2000">
                <a:latin typeface="Times New Roman" pitchFamily="18" charset="0"/>
              </a:endParaRPr>
            </a:p>
          </p:txBody>
        </p:sp>
        <p:sp>
          <p:nvSpPr>
            <p:cNvPr id="1509443" name="Rectangle 67"/>
            <p:cNvSpPr>
              <a:spLocks noChangeArrowheads="1"/>
            </p:cNvSpPr>
            <p:nvPr/>
          </p:nvSpPr>
          <p:spPr bwMode="auto">
            <a:xfrm>
              <a:off x="2400" y="4320"/>
              <a:ext cx="1104"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a.prod_id</a:t>
              </a:r>
              <a:endParaRPr lang="zh-CN" altLang="en-US" sz="2000">
                <a:latin typeface="Times New Roman" pitchFamily="18" charset="0"/>
              </a:endParaRPr>
            </a:p>
          </p:txBody>
        </p:sp>
        <p:sp>
          <p:nvSpPr>
            <p:cNvPr id="1509444" name="Rectangle 68"/>
            <p:cNvSpPr>
              <a:spLocks noChangeArrowheads="1"/>
            </p:cNvSpPr>
            <p:nvPr/>
          </p:nvSpPr>
          <p:spPr bwMode="auto">
            <a:xfrm>
              <a:off x="1392" y="4320"/>
              <a:ext cx="100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1800">
                  <a:latin typeface="Times New Roman" pitchFamily="18" charset="0"/>
                </a:rPr>
                <a:t>a.buyer_id</a:t>
              </a:r>
              <a:endParaRPr kumimoji="1" lang="zh-CN" altLang="en-US" sz="1800">
                <a:latin typeface="Times New Roman" pitchFamily="18" charset="0"/>
              </a:endParaRPr>
            </a:p>
          </p:txBody>
        </p:sp>
        <p:sp>
          <p:nvSpPr>
            <p:cNvPr id="1509445" name="Line 69"/>
            <p:cNvSpPr>
              <a:spLocks noChangeShapeType="1"/>
            </p:cNvSpPr>
            <p:nvPr/>
          </p:nvSpPr>
          <p:spPr bwMode="auto">
            <a:xfrm>
              <a:off x="1392" y="4320"/>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09446" name="Line 70"/>
            <p:cNvSpPr>
              <a:spLocks noChangeShapeType="1"/>
            </p:cNvSpPr>
            <p:nvPr/>
          </p:nvSpPr>
          <p:spPr bwMode="auto">
            <a:xfrm>
              <a:off x="1392" y="4617"/>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09447" name="Line 71"/>
            <p:cNvSpPr>
              <a:spLocks noChangeShapeType="1"/>
            </p:cNvSpPr>
            <p:nvPr/>
          </p:nvSpPr>
          <p:spPr bwMode="auto">
            <a:xfrm>
              <a:off x="1392" y="4894"/>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48" name="Group 72"/>
          <p:cNvGrpSpPr>
            <a:grpSpLocks/>
          </p:cNvGrpSpPr>
          <p:nvPr/>
        </p:nvGrpSpPr>
        <p:grpSpPr bwMode="auto">
          <a:xfrm>
            <a:off x="6248400" y="1176338"/>
            <a:ext cx="3581400" cy="441325"/>
            <a:chOff x="1392" y="4894"/>
            <a:chExt cx="4608" cy="278"/>
          </a:xfrm>
        </p:grpSpPr>
        <p:sp>
          <p:nvSpPr>
            <p:cNvPr id="1509449" name="Rectangle 73"/>
            <p:cNvSpPr>
              <a:spLocks noChangeArrowheads="1"/>
            </p:cNvSpPr>
            <p:nvPr/>
          </p:nvSpPr>
          <p:spPr bwMode="auto">
            <a:xfrm>
              <a:off x="3504"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endParaRPr kumimoji="1" lang="zh-CN" altLang="en-US" sz="2200">
                <a:latin typeface="Times New Roman" pitchFamily="18" charset="0"/>
              </a:endParaRPr>
            </a:p>
          </p:txBody>
        </p:sp>
        <p:sp>
          <p:nvSpPr>
            <p:cNvPr id="1509450" name="Rectangle 74"/>
            <p:cNvSpPr>
              <a:spLocks noChangeArrowheads="1"/>
            </p:cNvSpPr>
            <p:nvPr/>
          </p:nvSpPr>
          <p:spPr bwMode="auto">
            <a:xfrm>
              <a:off x="4752"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p>
          </p:txBody>
        </p:sp>
        <p:sp>
          <p:nvSpPr>
            <p:cNvPr id="1509451" name="Rectangle 75"/>
            <p:cNvSpPr>
              <a:spLocks noChangeArrowheads="1"/>
            </p:cNvSpPr>
            <p:nvPr/>
          </p:nvSpPr>
          <p:spPr bwMode="auto">
            <a:xfrm>
              <a:off x="2400" y="4894"/>
              <a:ext cx="1104"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p>
          </p:txBody>
        </p:sp>
        <p:sp>
          <p:nvSpPr>
            <p:cNvPr id="1509452" name="Rectangle 76"/>
            <p:cNvSpPr>
              <a:spLocks noChangeArrowheads="1"/>
            </p:cNvSpPr>
            <p:nvPr/>
          </p:nvSpPr>
          <p:spPr bwMode="auto">
            <a:xfrm>
              <a:off x="1392" y="4894"/>
              <a:ext cx="100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53" name="Line 77"/>
            <p:cNvSpPr>
              <a:spLocks noChangeShapeType="1"/>
            </p:cNvSpPr>
            <p:nvPr/>
          </p:nvSpPr>
          <p:spPr bwMode="auto">
            <a:xfrm>
              <a:off x="1392" y="5172"/>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54" name="Group 78"/>
          <p:cNvGrpSpPr>
            <a:grpSpLocks/>
          </p:cNvGrpSpPr>
          <p:nvPr/>
        </p:nvGrpSpPr>
        <p:grpSpPr bwMode="auto">
          <a:xfrm>
            <a:off x="6248400" y="1617663"/>
            <a:ext cx="3581400" cy="439737"/>
            <a:chOff x="1392" y="5172"/>
            <a:chExt cx="4608" cy="277"/>
          </a:xfrm>
        </p:grpSpPr>
        <p:sp>
          <p:nvSpPr>
            <p:cNvPr id="1509455" name="Rectangle 79"/>
            <p:cNvSpPr>
              <a:spLocks noChangeArrowheads="1"/>
            </p:cNvSpPr>
            <p:nvPr/>
          </p:nvSpPr>
          <p:spPr bwMode="auto">
            <a:xfrm>
              <a:off x="3504"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endParaRPr kumimoji="1" lang="zh-CN" altLang="en-US" sz="2200">
                <a:latin typeface="Times New Roman" pitchFamily="18" charset="0"/>
              </a:endParaRPr>
            </a:p>
          </p:txBody>
        </p:sp>
        <p:sp>
          <p:nvSpPr>
            <p:cNvPr id="1509456" name="Rectangle 80"/>
            <p:cNvSpPr>
              <a:spLocks noChangeArrowheads="1"/>
            </p:cNvSpPr>
            <p:nvPr/>
          </p:nvSpPr>
          <p:spPr bwMode="auto">
            <a:xfrm>
              <a:off x="4752"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509457" name="Rectangle 81"/>
            <p:cNvSpPr>
              <a:spLocks noChangeArrowheads="1"/>
            </p:cNvSpPr>
            <p:nvPr/>
          </p:nvSpPr>
          <p:spPr bwMode="auto">
            <a:xfrm>
              <a:off x="2400" y="5172"/>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p>
          </p:txBody>
        </p:sp>
        <p:sp>
          <p:nvSpPr>
            <p:cNvPr id="1509458" name="Rectangle 82"/>
            <p:cNvSpPr>
              <a:spLocks noChangeArrowheads="1"/>
            </p:cNvSpPr>
            <p:nvPr/>
          </p:nvSpPr>
          <p:spPr bwMode="auto">
            <a:xfrm>
              <a:off x="1392" y="5172"/>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59" name="Line 83"/>
            <p:cNvSpPr>
              <a:spLocks noChangeShapeType="1"/>
            </p:cNvSpPr>
            <p:nvPr/>
          </p:nvSpPr>
          <p:spPr bwMode="auto">
            <a:xfrm>
              <a:off x="1392" y="5449"/>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60" name="Group 84"/>
          <p:cNvGrpSpPr>
            <a:grpSpLocks/>
          </p:cNvGrpSpPr>
          <p:nvPr/>
        </p:nvGrpSpPr>
        <p:grpSpPr bwMode="auto">
          <a:xfrm>
            <a:off x="6248400" y="2057400"/>
            <a:ext cx="3581400" cy="439738"/>
            <a:chOff x="1392" y="5449"/>
            <a:chExt cx="4608" cy="277"/>
          </a:xfrm>
        </p:grpSpPr>
        <p:sp>
          <p:nvSpPr>
            <p:cNvPr id="1509461" name="Rectangle 85"/>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62" name="Rectangle 86"/>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p>
          </p:txBody>
        </p:sp>
        <p:sp>
          <p:nvSpPr>
            <p:cNvPr id="1509463" name="Rectangle 87"/>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509464" name="Rectangle 88"/>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4</a:t>
              </a:r>
              <a:endParaRPr kumimoji="1" lang="zh-CN" altLang="en-US" sz="2200">
                <a:latin typeface="Times New Roman" pitchFamily="18" charset="0"/>
              </a:endParaRPr>
            </a:p>
          </p:txBody>
        </p:sp>
        <p:sp>
          <p:nvSpPr>
            <p:cNvPr id="1509465" name="Line 89"/>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66" name="Group 90"/>
          <p:cNvGrpSpPr>
            <a:grpSpLocks/>
          </p:cNvGrpSpPr>
          <p:nvPr/>
        </p:nvGrpSpPr>
        <p:grpSpPr bwMode="auto">
          <a:xfrm>
            <a:off x="6248400" y="2497138"/>
            <a:ext cx="3581400" cy="439737"/>
            <a:chOff x="1392" y="5726"/>
            <a:chExt cx="4608" cy="277"/>
          </a:xfrm>
        </p:grpSpPr>
        <p:sp>
          <p:nvSpPr>
            <p:cNvPr id="1509467" name="Rectangle 91"/>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endParaRPr kumimoji="1" lang="zh-CN" altLang="en-US" sz="2200">
                <a:latin typeface="Times New Roman" pitchFamily="18" charset="0"/>
              </a:endParaRPr>
            </a:p>
          </p:txBody>
        </p:sp>
        <p:sp>
          <p:nvSpPr>
            <p:cNvPr id="1509468" name="Rectangle 92"/>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p>
          </p:txBody>
        </p:sp>
        <p:sp>
          <p:nvSpPr>
            <p:cNvPr id="1509469" name="Rectangle 93"/>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p>
          </p:txBody>
        </p:sp>
        <p:sp>
          <p:nvSpPr>
            <p:cNvPr id="1509470" name="Rectangle 94"/>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endParaRPr kumimoji="1" lang="zh-CN" altLang="en-US" sz="2200">
                <a:latin typeface="Times New Roman" pitchFamily="18" charset="0"/>
              </a:endParaRPr>
            </a:p>
          </p:txBody>
        </p:sp>
        <p:sp>
          <p:nvSpPr>
            <p:cNvPr id="1509471" name="Line 95"/>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72" name="Group 96"/>
          <p:cNvGrpSpPr>
            <a:grpSpLocks/>
          </p:cNvGrpSpPr>
          <p:nvPr/>
        </p:nvGrpSpPr>
        <p:grpSpPr bwMode="auto">
          <a:xfrm>
            <a:off x="6248400" y="2890838"/>
            <a:ext cx="3581400" cy="439737"/>
            <a:chOff x="1392" y="5449"/>
            <a:chExt cx="4608" cy="277"/>
          </a:xfrm>
        </p:grpSpPr>
        <p:sp>
          <p:nvSpPr>
            <p:cNvPr id="1509473" name="Rectangle 97"/>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endParaRPr kumimoji="1" lang="zh-CN" altLang="en-US" sz="2200">
                <a:latin typeface="Times New Roman" pitchFamily="18" charset="0"/>
              </a:endParaRPr>
            </a:p>
          </p:txBody>
        </p:sp>
        <p:sp>
          <p:nvSpPr>
            <p:cNvPr id="1509474" name="Rectangle 98"/>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509475" name="Rectangle 99"/>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p>
          </p:txBody>
        </p:sp>
        <p:sp>
          <p:nvSpPr>
            <p:cNvPr id="1509476" name="Rectangle 100"/>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4</a:t>
              </a:r>
              <a:endParaRPr kumimoji="1" lang="zh-CN" altLang="en-US" sz="2200">
                <a:latin typeface="Times New Roman" pitchFamily="18" charset="0"/>
              </a:endParaRPr>
            </a:p>
          </p:txBody>
        </p:sp>
        <p:sp>
          <p:nvSpPr>
            <p:cNvPr id="1509477" name="Line 101"/>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78" name="Group 102"/>
          <p:cNvGrpSpPr>
            <a:grpSpLocks/>
          </p:cNvGrpSpPr>
          <p:nvPr/>
        </p:nvGrpSpPr>
        <p:grpSpPr bwMode="auto">
          <a:xfrm>
            <a:off x="6248400" y="3330575"/>
            <a:ext cx="3581400" cy="439738"/>
            <a:chOff x="1392" y="5726"/>
            <a:chExt cx="4608" cy="277"/>
          </a:xfrm>
        </p:grpSpPr>
        <p:sp>
          <p:nvSpPr>
            <p:cNvPr id="1509479" name="Rectangle 103"/>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endParaRPr kumimoji="1" lang="zh-CN" altLang="en-US" sz="2200">
                <a:latin typeface="Times New Roman" pitchFamily="18" charset="0"/>
              </a:endParaRPr>
            </a:p>
          </p:txBody>
        </p:sp>
        <p:sp>
          <p:nvSpPr>
            <p:cNvPr id="1509480" name="Rectangle 104"/>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p>
          </p:txBody>
        </p:sp>
        <p:sp>
          <p:nvSpPr>
            <p:cNvPr id="1509481" name="Rectangle 105"/>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p>
          </p:txBody>
        </p:sp>
        <p:sp>
          <p:nvSpPr>
            <p:cNvPr id="1509482" name="Rectangle 106"/>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endParaRPr kumimoji="1" lang="zh-CN" altLang="en-US" sz="2200">
                <a:latin typeface="Times New Roman" pitchFamily="18" charset="0"/>
              </a:endParaRPr>
            </a:p>
          </p:txBody>
        </p:sp>
        <p:sp>
          <p:nvSpPr>
            <p:cNvPr id="1509483" name="Line 107"/>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09381"/>
                                        </p:tgtEl>
                                        <p:attrNameLst>
                                          <p:attrName>style.visibility</p:attrName>
                                        </p:attrNameLst>
                                      </p:cBhvr>
                                      <p:to>
                                        <p:strVal val="visible"/>
                                      </p:to>
                                    </p:set>
                                    <p:animEffect transition="in" filter="dissolve">
                                      <p:cBhvr>
                                        <p:cTn id="7" dur="500"/>
                                        <p:tgtEl>
                                          <p:spTgt spid="1509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09436"/>
                                        </p:tgtEl>
                                        <p:attrNameLst>
                                          <p:attrName>style.visibility</p:attrName>
                                        </p:attrNameLst>
                                      </p:cBhvr>
                                      <p:to>
                                        <p:strVal val="visible"/>
                                      </p:to>
                                    </p:set>
                                    <p:animEffect transition="in" filter="wipe(up)">
                                      <p:cBhvr>
                                        <p:cTn id="12" dur="500"/>
                                        <p:tgtEl>
                                          <p:spTgt spid="1509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09448"/>
                                        </p:tgtEl>
                                        <p:attrNameLst>
                                          <p:attrName>style.visibility</p:attrName>
                                        </p:attrNameLst>
                                      </p:cBhvr>
                                      <p:to>
                                        <p:strVal val="visible"/>
                                      </p:to>
                                    </p:set>
                                    <p:animEffect transition="in" filter="wipe(up)">
                                      <p:cBhvr>
                                        <p:cTn id="17" dur="500"/>
                                        <p:tgtEl>
                                          <p:spTgt spid="1509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09454"/>
                                        </p:tgtEl>
                                        <p:attrNameLst>
                                          <p:attrName>style.visibility</p:attrName>
                                        </p:attrNameLst>
                                      </p:cBhvr>
                                      <p:to>
                                        <p:strVal val="visible"/>
                                      </p:to>
                                    </p:set>
                                    <p:animEffect transition="in" filter="wipe(up)">
                                      <p:cBhvr>
                                        <p:cTn id="22" dur="500"/>
                                        <p:tgtEl>
                                          <p:spTgt spid="1509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509460"/>
                                        </p:tgtEl>
                                        <p:attrNameLst>
                                          <p:attrName>style.visibility</p:attrName>
                                        </p:attrNameLst>
                                      </p:cBhvr>
                                      <p:to>
                                        <p:strVal val="visible"/>
                                      </p:to>
                                    </p:set>
                                    <p:animEffect transition="in" filter="wipe(up)">
                                      <p:cBhvr>
                                        <p:cTn id="27" dur="500"/>
                                        <p:tgtEl>
                                          <p:spTgt spid="15094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09466"/>
                                        </p:tgtEl>
                                        <p:attrNameLst>
                                          <p:attrName>style.visibility</p:attrName>
                                        </p:attrNameLst>
                                      </p:cBhvr>
                                      <p:to>
                                        <p:strVal val="visible"/>
                                      </p:to>
                                    </p:set>
                                    <p:animEffect transition="in" filter="wipe(up)">
                                      <p:cBhvr>
                                        <p:cTn id="32" dur="500"/>
                                        <p:tgtEl>
                                          <p:spTgt spid="15094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509472"/>
                                        </p:tgtEl>
                                        <p:attrNameLst>
                                          <p:attrName>style.visibility</p:attrName>
                                        </p:attrNameLst>
                                      </p:cBhvr>
                                      <p:to>
                                        <p:strVal val="visible"/>
                                      </p:to>
                                    </p:set>
                                    <p:animEffect transition="in" filter="wipe(up)">
                                      <p:cBhvr>
                                        <p:cTn id="37" dur="500"/>
                                        <p:tgtEl>
                                          <p:spTgt spid="15094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509478"/>
                                        </p:tgtEl>
                                        <p:attrNameLst>
                                          <p:attrName>style.visibility</p:attrName>
                                        </p:attrNameLst>
                                      </p:cBhvr>
                                      <p:to>
                                        <p:strVal val="visible"/>
                                      </p:to>
                                    </p:set>
                                    <p:animEffect transition="in" filter="wipe(up)">
                                      <p:cBhvr>
                                        <p:cTn id="42" dur="500"/>
                                        <p:tgtEl>
                                          <p:spTgt spid="150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694016-CBA1-4CF4-BDC1-06CA27A6336D}" type="slidenum">
              <a:rPr lang="zh-CN" altLang="en-US"/>
              <a:pPr/>
              <a:t>75</a:t>
            </a:fld>
            <a:endParaRPr lang="en-US" altLang="zh-CN"/>
          </a:p>
        </p:txBody>
      </p:sp>
      <p:sp>
        <p:nvSpPr>
          <p:cNvPr id="5" name="日期占位符 4"/>
          <p:cNvSpPr>
            <a:spLocks noGrp="1"/>
          </p:cNvSpPr>
          <p:nvPr>
            <p:ph type="dt" sz="half" idx="11"/>
          </p:nvPr>
        </p:nvSpPr>
        <p:spPr/>
        <p:txBody>
          <a:bodyPr/>
          <a:lstStyle/>
          <a:p>
            <a:fld id="{484BD8F2-3E52-4FA6-8F3B-B1DCD4AE5598}" type="datetime1">
              <a:rPr lang="zh-CN" altLang="en-US"/>
              <a:pPr/>
              <a:t>2017/4/15</a:t>
            </a:fld>
            <a:endParaRPr lang="en-US" altLang="zh-CN" sz="1000"/>
          </a:p>
        </p:txBody>
      </p:sp>
      <p:sp>
        <p:nvSpPr>
          <p:cNvPr id="1391618" name="Rectangle 2"/>
          <p:cNvSpPr>
            <a:spLocks noGrp="1" noChangeArrowheads="1"/>
          </p:cNvSpPr>
          <p:nvPr>
            <p:ph type="title"/>
          </p:nvPr>
        </p:nvSpPr>
        <p:spPr/>
        <p:txBody>
          <a:bodyPr/>
          <a:lstStyle/>
          <a:p>
            <a:r>
              <a:rPr lang="en-US" altLang="zh-CN"/>
              <a:t>(4) </a:t>
            </a:r>
            <a:r>
              <a:rPr lang="zh-CN" altLang="en-US"/>
              <a:t>外连接（</a:t>
            </a:r>
            <a:r>
              <a:rPr lang="en-US" altLang="zh-CN"/>
              <a:t>Outer Join</a:t>
            </a:r>
            <a:r>
              <a:rPr lang="zh-CN" altLang="en-US"/>
              <a:t>） </a:t>
            </a:r>
          </a:p>
        </p:txBody>
      </p:sp>
      <p:sp>
        <p:nvSpPr>
          <p:cNvPr id="1391619" name="Rectangle 3"/>
          <p:cNvSpPr>
            <a:spLocks noGrp="1" noChangeArrowheads="1"/>
          </p:cNvSpPr>
          <p:nvPr>
            <p:ph type="body" idx="1"/>
          </p:nvPr>
        </p:nvSpPr>
        <p:spPr>
          <a:xfrm>
            <a:off x="650875" y="1143000"/>
            <a:ext cx="8820150" cy="5380038"/>
          </a:xfrm>
        </p:spPr>
        <p:txBody>
          <a:bodyPr/>
          <a:lstStyle/>
          <a:p>
            <a:pPr algn="just">
              <a:spcBef>
                <a:spcPct val="10000"/>
              </a:spcBef>
            </a:pPr>
            <a:r>
              <a:rPr lang="zh-CN" altLang="en-US" dirty="0"/>
              <a:t>外连接与普通连接的区别</a:t>
            </a:r>
          </a:p>
          <a:p>
            <a:pPr lvl="1" algn="just">
              <a:spcBef>
                <a:spcPct val="10000"/>
              </a:spcBef>
            </a:pPr>
            <a:r>
              <a:rPr lang="zh-CN" altLang="en-US" dirty="0"/>
              <a:t>普通连接操作只输出满足连接条件的元组</a:t>
            </a:r>
          </a:p>
          <a:p>
            <a:pPr lvl="1">
              <a:spcBef>
                <a:spcPct val="10000"/>
              </a:spcBef>
            </a:pPr>
            <a:r>
              <a:rPr lang="zh-CN" altLang="en-US" dirty="0"/>
              <a:t>外连接操作以指定表为连接主体，将主体表中不满足连接条件的元组一并输出</a:t>
            </a:r>
          </a:p>
          <a:p>
            <a:pPr algn="just">
              <a:spcBef>
                <a:spcPct val="10000"/>
              </a:spcBef>
            </a:pPr>
            <a:r>
              <a:rPr lang="zh-CN" altLang="en-US" dirty="0"/>
              <a:t>外连接</a:t>
            </a:r>
            <a:endParaRPr lang="en-US" altLang="zh-CN" dirty="0"/>
          </a:p>
          <a:p>
            <a:pPr lvl="1" algn="just">
              <a:spcBef>
                <a:spcPct val="10000"/>
              </a:spcBef>
            </a:pPr>
            <a:r>
              <a:rPr lang="zh-CN" altLang="en-US" dirty="0"/>
              <a:t>在表名后面加外连接操作符指定非主体表</a:t>
            </a:r>
          </a:p>
          <a:p>
            <a:pPr lvl="1" algn="just">
              <a:spcBef>
                <a:spcPct val="10000"/>
              </a:spcBef>
            </a:pPr>
            <a:r>
              <a:rPr lang="zh-CN" altLang="en-US" dirty="0"/>
              <a:t>非主体表有一</a:t>
            </a:r>
            <a:r>
              <a:rPr lang="zh-CN" altLang="en-US" dirty="0">
                <a:latin typeface="Courier New"/>
              </a:rPr>
              <a:t>“</a:t>
            </a:r>
            <a:r>
              <a:rPr lang="zh-CN" altLang="en-US" dirty="0"/>
              <a:t>万能</a:t>
            </a:r>
            <a:r>
              <a:rPr lang="zh-CN" altLang="en-US" dirty="0">
                <a:latin typeface="Courier New"/>
              </a:rPr>
              <a:t>”</a:t>
            </a:r>
            <a:r>
              <a:rPr lang="zh-CN" altLang="en-US" dirty="0"/>
              <a:t>的虚</a:t>
            </a:r>
            <a:r>
              <a:rPr lang="zh-CN" altLang="en-US" dirty="0" smtClean="0"/>
              <a:t>行</a:t>
            </a:r>
            <a:r>
              <a:rPr lang="en-US" altLang="zh-CN" dirty="0" smtClean="0"/>
              <a:t>,</a:t>
            </a:r>
            <a:r>
              <a:rPr lang="zh-CN" altLang="en-US" dirty="0" smtClean="0"/>
              <a:t>该</a:t>
            </a:r>
            <a:r>
              <a:rPr lang="zh-CN" altLang="en-US" dirty="0"/>
              <a:t>行全部由空值组成</a:t>
            </a:r>
          </a:p>
          <a:p>
            <a:pPr lvl="1" algn="just">
              <a:spcBef>
                <a:spcPct val="10000"/>
              </a:spcBef>
            </a:pPr>
            <a:r>
              <a:rPr lang="zh-CN" altLang="en-US" dirty="0"/>
              <a:t>虚行可以和主体表中所有不满足连接条件的元组进行连接</a:t>
            </a:r>
          </a:p>
          <a:p>
            <a:pPr lvl="1" algn="just">
              <a:spcBef>
                <a:spcPct val="10000"/>
              </a:spcBef>
            </a:pPr>
            <a:r>
              <a:rPr lang="zh-CN" altLang="en-US" dirty="0"/>
              <a:t>由于虚行各列全部是空值，因此与虚行连接的结果中，来自非主体表的属性值全部是空值 </a:t>
            </a:r>
          </a:p>
          <a:p>
            <a:pPr algn="just">
              <a:spcBef>
                <a:spcPct val="10000"/>
              </a:spcBef>
            </a:pPr>
            <a:r>
              <a:rPr lang="zh-CN" altLang="en-US" dirty="0"/>
              <a:t>左外连接列出左边关系中所有的元组</a:t>
            </a:r>
          </a:p>
          <a:p>
            <a:pPr algn="just">
              <a:spcBef>
                <a:spcPct val="10000"/>
              </a:spcBef>
            </a:pPr>
            <a:r>
              <a:rPr lang="zh-CN" altLang="en-US" dirty="0"/>
              <a:t>右外连接列出右边关系中所有的元组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animEffect transition="in" filter="wipe(up)">
                                      <p:cBhvr>
                                        <p:cTn id="7" dur="500"/>
                                        <p:tgtEl>
                                          <p:spTgt spid="139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1619">
                                            <p:txEl>
                                              <p:pRg st="1" end="1"/>
                                            </p:txEl>
                                          </p:spTgt>
                                        </p:tgtEl>
                                        <p:attrNameLst>
                                          <p:attrName>style.visibility</p:attrName>
                                        </p:attrNameLst>
                                      </p:cBhvr>
                                      <p:to>
                                        <p:strVal val="visible"/>
                                      </p:to>
                                    </p:set>
                                    <p:animEffect transition="in" filter="wipe(up)">
                                      <p:cBhvr>
                                        <p:cTn id="12" dur="500"/>
                                        <p:tgtEl>
                                          <p:spTgt spid="139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1619">
                                            <p:txEl>
                                              <p:pRg st="2" end="2"/>
                                            </p:txEl>
                                          </p:spTgt>
                                        </p:tgtEl>
                                        <p:attrNameLst>
                                          <p:attrName>style.visibility</p:attrName>
                                        </p:attrNameLst>
                                      </p:cBhvr>
                                      <p:to>
                                        <p:strVal val="visible"/>
                                      </p:to>
                                    </p:set>
                                    <p:animEffect transition="in" filter="wipe(up)">
                                      <p:cBhvr>
                                        <p:cTn id="17" dur="500"/>
                                        <p:tgtEl>
                                          <p:spTgt spid="139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91619">
                                            <p:txEl>
                                              <p:pRg st="3" end="3"/>
                                            </p:txEl>
                                          </p:spTgt>
                                        </p:tgtEl>
                                        <p:attrNameLst>
                                          <p:attrName>style.visibility</p:attrName>
                                        </p:attrNameLst>
                                      </p:cBhvr>
                                      <p:to>
                                        <p:strVal val="visible"/>
                                      </p:to>
                                    </p:set>
                                    <p:animEffect transition="in" filter="wipe(up)">
                                      <p:cBhvr>
                                        <p:cTn id="22" dur="500"/>
                                        <p:tgtEl>
                                          <p:spTgt spid="139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1619">
                                            <p:txEl>
                                              <p:pRg st="4" end="4"/>
                                            </p:txEl>
                                          </p:spTgt>
                                        </p:tgtEl>
                                        <p:attrNameLst>
                                          <p:attrName>style.visibility</p:attrName>
                                        </p:attrNameLst>
                                      </p:cBhvr>
                                      <p:to>
                                        <p:strVal val="visible"/>
                                      </p:to>
                                    </p:set>
                                    <p:animEffect transition="in" filter="wipe(up)">
                                      <p:cBhvr>
                                        <p:cTn id="27" dur="500"/>
                                        <p:tgtEl>
                                          <p:spTgt spid="139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91619">
                                            <p:txEl>
                                              <p:pRg st="5" end="5"/>
                                            </p:txEl>
                                          </p:spTgt>
                                        </p:tgtEl>
                                        <p:attrNameLst>
                                          <p:attrName>style.visibility</p:attrName>
                                        </p:attrNameLst>
                                      </p:cBhvr>
                                      <p:to>
                                        <p:strVal val="visible"/>
                                      </p:to>
                                    </p:set>
                                    <p:animEffect transition="in" filter="wipe(up)">
                                      <p:cBhvr>
                                        <p:cTn id="32" dur="500"/>
                                        <p:tgtEl>
                                          <p:spTgt spid="139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91619">
                                            <p:txEl>
                                              <p:pRg st="6" end="6"/>
                                            </p:txEl>
                                          </p:spTgt>
                                        </p:tgtEl>
                                        <p:attrNameLst>
                                          <p:attrName>style.visibility</p:attrName>
                                        </p:attrNameLst>
                                      </p:cBhvr>
                                      <p:to>
                                        <p:strVal val="visible"/>
                                      </p:to>
                                    </p:set>
                                    <p:animEffect transition="in" filter="wipe(up)">
                                      <p:cBhvr>
                                        <p:cTn id="37" dur="500"/>
                                        <p:tgtEl>
                                          <p:spTgt spid="13916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91619">
                                            <p:txEl>
                                              <p:pRg st="7" end="7"/>
                                            </p:txEl>
                                          </p:spTgt>
                                        </p:tgtEl>
                                        <p:attrNameLst>
                                          <p:attrName>style.visibility</p:attrName>
                                        </p:attrNameLst>
                                      </p:cBhvr>
                                      <p:to>
                                        <p:strVal val="visible"/>
                                      </p:to>
                                    </p:set>
                                    <p:animEffect transition="in" filter="wipe(up)">
                                      <p:cBhvr>
                                        <p:cTn id="42" dur="500"/>
                                        <p:tgtEl>
                                          <p:spTgt spid="13916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91619">
                                            <p:txEl>
                                              <p:pRg st="8" end="8"/>
                                            </p:txEl>
                                          </p:spTgt>
                                        </p:tgtEl>
                                        <p:attrNameLst>
                                          <p:attrName>style.visibility</p:attrName>
                                        </p:attrNameLst>
                                      </p:cBhvr>
                                      <p:to>
                                        <p:strVal val="visible"/>
                                      </p:to>
                                    </p:set>
                                    <p:animEffect transition="in" filter="wipe(up)">
                                      <p:cBhvr>
                                        <p:cTn id="47" dur="500"/>
                                        <p:tgtEl>
                                          <p:spTgt spid="13916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91619">
                                            <p:txEl>
                                              <p:pRg st="9" end="9"/>
                                            </p:txEl>
                                          </p:spTgt>
                                        </p:tgtEl>
                                        <p:attrNameLst>
                                          <p:attrName>style.visibility</p:attrName>
                                        </p:attrNameLst>
                                      </p:cBhvr>
                                      <p:to>
                                        <p:strVal val="visible"/>
                                      </p:to>
                                    </p:set>
                                    <p:animEffect transition="in" filter="wipe(up)">
                                      <p:cBhvr>
                                        <p:cTn id="52" dur="500"/>
                                        <p:tgtEl>
                                          <p:spTgt spid="139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bldLvl="2"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3"/>
          <p:cNvSpPr>
            <a:spLocks noGrp="1"/>
          </p:cNvSpPr>
          <p:nvPr>
            <p:ph type="sldNum" sz="quarter" idx="10"/>
          </p:nvPr>
        </p:nvSpPr>
        <p:spPr/>
        <p:txBody>
          <a:bodyPr/>
          <a:lstStyle/>
          <a:p>
            <a:fld id="{D1C41C56-9AB6-4D5A-AFC5-350DA0984A16}" type="slidenum">
              <a:rPr lang="zh-CN" altLang="en-US"/>
              <a:pPr/>
              <a:t>76</a:t>
            </a:fld>
            <a:endParaRPr lang="en-US" altLang="zh-CN"/>
          </a:p>
        </p:txBody>
      </p:sp>
      <p:sp>
        <p:nvSpPr>
          <p:cNvPr id="122" name="日期占位符 4"/>
          <p:cNvSpPr>
            <a:spLocks noGrp="1"/>
          </p:cNvSpPr>
          <p:nvPr>
            <p:ph type="dt" sz="half" idx="11"/>
          </p:nvPr>
        </p:nvSpPr>
        <p:spPr/>
        <p:txBody>
          <a:bodyPr/>
          <a:lstStyle/>
          <a:p>
            <a:fld id="{F06C5DDD-8B82-4608-BFB8-794DE287CCE4}" type="datetime1">
              <a:rPr lang="zh-CN" altLang="en-US"/>
              <a:pPr/>
              <a:t>2017/4/15</a:t>
            </a:fld>
            <a:endParaRPr lang="en-US" altLang="zh-CN" sz="1000"/>
          </a:p>
        </p:txBody>
      </p:sp>
      <p:sp>
        <p:nvSpPr>
          <p:cNvPr id="1392642" name="Rectangle 2"/>
          <p:cNvSpPr>
            <a:spLocks noGrp="1" noChangeArrowheads="1"/>
          </p:cNvSpPr>
          <p:nvPr>
            <p:ph type="title"/>
          </p:nvPr>
        </p:nvSpPr>
        <p:spPr/>
        <p:txBody>
          <a:bodyPr/>
          <a:lstStyle/>
          <a:p>
            <a:r>
              <a:rPr lang="en-US" altLang="zh-CN"/>
              <a:t>(4) </a:t>
            </a:r>
            <a:r>
              <a:rPr lang="zh-CN" altLang="en-US"/>
              <a:t>外连接（</a:t>
            </a:r>
            <a:r>
              <a:rPr lang="en-US" altLang="zh-CN"/>
              <a:t>Outer Join</a:t>
            </a:r>
            <a:r>
              <a:rPr lang="zh-CN" altLang="en-US"/>
              <a:t>）</a:t>
            </a:r>
          </a:p>
        </p:txBody>
      </p:sp>
      <p:sp>
        <p:nvSpPr>
          <p:cNvPr id="1392643" name="Rectangle 3"/>
          <p:cNvSpPr>
            <a:spLocks noGrp="1" noChangeArrowheads="1"/>
          </p:cNvSpPr>
          <p:nvPr>
            <p:ph type="body" idx="1"/>
          </p:nvPr>
        </p:nvSpPr>
        <p:spPr>
          <a:xfrm>
            <a:off x="650875" y="1143000"/>
            <a:ext cx="8820150" cy="1630363"/>
          </a:xfrm>
        </p:spPr>
        <p:txBody>
          <a:bodyPr/>
          <a:lstStyle/>
          <a:p>
            <a:pPr algn="just">
              <a:buFont typeface="Wingdings" pitchFamily="2" charset="2"/>
              <a:buNone/>
            </a:pPr>
            <a:r>
              <a:rPr lang="zh-CN" altLang="en-US"/>
              <a:t> </a:t>
            </a:r>
            <a:r>
              <a:rPr lang="en-US" altLang="zh-CN"/>
              <a:t>[</a:t>
            </a:r>
            <a:r>
              <a:rPr lang="zh-CN" altLang="en-US">
                <a:ea typeface="黑体" pitchFamily="49" charset="-122"/>
              </a:rPr>
              <a:t>例</a:t>
            </a:r>
            <a:r>
              <a:rPr lang="en-US" altLang="zh-CN"/>
              <a:t>] </a:t>
            </a:r>
            <a:r>
              <a:rPr lang="zh-CN" altLang="en-US"/>
              <a:t>查询每个学生及其选修课程的情况包括没有选修课程的学生</a:t>
            </a:r>
          </a:p>
          <a:p>
            <a:pPr algn="just">
              <a:buFont typeface="Wingdings" pitchFamily="2" charset="2"/>
              <a:buNone/>
            </a:pPr>
            <a:r>
              <a:rPr lang="en-US" altLang="en-US" sz="2400"/>
              <a:t>SELECT  Student.Sno,Sname,Ssex, Sage,Sdept,Cno,Grade</a:t>
            </a:r>
          </a:p>
          <a:p>
            <a:pPr>
              <a:lnSpc>
                <a:spcPct val="60000"/>
              </a:lnSpc>
              <a:buFont typeface="Wingdings" pitchFamily="2" charset="2"/>
              <a:buNone/>
            </a:pPr>
            <a:r>
              <a:rPr lang="en-US" altLang="en-US" sz="2400"/>
              <a:t> </a:t>
            </a:r>
            <a:r>
              <a:rPr lang="en-US" altLang="zh-CN" sz="2400"/>
              <a:t>     </a:t>
            </a:r>
            <a:r>
              <a:rPr lang="en-US" altLang="en-US" sz="2400"/>
              <a:t>FROM   Student LEFT JOIN SC ON (Student.Sno = SC.Sno)</a:t>
            </a:r>
            <a:r>
              <a:rPr lang="en-US" altLang="en-US"/>
              <a:t> </a:t>
            </a:r>
            <a:endParaRPr lang="zh-CN" altLang="en-US"/>
          </a:p>
        </p:txBody>
      </p:sp>
      <p:grpSp>
        <p:nvGrpSpPr>
          <p:cNvPr id="1392645" name="Group 5"/>
          <p:cNvGrpSpPr>
            <a:grpSpLocks/>
          </p:cNvGrpSpPr>
          <p:nvPr/>
        </p:nvGrpSpPr>
        <p:grpSpPr bwMode="auto">
          <a:xfrm>
            <a:off x="415925" y="2852738"/>
            <a:ext cx="5040313" cy="2524125"/>
            <a:chOff x="-3" y="-3"/>
            <a:chExt cx="3155" cy="2511"/>
          </a:xfrm>
        </p:grpSpPr>
        <p:grpSp>
          <p:nvGrpSpPr>
            <p:cNvPr id="1392646" name="Group 6"/>
            <p:cNvGrpSpPr>
              <a:grpSpLocks/>
            </p:cNvGrpSpPr>
            <p:nvPr/>
          </p:nvGrpSpPr>
          <p:grpSpPr bwMode="auto">
            <a:xfrm>
              <a:off x="0" y="0"/>
              <a:ext cx="3149" cy="2505"/>
              <a:chOff x="0" y="0"/>
              <a:chExt cx="3149" cy="2505"/>
            </a:xfrm>
          </p:grpSpPr>
          <p:grpSp>
            <p:nvGrpSpPr>
              <p:cNvPr id="1392647" name="Group 7"/>
              <p:cNvGrpSpPr>
                <a:grpSpLocks/>
              </p:cNvGrpSpPr>
              <p:nvPr/>
            </p:nvGrpSpPr>
            <p:grpSpPr bwMode="auto">
              <a:xfrm>
                <a:off x="0" y="0"/>
                <a:ext cx="640" cy="509"/>
                <a:chOff x="0" y="0"/>
                <a:chExt cx="640" cy="509"/>
              </a:xfrm>
            </p:grpSpPr>
            <p:sp>
              <p:nvSpPr>
                <p:cNvPr id="1392648" name="Rectangle 8"/>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Sno </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49" name="Rectangle 9"/>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0" name="Group 10"/>
              <p:cNvGrpSpPr>
                <a:grpSpLocks/>
              </p:cNvGrpSpPr>
              <p:nvPr/>
            </p:nvGrpSpPr>
            <p:grpSpPr bwMode="auto">
              <a:xfrm>
                <a:off x="640" y="0"/>
                <a:ext cx="709" cy="509"/>
                <a:chOff x="640" y="0"/>
                <a:chExt cx="709" cy="509"/>
              </a:xfrm>
            </p:grpSpPr>
            <p:sp>
              <p:nvSpPr>
                <p:cNvPr id="1392651" name="Rectangle 11"/>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Sname</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52" name="Rectangle 12"/>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3" name="Group 13"/>
              <p:cNvGrpSpPr>
                <a:grpSpLocks/>
              </p:cNvGrpSpPr>
              <p:nvPr/>
            </p:nvGrpSpPr>
            <p:grpSpPr bwMode="auto">
              <a:xfrm>
                <a:off x="1349" y="0"/>
                <a:ext cx="553" cy="509"/>
                <a:chOff x="1349" y="0"/>
                <a:chExt cx="553" cy="509"/>
              </a:xfrm>
            </p:grpSpPr>
            <p:sp>
              <p:nvSpPr>
                <p:cNvPr id="1392654" name="Rectangle 14"/>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Ssex</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55" name="Rectangle 15"/>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6" name="Group 16"/>
              <p:cNvGrpSpPr>
                <a:grpSpLocks/>
              </p:cNvGrpSpPr>
              <p:nvPr/>
            </p:nvGrpSpPr>
            <p:grpSpPr bwMode="auto">
              <a:xfrm>
                <a:off x="1902" y="0"/>
                <a:ext cx="616" cy="509"/>
                <a:chOff x="1902" y="0"/>
                <a:chExt cx="616" cy="509"/>
              </a:xfrm>
            </p:grpSpPr>
            <p:sp>
              <p:nvSpPr>
                <p:cNvPr id="1392657" name="Rectangle 17"/>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eaLnBrk="1" hangingPunct="1"/>
                  <a:r>
                    <a:rPr kumimoji="1" lang="en-US" altLang="zh-CN" sz="2600">
                      <a:latin typeface="Times New Roman" pitchFamily="18" charset="0"/>
                      <a:cs typeface="Times New Roman" pitchFamily="18" charset="0"/>
                    </a:rPr>
                    <a:t>Sage</a:t>
                  </a:r>
                </a:p>
                <a:p>
                  <a:pPr algn="just"/>
                  <a:endParaRPr kumimoji="1" lang="zh-CN" altLang="en-US" b="0">
                    <a:latin typeface="Times New Roman" pitchFamily="18" charset="0"/>
                  </a:endParaRPr>
                </a:p>
              </p:txBody>
            </p:sp>
            <p:sp>
              <p:nvSpPr>
                <p:cNvPr id="1392658" name="Rectangle 18"/>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9" name="Group 19"/>
              <p:cNvGrpSpPr>
                <a:grpSpLocks/>
              </p:cNvGrpSpPr>
              <p:nvPr/>
            </p:nvGrpSpPr>
            <p:grpSpPr bwMode="auto">
              <a:xfrm>
                <a:off x="2518" y="0"/>
                <a:ext cx="631" cy="509"/>
                <a:chOff x="2518" y="0"/>
                <a:chExt cx="631" cy="509"/>
              </a:xfrm>
            </p:grpSpPr>
            <p:sp>
              <p:nvSpPr>
                <p:cNvPr id="1392660" name="Rectangle 20"/>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Sdept</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61" name="Rectangle 21"/>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62" name="Group 22"/>
              <p:cNvGrpSpPr>
                <a:grpSpLocks/>
              </p:cNvGrpSpPr>
              <p:nvPr/>
            </p:nvGrpSpPr>
            <p:grpSpPr bwMode="auto">
              <a:xfrm>
                <a:off x="0" y="509"/>
                <a:ext cx="640" cy="499"/>
                <a:chOff x="0" y="509"/>
                <a:chExt cx="640" cy="499"/>
              </a:xfrm>
            </p:grpSpPr>
            <p:sp>
              <p:nvSpPr>
                <p:cNvPr id="1392663" name="Rectangle 23"/>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95001</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64" name="Rectangle 24"/>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65" name="Group 25"/>
              <p:cNvGrpSpPr>
                <a:grpSpLocks/>
              </p:cNvGrpSpPr>
              <p:nvPr/>
            </p:nvGrpSpPr>
            <p:grpSpPr bwMode="auto">
              <a:xfrm>
                <a:off x="640" y="509"/>
                <a:ext cx="709" cy="499"/>
                <a:chOff x="640" y="509"/>
                <a:chExt cx="709" cy="499"/>
              </a:xfrm>
            </p:grpSpPr>
            <p:sp>
              <p:nvSpPr>
                <p:cNvPr id="1392666" name="Rectangle 26"/>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李勇</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67" name="Rectangle 27"/>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68" name="Group 28"/>
              <p:cNvGrpSpPr>
                <a:grpSpLocks/>
              </p:cNvGrpSpPr>
              <p:nvPr/>
            </p:nvGrpSpPr>
            <p:grpSpPr bwMode="auto">
              <a:xfrm>
                <a:off x="1349" y="509"/>
                <a:ext cx="553" cy="499"/>
                <a:chOff x="1349" y="509"/>
                <a:chExt cx="553" cy="499"/>
              </a:xfrm>
            </p:grpSpPr>
            <p:sp>
              <p:nvSpPr>
                <p:cNvPr id="1392669" name="Rectangle 29"/>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70" name="Rectangle 30"/>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71" name="Group 31"/>
              <p:cNvGrpSpPr>
                <a:grpSpLocks/>
              </p:cNvGrpSpPr>
              <p:nvPr/>
            </p:nvGrpSpPr>
            <p:grpSpPr bwMode="auto">
              <a:xfrm>
                <a:off x="1902" y="509"/>
                <a:ext cx="616" cy="499"/>
                <a:chOff x="1902" y="509"/>
                <a:chExt cx="616" cy="499"/>
              </a:xfrm>
            </p:grpSpPr>
            <p:sp>
              <p:nvSpPr>
                <p:cNvPr id="1392672" name="Rectangle 32"/>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20</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73" name="Rectangle 33"/>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74" name="Group 34"/>
              <p:cNvGrpSpPr>
                <a:grpSpLocks/>
              </p:cNvGrpSpPr>
              <p:nvPr/>
            </p:nvGrpSpPr>
            <p:grpSpPr bwMode="auto">
              <a:xfrm>
                <a:off x="2518" y="509"/>
                <a:ext cx="631" cy="499"/>
                <a:chOff x="2518" y="509"/>
                <a:chExt cx="631" cy="499"/>
              </a:xfrm>
            </p:grpSpPr>
            <p:sp>
              <p:nvSpPr>
                <p:cNvPr id="1392675" name="Rectangle 35"/>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CS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76" name="Rectangle 36"/>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77" name="Group 37"/>
              <p:cNvGrpSpPr>
                <a:grpSpLocks/>
              </p:cNvGrpSpPr>
              <p:nvPr/>
            </p:nvGrpSpPr>
            <p:grpSpPr bwMode="auto">
              <a:xfrm>
                <a:off x="0" y="1008"/>
                <a:ext cx="640" cy="499"/>
                <a:chOff x="0" y="1008"/>
                <a:chExt cx="640" cy="499"/>
              </a:xfrm>
            </p:grpSpPr>
            <p:sp>
              <p:nvSpPr>
                <p:cNvPr id="1392678" name="Rectangle 38"/>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95002</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79" name="Rectangle 39"/>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0" name="Group 40"/>
              <p:cNvGrpSpPr>
                <a:grpSpLocks/>
              </p:cNvGrpSpPr>
              <p:nvPr/>
            </p:nvGrpSpPr>
            <p:grpSpPr bwMode="auto">
              <a:xfrm>
                <a:off x="640" y="1008"/>
                <a:ext cx="709" cy="499"/>
                <a:chOff x="640" y="1008"/>
                <a:chExt cx="709" cy="499"/>
              </a:xfrm>
            </p:grpSpPr>
            <p:sp>
              <p:nvSpPr>
                <p:cNvPr id="1392681" name="Rectangle 41"/>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刘晨</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82" name="Rectangle 42"/>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3" name="Group 43"/>
              <p:cNvGrpSpPr>
                <a:grpSpLocks/>
              </p:cNvGrpSpPr>
              <p:nvPr/>
            </p:nvGrpSpPr>
            <p:grpSpPr bwMode="auto">
              <a:xfrm>
                <a:off x="1349" y="1008"/>
                <a:ext cx="553" cy="499"/>
                <a:chOff x="1349" y="1008"/>
                <a:chExt cx="553" cy="499"/>
              </a:xfrm>
            </p:grpSpPr>
            <p:sp>
              <p:nvSpPr>
                <p:cNvPr id="1392684" name="Rectangle 44"/>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85" name="Rectangle 45"/>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6" name="Group 46"/>
              <p:cNvGrpSpPr>
                <a:grpSpLocks/>
              </p:cNvGrpSpPr>
              <p:nvPr/>
            </p:nvGrpSpPr>
            <p:grpSpPr bwMode="auto">
              <a:xfrm>
                <a:off x="1902" y="1008"/>
                <a:ext cx="616" cy="499"/>
                <a:chOff x="1902" y="1008"/>
                <a:chExt cx="616" cy="499"/>
              </a:xfrm>
            </p:grpSpPr>
            <p:sp>
              <p:nvSpPr>
                <p:cNvPr id="1392687" name="Rectangle 47"/>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88" name="Rectangle 48"/>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9" name="Group 49"/>
              <p:cNvGrpSpPr>
                <a:grpSpLocks/>
              </p:cNvGrpSpPr>
              <p:nvPr/>
            </p:nvGrpSpPr>
            <p:grpSpPr bwMode="auto">
              <a:xfrm>
                <a:off x="2518" y="1008"/>
                <a:ext cx="631" cy="499"/>
                <a:chOff x="2518" y="1008"/>
                <a:chExt cx="631" cy="499"/>
              </a:xfrm>
            </p:grpSpPr>
            <p:sp>
              <p:nvSpPr>
                <p:cNvPr id="1392690" name="Rectangle 50"/>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91" name="Rectangle 51"/>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92" name="Group 52"/>
              <p:cNvGrpSpPr>
                <a:grpSpLocks/>
              </p:cNvGrpSpPr>
              <p:nvPr/>
            </p:nvGrpSpPr>
            <p:grpSpPr bwMode="auto">
              <a:xfrm>
                <a:off x="0" y="1507"/>
                <a:ext cx="640" cy="499"/>
                <a:chOff x="0" y="1507"/>
                <a:chExt cx="640" cy="499"/>
              </a:xfrm>
            </p:grpSpPr>
            <p:sp>
              <p:nvSpPr>
                <p:cNvPr id="1392693" name="Rectangle 53"/>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95003</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94" name="Rectangle 54"/>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95" name="Group 55"/>
              <p:cNvGrpSpPr>
                <a:grpSpLocks/>
              </p:cNvGrpSpPr>
              <p:nvPr/>
            </p:nvGrpSpPr>
            <p:grpSpPr bwMode="auto">
              <a:xfrm>
                <a:off x="640" y="1507"/>
                <a:ext cx="709" cy="499"/>
                <a:chOff x="640" y="1507"/>
                <a:chExt cx="709" cy="499"/>
              </a:xfrm>
            </p:grpSpPr>
            <p:sp>
              <p:nvSpPr>
                <p:cNvPr id="1392696" name="Rectangle 56"/>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王敏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97" name="Rectangle 57"/>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98" name="Group 58"/>
              <p:cNvGrpSpPr>
                <a:grpSpLocks/>
              </p:cNvGrpSpPr>
              <p:nvPr/>
            </p:nvGrpSpPr>
            <p:grpSpPr bwMode="auto">
              <a:xfrm>
                <a:off x="1349" y="1507"/>
                <a:ext cx="553" cy="499"/>
                <a:chOff x="1349" y="1507"/>
                <a:chExt cx="553" cy="499"/>
              </a:xfrm>
            </p:grpSpPr>
            <p:sp>
              <p:nvSpPr>
                <p:cNvPr id="1392699" name="Rectangle 59"/>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700" name="Rectangle 60"/>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01" name="Group 61"/>
              <p:cNvGrpSpPr>
                <a:grpSpLocks/>
              </p:cNvGrpSpPr>
              <p:nvPr/>
            </p:nvGrpSpPr>
            <p:grpSpPr bwMode="auto">
              <a:xfrm>
                <a:off x="1902" y="1507"/>
                <a:ext cx="616" cy="499"/>
                <a:chOff x="1902" y="1507"/>
                <a:chExt cx="616" cy="499"/>
              </a:xfrm>
            </p:grpSpPr>
            <p:sp>
              <p:nvSpPr>
                <p:cNvPr id="1392702" name="Rectangle 62"/>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18</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03" name="Rectangle 63"/>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04" name="Group 64"/>
              <p:cNvGrpSpPr>
                <a:grpSpLocks/>
              </p:cNvGrpSpPr>
              <p:nvPr/>
            </p:nvGrpSpPr>
            <p:grpSpPr bwMode="auto">
              <a:xfrm>
                <a:off x="2518" y="1507"/>
                <a:ext cx="631" cy="499"/>
                <a:chOff x="2518" y="1507"/>
                <a:chExt cx="631" cy="499"/>
              </a:xfrm>
            </p:grpSpPr>
            <p:sp>
              <p:nvSpPr>
                <p:cNvPr id="1392705" name="Rectangle 65"/>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MA</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06" name="Rectangle 66"/>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07" name="Group 67"/>
              <p:cNvGrpSpPr>
                <a:grpSpLocks/>
              </p:cNvGrpSpPr>
              <p:nvPr/>
            </p:nvGrpSpPr>
            <p:grpSpPr bwMode="auto">
              <a:xfrm>
                <a:off x="0" y="2006"/>
                <a:ext cx="640" cy="499"/>
                <a:chOff x="0" y="2006"/>
                <a:chExt cx="640" cy="499"/>
              </a:xfrm>
            </p:grpSpPr>
            <p:sp>
              <p:nvSpPr>
                <p:cNvPr id="1392708" name="Rectangle 68"/>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95004</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09" name="Rectangle 69"/>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0" name="Group 70"/>
              <p:cNvGrpSpPr>
                <a:grpSpLocks/>
              </p:cNvGrpSpPr>
              <p:nvPr/>
            </p:nvGrpSpPr>
            <p:grpSpPr bwMode="auto">
              <a:xfrm>
                <a:off x="640" y="2006"/>
                <a:ext cx="709" cy="499"/>
                <a:chOff x="640" y="2006"/>
                <a:chExt cx="709" cy="499"/>
              </a:xfrm>
            </p:grpSpPr>
            <p:sp>
              <p:nvSpPr>
                <p:cNvPr id="1392711" name="Rectangle 71"/>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张立</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712" name="Rectangle 72"/>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3" name="Group 73"/>
              <p:cNvGrpSpPr>
                <a:grpSpLocks/>
              </p:cNvGrpSpPr>
              <p:nvPr/>
            </p:nvGrpSpPr>
            <p:grpSpPr bwMode="auto">
              <a:xfrm>
                <a:off x="1349" y="2006"/>
                <a:ext cx="553" cy="499"/>
                <a:chOff x="1349" y="2006"/>
                <a:chExt cx="553" cy="499"/>
              </a:xfrm>
            </p:grpSpPr>
            <p:sp>
              <p:nvSpPr>
                <p:cNvPr id="1392714" name="Rectangle 74"/>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715" name="Rectangle 75"/>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6" name="Group 76"/>
              <p:cNvGrpSpPr>
                <a:grpSpLocks/>
              </p:cNvGrpSpPr>
              <p:nvPr/>
            </p:nvGrpSpPr>
            <p:grpSpPr bwMode="auto">
              <a:xfrm>
                <a:off x="1902" y="2006"/>
                <a:ext cx="616" cy="499"/>
                <a:chOff x="1902" y="2006"/>
                <a:chExt cx="616" cy="499"/>
              </a:xfrm>
            </p:grpSpPr>
            <p:sp>
              <p:nvSpPr>
                <p:cNvPr id="1392717" name="Rectangle 77"/>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18" name="Rectangle 78"/>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9" name="Group 79"/>
              <p:cNvGrpSpPr>
                <a:grpSpLocks/>
              </p:cNvGrpSpPr>
              <p:nvPr/>
            </p:nvGrpSpPr>
            <p:grpSpPr bwMode="auto">
              <a:xfrm>
                <a:off x="2518" y="2006"/>
                <a:ext cx="631" cy="499"/>
                <a:chOff x="2518" y="2006"/>
                <a:chExt cx="631" cy="499"/>
              </a:xfrm>
            </p:grpSpPr>
            <p:sp>
              <p:nvSpPr>
                <p:cNvPr id="1392720" name="Rectangle 80"/>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21" name="Rectangle 81"/>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92722" name="Rectangle 82"/>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23" name="Group 83"/>
          <p:cNvGrpSpPr>
            <a:grpSpLocks/>
          </p:cNvGrpSpPr>
          <p:nvPr/>
        </p:nvGrpSpPr>
        <p:grpSpPr bwMode="auto">
          <a:xfrm>
            <a:off x="5745163" y="2781300"/>
            <a:ext cx="3790950" cy="3036888"/>
            <a:chOff x="3574" y="2478"/>
            <a:chExt cx="2388" cy="1781"/>
          </a:xfrm>
        </p:grpSpPr>
        <p:grpSp>
          <p:nvGrpSpPr>
            <p:cNvPr id="1392724" name="Group 84"/>
            <p:cNvGrpSpPr>
              <a:grpSpLocks/>
            </p:cNvGrpSpPr>
            <p:nvPr/>
          </p:nvGrpSpPr>
          <p:grpSpPr bwMode="auto">
            <a:xfrm>
              <a:off x="3574" y="2478"/>
              <a:ext cx="2388" cy="1127"/>
              <a:chOff x="3574" y="2478"/>
              <a:chExt cx="2388" cy="1127"/>
            </a:xfrm>
          </p:grpSpPr>
          <p:grpSp>
            <p:nvGrpSpPr>
              <p:cNvPr id="1392725" name="Group 85"/>
              <p:cNvGrpSpPr>
                <a:grpSpLocks/>
              </p:cNvGrpSpPr>
              <p:nvPr/>
            </p:nvGrpSpPr>
            <p:grpSpPr bwMode="auto">
              <a:xfrm>
                <a:off x="3574" y="2478"/>
                <a:ext cx="841" cy="420"/>
                <a:chOff x="0" y="0"/>
                <a:chExt cx="748" cy="873"/>
              </a:xfrm>
            </p:grpSpPr>
            <p:sp>
              <p:nvSpPr>
                <p:cNvPr id="1392726" name="Rectangle 86"/>
                <p:cNvSpPr>
                  <a:spLocks noChangeArrowheads="1"/>
                </p:cNvSpPr>
                <p:nvPr/>
              </p:nvSpPr>
              <p:spPr bwMode="auto">
                <a:xfrm>
                  <a:off x="41" y="0"/>
                  <a:ext cx="664" cy="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Sno </a:t>
                  </a:r>
                </a:p>
                <a:p>
                  <a:pPr algn="just"/>
                  <a:endParaRPr kumimoji="1" lang="zh-CN" altLang="en-US" b="0">
                    <a:latin typeface="Times New Roman" pitchFamily="18" charset="0"/>
                  </a:endParaRPr>
                </a:p>
              </p:txBody>
            </p:sp>
            <p:sp>
              <p:nvSpPr>
                <p:cNvPr id="1392727" name="Rectangle 87"/>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28" name="Group 88"/>
              <p:cNvGrpSpPr>
                <a:grpSpLocks/>
              </p:cNvGrpSpPr>
              <p:nvPr/>
            </p:nvGrpSpPr>
            <p:grpSpPr bwMode="auto">
              <a:xfrm>
                <a:off x="4415" y="2478"/>
                <a:ext cx="841" cy="420"/>
                <a:chOff x="748" y="0"/>
                <a:chExt cx="748" cy="847"/>
              </a:xfrm>
            </p:grpSpPr>
            <p:sp>
              <p:nvSpPr>
                <p:cNvPr id="1392729" name="Rectangle 89"/>
                <p:cNvSpPr>
                  <a:spLocks noChangeArrowheads="1"/>
                </p:cNvSpPr>
                <p:nvPr/>
              </p:nvSpPr>
              <p:spPr bwMode="auto">
                <a:xfrm>
                  <a:off x="791" y="0"/>
                  <a:ext cx="663" cy="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Cno</a:t>
                  </a:r>
                </a:p>
                <a:p>
                  <a:pPr algn="just"/>
                  <a:endParaRPr kumimoji="1" lang="zh-CN" altLang="en-US" b="0">
                    <a:latin typeface="Times New Roman" pitchFamily="18" charset="0"/>
                  </a:endParaRPr>
                </a:p>
              </p:txBody>
            </p:sp>
            <p:sp>
              <p:nvSpPr>
                <p:cNvPr id="1392730" name="Rectangle 90"/>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31" name="Group 91"/>
              <p:cNvGrpSpPr>
                <a:grpSpLocks/>
              </p:cNvGrpSpPr>
              <p:nvPr/>
            </p:nvGrpSpPr>
            <p:grpSpPr bwMode="auto">
              <a:xfrm>
                <a:off x="5256" y="2478"/>
                <a:ext cx="706" cy="420"/>
                <a:chOff x="1496" y="0"/>
                <a:chExt cx="628" cy="873"/>
              </a:xfrm>
            </p:grpSpPr>
            <p:sp>
              <p:nvSpPr>
                <p:cNvPr id="1392732" name="Rectangle 92"/>
                <p:cNvSpPr>
                  <a:spLocks noChangeArrowheads="1"/>
                </p:cNvSpPr>
                <p:nvPr/>
              </p:nvSpPr>
              <p:spPr bwMode="auto">
                <a:xfrm>
                  <a:off x="1539" y="0"/>
                  <a:ext cx="544" cy="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Grade</a:t>
                  </a:r>
                </a:p>
                <a:p>
                  <a:pPr algn="just"/>
                  <a:endParaRPr kumimoji="1" lang="zh-CN" altLang="en-US" b="0">
                    <a:latin typeface="Times New Roman" pitchFamily="18" charset="0"/>
                  </a:endParaRPr>
                </a:p>
              </p:txBody>
            </p:sp>
            <p:sp>
              <p:nvSpPr>
                <p:cNvPr id="1392733" name="Rectangle 93"/>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34" name="Group 94"/>
              <p:cNvGrpSpPr>
                <a:grpSpLocks/>
              </p:cNvGrpSpPr>
              <p:nvPr/>
            </p:nvGrpSpPr>
            <p:grpSpPr bwMode="auto">
              <a:xfrm>
                <a:off x="3574" y="2787"/>
                <a:ext cx="841" cy="447"/>
                <a:chOff x="0" y="643"/>
                <a:chExt cx="748" cy="591"/>
              </a:xfrm>
            </p:grpSpPr>
            <p:sp>
              <p:nvSpPr>
                <p:cNvPr id="1392735" name="Rectangle 95"/>
                <p:cNvSpPr>
                  <a:spLocks noChangeArrowheads="1"/>
                </p:cNvSpPr>
                <p:nvPr/>
              </p:nvSpPr>
              <p:spPr bwMode="auto">
                <a:xfrm>
                  <a:off x="41" y="644"/>
                  <a:ext cx="664"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92736" name="Rectangle 96"/>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37" name="Group 97"/>
              <p:cNvGrpSpPr>
                <a:grpSpLocks/>
              </p:cNvGrpSpPr>
              <p:nvPr/>
            </p:nvGrpSpPr>
            <p:grpSpPr bwMode="auto">
              <a:xfrm>
                <a:off x="4411" y="2795"/>
                <a:ext cx="841" cy="483"/>
                <a:chOff x="748" y="643"/>
                <a:chExt cx="748" cy="637"/>
              </a:xfrm>
            </p:grpSpPr>
            <p:sp>
              <p:nvSpPr>
                <p:cNvPr id="1392738" name="Rectangle 98"/>
                <p:cNvSpPr>
                  <a:spLocks noChangeArrowheads="1"/>
                </p:cNvSpPr>
                <p:nvPr/>
              </p:nvSpPr>
              <p:spPr bwMode="auto">
                <a:xfrm>
                  <a:off x="791" y="644"/>
                  <a:ext cx="663"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1</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92739" name="Rectangle 99"/>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40" name="Group 100"/>
              <p:cNvGrpSpPr>
                <a:grpSpLocks/>
              </p:cNvGrpSpPr>
              <p:nvPr/>
            </p:nvGrpSpPr>
            <p:grpSpPr bwMode="auto">
              <a:xfrm>
                <a:off x="5256" y="2787"/>
                <a:ext cx="706" cy="413"/>
                <a:chOff x="1496" y="643"/>
                <a:chExt cx="628" cy="545"/>
              </a:xfrm>
            </p:grpSpPr>
            <p:sp>
              <p:nvSpPr>
                <p:cNvPr id="1392741" name="Rectangle 101"/>
                <p:cNvSpPr>
                  <a:spLocks noChangeArrowheads="1"/>
                </p:cNvSpPr>
                <p:nvPr/>
              </p:nvSpPr>
              <p:spPr bwMode="auto">
                <a:xfrm>
                  <a:off x="1539" y="644"/>
                  <a:ext cx="54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92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42" name="Rectangle 102"/>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92743" name="Group 103"/>
              <p:cNvGrpSpPr>
                <a:grpSpLocks/>
              </p:cNvGrpSpPr>
              <p:nvPr/>
            </p:nvGrpSpPr>
            <p:grpSpPr bwMode="auto">
              <a:xfrm>
                <a:off x="3574" y="3122"/>
                <a:ext cx="841" cy="411"/>
                <a:chOff x="0" y="1085"/>
                <a:chExt cx="748" cy="543"/>
              </a:xfrm>
            </p:grpSpPr>
            <p:sp>
              <p:nvSpPr>
                <p:cNvPr id="1392744" name="Rectangle 104"/>
                <p:cNvSpPr>
                  <a:spLocks noChangeArrowheads="1"/>
                </p:cNvSpPr>
                <p:nvPr/>
              </p:nvSpPr>
              <p:spPr bwMode="auto">
                <a:xfrm>
                  <a:off x="41" y="1085"/>
                  <a:ext cx="664"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45" name="Rectangle 105"/>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46" name="Group 106"/>
              <p:cNvGrpSpPr>
                <a:grpSpLocks/>
              </p:cNvGrpSpPr>
              <p:nvPr/>
            </p:nvGrpSpPr>
            <p:grpSpPr bwMode="auto">
              <a:xfrm>
                <a:off x="4415" y="3122"/>
                <a:ext cx="841" cy="483"/>
                <a:chOff x="748" y="1085"/>
                <a:chExt cx="748" cy="637"/>
              </a:xfrm>
            </p:grpSpPr>
            <p:sp>
              <p:nvSpPr>
                <p:cNvPr id="1392747" name="Rectangle 107"/>
                <p:cNvSpPr>
                  <a:spLocks noChangeArrowheads="1"/>
                </p:cNvSpPr>
                <p:nvPr/>
              </p:nvSpPr>
              <p:spPr bwMode="auto">
                <a:xfrm>
                  <a:off x="791" y="1085"/>
                  <a:ext cx="663"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2</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92748" name="Rectangle 108"/>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49" name="Group 109"/>
              <p:cNvGrpSpPr>
                <a:grpSpLocks/>
              </p:cNvGrpSpPr>
              <p:nvPr/>
            </p:nvGrpSpPr>
            <p:grpSpPr bwMode="auto">
              <a:xfrm>
                <a:off x="5256" y="3122"/>
                <a:ext cx="706" cy="411"/>
                <a:chOff x="1496" y="1085"/>
                <a:chExt cx="628" cy="543"/>
              </a:xfrm>
            </p:grpSpPr>
            <p:sp>
              <p:nvSpPr>
                <p:cNvPr id="1392750" name="Rectangle 110"/>
                <p:cNvSpPr>
                  <a:spLocks noChangeArrowheads="1"/>
                </p:cNvSpPr>
                <p:nvPr/>
              </p:nvSpPr>
              <p:spPr bwMode="auto">
                <a:xfrm>
                  <a:off x="1539" y="1085"/>
                  <a:ext cx="544"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2000">
                      <a:latin typeface="Times New Roman" pitchFamily="18" charset="0"/>
                    </a:rPr>
                    <a:t> </a:t>
                  </a:r>
                  <a:r>
                    <a:rPr kumimoji="1" lang="en-US" altLang="zh-CN" sz="2000">
                      <a:latin typeface="Times New Roman" pitchFamily="18" charset="0"/>
                    </a:rPr>
                    <a:t>85</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51" name="Rectangle 111"/>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1392752" name="Group 112"/>
            <p:cNvGrpSpPr>
              <a:grpSpLocks/>
            </p:cNvGrpSpPr>
            <p:nvPr/>
          </p:nvGrpSpPr>
          <p:grpSpPr bwMode="auto">
            <a:xfrm>
              <a:off x="3574" y="3455"/>
              <a:ext cx="841" cy="804"/>
              <a:chOff x="0" y="1525"/>
              <a:chExt cx="748" cy="1060"/>
            </a:xfrm>
          </p:grpSpPr>
          <p:sp>
            <p:nvSpPr>
              <p:cNvPr id="1392753" name="Rectangle 113"/>
              <p:cNvSpPr>
                <a:spLocks noChangeArrowheads="1"/>
              </p:cNvSpPr>
              <p:nvPr/>
            </p:nvSpPr>
            <p:spPr bwMode="auto">
              <a:xfrm>
                <a:off x="41" y="1525"/>
                <a:ext cx="664" cy="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r>
                  <a:rPr kumimoji="1" lang="en-US" altLang="zh-CN" sz="2000">
                    <a:latin typeface="Times New Roman" pitchFamily="18" charset="0"/>
                  </a:rPr>
                  <a:t>95002</a:t>
                </a:r>
                <a:endParaRPr kumimoji="1" lang="en-US" altLang="zh-CN" sz="2000" b="0">
                  <a:latin typeface="Times New Roman" pitchFamily="18" charset="0"/>
                </a:endParaRPr>
              </a:p>
              <a:p>
                <a:pPr algn="just"/>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92754" name="Rectangle 114"/>
              <p:cNvSpPr>
                <a:spLocks noChangeArrowheads="1"/>
              </p:cNvSpPr>
              <p:nvPr/>
            </p:nvSpPr>
            <p:spPr bwMode="auto">
              <a:xfrm>
                <a:off x="0" y="1527"/>
                <a:ext cx="74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55" name="Group 115"/>
            <p:cNvGrpSpPr>
              <a:grpSpLocks/>
            </p:cNvGrpSpPr>
            <p:nvPr/>
          </p:nvGrpSpPr>
          <p:grpSpPr bwMode="auto">
            <a:xfrm>
              <a:off x="4415" y="3455"/>
              <a:ext cx="841" cy="770"/>
              <a:chOff x="748" y="1525"/>
              <a:chExt cx="748" cy="1014"/>
            </a:xfrm>
          </p:grpSpPr>
          <p:sp>
            <p:nvSpPr>
              <p:cNvPr id="1392756" name="Rectangle 116"/>
              <p:cNvSpPr>
                <a:spLocks noChangeArrowheads="1"/>
              </p:cNvSpPr>
              <p:nvPr/>
            </p:nvSpPr>
            <p:spPr bwMode="auto">
              <a:xfrm>
                <a:off x="791" y="1525"/>
                <a:ext cx="663" cy="1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3  </a:t>
                </a:r>
                <a:endParaRPr kumimoji="1" lang="en-US" altLang="zh-CN" sz="2000" b="0">
                  <a:latin typeface="Times New Roman" pitchFamily="18" charset="0"/>
                </a:endParaRPr>
              </a:p>
              <a:p>
                <a:pPr algn="just"/>
                <a:r>
                  <a:rPr kumimoji="1" lang="en-US" altLang="zh-CN" sz="2000">
                    <a:latin typeface="Times New Roman" pitchFamily="18" charset="0"/>
                  </a:rPr>
                  <a:t>  2</a:t>
                </a:r>
                <a:endParaRPr kumimoji="1" lang="en-US" altLang="zh-CN" sz="2000" b="0">
                  <a:latin typeface="Times New Roman" pitchFamily="18" charset="0"/>
                </a:endParaRPr>
              </a:p>
              <a:p>
                <a:pPr algn="just"/>
                <a:r>
                  <a:rPr kumimoji="1" lang="en-US" altLang="zh-CN" sz="2000">
                    <a:latin typeface="Times New Roman" pitchFamily="18" charset="0"/>
                  </a:rPr>
                  <a:t>  3</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57" name="Rectangle 117"/>
              <p:cNvSpPr>
                <a:spLocks noChangeArrowheads="1"/>
              </p:cNvSpPr>
              <p:nvPr/>
            </p:nvSpPr>
            <p:spPr bwMode="auto">
              <a:xfrm>
                <a:off x="748" y="1527"/>
                <a:ext cx="74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58" name="Group 118"/>
            <p:cNvGrpSpPr>
              <a:grpSpLocks/>
            </p:cNvGrpSpPr>
            <p:nvPr/>
          </p:nvGrpSpPr>
          <p:grpSpPr bwMode="auto">
            <a:xfrm>
              <a:off x="5256" y="3456"/>
              <a:ext cx="706" cy="768"/>
              <a:chOff x="1496" y="1526"/>
              <a:chExt cx="628" cy="1013"/>
            </a:xfrm>
          </p:grpSpPr>
          <p:sp>
            <p:nvSpPr>
              <p:cNvPr id="1392759" name="Rectangle 119"/>
              <p:cNvSpPr>
                <a:spLocks noChangeArrowheads="1"/>
              </p:cNvSpPr>
              <p:nvPr/>
            </p:nvSpPr>
            <p:spPr bwMode="auto">
              <a:xfrm>
                <a:off x="1539" y="1526"/>
                <a:ext cx="544" cy="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88</a:t>
                </a:r>
                <a:endParaRPr kumimoji="1" lang="en-US" altLang="zh-CN" sz="2000" b="0">
                  <a:latin typeface="Times New Roman" pitchFamily="18" charset="0"/>
                </a:endParaRPr>
              </a:p>
              <a:p>
                <a:pPr algn="just"/>
                <a:r>
                  <a:rPr kumimoji="1" lang="en-US" altLang="zh-CN" sz="2000">
                    <a:latin typeface="Times New Roman" pitchFamily="18" charset="0"/>
                  </a:rPr>
                  <a:t> 90</a:t>
                </a:r>
                <a:endParaRPr kumimoji="1" lang="en-US" altLang="zh-CN" sz="2000" b="0">
                  <a:latin typeface="Times New Roman" pitchFamily="18" charset="0"/>
                </a:endParaRPr>
              </a:p>
              <a:p>
                <a:pPr algn="just"/>
                <a:r>
                  <a:rPr kumimoji="1" lang="en-US" altLang="zh-CN" sz="2000">
                    <a:latin typeface="Times New Roman" pitchFamily="18" charset="0"/>
                  </a:rPr>
                  <a:t> 80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60" name="Rectangle 120"/>
              <p:cNvSpPr>
                <a:spLocks noChangeArrowheads="1"/>
              </p:cNvSpPr>
              <p:nvPr/>
            </p:nvSpPr>
            <p:spPr bwMode="auto">
              <a:xfrm>
                <a:off x="1496" y="1527"/>
                <a:ext cx="62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1392644" name="Rectangle 4"/>
          <p:cNvSpPr>
            <a:spLocks noChangeArrowheads="1"/>
          </p:cNvSpPr>
          <p:nvPr/>
        </p:nvSpPr>
        <p:spPr bwMode="auto">
          <a:xfrm>
            <a:off x="2489200" y="3614738"/>
            <a:ext cx="7143750" cy="3054350"/>
          </a:xfrm>
          <a:prstGeom prst="rect">
            <a:avLst/>
          </a:prstGeom>
          <a:gradFill rotWithShape="0">
            <a:gsLst>
              <a:gs pos="0">
                <a:srgbClr val="FFCCFF"/>
              </a:gs>
              <a:gs pos="100000">
                <a:srgbClr val="FFCCFF">
                  <a:gamma/>
                  <a:tint val="0"/>
                  <a:invGamma/>
                </a:srgbClr>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lIns="0" tIns="0" rIns="0" bIns="0">
            <a:spAutoFit/>
          </a:bodyPr>
          <a:lstStyle/>
          <a:p>
            <a:pPr marL="342900" indent="-342900" algn="just">
              <a:lnSpc>
                <a:spcPct val="70000"/>
              </a:lnSpc>
              <a:spcBef>
                <a:spcPct val="35000"/>
              </a:spcBef>
              <a:buClr>
                <a:srgbClr val="27305F"/>
              </a:buClr>
              <a:buSzPct val="60000"/>
              <a:buFont typeface="Wingdings" pitchFamily="2" charset="2"/>
              <a:buNone/>
            </a:pPr>
            <a:r>
              <a:rPr lang="zh-CN" altLang="en-US">
                <a:latin typeface="Times New Roman" pitchFamily="18" charset="0"/>
              </a:rPr>
              <a:t>结果</a:t>
            </a:r>
            <a:r>
              <a:rPr lang="zh-CN" altLang="en-US" sz="2000">
                <a:latin typeface="Times New Roman" pitchFamily="18" charset="0"/>
              </a:rPr>
              <a:t>： </a:t>
            </a:r>
          </a:p>
          <a:p>
            <a:pPr marL="342900" indent="-342900" algn="just">
              <a:lnSpc>
                <a:spcPct val="70000"/>
              </a:lnSpc>
              <a:spcBef>
                <a:spcPct val="35000"/>
              </a:spcBef>
              <a:buClr>
                <a:srgbClr val="27305F"/>
              </a:buClr>
              <a:buSzPct val="60000"/>
              <a:buFont typeface="Wingdings" pitchFamily="2" charset="2"/>
              <a:buNone/>
            </a:pPr>
            <a:r>
              <a:rPr lang="zh-CN" altLang="en-US" sz="1800">
                <a:latin typeface="Times New Roman" pitchFamily="18" charset="0"/>
              </a:rPr>
              <a:t>	</a:t>
            </a:r>
            <a:r>
              <a:rPr lang="en-US" altLang="zh-CN" sz="1800">
                <a:latin typeface="Times New Roman" pitchFamily="18" charset="0"/>
              </a:rPr>
              <a:t>Student.Sno 	  Sname         Ssex    Sage         Sdept      Cno    Grade</a:t>
            </a:r>
            <a:r>
              <a:rPr lang="en-US" altLang="zh-CN" sz="2000">
                <a:latin typeface="Times New Roman" pitchFamily="18" charset="0"/>
              </a:rPr>
              <a:t> </a:t>
            </a:r>
          </a:p>
          <a:p>
            <a:pPr marL="342900" indent="-342900" algn="just">
              <a:lnSpc>
                <a:spcPct val="70000"/>
              </a:lnSpc>
              <a:spcBef>
                <a:spcPct val="35000"/>
              </a:spcBef>
              <a:buClr>
                <a:srgbClr val="27305F"/>
              </a:buClr>
              <a:buSzPct val="60000"/>
              <a:buFont typeface="Wingdings" pitchFamily="2" charset="2"/>
              <a:buNone/>
            </a:pPr>
            <a:r>
              <a:rPr lang="en-US" altLang="zh-CN" sz="2000">
                <a:latin typeface="Times New Roman" pitchFamily="18" charset="0"/>
              </a:rPr>
              <a:t> </a:t>
            </a:r>
            <a:r>
              <a:rPr lang="en-US" altLang="zh-CN" sz="2200">
                <a:latin typeface="Times New Roman" pitchFamily="18" charset="0"/>
              </a:rPr>
              <a:t>	    95001         </a:t>
            </a:r>
            <a:r>
              <a:rPr lang="zh-CN" altLang="en-US" sz="2200">
                <a:latin typeface="Times New Roman" pitchFamily="18" charset="0"/>
              </a:rPr>
              <a:t>李勇        男        </a:t>
            </a:r>
            <a:r>
              <a:rPr lang="en-US" altLang="zh-CN" sz="2200">
                <a:latin typeface="Times New Roman" pitchFamily="18" charset="0"/>
              </a:rPr>
              <a:t>20         CS         1        92</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95001         </a:t>
            </a:r>
            <a:r>
              <a:rPr lang="zh-CN" altLang="en-US" sz="2200">
                <a:latin typeface="Times New Roman" pitchFamily="18" charset="0"/>
              </a:rPr>
              <a:t>李勇        男        </a:t>
            </a:r>
            <a:r>
              <a:rPr lang="en-US" altLang="zh-CN" sz="2200">
                <a:latin typeface="Times New Roman" pitchFamily="18" charset="0"/>
              </a:rPr>
              <a:t>20         CS         2        85</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95001         </a:t>
            </a:r>
            <a:r>
              <a:rPr lang="zh-CN" altLang="en-US" sz="2200">
                <a:latin typeface="Times New Roman" pitchFamily="18" charset="0"/>
              </a:rPr>
              <a:t>李勇        男        </a:t>
            </a:r>
            <a:r>
              <a:rPr lang="en-US" altLang="zh-CN" sz="2200">
                <a:latin typeface="Times New Roman" pitchFamily="18" charset="0"/>
              </a:rPr>
              <a:t>20         CS         3        88</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95002         </a:t>
            </a:r>
            <a:r>
              <a:rPr lang="zh-CN" altLang="en-US" sz="2200">
                <a:latin typeface="Times New Roman" pitchFamily="18" charset="0"/>
              </a:rPr>
              <a:t>刘晨        女        </a:t>
            </a:r>
            <a:r>
              <a:rPr lang="en-US" altLang="zh-CN" sz="2200">
                <a:latin typeface="Times New Roman" pitchFamily="18" charset="0"/>
              </a:rPr>
              <a:t>19         IS          2        90</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95002         </a:t>
            </a:r>
            <a:r>
              <a:rPr lang="zh-CN" altLang="en-US" sz="2200">
                <a:latin typeface="Times New Roman" pitchFamily="18" charset="0"/>
              </a:rPr>
              <a:t>刘晨        女        </a:t>
            </a:r>
            <a:r>
              <a:rPr lang="en-US" altLang="zh-CN" sz="2200">
                <a:latin typeface="Times New Roman" pitchFamily="18" charset="0"/>
              </a:rPr>
              <a:t>19         IS          3        80</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95003         </a:t>
            </a:r>
            <a:r>
              <a:rPr lang="zh-CN" altLang="en-US" sz="2200">
                <a:latin typeface="Times New Roman" pitchFamily="18" charset="0"/>
              </a:rPr>
              <a:t>王敏        女        </a:t>
            </a:r>
            <a:r>
              <a:rPr lang="en-US" altLang="zh-CN" sz="2200">
                <a:latin typeface="Times New Roman" pitchFamily="18" charset="0"/>
              </a:rPr>
              <a:t>18         MA</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95004         </a:t>
            </a:r>
            <a:r>
              <a:rPr lang="zh-CN" altLang="en-US" sz="2200">
                <a:latin typeface="Times New Roman" pitchFamily="18" charset="0"/>
              </a:rPr>
              <a:t>张立        男        </a:t>
            </a:r>
            <a:r>
              <a:rPr lang="en-US" altLang="zh-CN" sz="2200">
                <a:latin typeface="Times New Roman" pitchFamily="18" charset="0"/>
              </a:rPr>
              <a:t>19         IS</a:t>
            </a:r>
            <a:endParaRPr lang="zh-CN" altLang="en-US" sz="22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44"/>
                                        </p:tgtEl>
                                        <p:attrNameLst>
                                          <p:attrName>style.visibility</p:attrName>
                                        </p:attrNameLst>
                                      </p:cBhvr>
                                      <p:to>
                                        <p:strVal val="visible"/>
                                      </p:to>
                                    </p:set>
                                    <p:animEffect transition="in" filter="blinds(horizontal)">
                                      <p:cBhvr>
                                        <p:cTn id="7" dur="500"/>
                                        <p:tgtEl>
                                          <p:spTgt spid="139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0"/>
          </p:nvPr>
        </p:nvSpPr>
        <p:spPr/>
        <p:txBody>
          <a:bodyPr/>
          <a:lstStyle/>
          <a:p>
            <a:fld id="{54C2E4A6-B66A-4EE1-A0E8-A2F8EBFAC092}" type="slidenum">
              <a:rPr lang="zh-CN" altLang="en-US"/>
              <a:pPr/>
              <a:t>77</a:t>
            </a:fld>
            <a:endParaRPr lang="en-US" altLang="zh-CN"/>
          </a:p>
        </p:txBody>
      </p:sp>
      <p:sp>
        <p:nvSpPr>
          <p:cNvPr id="71" name="日期占位符 4"/>
          <p:cNvSpPr>
            <a:spLocks noGrp="1"/>
          </p:cNvSpPr>
          <p:nvPr>
            <p:ph type="dt" sz="half" idx="11"/>
          </p:nvPr>
        </p:nvSpPr>
        <p:spPr/>
        <p:txBody>
          <a:bodyPr/>
          <a:lstStyle/>
          <a:p>
            <a:fld id="{E6B37ED0-444B-495C-A5E4-E2154110553D}" type="datetime1">
              <a:rPr lang="zh-CN" altLang="en-US"/>
              <a:pPr/>
              <a:t>2017/4/15</a:t>
            </a:fld>
            <a:endParaRPr lang="en-US" altLang="zh-CN" sz="1000"/>
          </a:p>
        </p:txBody>
      </p:sp>
      <p:sp>
        <p:nvSpPr>
          <p:cNvPr id="1511426" name="Rectangle 2"/>
          <p:cNvSpPr>
            <a:spLocks noGrp="1" noChangeArrowheads="1"/>
          </p:cNvSpPr>
          <p:nvPr>
            <p:ph type="title"/>
          </p:nvPr>
        </p:nvSpPr>
        <p:spPr/>
        <p:txBody>
          <a:bodyPr/>
          <a:lstStyle/>
          <a:p>
            <a:pPr defTabSz="914400"/>
            <a:r>
              <a:rPr lang="zh-CN" altLang="en-US"/>
              <a:t>（</a:t>
            </a:r>
            <a:r>
              <a:rPr lang="en-US" altLang="zh-CN"/>
              <a:t>4</a:t>
            </a:r>
            <a:r>
              <a:rPr lang="zh-CN" altLang="en-US"/>
              <a:t>）外连接（</a:t>
            </a:r>
            <a:r>
              <a:rPr lang="en-US" altLang="zh-CN"/>
              <a:t>Outer Join </a:t>
            </a:r>
            <a:r>
              <a:rPr lang="zh-CN" altLang="en-US"/>
              <a:t>）</a:t>
            </a:r>
          </a:p>
        </p:txBody>
      </p:sp>
      <p:sp>
        <p:nvSpPr>
          <p:cNvPr id="1511427" name="Rectangle 3"/>
          <p:cNvSpPr>
            <a:spLocks noGrp="1" noChangeArrowheads="1"/>
          </p:cNvSpPr>
          <p:nvPr>
            <p:ph type="body" idx="1"/>
          </p:nvPr>
        </p:nvSpPr>
        <p:spPr/>
        <p:txBody>
          <a:bodyPr/>
          <a:lstStyle/>
          <a:p>
            <a:pPr marL="342900" indent="-342900" defTabSz="914400"/>
            <a:r>
              <a:rPr lang="zh-CN" altLang="en-US"/>
              <a:t>外连接</a:t>
            </a:r>
          </a:p>
          <a:p>
            <a:pPr marL="742950" lvl="1" indent="-285750" defTabSz="914400"/>
            <a:r>
              <a:rPr lang="en-US" altLang="zh-CN"/>
              <a:t>SQL Server 2000</a:t>
            </a:r>
            <a:r>
              <a:rPr lang="zh-CN" altLang="en-US"/>
              <a:t>中左外连接的表示</a:t>
            </a:r>
          </a:p>
        </p:txBody>
      </p:sp>
      <p:grpSp>
        <p:nvGrpSpPr>
          <p:cNvPr id="1511428" name="Group 4"/>
          <p:cNvGrpSpPr>
            <a:grpSpLocks/>
          </p:cNvGrpSpPr>
          <p:nvPr/>
        </p:nvGrpSpPr>
        <p:grpSpPr bwMode="auto">
          <a:xfrm>
            <a:off x="495300" y="1069975"/>
            <a:ext cx="8915400" cy="5454650"/>
            <a:chOff x="288" y="653"/>
            <a:chExt cx="5184" cy="3436"/>
          </a:xfrm>
        </p:grpSpPr>
        <p:sp>
          <p:nvSpPr>
            <p:cNvPr id="1511429" name="Rectangle 5"/>
            <p:cNvSpPr>
              <a:spLocks noChangeArrowheads="1"/>
            </p:cNvSpPr>
            <p:nvPr/>
          </p:nvSpPr>
          <p:spPr bwMode="auto">
            <a:xfrm>
              <a:off x="564" y="653"/>
              <a:ext cx="4656" cy="74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buyer_name, sales.buyer_id, qty</a:t>
              </a:r>
            </a:p>
            <a:p>
              <a:pPr marL="228600" algn="l">
                <a:lnSpc>
                  <a:spcPct val="90000"/>
                </a:lnSpc>
                <a:tabLst>
                  <a:tab pos="2800350" algn="l"/>
                </a:tabLst>
              </a:pPr>
              <a:r>
                <a:rPr lang="en-US" altLang="en-US">
                  <a:latin typeface="Lucida Sans Typewriter" pitchFamily="49" charset="0"/>
                </a:rPr>
                <a:t> FROM buyers  LEFT OUTER JOIN sales</a:t>
              </a:r>
            </a:p>
            <a:p>
              <a:pPr marL="228600" algn="l">
                <a:lnSpc>
                  <a:spcPct val="90000"/>
                </a:lnSpc>
                <a:tabLst>
                  <a:tab pos="2800350" algn="l"/>
                </a:tabLst>
              </a:pPr>
              <a:r>
                <a:rPr lang="en-US" altLang="en-US">
                  <a:latin typeface="Lucida Sans Typewriter" pitchFamily="49" charset="0"/>
                </a:rPr>
                <a:t>  ON buyers.buyer_id = sales.buyer_id</a:t>
              </a:r>
            </a:p>
          </p:txBody>
        </p:sp>
        <p:grpSp>
          <p:nvGrpSpPr>
            <p:cNvPr id="1511430" name="Group 6"/>
            <p:cNvGrpSpPr>
              <a:grpSpLocks/>
            </p:cNvGrpSpPr>
            <p:nvPr/>
          </p:nvGrpSpPr>
          <p:grpSpPr bwMode="auto">
            <a:xfrm>
              <a:off x="288" y="1249"/>
              <a:ext cx="5184" cy="2840"/>
              <a:chOff x="288" y="1250"/>
              <a:chExt cx="5184" cy="2839"/>
            </a:xfrm>
          </p:grpSpPr>
          <p:sp>
            <p:nvSpPr>
              <p:cNvPr id="1511431" name="Rectangle 7"/>
              <p:cNvSpPr>
                <a:spLocks noChangeArrowheads="1"/>
              </p:cNvSpPr>
              <p:nvPr/>
            </p:nvSpPr>
            <p:spPr bwMode="auto">
              <a:xfrm>
                <a:off x="2016" y="244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1432" name="Rectangle 8"/>
              <p:cNvSpPr>
                <a:spLocks noChangeArrowheads="1"/>
              </p:cNvSpPr>
              <p:nvPr/>
            </p:nvSpPr>
            <p:spPr bwMode="auto">
              <a:xfrm>
                <a:off x="4032" y="1344"/>
                <a:ext cx="1152"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1433" name="Rectangle 9"/>
              <p:cNvSpPr>
                <a:spLocks noChangeArrowheads="1"/>
              </p:cNvSpPr>
              <p:nvPr/>
            </p:nvSpPr>
            <p:spPr bwMode="auto">
              <a:xfrm>
                <a:off x="480" y="1344"/>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11434" name="Group 10"/>
              <p:cNvGrpSpPr>
                <a:grpSpLocks/>
              </p:cNvGrpSpPr>
              <p:nvPr/>
            </p:nvGrpSpPr>
            <p:grpSpPr bwMode="auto">
              <a:xfrm>
                <a:off x="288" y="1250"/>
                <a:ext cx="5184" cy="1486"/>
                <a:chOff x="288" y="1250"/>
                <a:chExt cx="5184" cy="1486"/>
              </a:xfrm>
            </p:grpSpPr>
            <p:grpSp>
              <p:nvGrpSpPr>
                <p:cNvPr id="1511435" name="Group 11"/>
                <p:cNvGrpSpPr>
                  <a:grpSpLocks/>
                </p:cNvGrpSpPr>
                <p:nvPr/>
              </p:nvGrpSpPr>
              <p:grpSpPr bwMode="auto">
                <a:xfrm>
                  <a:off x="3888" y="1250"/>
                  <a:ext cx="1584" cy="1486"/>
                  <a:chOff x="3888" y="1250"/>
                  <a:chExt cx="1584" cy="1486"/>
                </a:xfrm>
              </p:grpSpPr>
              <p:sp>
                <p:nvSpPr>
                  <p:cNvPr id="1511436" name="Text Box 12"/>
                  <p:cNvSpPr txBox="1">
                    <a:spLocks noChangeArrowheads="1"/>
                  </p:cNvSpPr>
                  <p:nvPr/>
                </p:nvSpPr>
                <p:spPr bwMode="auto">
                  <a:xfrm>
                    <a:off x="4406" y="1250"/>
                    <a:ext cx="5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sales</a:t>
                    </a:r>
                  </a:p>
                </p:txBody>
              </p:sp>
              <p:grpSp>
                <p:nvGrpSpPr>
                  <p:cNvPr id="1511437" name="Group 13"/>
                  <p:cNvGrpSpPr>
                    <a:grpSpLocks/>
                  </p:cNvGrpSpPr>
                  <p:nvPr/>
                </p:nvGrpSpPr>
                <p:grpSpPr bwMode="auto">
                  <a:xfrm>
                    <a:off x="3888" y="1527"/>
                    <a:ext cx="1584" cy="1209"/>
                    <a:chOff x="3888" y="1527"/>
                    <a:chExt cx="1584" cy="1209"/>
                  </a:xfrm>
                </p:grpSpPr>
                <p:sp>
                  <p:nvSpPr>
                    <p:cNvPr id="1511438" name="Rectangle 14"/>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1439" name="Rectangle 15"/>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11440" name="Rectangle 16"/>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1441" name="Rectangle 17"/>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42" name="Rectangle 18"/>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43" name="Rectangle 19"/>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44" name="Rectangle 20"/>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45" name="Rectangle 21"/>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1446" name="Rectangle 22"/>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47" name="Rectangle 23"/>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48" name="Rectangle 24"/>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11449" name="Rectangle 25"/>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15</a:t>
                      </a:r>
                    </a:p>
                  </p:txBody>
                </p:sp>
                <p:sp>
                  <p:nvSpPr>
                    <p:cNvPr id="1511450" name="Rectangle 26"/>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11451" name="Rectangle 27"/>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37</a:t>
                      </a:r>
                    </a:p>
                  </p:txBody>
                </p:sp>
                <p:sp>
                  <p:nvSpPr>
                    <p:cNvPr id="1511452" name="Rectangle 28"/>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11</a:t>
                      </a:r>
                    </a:p>
                  </p:txBody>
                </p:sp>
                <p:sp>
                  <p:nvSpPr>
                    <p:cNvPr id="1511453" name="Rectangle 29"/>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54" name="Rectangle 30"/>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1455" name="Rectangle 31"/>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1003</a:t>
                      </a:r>
                    </a:p>
                  </p:txBody>
                </p:sp>
              </p:grpSp>
            </p:grpSp>
            <p:grpSp>
              <p:nvGrpSpPr>
                <p:cNvPr id="1511456" name="Group 32"/>
                <p:cNvGrpSpPr>
                  <a:grpSpLocks/>
                </p:cNvGrpSpPr>
                <p:nvPr/>
              </p:nvGrpSpPr>
              <p:grpSpPr bwMode="auto">
                <a:xfrm>
                  <a:off x="288" y="1250"/>
                  <a:ext cx="1536" cy="1294"/>
                  <a:chOff x="288" y="1250"/>
                  <a:chExt cx="1536" cy="1294"/>
                </a:xfrm>
              </p:grpSpPr>
              <p:sp>
                <p:nvSpPr>
                  <p:cNvPr id="1511457" name="Text Box 33"/>
                  <p:cNvSpPr txBox="1">
                    <a:spLocks noChangeArrowheads="1"/>
                  </p:cNvSpPr>
                  <p:nvPr/>
                </p:nvSpPr>
                <p:spPr bwMode="auto">
                  <a:xfrm>
                    <a:off x="731" y="1250"/>
                    <a:ext cx="7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buyers</a:t>
                    </a:r>
                  </a:p>
                </p:txBody>
              </p:sp>
              <p:grpSp>
                <p:nvGrpSpPr>
                  <p:cNvPr id="1511458" name="Group 34"/>
                  <p:cNvGrpSpPr>
                    <a:grpSpLocks/>
                  </p:cNvGrpSpPr>
                  <p:nvPr/>
                </p:nvGrpSpPr>
                <p:grpSpPr bwMode="auto">
                  <a:xfrm>
                    <a:off x="288" y="1527"/>
                    <a:ext cx="1536" cy="1017"/>
                    <a:chOff x="288" y="1527"/>
                    <a:chExt cx="1536" cy="1017"/>
                  </a:xfrm>
                </p:grpSpPr>
                <p:sp>
                  <p:nvSpPr>
                    <p:cNvPr id="1511459" name="Rectangle 35"/>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1460" name="Rectangle 36"/>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1461" name="Rectangle 37"/>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11462" name="Rectangle 38"/>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1463" name="Rectangle 39"/>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1464" name="Rectangle 40"/>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1465" name="Rectangle 41"/>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66" name="Rectangle 42"/>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1467" name="Rectangle 43"/>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68" name="Rectangle 44"/>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grpSp>
            </p:grpSp>
          </p:grpSp>
          <p:sp>
            <p:nvSpPr>
              <p:cNvPr id="1511469" name="Freeform 45"/>
              <p:cNvSpPr>
                <a:spLocks/>
              </p:cNvSpPr>
              <p:nvPr/>
            </p:nvSpPr>
            <p:spPr bwMode="auto">
              <a:xfrm>
                <a:off x="1200" y="2544"/>
                <a:ext cx="3312" cy="1536"/>
              </a:xfrm>
              <a:custGeom>
                <a:avLst/>
                <a:gdLst>
                  <a:gd name="T0" fmla="*/ 0 w 3312"/>
                  <a:gd name="T1" fmla="*/ 0 h 1536"/>
                  <a:gd name="T2" fmla="*/ 624 w 3312"/>
                  <a:gd name="T3" fmla="*/ 0 h 1536"/>
                  <a:gd name="T4" fmla="*/ 624 w 3312"/>
                  <a:gd name="T5" fmla="*/ 384 h 1536"/>
                  <a:gd name="T6" fmla="*/ 2688 w 3312"/>
                  <a:gd name="T7" fmla="*/ 384 h 1536"/>
                  <a:gd name="T8" fmla="*/ 2688 w 3312"/>
                  <a:gd name="T9" fmla="*/ 192 h 1536"/>
                  <a:gd name="T10" fmla="*/ 3312 w 3312"/>
                  <a:gd name="T11" fmla="*/ 192 h 1536"/>
                  <a:gd name="T12" fmla="*/ 3312 w 3312"/>
                  <a:gd name="T13" fmla="*/ 1536 h 1536"/>
                  <a:gd name="T14" fmla="*/ 0 w 3312"/>
                  <a:gd name="T15" fmla="*/ 1536 h 1536"/>
                  <a:gd name="T16" fmla="*/ 0 w 3312"/>
                  <a:gd name="T1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536">
                    <a:moveTo>
                      <a:pt x="0" y="0"/>
                    </a:moveTo>
                    <a:lnTo>
                      <a:pt x="624" y="0"/>
                    </a:lnTo>
                    <a:lnTo>
                      <a:pt x="624" y="384"/>
                    </a:lnTo>
                    <a:lnTo>
                      <a:pt x="2688" y="384"/>
                    </a:lnTo>
                    <a:lnTo>
                      <a:pt x="2688" y="192"/>
                    </a:lnTo>
                    <a:lnTo>
                      <a:pt x="3312" y="192"/>
                    </a:lnTo>
                    <a:lnTo>
                      <a:pt x="3312" y="1536"/>
                    </a:lnTo>
                    <a:lnTo>
                      <a:pt x="0" y="1536"/>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grpSp>
            <p:nvGrpSpPr>
              <p:cNvPr id="1511470" name="Group 46"/>
              <p:cNvGrpSpPr>
                <a:grpSpLocks/>
              </p:cNvGrpSpPr>
              <p:nvPr/>
            </p:nvGrpSpPr>
            <p:grpSpPr bwMode="auto">
              <a:xfrm>
                <a:off x="1872" y="2402"/>
                <a:ext cx="1920" cy="1687"/>
                <a:chOff x="1872" y="2402"/>
                <a:chExt cx="1920" cy="1687"/>
              </a:xfrm>
            </p:grpSpPr>
            <p:sp>
              <p:nvSpPr>
                <p:cNvPr id="1511471" name="Text Box 47"/>
                <p:cNvSpPr txBox="1">
                  <a:spLocks noChangeArrowheads="1"/>
                </p:cNvSpPr>
                <p:nvPr/>
              </p:nvSpPr>
              <p:spPr bwMode="auto">
                <a:xfrm>
                  <a:off x="2481" y="2402"/>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a:t>
                  </a:r>
                </a:p>
              </p:txBody>
            </p:sp>
            <p:grpSp>
              <p:nvGrpSpPr>
                <p:cNvPr id="1511472" name="Group 48"/>
                <p:cNvGrpSpPr>
                  <a:grpSpLocks/>
                </p:cNvGrpSpPr>
                <p:nvPr/>
              </p:nvGrpSpPr>
              <p:grpSpPr bwMode="auto">
                <a:xfrm>
                  <a:off x="1872" y="2688"/>
                  <a:ext cx="1920" cy="1401"/>
                  <a:chOff x="1872" y="2688"/>
                  <a:chExt cx="1920" cy="1401"/>
                </a:xfrm>
              </p:grpSpPr>
              <p:sp>
                <p:nvSpPr>
                  <p:cNvPr id="1511473" name="Rectangle 49"/>
                  <p:cNvSpPr>
                    <a:spLocks noChangeArrowheads="1"/>
                  </p:cNvSpPr>
                  <p:nvPr/>
                </p:nvSpPr>
                <p:spPr bwMode="auto">
                  <a:xfrm>
                    <a:off x="1872" y="2688"/>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1474" name="Rectangle 50"/>
                  <p:cNvSpPr>
                    <a:spLocks noChangeArrowheads="1"/>
                  </p:cNvSpPr>
                  <p:nvPr/>
                </p:nvSpPr>
                <p:spPr bwMode="auto">
                  <a:xfrm>
                    <a:off x="1872" y="292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1475" name="Rectangle 51"/>
                  <p:cNvSpPr>
                    <a:spLocks noChangeArrowheads="1"/>
                  </p:cNvSpPr>
                  <p:nvPr/>
                </p:nvSpPr>
                <p:spPr bwMode="auto">
                  <a:xfrm>
                    <a:off x="1872" y="312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1476" name="Rectangle 52"/>
                  <p:cNvSpPr>
                    <a:spLocks noChangeArrowheads="1"/>
                  </p:cNvSpPr>
                  <p:nvPr/>
                </p:nvSpPr>
                <p:spPr bwMode="auto">
                  <a:xfrm>
                    <a:off x="1872" y="331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1477" name="Rectangle 53"/>
                  <p:cNvSpPr>
                    <a:spLocks noChangeArrowheads="1"/>
                  </p:cNvSpPr>
                  <p:nvPr/>
                </p:nvSpPr>
                <p:spPr bwMode="auto">
                  <a:xfrm>
                    <a:off x="1872" y="3504"/>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1478" name="Rectangle 54"/>
                  <p:cNvSpPr>
                    <a:spLocks noChangeArrowheads="1"/>
                  </p:cNvSpPr>
                  <p:nvPr/>
                </p:nvSpPr>
                <p:spPr bwMode="auto">
                  <a:xfrm>
                    <a:off x="2736" y="2688"/>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1479" name="Rectangle 55"/>
                  <p:cNvSpPr>
                    <a:spLocks noChangeArrowheads="1"/>
                  </p:cNvSpPr>
                  <p:nvPr/>
                </p:nvSpPr>
                <p:spPr bwMode="auto">
                  <a:xfrm>
                    <a:off x="3360" y="2688"/>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1480" name="Rectangle 56"/>
                  <p:cNvSpPr>
                    <a:spLocks noChangeArrowheads="1"/>
                  </p:cNvSpPr>
                  <p:nvPr/>
                </p:nvSpPr>
                <p:spPr bwMode="auto">
                  <a:xfrm>
                    <a:off x="2736" y="2928"/>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81" name="Rectangle 57"/>
                  <p:cNvSpPr>
                    <a:spLocks noChangeArrowheads="1"/>
                  </p:cNvSpPr>
                  <p:nvPr/>
                </p:nvSpPr>
                <p:spPr bwMode="auto">
                  <a:xfrm>
                    <a:off x="2736" y="312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82" name="Rectangle 58"/>
                  <p:cNvSpPr>
                    <a:spLocks noChangeArrowheads="1"/>
                  </p:cNvSpPr>
                  <p:nvPr/>
                </p:nvSpPr>
                <p:spPr bwMode="auto">
                  <a:xfrm>
                    <a:off x="2736" y="3312"/>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83" name="Rectangle 59"/>
                  <p:cNvSpPr>
                    <a:spLocks noChangeArrowheads="1"/>
                  </p:cNvSpPr>
                  <p:nvPr/>
                </p:nvSpPr>
                <p:spPr bwMode="auto">
                  <a:xfrm>
                    <a:off x="2736" y="3504"/>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84" name="Rectangle 60"/>
                  <p:cNvSpPr>
                    <a:spLocks noChangeArrowheads="1"/>
                  </p:cNvSpPr>
                  <p:nvPr/>
                </p:nvSpPr>
                <p:spPr bwMode="auto">
                  <a:xfrm>
                    <a:off x="3360" y="292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15</a:t>
                    </a:r>
                  </a:p>
                </p:txBody>
              </p:sp>
              <p:sp>
                <p:nvSpPr>
                  <p:cNvPr id="1511485" name="Rectangle 61"/>
                  <p:cNvSpPr>
                    <a:spLocks noChangeArrowheads="1"/>
                  </p:cNvSpPr>
                  <p:nvPr/>
                </p:nvSpPr>
                <p:spPr bwMode="auto">
                  <a:xfrm>
                    <a:off x="3360" y="312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11486" name="Rectangle 62"/>
                  <p:cNvSpPr>
                    <a:spLocks noChangeArrowheads="1"/>
                  </p:cNvSpPr>
                  <p:nvPr/>
                </p:nvSpPr>
                <p:spPr bwMode="auto">
                  <a:xfrm>
                    <a:off x="3360" y="331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37</a:t>
                    </a:r>
                  </a:p>
                </p:txBody>
              </p:sp>
              <p:sp>
                <p:nvSpPr>
                  <p:cNvPr id="1511487" name="Rectangle 63"/>
                  <p:cNvSpPr>
                    <a:spLocks noChangeArrowheads="1"/>
                  </p:cNvSpPr>
                  <p:nvPr/>
                </p:nvSpPr>
                <p:spPr bwMode="auto">
                  <a:xfrm>
                    <a:off x="3360" y="3504"/>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11</a:t>
                    </a:r>
                  </a:p>
                </p:txBody>
              </p:sp>
              <p:sp>
                <p:nvSpPr>
                  <p:cNvPr id="1511488" name="Rectangle 64"/>
                  <p:cNvSpPr>
                    <a:spLocks noChangeArrowheads="1"/>
                  </p:cNvSpPr>
                  <p:nvPr/>
                </p:nvSpPr>
                <p:spPr bwMode="auto">
                  <a:xfrm>
                    <a:off x="1872" y="370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1489" name="Rectangle 65"/>
                  <p:cNvSpPr>
                    <a:spLocks noChangeArrowheads="1"/>
                  </p:cNvSpPr>
                  <p:nvPr/>
                </p:nvSpPr>
                <p:spPr bwMode="auto">
                  <a:xfrm>
                    <a:off x="2736" y="370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90" name="Rectangle 66"/>
                  <p:cNvSpPr>
                    <a:spLocks noChangeArrowheads="1"/>
                  </p:cNvSpPr>
                  <p:nvPr/>
                </p:nvSpPr>
                <p:spPr bwMode="auto">
                  <a:xfrm>
                    <a:off x="3360" y="370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1003</a:t>
                    </a:r>
                  </a:p>
                </p:txBody>
              </p:sp>
              <p:sp>
                <p:nvSpPr>
                  <p:cNvPr id="1511491" name="Rectangle 67"/>
                  <p:cNvSpPr>
                    <a:spLocks noChangeArrowheads="1"/>
                  </p:cNvSpPr>
                  <p:nvPr/>
                </p:nvSpPr>
                <p:spPr bwMode="auto">
                  <a:xfrm>
                    <a:off x="1872" y="389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11492" name="Rectangle 68"/>
                  <p:cNvSpPr>
                    <a:spLocks noChangeArrowheads="1"/>
                  </p:cNvSpPr>
                  <p:nvPr/>
                </p:nvSpPr>
                <p:spPr bwMode="auto">
                  <a:xfrm>
                    <a:off x="2736" y="389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zh-CN" sz="1800"/>
                      <a:t>2</a:t>
                    </a:r>
                    <a:endParaRPr lang="en-US" altLang="en-US" sz="1800"/>
                  </a:p>
                </p:txBody>
              </p:sp>
              <p:sp>
                <p:nvSpPr>
                  <p:cNvPr id="1511493" name="Rectangle 69"/>
                  <p:cNvSpPr>
                    <a:spLocks noChangeArrowheads="1"/>
                  </p:cNvSpPr>
                  <p:nvPr/>
                </p:nvSpPr>
                <p:spPr bwMode="auto">
                  <a:xfrm>
                    <a:off x="3360" y="389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NULL</a:t>
                    </a: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11428"/>
                                        </p:tgtEl>
                                        <p:attrNameLst>
                                          <p:attrName>style.visibility</p:attrName>
                                        </p:attrNameLst>
                                      </p:cBhvr>
                                      <p:to>
                                        <p:strVal val="visible"/>
                                      </p:to>
                                    </p:set>
                                    <p:animEffect transition="in" filter="slide(fromBottom)">
                                      <p:cBhvr>
                                        <p:cTn id="7" dur="500"/>
                                        <p:tgtEl>
                                          <p:spTgt spid="151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97A4D72-C71F-497B-BD8F-7AB86AF9B284}" type="slidenum">
              <a:rPr lang="zh-CN" altLang="en-US"/>
              <a:pPr/>
              <a:t>78</a:t>
            </a:fld>
            <a:endParaRPr lang="en-US" altLang="zh-CN"/>
          </a:p>
        </p:txBody>
      </p:sp>
      <p:sp>
        <p:nvSpPr>
          <p:cNvPr id="5" name="日期占位符 4"/>
          <p:cNvSpPr>
            <a:spLocks noGrp="1"/>
          </p:cNvSpPr>
          <p:nvPr>
            <p:ph type="dt" sz="half" idx="11"/>
          </p:nvPr>
        </p:nvSpPr>
        <p:spPr/>
        <p:txBody>
          <a:bodyPr/>
          <a:lstStyle/>
          <a:p>
            <a:fld id="{BCF5AB11-2E8C-4224-AEC5-1B8B9C3D5928}" type="datetime1">
              <a:rPr lang="zh-CN" altLang="en-US"/>
              <a:pPr/>
              <a:t>2017/4/15</a:t>
            </a:fld>
            <a:endParaRPr lang="en-US" altLang="zh-CN" sz="1000"/>
          </a:p>
        </p:txBody>
      </p:sp>
      <p:sp>
        <p:nvSpPr>
          <p:cNvPr id="1396738" name="Rectangle 2"/>
          <p:cNvSpPr>
            <a:spLocks noGrp="1" noChangeArrowheads="1"/>
          </p:cNvSpPr>
          <p:nvPr>
            <p:ph type="title"/>
          </p:nvPr>
        </p:nvSpPr>
        <p:spPr/>
        <p:txBody>
          <a:bodyPr/>
          <a:lstStyle/>
          <a:p>
            <a:r>
              <a:rPr lang="zh-CN" altLang="en-US"/>
              <a:t>（</a:t>
            </a:r>
            <a:r>
              <a:rPr lang="en-US" altLang="zh-CN"/>
              <a:t>5</a:t>
            </a:r>
            <a:r>
              <a:rPr lang="zh-CN" altLang="en-US"/>
              <a:t>）复合条件连接</a:t>
            </a:r>
          </a:p>
        </p:txBody>
      </p:sp>
      <p:sp>
        <p:nvSpPr>
          <p:cNvPr id="1396739" name="Rectangle 3"/>
          <p:cNvSpPr>
            <a:spLocks noGrp="1" noChangeArrowheads="1"/>
          </p:cNvSpPr>
          <p:nvPr>
            <p:ph type="body" idx="1"/>
          </p:nvPr>
        </p:nvSpPr>
        <p:spPr>
          <a:xfrm>
            <a:off x="560388" y="1125538"/>
            <a:ext cx="9072562" cy="4886325"/>
          </a:xfrm>
        </p:spPr>
        <p:txBody>
          <a:bodyPr/>
          <a:lstStyle/>
          <a:p>
            <a:pPr marL="342900" indent="-342900" algn="just" defTabSz="914400"/>
            <a:r>
              <a:rPr lang="en-US" altLang="zh-CN"/>
              <a:t>WHERE</a:t>
            </a:r>
            <a:r>
              <a:rPr lang="zh-CN" altLang="en-US"/>
              <a:t>子句中含多个连接条件时，称为复合条件连接</a:t>
            </a:r>
          </a:p>
          <a:p>
            <a:pPr marL="742950" lvl="1" indent="-285750" algn="just" defTabSz="914400"/>
            <a:r>
              <a:rPr lang="zh-CN" altLang="en-US"/>
              <a:t>复合条件连接可以看作（普通）连接后得到的关系（表）又进行一次选择运算</a:t>
            </a:r>
          </a:p>
          <a:p>
            <a:pPr marL="342900" indent="-342900" defTabSz="914400"/>
            <a:r>
              <a:rPr lang="en-US" altLang="zh-CN"/>
              <a:t>[</a:t>
            </a:r>
            <a:r>
              <a:rPr lang="zh-CN" altLang="en-US"/>
              <a:t>例</a:t>
            </a:r>
            <a:r>
              <a:rPr lang="en-US" altLang="zh-CN"/>
              <a:t>]</a:t>
            </a:r>
            <a:r>
              <a:rPr lang="zh-CN" altLang="en-US"/>
              <a:t>查询选修</a:t>
            </a:r>
            <a:r>
              <a:rPr lang="en-US" altLang="zh-CN"/>
              <a:t>2</a:t>
            </a:r>
            <a:r>
              <a:rPr lang="zh-CN" altLang="en-US"/>
              <a:t>号课程且成绩在</a:t>
            </a:r>
            <a:r>
              <a:rPr lang="en-US" altLang="zh-CN"/>
              <a:t>90</a:t>
            </a:r>
            <a:r>
              <a:rPr lang="zh-CN" altLang="en-US"/>
              <a:t>分以上的所有学生的 学号、姓名</a:t>
            </a:r>
          </a:p>
          <a:p>
            <a:pPr marL="1143000" lvl="2" indent="-228600" defTabSz="914400">
              <a:buFont typeface="Wingdings" pitchFamily="2" charset="2"/>
              <a:buNone/>
            </a:pPr>
            <a:r>
              <a:rPr lang="en-US" altLang="zh-CN"/>
              <a:t>SELECT Student.Sno, student.Sname</a:t>
            </a:r>
          </a:p>
          <a:p>
            <a:pPr marL="1143000" lvl="2" indent="-228600" defTabSz="914400">
              <a:buFont typeface="Wingdings" pitchFamily="2" charset="2"/>
              <a:buNone/>
            </a:pPr>
            <a:r>
              <a:rPr lang="en-US" altLang="zh-CN"/>
              <a:t>   FROM    Student, SC</a:t>
            </a:r>
          </a:p>
          <a:p>
            <a:pPr marL="1143000" lvl="2" indent="-228600" defTabSz="914400">
              <a:buFont typeface="Wingdings" pitchFamily="2" charset="2"/>
              <a:buNone/>
            </a:pPr>
            <a:r>
              <a:rPr lang="en-US" altLang="zh-CN"/>
              <a:t>   WHERE Student.Sno = SC.Sno AND /* </a:t>
            </a:r>
            <a:r>
              <a:rPr lang="zh-CN" altLang="en-US"/>
              <a:t>连接谓词*</a:t>
            </a:r>
            <a:r>
              <a:rPr lang="en-US" altLang="zh-CN"/>
              <a:t>/</a:t>
            </a:r>
          </a:p>
          <a:p>
            <a:pPr marL="1143000" lvl="2" indent="-228600" defTabSz="914400">
              <a:buFont typeface="Wingdings" pitchFamily="2" charset="2"/>
              <a:buNone/>
            </a:pPr>
            <a:r>
              <a:rPr lang="en-US" altLang="zh-CN"/>
              <a:t>          SC.Cno= ' 2 ' AND           /* </a:t>
            </a:r>
            <a:r>
              <a:rPr lang="zh-CN" altLang="en-US"/>
              <a:t>其他限定条件 *</a:t>
            </a:r>
            <a:r>
              <a:rPr lang="en-US" altLang="zh-CN"/>
              <a:t>/</a:t>
            </a:r>
          </a:p>
          <a:p>
            <a:pPr marL="742950" lvl="1" indent="-285750" defTabSz="914400">
              <a:buFontTx/>
              <a:buNone/>
            </a:pPr>
            <a:r>
              <a:rPr lang="en-US" altLang="zh-CN"/>
              <a:t>                SC.Grade &gt; 90</a:t>
            </a:r>
            <a:r>
              <a:rPr lang="zh-CN" altLang="en-US"/>
              <a:t>；       </a:t>
            </a:r>
            <a:r>
              <a:rPr lang="en-US" altLang="zh-CN"/>
              <a:t>/* </a:t>
            </a:r>
            <a:r>
              <a:rPr lang="zh-CN" altLang="en-US"/>
              <a:t>其他限定条件 *</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 calcmode="lin" valueType="num">
                                      <p:cBhvr additive="base">
                                        <p:cTn id="7" dur="500" fill="hold"/>
                                        <p:tgtEl>
                                          <p:spTgt spid="139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6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96739">
                                            <p:txEl>
                                              <p:pRg st="1" end="1"/>
                                            </p:txEl>
                                          </p:spTgt>
                                        </p:tgtEl>
                                        <p:attrNameLst>
                                          <p:attrName>style.visibility</p:attrName>
                                        </p:attrNameLst>
                                      </p:cBhvr>
                                      <p:to>
                                        <p:strVal val="visible"/>
                                      </p:to>
                                    </p:set>
                                    <p:anim calcmode="lin" valueType="num">
                                      <p:cBhvr additive="base">
                                        <p:cTn id="11" dur="500" fill="hold"/>
                                        <p:tgtEl>
                                          <p:spTgt spid="13967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96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 calcmode="lin" valueType="num">
                                      <p:cBhvr additive="base">
                                        <p:cTn id="17" dur="500" fill="hold"/>
                                        <p:tgtEl>
                                          <p:spTgt spid="13967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967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96739">
                                            <p:txEl>
                                              <p:pRg st="3" end="3"/>
                                            </p:txEl>
                                          </p:spTgt>
                                        </p:tgtEl>
                                        <p:attrNameLst>
                                          <p:attrName>style.visibility</p:attrName>
                                        </p:attrNameLst>
                                      </p:cBhvr>
                                      <p:to>
                                        <p:strVal val="visible"/>
                                      </p:to>
                                    </p:set>
                                    <p:anim calcmode="lin" valueType="num">
                                      <p:cBhvr additive="base">
                                        <p:cTn id="21" dur="500" fill="hold"/>
                                        <p:tgtEl>
                                          <p:spTgt spid="13967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9673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96739">
                                            <p:txEl>
                                              <p:pRg st="4" end="4"/>
                                            </p:txEl>
                                          </p:spTgt>
                                        </p:tgtEl>
                                        <p:attrNameLst>
                                          <p:attrName>style.visibility</p:attrName>
                                        </p:attrNameLst>
                                      </p:cBhvr>
                                      <p:to>
                                        <p:strVal val="visible"/>
                                      </p:to>
                                    </p:set>
                                    <p:anim calcmode="lin" valueType="num">
                                      <p:cBhvr additive="base">
                                        <p:cTn id="25" dur="500" fill="hold"/>
                                        <p:tgtEl>
                                          <p:spTgt spid="13967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67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96739">
                                            <p:txEl>
                                              <p:pRg st="5" end="5"/>
                                            </p:txEl>
                                          </p:spTgt>
                                        </p:tgtEl>
                                        <p:attrNameLst>
                                          <p:attrName>style.visibility</p:attrName>
                                        </p:attrNameLst>
                                      </p:cBhvr>
                                      <p:to>
                                        <p:strVal val="visible"/>
                                      </p:to>
                                    </p:set>
                                    <p:anim calcmode="lin" valueType="num">
                                      <p:cBhvr additive="base">
                                        <p:cTn id="29" dur="500" fill="hold"/>
                                        <p:tgtEl>
                                          <p:spTgt spid="13967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67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6739">
                                            <p:txEl>
                                              <p:pRg st="6" end="6"/>
                                            </p:txEl>
                                          </p:spTgt>
                                        </p:tgtEl>
                                        <p:attrNameLst>
                                          <p:attrName>style.visibility</p:attrName>
                                        </p:attrNameLst>
                                      </p:cBhvr>
                                      <p:to>
                                        <p:strVal val="visible"/>
                                      </p:to>
                                    </p:set>
                                    <p:anim calcmode="lin" valueType="num">
                                      <p:cBhvr additive="base">
                                        <p:cTn id="33" dur="500" fill="hold"/>
                                        <p:tgtEl>
                                          <p:spTgt spid="139673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67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96739">
                                            <p:txEl>
                                              <p:pRg st="7" end="7"/>
                                            </p:txEl>
                                          </p:spTgt>
                                        </p:tgtEl>
                                        <p:attrNameLst>
                                          <p:attrName>style.visibility</p:attrName>
                                        </p:attrNameLst>
                                      </p:cBhvr>
                                      <p:to>
                                        <p:strVal val="visible"/>
                                      </p:to>
                                    </p:set>
                                    <p:anim calcmode="lin" valueType="num">
                                      <p:cBhvr additive="base">
                                        <p:cTn id="37" dur="500" fill="hold"/>
                                        <p:tgtEl>
                                          <p:spTgt spid="139673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967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3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12C68A5-8CEC-491B-B9DC-D547BD83CB01}" type="slidenum">
              <a:rPr lang="zh-CN" altLang="en-US"/>
              <a:pPr/>
              <a:t>79</a:t>
            </a:fld>
            <a:endParaRPr lang="en-US" altLang="zh-CN"/>
          </a:p>
        </p:txBody>
      </p:sp>
      <p:sp>
        <p:nvSpPr>
          <p:cNvPr id="5" name="日期占位符 4"/>
          <p:cNvSpPr>
            <a:spLocks noGrp="1"/>
          </p:cNvSpPr>
          <p:nvPr>
            <p:ph type="dt" sz="half" idx="11"/>
          </p:nvPr>
        </p:nvSpPr>
        <p:spPr/>
        <p:txBody>
          <a:bodyPr/>
          <a:lstStyle/>
          <a:p>
            <a:fld id="{1413C324-A6DA-4C04-AE3D-A63F48E1FA51}" type="datetime1">
              <a:rPr lang="zh-CN" altLang="en-US"/>
              <a:pPr/>
              <a:t>2017/4/15</a:t>
            </a:fld>
            <a:endParaRPr lang="en-US" altLang="zh-CN" sz="1000"/>
          </a:p>
        </p:txBody>
      </p:sp>
      <p:sp>
        <p:nvSpPr>
          <p:cNvPr id="1397762" name="Rectangle 2"/>
          <p:cNvSpPr>
            <a:spLocks noGrp="1" noChangeArrowheads="1"/>
          </p:cNvSpPr>
          <p:nvPr>
            <p:ph type="title"/>
          </p:nvPr>
        </p:nvSpPr>
        <p:spPr/>
        <p:txBody>
          <a:bodyPr/>
          <a:lstStyle/>
          <a:p>
            <a:r>
              <a:rPr lang="zh-CN" altLang="en-US"/>
              <a:t>（</a:t>
            </a:r>
            <a:r>
              <a:rPr lang="en-US" altLang="zh-CN"/>
              <a:t>5</a:t>
            </a:r>
            <a:r>
              <a:rPr lang="zh-CN" altLang="en-US"/>
              <a:t>）复合条件连接</a:t>
            </a:r>
          </a:p>
        </p:txBody>
      </p:sp>
      <p:sp>
        <p:nvSpPr>
          <p:cNvPr id="1397763" name="Rectangle 3"/>
          <p:cNvSpPr>
            <a:spLocks noGrp="1" noChangeArrowheads="1"/>
          </p:cNvSpPr>
          <p:nvPr>
            <p:ph type="body" idx="1"/>
          </p:nvPr>
        </p:nvSpPr>
        <p:spPr>
          <a:xfrm>
            <a:off x="488950" y="1196975"/>
            <a:ext cx="8420100" cy="5380038"/>
          </a:xfrm>
        </p:spPr>
        <p:txBody>
          <a:bodyPr/>
          <a:lstStyle/>
          <a:p>
            <a:pPr marL="342900" indent="-342900" algn="just" defTabSz="914400">
              <a:lnSpc>
                <a:spcPct val="80000"/>
              </a:lnSpc>
            </a:pPr>
            <a:r>
              <a:rPr lang="zh-CN" altLang="en-US"/>
              <a:t>多表连接：连接操作可以是多个表以上的连接</a:t>
            </a:r>
          </a:p>
          <a:p>
            <a:pPr marL="342900" indent="-342900" algn="just" defTabSz="914400">
              <a:lnSpc>
                <a:spcPct val="80000"/>
              </a:lnSpc>
            </a:pPr>
            <a:r>
              <a:rPr lang="en-US" altLang="zh-CN"/>
              <a:t>[</a:t>
            </a:r>
            <a:r>
              <a:rPr lang="zh-CN" altLang="en-US"/>
              <a:t>例</a:t>
            </a:r>
            <a:r>
              <a:rPr lang="en-US" altLang="zh-CN"/>
              <a:t>]  </a:t>
            </a:r>
            <a:r>
              <a:rPr lang="zh-CN" altLang="en-US"/>
              <a:t>查询每个学生的学号、姓名、选修的课程名及成绩。</a:t>
            </a:r>
          </a:p>
          <a:p>
            <a:pPr marL="742950" lvl="1" indent="-285750" algn="just" defTabSz="914400">
              <a:lnSpc>
                <a:spcPct val="80000"/>
              </a:lnSpc>
              <a:buFontTx/>
              <a:buNone/>
            </a:pPr>
            <a:r>
              <a:rPr lang="zh-CN" altLang="en-US" sz="2400"/>
              <a:t>   </a:t>
            </a:r>
            <a:r>
              <a:rPr lang="en-US" altLang="zh-CN" sz="2400"/>
              <a:t>SELECT Student.Sno</a:t>
            </a:r>
            <a:r>
              <a:rPr lang="zh-CN" altLang="en-US" sz="2400"/>
              <a:t>，</a:t>
            </a:r>
            <a:r>
              <a:rPr lang="en-US" altLang="zh-CN" sz="2400"/>
              <a:t>Sname</a:t>
            </a:r>
            <a:r>
              <a:rPr lang="zh-CN" altLang="en-US" sz="2400"/>
              <a:t>，</a:t>
            </a:r>
            <a:r>
              <a:rPr lang="en-US" altLang="zh-CN" sz="2400"/>
              <a:t>Cname</a:t>
            </a:r>
            <a:r>
              <a:rPr lang="zh-CN" altLang="en-US" sz="2400"/>
              <a:t>，</a:t>
            </a:r>
            <a:r>
              <a:rPr lang="en-US" altLang="zh-CN" sz="2400"/>
              <a:t>Grade</a:t>
            </a:r>
          </a:p>
          <a:p>
            <a:pPr marL="742950" lvl="1" indent="-285750" algn="just" defTabSz="914400">
              <a:lnSpc>
                <a:spcPct val="80000"/>
              </a:lnSpc>
              <a:buFontTx/>
              <a:buNone/>
            </a:pPr>
            <a:r>
              <a:rPr lang="en-US" altLang="zh-CN" sz="2400"/>
              <a:t>         FROM    Student</a:t>
            </a:r>
            <a:r>
              <a:rPr lang="zh-CN" altLang="en-US" sz="2400"/>
              <a:t>，</a:t>
            </a:r>
            <a:r>
              <a:rPr lang="en-US" altLang="zh-CN" sz="2400"/>
              <a:t>SC</a:t>
            </a:r>
            <a:r>
              <a:rPr lang="zh-CN" altLang="en-US" sz="2400"/>
              <a:t>，</a:t>
            </a:r>
            <a:r>
              <a:rPr lang="en-US" altLang="zh-CN" sz="2400"/>
              <a:t>Course</a:t>
            </a:r>
          </a:p>
          <a:p>
            <a:pPr marL="742950" lvl="1" indent="-285750" algn="just" defTabSz="914400">
              <a:lnSpc>
                <a:spcPct val="80000"/>
              </a:lnSpc>
              <a:buFontTx/>
              <a:buNone/>
            </a:pPr>
            <a:r>
              <a:rPr lang="en-US" altLang="zh-CN" sz="2400"/>
              <a:t>        WHERE Student.Sno = SC.Sno </a:t>
            </a:r>
          </a:p>
          <a:p>
            <a:pPr marL="742950" lvl="1" indent="-285750" algn="just" defTabSz="914400">
              <a:lnSpc>
                <a:spcPct val="80000"/>
              </a:lnSpc>
              <a:buFontTx/>
              <a:buNone/>
            </a:pPr>
            <a:r>
              <a:rPr lang="en-US" altLang="zh-CN" sz="2400"/>
              <a:t>                       and SC.Cno = Course.Cno</a:t>
            </a:r>
            <a:r>
              <a:rPr lang="zh-CN" altLang="en-US" sz="2400"/>
              <a:t>；</a:t>
            </a:r>
          </a:p>
          <a:p>
            <a:pPr marL="342900" indent="-342900" algn="just" defTabSz="914400">
              <a:lnSpc>
                <a:spcPct val="80000"/>
              </a:lnSpc>
              <a:buFont typeface="Wingdings" pitchFamily="2" charset="2"/>
              <a:buNone/>
            </a:pPr>
            <a:r>
              <a:rPr lang="zh-CN" altLang="en-US" sz="1800">
                <a:latin typeface="Courier New"/>
              </a:rPr>
              <a:t> </a:t>
            </a:r>
            <a:r>
              <a:rPr lang="zh-CN" altLang="en-US" sz="2400"/>
              <a:t>结果：</a:t>
            </a:r>
            <a:r>
              <a:rPr lang="en-US" altLang="zh-CN" sz="2400"/>
              <a:t>Student.Sno    Sname         Cname     Grade </a:t>
            </a:r>
          </a:p>
          <a:p>
            <a:pPr marL="742950" lvl="1" indent="-285750" algn="just" defTabSz="914400">
              <a:lnSpc>
                <a:spcPct val="80000"/>
              </a:lnSpc>
              <a:buFontTx/>
              <a:buNone/>
            </a:pPr>
            <a:r>
              <a:rPr lang="en-US" altLang="zh-CN" sz="2400"/>
              <a:t>	   95001             </a:t>
            </a:r>
            <a:r>
              <a:rPr lang="zh-CN" altLang="en-US" sz="2400"/>
              <a:t>李勇           数据库            </a:t>
            </a:r>
            <a:r>
              <a:rPr lang="en-US" altLang="zh-CN" sz="2400"/>
              <a:t>92</a:t>
            </a:r>
          </a:p>
          <a:p>
            <a:pPr marL="742950" lvl="1" indent="-285750" algn="just" defTabSz="914400">
              <a:lnSpc>
                <a:spcPct val="80000"/>
              </a:lnSpc>
              <a:buFontTx/>
              <a:buNone/>
            </a:pPr>
            <a:r>
              <a:rPr lang="en-US" altLang="zh-CN" sz="2400"/>
              <a:t>        95001             </a:t>
            </a:r>
            <a:r>
              <a:rPr lang="zh-CN" altLang="en-US" sz="2400"/>
              <a:t>李勇           数学                 </a:t>
            </a:r>
            <a:r>
              <a:rPr lang="en-US" altLang="zh-CN" sz="2400"/>
              <a:t>85</a:t>
            </a:r>
          </a:p>
          <a:p>
            <a:pPr marL="742950" lvl="1" indent="-285750" algn="just" defTabSz="914400">
              <a:lnSpc>
                <a:spcPct val="80000"/>
              </a:lnSpc>
              <a:buFontTx/>
              <a:buNone/>
            </a:pPr>
            <a:r>
              <a:rPr lang="en-US" altLang="zh-CN" sz="2400"/>
              <a:t>        95001             </a:t>
            </a:r>
            <a:r>
              <a:rPr lang="zh-CN" altLang="en-US" sz="2400"/>
              <a:t>李勇           信息系统        </a:t>
            </a:r>
            <a:r>
              <a:rPr lang="en-US" altLang="zh-CN" sz="2400"/>
              <a:t>88</a:t>
            </a:r>
          </a:p>
          <a:p>
            <a:pPr marL="742950" lvl="1" indent="-285750" algn="just" defTabSz="914400">
              <a:lnSpc>
                <a:spcPct val="80000"/>
              </a:lnSpc>
              <a:buFontTx/>
              <a:buNone/>
            </a:pPr>
            <a:r>
              <a:rPr lang="en-US" altLang="zh-CN" sz="2400"/>
              <a:t>        95002             </a:t>
            </a:r>
            <a:r>
              <a:rPr lang="zh-CN" altLang="en-US" sz="2400"/>
              <a:t>刘晨           数学                 </a:t>
            </a:r>
            <a:r>
              <a:rPr lang="en-US" altLang="zh-CN" sz="2400"/>
              <a:t>90</a:t>
            </a:r>
          </a:p>
          <a:p>
            <a:pPr marL="742950" lvl="1" indent="-285750" algn="just" defTabSz="914400">
              <a:lnSpc>
                <a:spcPct val="80000"/>
              </a:lnSpc>
              <a:buFontTx/>
              <a:buNone/>
            </a:pPr>
            <a:r>
              <a:rPr lang="en-US" altLang="zh-CN" sz="2400"/>
              <a:t>        95002             </a:t>
            </a:r>
            <a:r>
              <a:rPr lang="zh-CN" altLang="en-US" sz="2400"/>
              <a:t>刘晨           信息系统         </a:t>
            </a:r>
            <a:r>
              <a:rPr lang="en-US" altLang="zh-CN" sz="2400"/>
              <a:t>80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7763">
                                            <p:txEl>
                                              <p:pRg st="0" end="0"/>
                                            </p:txEl>
                                          </p:spTgt>
                                        </p:tgtEl>
                                        <p:attrNameLst>
                                          <p:attrName>style.visibility</p:attrName>
                                        </p:attrNameLst>
                                      </p:cBhvr>
                                      <p:to>
                                        <p:strVal val="visible"/>
                                      </p:to>
                                    </p:set>
                                    <p:animEffect transition="in" filter="wipe(up)">
                                      <p:cBhvr>
                                        <p:cTn id="7" dur="500"/>
                                        <p:tgtEl>
                                          <p:spTgt spid="139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7763">
                                            <p:txEl>
                                              <p:pRg st="1" end="1"/>
                                            </p:txEl>
                                          </p:spTgt>
                                        </p:tgtEl>
                                        <p:attrNameLst>
                                          <p:attrName>style.visibility</p:attrName>
                                        </p:attrNameLst>
                                      </p:cBhvr>
                                      <p:to>
                                        <p:strVal val="visible"/>
                                      </p:to>
                                    </p:set>
                                    <p:animEffect transition="in" filter="wipe(up)">
                                      <p:cBhvr>
                                        <p:cTn id="12" dur="500"/>
                                        <p:tgtEl>
                                          <p:spTgt spid="139776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97763">
                                            <p:txEl>
                                              <p:pRg st="2" end="2"/>
                                            </p:txEl>
                                          </p:spTgt>
                                        </p:tgtEl>
                                        <p:attrNameLst>
                                          <p:attrName>style.visibility</p:attrName>
                                        </p:attrNameLst>
                                      </p:cBhvr>
                                      <p:to>
                                        <p:strVal val="visible"/>
                                      </p:to>
                                    </p:set>
                                    <p:animEffect transition="in" filter="wipe(up)">
                                      <p:cBhvr>
                                        <p:cTn id="15" dur="500"/>
                                        <p:tgtEl>
                                          <p:spTgt spid="139776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97763">
                                            <p:txEl>
                                              <p:pRg st="3" end="3"/>
                                            </p:txEl>
                                          </p:spTgt>
                                        </p:tgtEl>
                                        <p:attrNameLst>
                                          <p:attrName>style.visibility</p:attrName>
                                        </p:attrNameLst>
                                      </p:cBhvr>
                                      <p:to>
                                        <p:strVal val="visible"/>
                                      </p:to>
                                    </p:set>
                                    <p:animEffect transition="in" filter="wipe(up)">
                                      <p:cBhvr>
                                        <p:cTn id="18" dur="500"/>
                                        <p:tgtEl>
                                          <p:spTgt spid="139776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97763">
                                            <p:txEl>
                                              <p:pRg st="4" end="4"/>
                                            </p:txEl>
                                          </p:spTgt>
                                        </p:tgtEl>
                                        <p:attrNameLst>
                                          <p:attrName>style.visibility</p:attrName>
                                        </p:attrNameLst>
                                      </p:cBhvr>
                                      <p:to>
                                        <p:strVal val="visible"/>
                                      </p:to>
                                    </p:set>
                                    <p:animEffect transition="in" filter="wipe(up)">
                                      <p:cBhvr>
                                        <p:cTn id="21" dur="500"/>
                                        <p:tgtEl>
                                          <p:spTgt spid="139776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97763">
                                            <p:txEl>
                                              <p:pRg st="5" end="5"/>
                                            </p:txEl>
                                          </p:spTgt>
                                        </p:tgtEl>
                                        <p:attrNameLst>
                                          <p:attrName>style.visibility</p:attrName>
                                        </p:attrNameLst>
                                      </p:cBhvr>
                                      <p:to>
                                        <p:strVal val="visible"/>
                                      </p:to>
                                    </p:set>
                                    <p:animEffect transition="in" filter="wipe(up)">
                                      <p:cBhvr>
                                        <p:cTn id="24" dur="500"/>
                                        <p:tgtEl>
                                          <p:spTgt spid="13977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97763">
                                            <p:txEl>
                                              <p:pRg st="6" end="6"/>
                                            </p:txEl>
                                          </p:spTgt>
                                        </p:tgtEl>
                                        <p:attrNameLst>
                                          <p:attrName>style.visibility</p:attrName>
                                        </p:attrNameLst>
                                      </p:cBhvr>
                                      <p:to>
                                        <p:strVal val="visible"/>
                                      </p:to>
                                    </p:set>
                                    <p:animEffect transition="in" filter="wipe(up)">
                                      <p:cBhvr>
                                        <p:cTn id="29" dur="500"/>
                                        <p:tgtEl>
                                          <p:spTgt spid="1397763">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97763">
                                            <p:txEl>
                                              <p:pRg st="7" end="7"/>
                                            </p:txEl>
                                          </p:spTgt>
                                        </p:tgtEl>
                                        <p:attrNameLst>
                                          <p:attrName>style.visibility</p:attrName>
                                        </p:attrNameLst>
                                      </p:cBhvr>
                                      <p:to>
                                        <p:strVal val="visible"/>
                                      </p:to>
                                    </p:set>
                                    <p:animEffect transition="in" filter="wipe(up)">
                                      <p:cBhvr>
                                        <p:cTn id="32" dur="500"/>
                                        <p:tgtEl>
                                          <p:spTgt spid="139776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97763">
                                            <p:txEl>
                                              <p:pRg st="8" end="8"/>
                                            </p:txEl>
                                          </p:spTgt>
                                        </p:tgtEl>
                                        <p:attrNameLst>
                                          <p:attrName>style.visibility</p:attrName>
                                        </p:attrNameLst>
                                      </p:cBhvr>
                                      <p:to>
                                        <p:strVal val="visible"/>
                                      </p:to>
                                    </p:set>
                                    <p:animEffect transition="in" filter="wipe(up)">
                                      <p:cBhvr>
                                        <p:cTn id="35" dur="500"/>
                                        <p:tgtEl>
                                          <p:spTgt spid="1397763">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97763">
                                            <p:txEl>
                                              <p:pRg st="9" end="9"/>
                                            </p:txEl>
                                          </p:spTgt>
                                        </p:tgtEl>
                                        <p:attrNameLst>
                                          <p:attrName>style.visibility</p:attrName>
                                        </p:attrNameLst>
                                      </p:cBhvr>
                                      <p:to>
                                        <p:strVal val="visible"/>
                                      </p:to>
                                    </p:set>
                                    <p:animEffect transition="in" filter="wipe(up)">
                                      <p:cBhvr>
                                        <p:cTn id="38" dur="500"/>
                                        <p:tgtEl>
                                          <p:spTgt spid="1397763">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97763">
                                            <p:txEl>
                                              <p:pRg st="10" end="10"/>
                                            </p:txEl>
                                          </p:spTgt>
                                        </p:tgtEl>
                                        <p:attrNameLst>
                                          <p:attrName>style.visibility</p:attrName>
                                        </p:attrNameLst>
                                      </p:cBhvr>
                                      <p:to>
                                        <p:strVal val="visible"/>
                                      </p:to>
                                    </p:set>
                                    <p:animEffect transition="in" filter="wipe(up)">
                                      <p:cBhvr>
                                        <p:cTn id="41" dur="500"/>
                                        <p:tgtEl>
                                          <p:spTgt spid="1397763">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397763">
                                            <p:txEl>
                                              <p:pRg st="11" end="11"/>
                                            </p:txEl>
                                          </p:spTgt>
                                        </p:tgtEl>
                                        <p:attrNameLst>
                                          <p:attrName>style.visibility</p:attrName>
                                        </p:attrNameLst>
                                      </p:cBhvr>
                                      <p:to>
                                        <p:strVal val="visible"/>
                                      </p:to>
                                    </p:set>
                                    <p:animEffect transition="in" filter="wipe(up)">
                                      <p:cBhvr>
                                        <p:cTn id="44" dur="500"/>
                                        <p:tgtEl>
                                          <p:spTgt spid="139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6331EC1-D2C0-49AB-A2C7-70CC51EF9E9A}" type="slidenum">
              <a:rPr lang="zh-CN" altLang="en-US"/>
              <a:pPr/>
              <a:t>8</a:t>
            </a:fld>
            <a:endParaRPr lang="en-US" altLang="zh-CN"/>
          </a:p>
        </p:txBody>
      </p:sp>
      <p:sp>
        <p:nvSpPr>
          <p:cNvPr id="6" name="日期占位符 4"/>
          <p:cNvSpPr>
            <a:spLocks noGrp="1"/>
          </p:cNvSpPr>
          <p:nvPr>
            <p:ph type="dt" sz="half" idx="11"/>
          </p:nvPr>
        </p:nvSpPr>
        <p:spPr/>
        <p:txBody>
          <a:bodyPr/>
          <a:lstStyle/>
          <a:p>
            <a:fld id="{83CB9DF7-EBB1-4D6B-ABC2-EBFF18551E2E}" type="datetime1">
              <a:rPr lang="zh-CN" altLang="en-US"/>
              <a:pPr/>
              <a:t>2017/4/15</a:t>
            </a:fld>
            <a:endParaRPr lang="en-US" altLang="zh-CN" sz="1000"/>
          </a:p>
        </p:txBody>
      </p:sp>
      <p:sp>
        <p:nvSpPr>
          <p:cNvPr id="1720322" name="Rectangle 2"/>
          <p:cNvSpPr>
            <a:spLocks noGrp="1" noChangeArrowheads="1"/>
          </p:cNvSpPr>
          <p:nvPr>
            <p:ph type="title"/>
          </p:nvPr>
        </p:nvSpPr>
        <p:spPr/>
        <p:txBody>
          <a:bodyPr/>
          <a:lstStyle/>
          <a:p>
            <a:r>
              <a:rPr lang="en-US" altLang="zh-CN"/>
              <a:t>4.3.1 </a:t>
            </a:r>
            <a:r>
              <a:rPr lang="zh-CN" altLang="en-US"/>
              <a:t>模式的定义和删除</a:t>
            </a:r>
          </a:p>
        </p:txBody>
      </p:sp>
      <p:sp>
        <p:nvSpPr>
          <p:cNvPr id="1720323" name="Rectangle 3"/>
          <p:cNvSpPr>
            <a:spLocks noGrp="1" noChangeArrowheads="1"/>
          </p:cNvSpPr>
          <p:nvPr>
            <p:ph type="body" idx="1"/>
          </p:nvPr>
        </p:nvSpPr>
        <p:spPr>
          <a:xfrm>
            <a:off x="650875" y="1143000"/>
            <a:ext cx="8820150" cy="2752725"/>
          </a:xfrm>
        </p:spPr>
        <p:txBody>
          <a:bodyPr/>
          <a:lstStyle/>
          <a:p>
            <a:r>
              <a:rPr lang="zh-CN" altLang="en-US"/>
              <a:t>在</a:t>
            </a:r>
            <a:r>
              <a:rPr lang="en-US" altLang="zh-CN"/>
              <a:t>SQL</a:t>
            </a:r>
            <a:r>
              <a:rPr lang="zh-CN" altLang="en-US"/>
              <a:t>中，一个</a:t>
            </a:r>
            <a:r>
              <a:rPr lang="en-US" altLang="zh-CN"/>
              <a:t>SQL</a:t>
            </a:r>
            <a:r>
              <a:rPr lang="zh-CN" altLang="en-US"/>
              <a:t>模式</a:t>
            </a:r>
            <a:r>
              <a:rPr lang="en-US" altLang="zh-CN"/>
              <a:t>(SQL Schema)</a:t>
            </a:r>
            <a:r>
              <a:rPr lang="zh-CN" altLang="en-US"/>
              <a:t>由模式名、权限标识符和模式中元素的描述符组成。</a:t>
            </a:r>
          </a:p>
          <a:p>
            <a:pPr lvl="1"/>
            <a:r>
              <a:rPr lang="zh-CN" altLang="en-US"/>
              <a:t>权限标识符指明拥有该模式的用户或帐号</a:t>
            </a:r>
          </a:p>
          <a:p>
            <a:pPr lvl="1"/>
            <a:r>
              <a:rPr lang="zh-CN" altLang="en-US"/>
              <a:t>模式元素包含一个数据库应用的表、视图和索引等</a:t>
            </a:r>
          </a:p>
          <a:p>
            <a:pPr lvl="1"/>
            <a:r>
              <a:rPr lang="zh-CN" altLang="en-US"/>
              <a:t>属于同一应用的表、视图和索引等可以定义在同一模式中。</a:t>
            </a:r>
          </a:p>
        </p:txBody>
      </p:sp>
      <p:sp>
        <p:nvSpPr>
          <p:cNvPr id="1720324" name="Rectangle 4"/>
          <p:cNvSpPr>
            <a:spLocks noChangeArrowheads="1"/>
          </p:cNvSpPr>
          <p:nvPr/>
        </p:nvSpPr>
        <p:spPr bwMode="auto">
          <a:xfrm>
            <a:off x="628650" y="3962400"/>
            <a:ext cx="882015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在定义模式时可先给出模式名和权限标识符，以后再定义其中的元素 ，语法格式：</a:t>
            </a:r>
            <a:endParaRPr lang="en-US" altLang="zh-CN" sz="2800" dirty="0">
              <a:latin typeface="Times New Roman" pitchFamily="18" charset="0"/>
            </a:endParaRPr>
          </a:p>
          <a:p>
            <a:pPr marL="258763" indent="-258763" algn="l" defTabSz="814388">
              <a:lnSpc>
                <a:spcPct val="90000"/>
              </a:lnSpc>
              <a:spcBef>
                <a:spcPct val="35000"/>
              </a:spcBef>
              <a:buClr>
                <a:srgbClr val="27305F"/>
              </a:buClr>
              <a:buSzPct val="60000"/>
              <a:buFont typeface="Wingdings" pitchFamily="2" charset="2"/>
              <a:buNone/>
            </a:pPr>
            <a:r>
              <a:rPr lang="en-US" altLang="zh-CN" dirty="0">
                <a:latin typeface="Times New Roman" pitchFamily="18" charset="0"/>
              </a:rPr>
              <a:t>CREATE SCHEMA &lt;</a:t>
            </a:r>
            <a:r>
              <a:rPr lang="zh-CN" altLang="en-US" dirty="0">
                <a:latin typeface="Times New Roman" pitchFamily="18" charset="0"/>
              </a:rPr>
              <a:t>模式名</a:t>
            </a:r>
            <a:r>
              <a:rPr lang="en-US" altLang="zh-CN" dirty="0">
                <a:latin typeface="Times New Roman" pitchFamily="18" charset="0"/>
              </a:rPr>
              <a:t>&gt;  AUTHORIZATION &lt;</a:t>
            </a:r>
            <a:r>
              <a:rPr lang="zh-CN" altLang="en-US" dirty="0">
                <a:latin typeface="Times New Roman" pitchFamily="18" charset="0"/>
              </a:rPr>
              <a:t>用户名</a:t>
            </a:r>
            <a:r>
              <a:rPr lang="en-US" altLang="zh-CN" dirty="0">
                <a:latin typeface="Times New Roman" pitchFamily="18" charset="0"/>
              </a:rPr>
              <a:t>&gt;</a:t>
            </a:r>
          </a:p>
          <a:p>
            <a:pPr marL="649288" lvl="1" indent="-261938" algn="l" defTabSz="814388">
              <a:lnSpc>
                <a:spcPct val="90000"/>
              </a:lnSpc>
              <a:spcBef>
                <a:spcPct val="35000"/>
              </a:spcBef>
              <a:buClr>
                <a:srgbClr val="27305F"/>
              </a:buClr>
              <a:buFontTx/>
              <a:buChar char="–"/>
            </a:pPr>
            <a:r>
              <a:rPr lang="zh-CN" altLang="en-US" sz="2800" dirty="0">
                <a:latin typeface="Times New Roman" pitchFamily="18" charset="0"/>
              </a:rPr>
              <a:t>如果没有指定</a:t>
            </a:r>
            <a:r>
              <a:rPr lang="en-US" altLang="zh-CN" sz="2800" dirty="0">
                <a:latin typeface="Times New Roman" pitchFamily="18" charset="0"/>
              </a:rPr>
              <a:t>&lt;</a:t>
            </a:r>
            <a:r>
              <a:rPr lang="zh-CN" altLang="en-US" sz="2800" dirty="0">
                <a:latin typeface="Times New Roman" pitchFamily="18" charset="0"/>
              </a:rPr>
              <a:t>模式名</a:t>
            </a:r>
            <a:r>
              <a:rPr lang="en-US" altLang="zh-CN" sz="2800" dirty="0">
                <a:latin typeface="Times New Roman" pitchFamily="18" charset="0"/>
              </a:rPr>
              <a:t>&gt;</a:t>
            </a:r>
            <a:r>
              <a:rPr lang="zh-CN" altLang="en-US" sz="2800" dirty="0">
                <a:latin typeface="Times New Roman" pitchFamily="18" charset="0"/>
              </a:rPr>
              <a:t>，则隐含为</a:t>
            </a:r>
            <a:r>
              <a:rPr lang="en-US" altLang="zh-CN" sz="2800" dirty="0">
                <a:latin typeface="Times New Roman" pitchFamily="18" charset="0"/>
              </a:rPr>
              <a:t>&lt;</a:t>
            </a:r>
            <a:r>
              <a:rPr lang="zh-CN" altLang="en-US" sz="2800" dirty="0">
                <a:latin typeface="Times New Roman" pitchFamily="18" charset="0"/>
              </a:rPr>
              <a:t>用户名</a:t>
            </a:r>
            <a:r>
              <a:rPr lang="en-US" altLang="zh-CN" sz="2800" dirty="0">
                <a:latin typeface="Times New Roman" pitchFamily="18" charset="0"/>
              </a:rPr>
              <a:t>&gt;</a:t>
            </a:r>
            <a:endParaRPr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20324"/>
                                        </p:tgtEl>
                                        <p:attrNameLst>
                                          <p:attrName>style.visibility</p:attrName>
                                        </p:attrNameLst>
                                      </p:cBhvr>
                                      <p:to>
                                        <p:strVal val="visible"/>
                                      </p:to>
                                    </p:set>
                                    <p:animEffect transition="in" filter="wipe(up)">
                                      <p:cBhvr>
                                        <p:cTn id="7" dur="500"/>
                                        <p:tgtEl>
                                          <p:spTgt spid="172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2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3"/>
          <p:cNvSpPr>
            <a:spLocks noGrp="1"/>
          </p:cNvSpPr>
          <p:nvPr>
            <p:ph type="sldNum" sz="quarter" idx="10"/>
          </p:nvPr>
        </p:nvSpPr>
        <p:spPr/>
        <p:txBody>
          <a:bodyPr/>
          <a:lstStyle/>
          <a:p>
            <a:fld id="{93720D57-D7DA-433F-A76F-F19866245459}" type="slidenum">
              <a:rPr lang="zh-CN" altLang="en-US"/>
              <a:pPr/>
              <a:t>80</a:t>
            </a:fld>
            <a:endParaRPr lang="en-US" altLang="zh-CN"/>
          </a:p>
        </p:txBody>
      </p:sp>
      <p:sp>
        <p:nvSpPr>
          <p:cNvPr id="80" name="日期占位符 4"/>
          <p:cNvSpPr>
            <a:spLocks noGrp="1"/>
          </p:cNvSpPr>
          <p:nvPr>
            <p:ph type="dt" sz="half" idx="11"/>
          </p:nvPr>
        </p:nvSpPr>
        <p:spPr/>
        <p:txBody>
          <a:bodyPr/>
          <a:lstStyle/>
          <a:p>
            <a:fld id="{FBC51D67-EAB7-4B8C-830A-72401D92C3A5}" type="datetime1">
              <a:rPr lang="zh-CN" altLang="en-US"/>
              <a:pPr/>
              <a:t>2017/4/15</a:t>
            </a:fld>
            <a:endParaRPr lang="en-US" altLang="zh-CN" sz="1000"/>
          </a:p>
        </p:txBody>
      </p:sp>
      <p:sp>
        <p:nvSpPr>
          <p:cNvPr id="1513474" name="Rectangle 2"/>
          <p:cNvSpPr>
            <a:spLocks noGrp="1" noChangeArrowheads="1"/>
          </p:cNvSpPr>
          <p:nvPr>
            <p:ph type="title"/>
          </p:nvPr>
        </p:nvSpPr>
        <p:spPr/>
        <p:txBody>
          <a:bodyPr/>
          <a:lstStyle/>
          <a:p>
            <a:r>
              <a:rPr lang="zh-CN" altLang="en-US"/>
              <a:t>（</a:t>
            </a:r>
            <a:r>
              <a:rPr lang="en-US" altLang="zh-CN"/>
              <a:t>5</a:t>
            </a:r>
            <a:r>
              <a:rPr lang="zh-CN" altLang="en-US"/>
              <a:t>）复合条件连接</a:t>
            </a:r>
          </a:p>
        </p:txBody>
      </p:sp>
      <p:sp>
        <p:nvSpPr>
          <p:cNvPr id="1513475" name="Rectangle 3"/>
          <p:cNvSpPr>
            <a:spLocks noGrp="1" noChangeArrowheads="1"/>
          </p:cNvSpPr>
          <p:nvPr>
            <p:ph type="body" idx="1"/>
          </p:nvPr>
        </p:nvSpPr>
        <p:spPr>
          <a:xfrm>
            <a:off x="650875" y="1143000"/>
            <a:ext cx="8820150" cy="768350"/>
          </a:xfrm>
        </p:spPr>
        <p:txBody>
          <a:bodyPr/>
          <a:lstStyle/>
          <a:p>
            <a:r>
              <a:rPr lang="zh-CN" altLang="en-US"/>
              <a:t>多表连接的结果可以看作是两表连接结果与第三表的连接，并依此类推</a:t>
            </a:r>
          </a:p>
        </p:txBody>
      </p:sp>
      <p:grpSp>
        <p:nvGrpSpPr>
          <p:cNvPr id="1513476" name="Group 4"/>
          <p:cNvGrpSpPr>
            <a:grpSpLocks/>
          </p:cNvGrpSpPr>
          <p:nvPr/>
        </p:nvGrpSpPr>
        <p:grpSpPr bwMode="auto">
          <a:xfrm>
            <a:off x="1423988" y="1196975"/>
            <a:ext cx="8077200" cy="5384800"/>
            <a:chOff x="384" y="600"/>
            <a:chExt cx="5088" cy="3392"/>
          </a:xfrm>
        </p:grpSpPr>
        <p:sp>
          <p:nvSpPr>
            <p:cNvPr id="1513477" name="Rectangle 5"/>
            <p:cNvSpPr>
              <a:spLocks noChangeArrowheads="1"/>
            </p:cNvSpPr>
            <p:nvPr/>
          </p:nvSpPr>
          <p:spPr bwMode="auto">
            <a:xfrm>
              <a:off x="384" y="600"/>
              <a:ext cx="5040" cy="952"/>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noProof="1">
                  <a:latin typeface="Lucida Sans Typewriter" pitchFamily="49" charset="0"/>
                </a:rPr>
                <a:t>SELECT buyer_name, prod_name, qty</a:t>
              </a:r>
            </a:p>
            <a:p>
              <a:pPr marL="228600" algn="l">
                <a:lnSpc>
                  <a:spcPct val="90000"/>
                </a:lnSpc>
                <a:tabLst>
                  <a:tab pos="2800350" algn="l"/>
                </a:tabLst>
              </a:pPr>
              <a:r>
                <a:rPr lang="en-US" altLang="en-US">
                  <a:latin typeface="Lucida Sans Typewriter" pitchFamily="49" charset="0"/>
                </a:rPr>
                <a:t> </a:t>
              </a:r>
              <a:r>
                <a:rPr lang="en-US" altLang="en-US" noProof="1">
                  <a:latin typeface="Lucida Sans Typewriter" pitchFamily="49" charset="0"/>
                </a:rPr>
                <a:t>FROM buyers</a:t>
              </a:r>
              <a:r>
                <a:rPr lang="en-US" altLang="en-US">
                  <a:latin typeface="Lucida Sans Typewriter" pitchFamily="49" charset="0"/>
                </a:rPr>
                <a:t>,</a:t>
              </a:r>
              <a:r>
                <a:rPr lang="en-US" altLang="en-US" noProof="1">
                  <a:latin typeface="Lucida Sans Typewriter" pitchFamily="49" charset="0"/>
                </a:rPr>
                <a:t> sales</a:t>
              </a:r>
              <a:r>
                <a:rPr lang="en-US" altLang="en-US">
                  <a:latin typeface="Lucida Sans Typewriter" pitchFamily="49" charset="0"/>
                </a:rPr>
                <a:t> , </a:t>
              </a:r>
              <a:r>
                <a:rPr lang="en-US" altLang="en-US" noProof="1">
                  <a:latin typeface="Lucida Sans Typewriter" pitchFamily="49" charset="0"/>
                </a:rPr>
                <a:t>produce</a:t>
              </a:r>
            </a:p>
            <a:p>
              <a:pPr marL="228600" algn="l">
                <a:lnSpc>
                  <a:spcPct val="90000"/>
                </a:lnSpc>
                <a:tabLst>
                  <a:tab pos="2800350" algn="l"/>
                </a:tabLst>
              </a:pPr>
              <a:r>
                <a:rPr lang="en-US" altLang="en-US">
                  <a:latin typeface="Lucida Sans Typewriter" pitchFamily="49" charset="0"/>
                </a:rPr>
                <a:t>  WHERE</a:t>
              </a:r>
              <a:r>
                <a:rPr lang="en-US" altLang="en-US" noProof="1">
                  <a:latin typeface="Lucida Sans Typewriter" pitchFamily="49" charset="0"/>
                </a:rPr>
                <a:t> buyers.buyer_id = sales.buyer_id</a:t>
              </a:r>
            </a:p>
            <a:p>
              <a:pPr marL="228600" algn="l">
                <a:lnSpc>
                  <a:spcPct val="90000"/>
                </a:lnSpc>
                <a:tabLst>
                  <a:tab pos="2800350" algn="l"/>
                </a:tabLst>
              </a:pPr>
              <a:r>
                <a:rPr lang="en-US" altLang="en-US">
                  <a:latin typeface="Lucida Sans Typewriter" pitchFamily="49" charset="0"/>
                </a:rPr>
                <a:t>    AND</a:t>
              </a:r>
              <a:r>
                <a:rPr lang="en-US" altLang="en-US" noProof="1">
                  <a:latin typeface="Lucida Sans Typewriter" pitchFamily="49" charset="0"/>
                </a:rPr>
                <a:t> sales.prod_id = produce.prod_id</a:t>
              </a:r>
            </a:p>
          </p:txBody>
        </p:sp>
        <p:grpSp>
          <p:nvGrpSpPr>
            <p:cNvPr id="1513478" name="Group 6"/>
            <p:cNvGrpSpPr>
              <a:grpSpLocks/>
            </p:cNvGrpSpPr>
            <p:nvPr/>
          </p:nvGrpSpPr>
          <p:grpSpPr bwMode="auto">
            <a:xfrm>
              <a:off x="384" y="1417"/>
              <a:ext cx="5088" cy="2575"/>
              <a:chOff x="336" y="1408"/>
              <a:chExt cx="5184" cy="2624"/>
            </a:xfrm>
          </p:grpSpPr>
          <p:sp>
            <p:nvSpPr>
              <p:cNvPr id="1513479" name="Rectangle 7"/>
              <p:cNvSpPr>
                <a:spLocks noChangeArrowheads="1"/>
              </p:cNvSpPr>
              <p:nvPr/>
            </p:nvSpPr>
            <p:spPr bwMode="auto">
              <a:xfrm>
                <a:off x="1488" y="268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0" name="Rectangle 8"/>
              <p:cNvSpPr>
                <a:spLocks noChangeArrowheads="1"/>
              </p:cNvSpPr>
              <p:nvPr/>
            </p:nvSpPr>
            <p:spPr bwMode="auto">
              <a:xfrm>
                <a:off x="4272" y="1488"/>
                <a:ext cx="960"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1" name="Rectangle 9"/>
              <p:cNvSpPr>
                <a:spLocks noChangeArrowheads="1"/>
              </p:cNvSpPr>
              <p:nvPr/>
            </p:nvSpPr>
            <p:spPr bwMode="auto">
              <a:xfrm>
                <a:off x="2256" y="148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2" name="Rectangle 10"/>
              <p:cNvSpPr>
                <a:spLocks noChangeArrowheads="1"/>
              </p:cNvSpPr>
              <p:nvPr/>
            </p:nvSpPr>
            <p:spPr bwMode="auto">
              <a:xfrm>
                <a:off x="480" y="148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3" name="Text Box 11"/>
              <p:cNvSpPr txBox="1">
                <a:spLocks noChangeArrowheads="1"/>
              </p:cNvSpPr>
              <p:nvPr/>
            </p:nvSpPr>
            <p:spPr bwMode="auto">
              <a:xfrm>
                <a:off x="4391" y="1408"/>
                <a:ext cx="76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produce</a:t>
                </a:r>
              </a:p>
            </p:txBody>
          </p:sp>
          <p:grpSp>
            <p:nvGrpSpPr>
              <p:cNvPr id="1513484" name="Group 12"/>
              <p:cNvGrpSpPr>
                <a:grpSpLocks/>
              </p:cNvGrpSpPr>
              <p:nvPr/>
            </p:nvGrpSpPr>
            <p:grpSpPr bwMode="auto">
              <a:xfrm>
                <a:off x="4176" y="1632"/>
                <a:ext cx="1344" cy="1104"/>
                <a:chOff x="4176" y="1632"/>
                <a:chExt cx="1344" cy="1104"/>
              </a:xfrm>
            </p:grpSpPr>
            <p:sp>
              <p:nvSpPr>
                <p:cNvPr id="1513485" name="Rectangle 13"/>
                <p:cNvSpPr>
                  <a:spLocks noChangeArrowheads="1"/>
                </p:cNvSpPr>
                <p:nvPr/>
              </p:nvSpPr>
              <p:spPr bwMode="auto">
                <a:xfrm>
                  <a:off x="4176" y="1632"/>
                  <a:ext cx="528"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prod_id</a:t>
                  </a:r>
                </a:p>
              </p:txBody>
            </p:sp>
            <p:sp>
              <p:nvSpPr>
                <p:cNvPr id="1513486" name="Rectangle 14"/>
                <p:cNvSpPr>
                  <a:spLocks noChangeArrowheads="1"/>
                </p:cNvSpPr>
                <p:nvPr/>
              </p:nvSpPr>
              <p:spPr bwMode="auto">
                <a:xfrm>
                  <a:off x="4704" y="1632"/>
                  <a:ext cx="816"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prod_name</a:t>
                  </a:r>
                </a:p>
              </p:txBody>
            </p:sp>
            <p:sp>
              <p:nvSpPr>
                <p:cNvPr id="1513487" name="Rectangle 15"/>
                <p:cNvSpPr>
                  <a:spLocks noChangeArrowheads="1"/>
                </p:cNvSpPr>
                <p:nvPr/>
              </p:nvSpPr>
              <p:spPr bwMode="auto">
                <a:xfrm>
                  <a:off x="4176" y="1796"/>
                  <a:ext cx="528" cy="17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1</a:t>
                  </a:r>
                </a:p>
              </p:txBody>
            </p:sp>
            <p:sp>
              <p:nvSpPr>
                <p:cNvPr id="1513488" name="Rectangle 16"/>
                <p:cNvSpPr>
                  <a:spLocks noChangeArrowheads="1"/>
                </p:cNvSpPr>
                <p:nvPr/>
              </p:nvSpPr>
              <p:spPr bwMode="auto">
                <a:xfrm>
                  <a:off x="4176" y="1968"/>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2</a:t>
                  </a:r>
                </a:p>
              </p:txBody>
            </p:sp>
            <p:sp>
              <p:nvSpPr>
                <p:cNvPr id="1513489" name="Rectangle 17"/>
                <p:cNvSpPr>
                  <a:spLocks noChangeArrowheads="1"/>
                </p:cNvSpPr>
                <p:nvPr/>
              </p:nvSpPr>
              <p:spPr bwMode="auto">
                <a:xfrm>
                  <a:off x="4176" y="2160"/>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3</a:t>
                  </a:r>
                </a:p>
              </p:txBody>
            </p:sp>
            <p:sp>
              <p:nvSpPr>
                <p:cNvPr id="1513490" name="Rectangle 18"/>
                <p:cNvSpPr>
                  <a:spLocks noChangeArrowheads="1"/>
                </p:cNvSpPr>
                <p:nvPr/>
              </p:nvSpPr>
              <p:spPr bwMode="auto">
                <a:xfrm>
                  <a:off x="4176" y="2352"/>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4</a:t>
                  </a:r>
                </a:p>
              </p:txBody>
            </p:sp>
            <p:sp>
              <p:nvSpPr>
                <p:cNvPr id="1513491" name="Rectangle 19"/>
                <p:cNvSpPr>
                  <a:spLocks noChangeArrowheads="1"/>
                </p:cNvSpPr>
                <p:nvPr/>
              </p:nvSpPr>
              <p:spPr bwMode="auto">
                <a:xfrm>
                  <a:off x="4704" y="1796"/>
                  <a:ext cx="816" cy="17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Apples</a:t>
                  </a:r>
                </a:p>
              </p:txBody>
            </p:sp>
            <p:sp>
              <p:nvSpPr>
                <p:cNvPr id="1513492" name="Rectangle 20"/>
                <p:cNvSpPr>
                  <a:spLocks noChangeArrowheads="1"/>
                </p:cNvSpPr>
                <p:nvPr/>
              </p:nvSpPr>
              <p:spPr bwMode="auto">
                <a:xfrm>
                  <a:off x="4704" y="1968"/>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Pears</a:t>
                  </a:r>
                </a:p>
              </p:txBody>
            </p:sp>
            <p:sp>
              <p:nvSpPr>
                <p:cNvPr id="1513493" name="Rectangle 21"/>
                <p:cNvSpPr>
                  <a:spLocks noChangeArrowheads="1"/>
                </p:cNvSpPr>
                <p:nvPr/>
              </p:nvSpPr>
              <p:spPr bwMode="auto">
                <a:xfrm>
                  <a:off x="4704" y="2160"/>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Oranges</a:t>
                  </a:r>
                </a:p>
              </p:txBody>
            </p:sp>
            <p:sp>
              <p:nvSpPr>
                <p:cNvPr id="1513494" name="Rectangle 22"/>
                <p:cNvSpPr>
                  <a:spLocks noChangeArrowheads="1"/>
                </p:cNvSpPr>
                <p:nvPr/>
              </p:nvSpPr>
              <p:spPr bwMode="auto">
                <a:xfrm>
                  <a:off x="4704" y="2352"/>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Bananas</a:t>
                  </a:r>
                </a:p>
              </p:txBody>
            </p:sp>
            <p:sp>
              <p:nvSpPr>
                <p:cNvPr id="1513495" name="Rectangle 23"/>
                <p:cNvSpPr>
                  <a:spLocks noChangeArrowheads="1"/>
                </p:cNvSpPr>
                <p:nvPr/>
              </p:nvSpPr>
              <p:spPr bwMode="auto">
                <a:xfrm>
                  <a:off x="4176" y="2544"/>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5</a:t>
                  </a:r>
                </a:p>
              </p:txBody>
            </p:sp>
            <p:sp>
              <p:nvSpPr>
                <p:cNvPr id="1513496" name="Rectangle 24"/>
                <p:cNvSpPr>
                  <a:spLocks noChangeArrowheads="1"/>
                </p:cNvSpPr>
                <p:nvPr/>
              </p:nvSpPr>
              <p:spPr bwMode="auto">
                <a:xfrm>
                  <a:off x="4704" y="2544"/>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Peaches</a:t>
                  </a:r>
                </a:p>
              </p:txBody>
            </p:sp>
          </p:grpSp>
          <p:sp>
            <p:nvSpPr>
              <p:cNvPr id="1513497" name="Text Box 25"/>
              <p:cNvSpPr txBox="1">
                <a:spLocks noChangeArrowheads="1"/>
              </p:cNvSpPr>
              <p:nvPr/>
            </p:nvSpPr>
            <p:spPr bwMode="auto">
              <a:xfrm>
                <a:off x="678" y="1408"/>
                <a:ext cx="65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buyers</a:t>
                </a:r>
              </a:p>
            </p:txBody>
          </p:sp>
          <p:grpSp>
            <p:nvGrpSpPr>
              <p:cNvPr id="1513498" name="Group 26"/>
              <p:cNvGrpSpPr>
                <a:grpSpLocks/>
              </p:cNvGrpSpPr>
              <p:nvPr/>
            </p:nvGrpSpPr>
            <p:grpSpPr bwMode="auto">
              <a:xfrm>
                <a:off x="336" y="1632"/>
                <a:ext cx="1392" cy="912"/>
                <a:chOff x="336" y="1632"/>
                <a:chExt cx="1392" cy="912"/>
              </a:xfrm>
            </p:grpSpPr>
            <p:sp>
              <p:nvSpPr>
                <p:cNvPr id="1513499" name="Rectangle 27"/>
                <p:cNvSpPr>
                  <a:spLocks noChangeArrowheads="1"/>
                </p:cNvSpPr>
                <p:nvPr/>
              </p:nvSpPr>
              <p:spPr bwMode="auto">
                <a:xfrm>
                  <a:off x="336" y="1632"/>
                  <a:ext cx="528"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buyer_id</a:t>
                  </a:r>
                </a:p>
              </p:txBody>
            </p:sp>
            <p:sp>
              <p:nvSpPr>
                <p:cNvPr id="1513500" name="Rectangle 28"/>
                <p:cNvSpPr>
                  <a:spLocks noChangeArrowheads="1"/>
                </p:cNvSpPr>
                <p:nvPr/>
              </p:nvSpPr>
              <p:spPr bwMode="auto">
                <a:xfrm>
                  <a:off x="336" y="1796"/>
                  <a:ext cx="528" cy="17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1</a:t>
                  </a:r>
                </a:p>
              </p:txBody>
            </p:sp>
            <p:sp>
              <p:nvSpPr>
                <p:cNvPr id="1513501" name="Rectangle 29"/>
                <p:cNvSpPr>
                  <a:spLocks noChangeArrowheads="1"/>
                </p:cNvSpPr>
                <p:nvPr/>
              </p:nvSpPr>
              <p:spPr bwMode="auto">
                <a:xfrm>
                  <a:off x="336" y="1968"/>
                  <a:ext cx="528"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2</a:t>
                  </a:r>
                </a:p>
              </p:txBody>
            </p:sp>
            <p:sp>
              <p:nvSpPr>
                <p:cNvPr id="1513502" name="Rectangle 30"/>
                <p:cNvSpPr>
                  <a:spLocks noChangeArrowheads="1"/>
                </p:cNvSpPr>
                <p:nvPr/>
              </p:nvSpPr>
              <p:spPr bwMode="auto">
                <a:xfrm>
                  <a:off x="336" y="2160"/>
                  <a:ext cx="528"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3</a:t>
                  </a:r>
                </a:p>
              </p:txBody>
            </p:sp>
            <p:sp>
              <p:nvSpPr>
                <p:cNvPr id="1513503" name="Rectangle 31"/>
                <p:cNvSpPr>
                  <a:spLocks noChangeArrowheads="1"/>
                </p:cNvSpPr>
                <p:nvPr/>
              </p:nvSpPr>
              <p:spPr bwMode="auto">
                <a:xfrm>
                  <a:off x="336" y="2352"/>
                  <a:ext cx="528"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4</a:t>
                  </a:r>
                </a:p>
              </p:txBody>
            </p:sp>
            <p:sp>
              <p:nvSpPr>
                <p:cNvPr id="1513504" name="Rectangle 32"/>
                <p:cNvSpPr>
                  <a:spLocks noChangeArrowheads="1"/>
                </p:cNvSpPr>
                <p:nvPr/>
              </p:nvSpPr>
              <p:spPr bwMode="auto">
                <a:xfrm>
                  <a:off x="864" y="1632"/>
                  <a:ext cx="864"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buyer_name</a:t>
                  </a:r>
                </a:p>
              </p:txBody>
            </p:sp>
            <p:sp>
              <p:nvSpPr>
                <p:cNvPr id="1513505" name="Rectangle 33"/>
                <p:cNvSpPr>
                  <a:spLocks noChangeArrowheads="1"/>
                </p:cNvSpPr>
                <p:nvPr/>
              </p:nvSpPr>
              <p:spPr bwMode="auto">
                <a:xfrm>
                  <a:off x="864" y="1796"/>
                  <a:ext cx="864" cy="17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Adam Barr</a:t>
                  </a:r>
                </a:p>
              </p:txBody>
            </p:sp>
            <p:sp>
              <p:nvSpPr>
                <p:cNvPr id="1513506" name="Rectangle 34"/>
                <p:cNvSpPr>
                  <a:spLocks noChangeArrowheads="1"/>
                </p:cNvSpPr>
                <p:nvPr/>
              </p:nvSpPr>
              <p:spPr bwMode="auto">
                <a:xfrm>
                  <a:off x="864" y="196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Sean Chai</a:t>
                  </a:r>
                </a:p>
              </p:txBody>
            </p:sp>
            <p:sp>
              <p:nvSpPr>
                <p:cNvPr id="1513507" name="Rectangle 35"/>
                <p:cNvSpPr>
                  <a:spLocks noChangeArrowheads="1"/>
                </p:cNvSpPr>
                <p:nvPr/>
              </p:nvSpPr>
              <p:spPr bwMode="auto">
                <a:xfrm>
                  <a:off x="864" y="216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Eva </a:t>
                  </a:r>
                  <a:r>
                    <a:rPr lang="en-US" altLang="en-US" sz="1600" dirty="0" err="1"/>
                    <a:t>Corets</a:t>
                  </a:r>
                  <a:endParaRPr lang="en-US" altLang="en-US" sz="1600" dirty="0"/>
                </a:p>
              </p:txBody>
            </p:sp>
            <p:sp>
              <p:nvSpPr>
                <p:cNvPr id="1513508" name="Rectangle 36"/>
                <p:cNvSpPr>
                  <a:spLocks noChangeArrowheads="1"/>
                </p:cNvSpPr>
                <p:nvPr/>
              </p:nvSpPr>
              <p:spPr bwMode="auto">
                <a:xfrm>
                  <a:off x="864" y="235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Erin </a:t>
                  </a:r>
                  <a:r>
                    <a:rPr lang="en-US" altLang="en-US" sz="1600" dirty="0" err="1"/>
                    <a:t>O’Melia</a:t>
                  </a:r>
                  <a:endParaRPr lang="en-US" altLang="en-US" sz="1600" dirty="0"/>
                </a:p>
              </p:txBody>
            </p:sp>
          </p:grpSp>
          <p:sp>
            <p:nvSpPr>
              <p:cNvPr id="1513509" name="Text Box 37"/>
              <p:cNvSpPr txBox="1">
                <a:spLocks noChangeArrowheads="1"/>
              </p:cNvSpPr>
              <p:nvPr/>
            </p:nvSpPr>
            <p:spPr bwMode="auto">
              <a:xfrm>
                <a:off x="2710" y="1408"/>
                <a:ext cx="52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sales</a:t>
                </a:r>
              </a:p>
            </p:txBody>
          </p:sp>
          <p:grpSp>
            <p:nvGrpSpPr>
              <p:cNvPr id="1513510" name="Group 38"/>
              <p:cNvGrpSpPr>
                <a:grpSpLocks/>
              </p:cNvGrpSpPr>
              <p:nvPr/>
            </p:nvGrpSpPr>
            <p:grpSpPr bwMode="auto">
              <a:xfrm>
                <a:off x="2160" y="1632"/>
                <a:ext cx="1632" cy="1104"/>
                <a:chOff x="2160" y="1632"/>
                <a:chExt cx="1632" cy="1104"/>
              </a:xfrm>
            </p:grpSpPr>
            <p:sp>
              <p:nvSpPr>
                <p:cNvPr id="1513511" name="Rectangle 39"/>
                <p:cNvSpPr>
                  <a:spLocks noChangeArrowheads="1"/>
                </p:cNvSpPr>
                <p:nvPr/>
              </p:nvSpPr>
              <p:spPr bwMode="auto">
                <a:xfrm>
                  <a:off x="2160" y="1632"/>
                  <a:ext cx="624"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buyer_id</a:t>
                  </a:r>
                </a:p>
              </p:txBody>
            </p:sp>
            <p:sp>
              <p:nvSpPr>
                <p:cNvPr id="1513512" name="Rectangle 40"/>
                <p:cNvSpPr>
                  <a:spLocks noChangeArrowheads="1"/>
                </p:cNvSpPr>
                <p:nvPr/>
              </p:nvSpPr>
              <p:spPr bwMode="auto">
                <a:xfrm>
                  <a:off x="2160" y="1796"/>
                  <a:ext cx="624" cy="17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1</a:t>
                  </a:r>
                </a:p>
              </p:txBody>
            </p:sp>
            <p:sp>
              <p:nvSpPr>
                <p:cNvPr id="1513513" name="Rectangle 41"/>
                <p:cNvSpPr>
                  <a:spLocks noChangeArrowheads="1"/>
                </p:cNvSpPr>
                <p:nvPr/>
              </p:nvSpPr>
              <p:spPr bwMode="auto">
                <a:xfrm>
                  <a:off x="2160" y="1968"/>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1</a:t>
                  </a:r>
                </a:p>
              </p:txBody>
            </p:sp>
            <p:sp>
              <p:nvSpPr>
                <p:cNvPr id="1513514" name="Rectangle 42"/>
                <p:cNvSpPr>
                  <a:spLocks noChangeArrowheads="1"/>
                </p:cNvSpPr>
                <p:nvPr/>
              </p:nvSpPr>
              <p:spPr bwMode="auto">
                <a:xfrm>
                  <a:off x="2160" y="216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3</a:t>
                  </a:r>
                </a:p>
              </p:txBody>
            </p:sp>
            <p:sp>
              <p:nvSpPr>
                <p:cNvPr id="1513515" name="Rectangle 43"/>
                <p:cNvSpPr>
                  <a:spLocks noChangeArrowheads="1"/>
                </p:cNvSpPr>
                <p:nvPr/>
              </p:nvSpPr>
              <p:spPr bwMode="auto">
                <a:xfrm>
                  <a:off x="2160" y="2352"/>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4</a:t>
                  </a:r>
                </a:p>
              </p:txBody>
            </p:sp>
            <p:sp>
              <p:nvSpPr>
                <p:cNvPr id="1513516" name="Rectangle 44"/>
                <p:cNvSpPr>
                  <a:spLocks noChangeArrowheads="1"/>
                </p:cNvSpPr>
                <p:nvPr/>
              </p:nvSpPr>
              <p:spPr bwMode="auto">
                <a:xfrm>
                  <a:off x="2784" y="1632"/>
                  <a:ext cx="576"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prod_id</a:t>
                  </a:r>
                </a:p>
              </p:txBody>
            </p:sp>
            <p:sp>
              <p:nvSpPr>
                <p:cNvPr id="1513517" name="Rectangle 45"/>
                <p:cNvSpPr>
                  <a:spLocks noChangeArrowheads="1"/>
                </p:cNvSpPr>
                <p:nvPr/>
              </p:nvSpPr>
              <p:spPr bwMode="auto">
                <a:xfrm>
                  <a:off x="2784" y="1796"/>
                  <a:ext cx="576" cy="17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2</a:t>
                  </a:r>
                </a:p>
              </p:txBody>
            </p:sp>
            <p:sp>
              <p:nvSpPr>
                <p:cNvPr id="1513518" name="Rectangle 46"/>
                <p:cNvSpPr>
                  <a:spLocks noChangeArrowheads="1"/>
                </p:cNvSpPr>
                <p:nvPr/>
              </p:nvSpPr>
              <p:spPr bwMode="auto">
                <a:xfrm>
                  <a:off x="2784" y="1968"/>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3</a:t>
                  </a:r>
                </a:p>
              </p:txBody>
            </p:sp>
            <p:sp>
              <p:nvSpPr>
                <p:cNvPr id="1513519" name="Rectangle 47"/>
                <p:cNvSpPr>
                  <a:spLocks noChangeArrowheads="1"/>
                </p:cNvSpPr>
                <p:nvPr/>
              </p:nvSpPr>
              <p:spPr bwMode="auto">
                <a:xfrm>
                  <a:off x="2784" y="2160"/>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1</a:t>
                  </a:r>
                </a:p>
              </p:txBody>
            </p:sp>
            <p:sp>
              <p:nvSpPr>
                <p:cNvPr id="1513520" name="Rectangle 48"/>
                <p:cNvSpPr>
                  <a:spLocks noChangeArrowheads="1"/>
                </p:cNvSpPr>
                <p:nvPr/>
              </p:nvSpPr>
              <p:spPr bwMode="auto">
                <a:xfrm>
                  <a:off x="2784" y="2352"/>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5</a:t>
                  </a:r>
                </a:p>
              </p:txBody>
            </p:sp>
            <p:sp>
              <p:nvSpPr>
                <p:cNvPr id="1513521" name="Rectangle 49"/>
                <p:cNvSpPr>
                  <a:spLocks noChangeArrowheads="1"/>
                </p:cNvSpPr>
                <p:nvPr/>
              </p:nvSpPr>
              <p:spPr bwMode="auto">
                <a:xfrm>
                  <a:off x="2160" y="2544"/>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2</a:t>
                  </a:r>
                </a:p>
              </p:txBody>
            </p:sp>
            <p:sp>
              <p:nvSpPr>
                <p:cNvPr id="1513522" name="Rectangle 50"/>
                <p:cNvSpPr>
                  <a:spLocks noChangeArrowheads="1"/>
                </p:cNvSpPr>
                <p:nvPr/>
              </p:nvSpPr>
              <p:spPr bwMode="auto">
                <a:xfrm>
                  <a:off x="2784" y="2544"/>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2</a:t>
                  </a:r>
                </a:p>
              </p:txBody>
            </p:sp>
            <p:sp>
              <p:nvSpPr>
                <p:cNvPr id="1513523" name="Rectangle 51"/>
                <p:cNvSpPr>
                  <a:spLocks noChangeArrowheads="1"/>
                </p:cNvSpPr>
                <p:nvPr/>
              </p:nvSpPr>
              <p:spPr bwMode="auto">
                <a:xfrm>
                  <a:off x="3360" y="1632"/>
                  <a:ext cx="432"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qty</a:t>
                  </a:r>
                </a:p>
              </p:txBody>
            </p:sp>
            <p:sp>
              <p:nvSpPr>
                <p:cNvPr id="1513524" name="Rectangle 52"/>
                <p:cNvSpPr>
                  <a:spLocks noChangeArrowheads="1"/>
                </p:cNvSpPr>
                <p:nvPr/>
              </p:nvSpPr>
              <p:spPr bwMode="auto">
                <a:xfrm>
                  <a:off x="3360" y="1796"/>
                  <a:ext cx="432" cy="17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15</a:t>
                  </a:r>
                </a:p>
              </p:txBody>
            </p:sp>
            <p:sp>
              <p:nvSpPr>
                <p:cNvPr id="1513525" name="Rectangle 53"/>
                <p:cNvSpPr>
                  <a:spLocks noChangeArrowheads="1"/>
                </p:cNvSpPr>
                <p:nvPr/>
              </p:nvSpPr>
              <p:spPr bwMode="auto">
                <a:xfrm>
                  <a:off x="3360" y="196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5</a:t>
                  </a:r>
                </a:p>
              </p:txBody>
            </p:sp>
            <p:sp>
              <p:nvSpPr>
                <p:cNvPr id="1513526" name="Rectangle 54"/>
                <p:cNvSpPr>
                  <a:spLocks noChangeArrowheads="1"/>
                </p:cNvSpPr>
                <p:nvPr/>
              </p:nvSpPr>
              <p:spPr bwMode="auto">
                <a:xfrm>
                  <a:off x="3360" y="216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37</a:t>
                  </a:r>
                </a:p>
              </p:txBody>
            </p:sp>
            <p:sp>
              <p:nvSpPr>
                <p:cNvPr id="1513527" name="Rectangle 55"/>
                <p:cNvSpPr>
                  <a:spLocks noChangeArrowheads="1"/>
                </p:cNvSpPr>
                <p:nvPr/>
              </p:nvSpPr>
              <p:spPr bwMode="auto">
                <a:xfrm>
                  <a:off x="3360" y="235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11</a:t>
                  </a:r>
                </a:p>
              </p:txBody>
            </p:sp>
            <p:sp>
              <p:nvSpPr>
                <p:cNvPr id="1513528" name="Rectangle 56"/>
                <p:cNvSpPr>
                  <a:spLocks noChangeArrowheads="1"/>
                </p:cNvSpPr>
                <p:nvPr/>
              </p:nvSpPr>
              <p:spPr bwMode="auto">
                <a:xfrm>
                  <a:off x="3360" y="2544"/>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1003</a:t>
                  </a:r>
                </a:p>
              </p:txBody>
            </p:sp>
          </p:grpSp>
          <p:sp>
            <p:nvSpPr>
              <p:cNvPr id="1513529" name="Freeform 57"/>
              <p:cNvSpPr>
                <a:spLocks/>
              </p:cNvSpPr>
              <p:nvPr/>
            </p:nvSpPr>
            <p:spPr bwMode="auto">
              <a:xfrm>
                <a:off x="336" y="2544"/>
                <a:ext cx="2448" cy="1440"/>
              </a:xfrm>
              <a:custGeom>
                <a:avLst/>
                <a:gdLst>
                  <a:gd name="T0" fmla="*/ 0 w 2448"/>
                  <a:gd name="T1" fmla="*/ 0 h 1440"/>
                  <a:gd name="T2" fmla="*/ 0 w 2448"/>
                  <a:gd name="T3" fmla="*/ 1440 h 1440"/>
                  <a:gd name="T4" fmla="*/ 2448 w 2448"/>
                  <a:gd name="T5" fmla="*/ 1440 h 1440"/>
                  <a:gd name="T6" fmla="*/ 2448 w 2448"/>
                  <a:gd name="T7" fmla="*/ 192 h 1440"/>
                  <a:gd name="T8" fmla="*/ 1824 w 2448"/>
                  <a:gd name="T9" fmla="*/ 192 h 1440"/>
                  <a:gd name="T10" fmla="*/ 1824 w 2448"/>
                  <a:gd name="T11" fmla="*/ 480 h 1440"/>
                  <a:gd name="T12" fmla="*/ 528 w 2448"/>
                  <a:gd name="T13" fmla="*/ 480 h 1440"/>
                  <a:gd name="T14" fmla="*/ 528 w 2448"/>
                  <a:gd name="T15" fmla="*/ 0 h 1440"/>
                  <a:gd name="T16" fmla="*/ 0 w 2448"/>
                  <a:gd name="T17"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8" h="1440">
                    <a:moveTo>
                      <a:pt x="0" y="0"/>
                    </a:moveTo>
                    <a:lnTo>
                      <a:pt x="0" y="1440"/>
                    </a:lnTo>
                    <a:lnTo>
                      <a:pt x="2448" y="1440"/>
                    </a:lnTo>
                    <a:lnTo>
                      <a:pt x="2448" y="192"/>
                    </a:lnTo>
                    <a:lnTo>
                      <a:pt x="1824" y="192"/>
                    </a:lnTo>
                    <a:lnTo>
                      <a:pt x="1824" y="480"/>
                    </a:lnTo>
                    <a:lnTo>
                      <a:pt x="528" y="480"/>
                    </a:lnTo>
                    <a:lnTo>
                      <a:pt x="528" y="0"/>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sp>
            <p:nvSpPr>
              <p:cNvPr id="1513530" name="Text Box 58"/>
              <p:cNvSpPr txBox="1">
                <a:spLocks noChangeArrowheads="1"/>
              </p:cNvSpPr>
              <p:nvPr/>
            </p:nvSpPr>
            <p:spPr bwMode="auto">
              <a:xfrm>
                <a:off x="1480" y="2656"/>
                <a:ext cx="617"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Result</a:t>
                </a:r>
              </a:p>
            </p:txBody>
          </p:sp>
          <p:sp>
            <p:nvSpPr>
              <p:cNvPr id="1513531" name="Freeform 59"/>
              <p:cNvSpPr>
                <a:spLocks/>
              </p:cNvSpPr>
              <p:nvPr/>
            </p:nvSpPr>
            <p:spPr bwMode="auto">
              <a:xfrm>
                <a:off x="2784" y="2736"/>
                <a:ext cx="1920" cy="1248"/>
              </a:xfrm>
              <a:custGeom>
                <a:avLst/>
                <a:gdLst>
                  <a:gd name="T0" fmla="*/ 0 w 1920"/>
                  <a:gd name="T1" fmla="*/ 0 h 1248"/>
                  <a:gd name="T2" fmla="*/ 0 w 1920"/>
                  <a:gd name="T3" fmla="*/ 1248 h 1248"/>
                  <a:gd name="T4" fmla="*/ 1920 w 1920"/>
                  <a:gd name="T5" fmla="*/ 1248 h 1248"/>
                  <a:gd name="T6" fmla="*/ 1920 w 1920"/>
                  <a:gd name="T7" fmla="*/ 0 h 1248"/>
                  <a:gd name="T8" fmla="*/ 1392 w 1920"/>
                  <a:gd name="T9" fmla="*/ 0 h 1248"/>
                  <a:gd name="T10" fmla="*/ 1392 w 1920"/>
                  <a:gd name="T11" fmla="*/ 288 h 1248"/>
                  <a:gd name="T12" fmla="*/ 576 w 1920"/>
                  <a:gd name="T13" fmla="*/ 288 h 1248"/>
                  <a:gd name="T14" fmla="*/ 576 w 1920"/>
                  <a:gd name="T15" fmla="*/ 0 h 1248"/>
                  <a:gd name="T16" fmla="*/ 0 w 1920"/>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0" h="1248">
                    <a:moveTo>
                      <a:pt x="0" y="0"/>
                    </a:moveTo>
                    <a:lnTo>
                      <a:pt x="0" y="1248"/>
                    </a:lnTo>
                    <a:lnTo>
                      <a:pt x="1920" y="1248"/>
                    </a:lnTo>
                    <a:lnTo>
                      <a:pt x="1920" y="0"/>
                    </a:lnTo>
                    <a:lnTo>
                      <a:pt x="1392" y="0"/>
                    </a:lnTo>
                    <a:lnTo>
                      <a:pt x="1392" y="288"/>
                    </a:lnTo>
                    <a:lnTo>
                      <a:pt x="576" y="288"/>
                    </a:lnTo>
                    <a:lnTo>
                      <a:pt x="576" y="0"/>
                    </a:lnTo>
                    <a:lnTo>
                      <a:pt x="0" y="0"/>
                    </a:lnTo>
                    <a:close/>
                  </a:path>
                </a:pathLst>
              </a:custGeom>
              <a:gradFill rotWithShape="0">
                <a:gsLst>
                  <a:gs pos="0">
                    <a:srgbClr val="99CCFF"/>
                  </a:gs>
                  <a:gs pos="100000">
                    <a:srgbClr val="99CCFF">
                      <a:gamma/>
                      <a:tint val="0"/>
                      <a:invGamma/>
                    </a:srgbClr>
                  </a:gs>
                </a:gsLst>
                <a:lin ang="5400000" scaled="1"/>
              </a:gradFill>
              <a:ln w="9525" cap="flat" cmpd="sng">
                <a:solidFill>
                  <a:schemeClr val="tx1"/>
                </a:solidFill>
                <a:prstDash val="solid"/>
                <a:round/>
                <a:headEnd type="none" w="med" len="med"/>
                <a:tailEnd type="none" w="med" len="med"/>
              </a:ln>
              <a:effectLst>
                <a:outerShdw dist="125724" dir="2700000" algn="ctr" rotWithShape="0">
                  <a:srgbClr val="C0C0C0"/>
                </a:outerShdw>
              </a:effectLst>
            </p:spPr>
            <p:txBody>
              <a:bodyPr wrap="none" lIns="182880" tIns="182880" rIns="182880" bIns="182880" anchor="ctr"/>
              <a:lstStyle/>
              <a:p>
                <a:endParaRPr lang="zh-CN" altLang="en-US"/>
              </a:p>
            </p:txBody>
          </p:sp>
          <p:grpSp>
            <p:nvGrpSpPr>
              <p:cNvPr id="1513532" name="Group 60"/>
              <p:cNvGrpSpPr>
                <a:grpSpLocks/>
              </p:cNvGrpSpPr>
              <p:nvPr/>
            </p:nvGrpSpPr>
            <p:grpSpPr bwMode="auto">
              <a:xfrm>
                <a:off x="1584" y="2880"/>
                <a:ext cx="2496" cy="1152"/>
                <a:chOff x="1584" y="2880"/>
                <a:chExt cx="2496" cy="1152"/>
              </a:xfrm>
            </p:grpSpPr>
            <p:sp>
              <p:nvSpPr>
                <p:cNvPr id="1513533" name="Rectangle 61"/>
                <p:cNvSpPr>
                  <a:spLocks noChangeArrowheads="1"/>
                </p:cNvSpPr>
                <p:nvPr/>
              </p:nvSpPr>
              <p:spPr bwMode="auto">
                <a:xfrm>
                  <a:off x="1584" y="2880"/>
                  <a:ext cx="1283" cy="183"/>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buyer_name</a:t>
                  </a:r>
                </a:p>
              </p:txBody>
            </p:sp>
            <p:sp>
              <p:nvSpPr>
                <p:cNvPr id="1513534" name="Rectangle 62"/>
                <p:cNvSpPr>
                  <a:spLocks noChangeArrowheads="1"/>
                </p:cNvSpPr>
                <p:nvPr/>
              </p:nvSpPr>
              <p:spPr bwMode="auto">
                <a:xfrm>
                  <a:off x="1584" y="3063"/>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smtClean="0"/>
                    <a:t>Eva </a:t>
                  </a:r>
                  <a:r>
                    <a:rPr lang="en-US" altLang="en-US" sz="1600" dirty="0" err="1" smtClean="0"/>
                    <a:t>Corets</a:t>
                  </a:r>
                  <a:endParaRPr lang="en-US" altLang="en-US" sz="1600" dirty="0"/>
                </a:p>
              </p:txBody>
            </p:sp>
            <p:sp>
              <p:nvSpPr>
                <p:cNvPr id="1513535" name="Rectangle 63"/>
                <p:cNvSpPr>
                  <a:spLocks noChangeArrowheads="1"/>
                </p:cNvSpPr>
                <p:nvPr/>
              </p:nvSpPr>
              <p:spPr bwMode="auto">
                <a:xfrm>
                  <a:off x="1584" y="3255"/>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Adam Barr</a:t>
                  </a:r>
                </a:p>
              </p:txBody>
            </p:sp>
            <p:sp>
              <p:nvSpPr>
                <p:cNvPr id="1513536" name="Rectangle 64"/>
                <p:cNvSpPr>
                  <a:spLocks noChangeArrowheads="1"/>
                </p:cNvSpPr>
                <p:nvPr/>
              </p:nvSpPr>
              <p:spPr bwMode="auto">
                <a:xfrm>
                  <a:off x="1595" y="3447"/>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smtClean="0"/>
                    <a:t>Sean Chai</a:t>
                  </a:r>
                  <a:endParaRPr lang="en-US" altLang="en-US" sz="1600" dirty="0"/>
                </a:p>
              </p:txBody>
            </p:sp>
            <p:sp>
              <p:nvSpPr>
                <p:cNvPr id="1513537" name="Rectangle 65"/>
                <p:cNvSpPr>
                  <a:spLocks noChangeArrowheads="1"/>
                </p:cNvSpPr>
                <p:nvPr/>
              </p:nvSpPr>
              <p:spPr bwMode="auto">
                <a:xfrm>
                  <a:off x="1584" y="3639"/>
                  <a:ext cx="1283"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Adam Barr</a:t>
                  </a:r>
                </a:p>
              </p:txBody>
            </p:sp>
            <p:sp>
              <p:nvSpPr>
                <p:cNvPr id="1513538" name="Rectangle 66"/>
                <p:cNvSpPr>
                  <a:spLocks noChangeArrowheads="1"/>
                </p:cNvSpPr>
                <p:nvPr/>
              </p:nvSpPr>
              <p:spPr bwMode="auto">
                <a:xfrm>
                  <a:off x="1584" y="3840"/>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smtClean="0"/>
                    <a:t>Erin </a:t>
                  </a:r>
                  <a:r>
                    <a:rPr lang="en-US" altLang="en-US" sz="1600" dirty="0" err="1" smtClean="0"/>
                    <a:t>O’Melia</a:t>
                  </a:r>
                  <a:endParaRPr lang="en-US" altLang="en-US" sz="1600" dirty="0"/>
                </a:p>
              </p:txBody>
            </p:sp>
            <p:sp>
              <p:nvSpPr>
                <p:cNvPr id="1513539" name="Rectangle 67"/>
                <p:cNvSpPr>
                  <a:spLocks noChangeArrowheads="1"/>
                </p:cNvSpPr>
                <p:nvPr/>
              </p:nvSpPr>
              <p:spPr bwMode="auto">
                <a:xfrm>
                  <a:off x="2867" y="2880"/>
                  <a:ext cx="781" cy="183"/>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prod_name</a:t>
                  </a:r>
                </a:p>
              </p:txBody>
            </p:sp>
            <p:sp>
              <p:nvSpPr>
                <p:cNvPr id="1513540" name="Rectangle 68"/>
                <p:cNvSpPr>
                  <a:spLocks noChangeArrowheads="1"/>
                </p:cNvSpPr>
                <p:nvPr/>
              </p:nvSpPr>
              <p:spPr bwMode="auto">
                <a:xfrm>
                  <a:off x="2867" y="3063"/>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Apples</a:t>
                  </a:r>
                </a:p>
              </p:txBody>
            </p:sp>
            <p:sp>
              <p:nvSpPr>
                <p:cNvPr id="1513541" name="Rectangle 69"/>
                <p:cNvSpPr>
                  <a:spLocks noChangeArrowheads="1"/>
                </p:cNvSpPr>
                <p:nvPr/>
              </p:nvSpPr>
              <p:spPr bwMode="auto">
                <a:xfrm>
                  <a:off x="2867" y="3255"/>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Pears</a:t>
                  </a:r>
                </a:p>
              </p:txBody>
            </p:sp>
            <p:sp>
              <p:nvSpPr>
                <p:cNvPr id="1513542" name="Rectangle 70"/>
                <p:cNvSpPr>
                  <a:spLocks noChangeArrowheads="1"/>
                </p:cNvSpPr>
                <p:nvPr/>
              </p:nvSpPr>
              <p:spPr bwMode="auto">
                <a:xfrm>
                  <a:off x="2867" y="3447"/>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Pears</a:t>
                  </a:r>
                </a:p>
              </p:txBody>
            </p:sp>
            <p:sp>
              <p:nvSpPr>
                <p:cNvPr id="1513543" name="Rectangle 71"/>
                <p:cNvSpPr>
                  <a:spLocks noChangeArrowheads="1"/>
                </p:cNvSpPr>
                <p:nvPr/>
              </p:nvSpPr>
              <p:spPr bwMode="auto">
                <a:xfrm>
                  <a:off x="2867" y="3639"/>
                  <a:ext cx="781"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Oranges</a:t>
                  </a:r>
                </a:p>
              </p:txBody>
            </p:sp>
            <p:sp>
              <p:nvSpPr>
                <p:cNvPr id="1513544" name="Rectangle 72"/>
                <p:cNvSpPr>
                  <a:spLocks noChangeArrowheads="1"/>
                </p:cNvSpPr>
                <p:nvPr/>
              </p:nvSpPr>
              <p:spPr bwMode="auto">
                <a:xfrm>
                  <a:off x="2867" y="3840"/>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Peaches</a:t>
                  </a:r>
                </a:p>
              </p:txBody>
            </p:sp>
            <p:sp>
              <p:nvSpPr>
                <p:cNvPr id="1513545" name="Rectangle 73"/>
                <p:cNvSpPr>
                  <a:spLocks noChangeArrowheads="1"/>
                </p:cNvSpPr>
                <p:nvPr/>
              </p:nvSpPr>
              <p:spPr bwMode="auto">
                <a:xfrm>
                  <a:off x="3652" y="2880"/>
                  <a:ext cx="428" cy="183"/>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qty</a:t>
                  </a:r>
                </a:p>
              </p:txBody>
            </p:sp>
            <p:sp>
              <p:nvSpPr>
                <p:cNvPr id="1513546" name="Rectangle 74"/>
                <p:cNvSpPr>
                  <a:spLocks noChangeArrowheads="1"/>
                </p:cNvSpPr>
                <p:nvPr/>
              </p:nvSpPr>
              <p:spPr bwMode="auto">
                <a:xfrm>
                  <a:off x="3652" y="3063"/>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37</a:t>
                  </a:r>
                </a:p>
              </p:txBody>
            </p:sp>
            <p:sp>
              <p:nvSpPr>
                <p:cNvPr id="1513547" name="Rectangle 75"/>
                <p:cNvSpPr>
                  <a:spLocks noChangeArrowheads="1"/>
                </p:cNvSpPr>
                <p:nvPr/>
              </p:nvSpPr>
              <p:spPr bwMode="auto">
                <a:xfrm>
                  <a:off x="3652" y="3255"/>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15</a:t>
                  </a:r>
                </a:p>
              </p:txBody>
            </p:sp>
            <p:sp>
              <p:nvSpPr>
                <p:cNvPr id="1513548" name="Rectangle 76"/>
                <p:cNvSpPr>
                  <a:spLocks noChangeArrowheads="1"/>
                </p:cNvSpPr>
                <p:nvPr/>
              </p:nvSpPr>
              <p:spPr bwMode="auto">
                <a:xfrm>
                  <a:off x="3652" y="3447"/>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1003</a:t>
                  </a:r>
                </a:p>
              </p:txBody>
            </p:sp>
            <p:sp>
              <p:nvSpPr>
                <p:cNvPr id="1513549" name="Rectangle 77"/>
                <p:cNvSpPr>
                  <a:spLocks noChangeArrowheads="1"/>
                </p:cNvSpPr>
                <p:nvPr/>
              </p:nvSpPr>
              <p:spPr bwMode="auto">
                <a:xfrm>
                  <a:off x="3652" y="3639"/>
                  <a:ext cx="428"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5</a:t>
                  </a:r>
                </a:p>
              </p:txBody>
            </p:sp>
            <p:sp>
              <p:nvSpPr>
                <p:cNvPr id="1513550" name="Rectangle 78"/>
                <p:cNvSpPr>
                  <a:spLocks noChangeArrowheads="1"/>
                </p:cNvSpPr>
                <p:nvPr/>
              </p:nvSpPr>
              <p:spPr bwMode="auto">
                <a:xfrm>
                  <a:off x="3652" y="3840"/>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11</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513476"/>
                                        </p:tgtEl>
                                        <p:attrNameLst>
                                          <p:attrName>style.visibility</p:attrName>
                                        </p:attrNameLst>
                                      </p:cBhvr>
                                      <p:to>
                                        <p:strVal val="visible"/>
                                      </p:to>
                                    </p:set>
                                    <p:animEffect transition="in" filter="barn(inHorizontal)">
                                      <p:cBhvr>
                                        <p:cTn id="7" dur="500"/>
                                        <p:tgtEl>
                                          <p:spTgt spid="151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2DD6DB9-8491-4686-9358-1B646F2DED23}" type="slidenum">
              <a:rPr lang="zh-CN" altLang="en-US"/>
              <a:pPr/>
              <a:t>81</a:t>
            </a:fld>
            <a:endParaRPr lang="en-US" altLang="zh-CN"/>
          </a:p>
        </p:txBody>
      </p:sp>
      <p:sp>
        <p:nvSpPr>
          <p:cNvPr id="5" name="日期占位符 4"/>
          <p:cNvSpPr>
            <a:spLocks noGrp="1"/>
          </p:cNvSpPr>
          <p:nvPr>
            <p:ph type="dt" sz="half" idx="11"/>
          </p:nvPr>
        </p:nvSpPr>
        <p:spPr/>
        <p:txBody>
          <a:bodyPr/>
          <a:lstStyle/>
          <a:p>
            <a:fld id="{BA864449-2D74-4F7C-84F1-F06F5EB7DB8A}" type="datetime1">
              <a:rPr lang="zh-CN" altLang="en-US"/>
              <a:pPr/>
              <a:t>2017/4/15</a:t>
            </a:fld>
            <a:endParaRPr lang="en-US" altLang="zh-CN" sz="1000"/>
          </a:p>
        </p:txBody>
      </p:sp>
      <p:sp>
        <p:nvSpPr>
          <p:cNvPr id="1725442" name="Rectangle 2"/>
          <p:cNvSpPr>
            <a:spLocks noGrp="1" noChangeArrowheads="1"/>
          </p:cNvSpPr>
          <p:nvPr>
            <p:ph type="title"/>
          </p:nvPr>
        </p:nvSpPr>
        <p:spPr/>
        <p:txBody>
          <a:bodyPr/>
          <a:lstStyle/>
          <a:p>
            <a:r>
              <a:rPr lang="en-US" altLang="en-US"/>
              <a:t>4.4.1</a:t>
            </a:r>
            <a:r>
              <a:rPr lang="en-US" altLang="zh-CN"/>
              <a:t> </a:t>
            </a:r>
            <a:r>
              <a:rPr lang="en-US" altLang="en-US"/>
              <a:t>数据查询</a:t>
            </a:r>
            <a:endParaRPr lang="zh-CN" altLang="en-US"/>
          </a:p>
        </p:txBody>
      </p:sp>
      <p:sp>
        <p:nvSpPr>
          <p:cNvPr id="1725443" name="Rectangle 3"/>
          <p:cNvSpPr>
            <a:spLocks noGrp="1" noChangeArrowheads="1"/>
          </p:cNvSpPr>
          <p:nvPr>
            <p:ph type="body" idx="1"/>
          </p:nvPr>
        </p:nvSpPr>
        <p:spPr>
          <a:xfrm>
            <a:off x="631825" y="1268413"/>
            <a:ext cx="8497888" cy="5246687"/>
          </a:xfrm>
        </p:spPr>
        <p:txBody>
          <a:bodyPr/>
          <a:lstStyle/>
          <a:p>
            <a:pPr>
              <a:lnSpc>
                <a:spcPct val="80000"/>
              </a:lnSpc>
            </a:pPr>
            <a:r>
              <a:rPr lang="en-US" altLang="zh-CN">
                <a:ea typeface=""/>
                <a:cs typeface=""/>
              </a:rPr>
              <a:t>1. 单表查询</a:t>
            </a:r>
          </a:p>
          <a:p>
            <a:pPr>
              <a:lnSpc>
                <a:spcPct val="80000"/>
              </a:lnSpc>
            </a:pPr>
            <a:r>
              <a:rPr lang="en-US" altLang="zh-CN">
                <a:ea typeface=""/>
                <a:cs typeface=""/>
              </a:rPr>
              <a:t>2. 连接查询</a:t>
            </a:r>
          </a:p>
          <a:p>
            <a:pPr>
              <a:lnSpc>
                <a:spcPct val="80000"/>
              </a:lnSpc>
            </a:pPr>
            <a:r>
              <a:rPr lang="en-US" altLang="zh-CN">
                <a:solidFill>
                  <a:srgbClr val="0000FF"/>
                </a:solidFill>
                <a:ea typeface=""/>
                <a:cs typeface=""/>
              </a:rPr>
              <a:t>3. 嵌套查询</a:t>
            </a:r>
          </a:p>
          <a:p>
            <a:pPr lvl="1">
              <a:lnSpc>
                <a:spcPct val="80000"/>
              </a:lnSpc>
            </a:pPr>
            <a:r>
              <a:rPr lang="en-US" altLang="zh-CN"/>
              <a:t>(1) </a:t>
            </a:r>
            <a:r>
              <a:rPr lang="zh-CN" altLang="en-US"/>
              <a:t>嵌套查询概述</a:t>
            </a:r>
          </a:p>
          <a:p>
            <a:pPr lvl="1">
              <a:lnSpc>
                <a:spcPct val="80000"/>
              </a:lnSpc>
            </a:pPr>
            <a:r>
              <a:rPr lang="en-US" altLang="zh-CN"/>
              <a:t>(2) </a:t>
            </a:r>
            <a:r>
              <a:rPr lang="zh-CN" altLang="en-US"/>
              <a:t>嵌套查询分类及求解方法</a:t>
            </a:r>
          </a:p>
          <a:p>
            <a:pPr lvl="1">
              <a:lnSpc>
                <a:spcPct val="80000"/>
              </a:lnSpc>
            </a:pPr>
            <a:r>
              <a:rPr lang="en-US" altLang="zh-CN"/>
              <a:t>(3) </a:t>
            </a:r>
            <a:r>
              <a:rPr lang="zh-CN" altLang="en-US"/>
              <a:t>引出子查询的谓词</a:t>
            </a:r>
          </a:p>
          <a:p>
            <a:pPr lvl="2">
              <a:lnSpc>
                <a:spcPct val="80000"/>
              </a:lnSpc>
            </a:pPr>
            <a:r>
              <a:rPr lang="zh-CN" altLang="en-US">
                <a:latin typeface="宋体" pitchFamily="2" charset="-122"/>
              </a:rPr>
              <a:t>带有</a:t>
            </a:r>
            <a:r>
              <a:rPr lang="en-US" altLang="zh-CN">
                <a:latin typeface="宋体" pitchFamily="2" charset="-122"/>
              </a:rPr>
              <a:t>IN</a:t>
            </a:r>
            <a:r>
              <a:rPr lang="zh-CN" altLang="en-US">
                <a:latin typeface="宋体" pitchFamily="2" charset="-122"/>
              </a:rPr>
              <a:t>谓词的子查询</a:t>
            </a:r>
          </a:p>
          <a:p>
            <a:pPr lvl="2">
              <a:lnSpc>
                <a:spcPct val="80000"/>
              </a:lnSpc>
            </a:pPr>
            <a:r>
              <a:rPr lang="zh-CN" altLang="en-US">
                <a:latin typeface="宋体" pitchFamily="2" charset="-122"/>
              </a:rPr>
              <a:t>带有比较运算符的子查询</a:t>
            </a:r>
          </a:p>
          <a:p>
            <a:pPr lvl="2">
              <a:lnSpc>
                <a:spcPct val="80000"/>
              </a:lnSpc>
            </a:pPr>
            <a:r>
              <a:rPr lang="zh-CN" altLang="en-US">
                <a:latin typeface="宋体" pitchFamily="2" charset="-122"/>
              </a:rPr>
              <a:t>带有</a:t>
            </a:r>
            <a:r>
              <a:rPr lang="en-US" altLang="zh-CN">
                <a:latin typeface="宋体" pitchFamily="2" charset="-122"/>
              </a:rPr>
              <a:t>ANY</a:t>
            </a:r>
            <a:r>
              <a:rPr lang="zh-CN" altLang="en-US">
                <a:latin typeface="宋体" pitchFamily="2" charset="-122"/>
              </a:rPr>
              <a:t>或</a:t>
            </a:r>
            <a:r>
              <a:rPr lang="en-US" altLang="zh-CN">
                <a:latin typeface="宋体" pitchFamily="2" charset="-122"/>
              </a:rPr>
              <a:t>ALL</a:t>
            </a:r>
            <a:r>
              <a:rPr lang="zh-CN" altLang="en-US">
                <a:latin typeface="宋体" pitchFamily="2" charset="-122"/>
              </a:rPr>
              <a:t>谓词的子查询</a:t>
            </a:r>
          </a:p>
          <a:p>
            <a:pPr lvl="2">
              <a:lnSpc>
                <a:spcPct val="80000"/>
              </a:lnSpc>
            </a:pPr>
            <a:r>
              <a:rPr lang="zh-CN" altLang="en-US">
                <a:latin typeface="宋体" pitchFamily="2" charset="-122"/>
              </a:rPr>
              <a:t>带有</a:t>
            </a:r>
            <a:r>
              <a:rPr lang="en-US" altLang="zh-CN">
                <a:latin typeface="宋体" pitchFamily="2" charset="-122"/>
              </a:rPr>
              <a:t>EXISTS</a:t>
            </a:r>
            <a:r>
              <a:rPr lang="zh-CN" altLang="en-US">
                <a:latin typeface="宋体" pitchFamily="2" charset="-122"/>
              </a:rPr>
              <a:t>谓词的子查询</a:t>
            </a:r>
            <a:r>
              <a:rPr lang="zh-CN" altLang="en-US">
                <a:solidFill>
                  <a:schemeClr val="tx2"/>
                </a:solidFill>
              </a:rPr>
              <a:t> </a:t>
            </a:r>
            <a:endParaRPr lang="en-US" altLang="zh-CN">
              <a:ea typeface=""/>
              <a:cs typeface=""/>
            </a:endParaRPr>
          </a:p>
          <a:p>
            <a:pPr>
              <a:lnSpc>
                <a:spcPct val="80000"/>
              </a:lnSpc>
            </a:pPr>
            <a:r>
              <a:rPr lang="en-US" altLang="zh-CN">
                <a:ea typeface=""/>
                <a:cs typeface=""/>
              </a:rPr>
              <a:t>4. 集合查询</a:t>
            </a:r>
            <a:endParaRPr lang="en-US" altLang="en-US">
              <a:ea typeface=""/>
              <a:cs typeface=""/>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D8C703-3285-4E24-98E3-3D90014B958D}" type="slidenum">
              <a:rPr lang="zh-CN" altLang="en-US"/>
              <a:pPr/>
              <a:t>82</a:t>
            </a:fld>
            <a:endParaRPr lang="en-US" altLang="zh-CN"/>
          </a:p>
        </p:txBody>
      </p:sp>
      <p:sp>
        <p:nvSpPr>
          <p:cNvPr id="5" name="日期占位符 4"/>
          <p:cNvSpPr>
            <a:spLocks noGrp="1"/>
          </p:cNvSpPr>
          <p:nvPr>
            <p:ph type="dt" sz="half" idx="11"/>
          </p:nvPr>
        </p:nvSpPr>
        <p:spPr/>
        <p:txBody>
          <a:bodyPr/>
          <a:lstStyle/>
          <a:p>
            <a:fld id="{3D37FDC7-81FD-47F5-B802-9047A210590D}" type="datetime1">
              <a:rPr lang="zh-CN" altLang="en-US"/>
              <a:pPr/>
              <a:t>2017/4/15</a:t>
            </a:fld>
            <a:endParaRPr lang="en-US" altLang="zh-CN" sz="1000"/>
          </a:p>
        </p:txBody>
      </p:sp>
      <p:sp>
        <p:nvSpPr>
          <p:cNvPr id="1401858" name="Rectangle 2"/>
          <p:cNvSpPr>
            <a:spLocks noGrp="1" noChangeArrowheads="1"/>
          </p:cNvSpPr>
          <p:nvPr>
            <p:ph type="title"/>
          </p:nvPr>
        </p:nvSpPr>
        <p:spPr/>
        <p:txBody>
          <a:bodyPr/>
          <a:lstStyle/>
          <a:p>
            <a:r>
              <a:rPr lang="en-US" altLang="zh-CN"/>
              <a:t>(1)  </a:t>
            </a:r>
            <a:r>
              <a:rPr lang="zh-CN" altLang="en-US"/>
              <a:t>嵌套查询概述</a:t>
            </a:r>
          </a:p>
        </p:txBody>
      </p:sp>
      <p:sp>
        <p:nvSpPr>
          <p:cNvPr id="1401859" name="Rectangle 3"/>
          <p:cNvSpPr>
            <a:spLocks noGrp="1" noChangeArrowheads="1"/>
          </p:cNvSpPr>
          <p:nvPr>
            <p:ph type="body" idx="1"/>
          </p:nvPr>
        </p:nvSpPr>
        <p:spPr>
          <a:xfrm>
            <a:off x="631825" y="1196975"/>
            <a:ext cx="8858250" cy="5170488"/>
          </a:xfrm>
        </p:spPr>
        <p:txBody>
          <a:bodyPr/>
          <a:lstStyle/>
          <a:p>
            <a:pPr marL="342900" indent="-342900" defTabSz="914400">
              <a:spcBef>
                <a:spcPct val="0"/>
              </a:spcBef>
              <a:spcAft>
                <a:spcPct val="40000"/>
              </a:spcAft>
            </a:pPr>
            <a:r>
              <a:rPr lang="zh-CN" altLang="en-US" dirty="0"/>
              <a:t>一个</a:t>
            </a:r>
            <a:r>
              <a:rPr lang="en-US" altLang="zh-CN" dirty="0"/>
              <a:t>SELECT-FROM-WHERE</a:t>
            </a:r>
            <a:r>
              <a:rPr lang="zh-CN" altLang="en-US" dirty="0"/>
              <a:t>语句称为一个查询块</a:t>
            </a:r>
          </a:p>
          <a:p>
            <a:pPr marL="342900" indent="-342900" defTabSz="914400">
              <a:spcBef>
                <a:spcPct val="0"/>
              </a:spcBef>
              <a:spcAft>
                <a:spcPct val="40000"/>
              </a:spcAft>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短语的条件中的查询称为嵌套查询</a:t>
            </a:r>
          </a:p>
          <a:p>
            <a:pPr marL="1143000" lvl="2" indent="-228600" defTabSz="914400">
              <a:spcBef>
                <a:spcPct val="0"/>
              </a:spcBef>
              <a:buFont typeface="Wingdings" pitchFamily="2" charset="2"/>
              <a:buNone/>
            </a:pPr>
            <a:r>
              <a:rPr lang="zh-CN" altLang="en-US"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FROM Student 	</a:t>
            </a:r>
            <a:r>
              <a:rPr lang="zh-CN" altLang="en-US" sz="2400" dirty="0">
                <a:solidFill>
                  <a:srgbClr val="0000FF"/>
                </a:solidFill>
              </a:rPr>
              <a:t>外层查询</a:t>
            </a:r>
            <a:r>
              <a:rPr lang="en-US" altLang="zh-CN" sz="2400" dirty="0">
                <a:solidFill>
                  <a:srgbClr val="0000FF"/>
                </a:solidFill>
              </a:rPr>
              <a:t>/</a:t>
            </a:r>
            <a:r>
              <a:rPr lang="zh-CN" altLang="en-US" sz="2400" dirty="0">
                <a:solidFill>
                  <a:srgbClr val="0000FF"/>
                </a:solidFill>
              </a:rPr>
              <a:t>父查询</a:t>
            </a:r>
          </a:p>
          <a:p>
            <a:pPr marL="1143000" lvl="2" indent="-228600" defTabSz="914400">
              <a:spcBef>
                <a:spcPct val="0"/>
              </a:spcBef>
              <a:buClrTx/>
              <a:buFontTx/>
              <a:buNone/>
            </a:pPr>
            <a:r>
              <a:rPr lang="zh-CN" altLang="en-US" sz="2400" dirty="0">
                <a:solidFill>
                  <a:srgbClr val="0000FF"/>
                </a:solidFill>
              </a:rPr>
              <a:t> </a:t>
            </a:r>
            <a:r>
              <a:rPr lang="en-US" altLang="zh-CN" sz="2400" dirty="0">
                <a:solidFill>
                  <a:srgbClr val="0000FF"/>
                </a:solidFill>
              </a:rPr>
              <a:t> WHERE </a:t>
            </a:r>
            <a:r>
              <a:rPr lang="en-US" altLang="zh-CN" sz="2400" dirty="0" err="1">
                <a:solidFill>
                  <a:srgbClr val="0000FF"/>
                </a:solidFill>
              </a:rPr>
              <a:t>Sno</a:t>
            </a:r>
            <a:r>
              <a:rPr lang="en-US" altLang="zh-CN" sz="2400" dirty="0">
                <a:solidFill>
                  <a:srgbClr val="0000FF"/>
                </a:solidFill>
              </a:rPr>
              <a:t> IN</a:t>
            </a:r>
          </a:p>
          <a:p>
            <a:pPr marL="1143000" lvl="2" indent="-228600" defTabSz="914400">
              <a:spcBef>
                <a:spcPct val="0"/>
              </a:spcBef>
              <a:buClrTx/>
              <a:buFontTx/>
              <a:buNone/>
            </a:pPr>
            <a:r>
              <a:rPr lang="en-US" altLang="zh-CN" sz="2400" dirty="0"/>
              <a:t>         </a:t>
            </a:r>
            <a:r>
              <a:rPr lang="zh-CN" altLang="en-US" sz="2400" dirty="0">
                <a:solidFill>
                  <a:srgbClr val="FF0000"/>
                </a:solidFill>
              </a:rPr>
              <a:t>（</a:t>
            </a:r>
            <a:r>
              <a:rPr lang="en-US" altLang="zh-CN" sz="2400" dirty="0">
                <a:solidFill>
                  <a:srgbClr val="FF0000"/>
                </a:solidFill>
              </a:rPr>
              <a:t>SELECT </a:t>
            </a:r>
            <a:r>
              <a:rPr lang="en-US" altLang="zh-CN" sz="2400" dirty="0" err="1">
                <a:solidFill>
                  <a:srgbClr val="FF0000"/>
                </a:solidFill>
              </a:rPr>
              <a:t>Sno</a:t>
            </a:r>
            <a:r>
              <a:rPr lang="en-US" altLang="zh-CN" sz="2400" dirty="0">
                <a:solidFill>
                  <a:srgbClr val="FF0000"/>
                </a:solidFill>
              </a:rPr>
              <a:t> FROM SC </a:t>
            </a:r>
            <a:r>
              <a:rPr lang="zh-CN" altLang="en-US" sz="2400" dirty="0">
                <a:solidFill>
                  <a:srgbClr val="FF0000"/>
                </a:solidFill>
              </a:rPr>
              <a:t>内层查询</a:t>
            </a:r>
            <a:r>
              <a:rPr lang="en-US" altLang="zh-CN" sz="2400" dirty="0">
                <a:solidFill>
                  <a:srgbClr val="FF0000"/>
                </a:solidFill>
              </a:rPr>
              <a:t>/</a:t>
            </a:r>
            <a:r>
              <a:rPr lang="zh-CN" altLang="en-US" sz="2400" dirty="0">
                <a:solidFill>
                  <a:srgbClr val="FF0000"/>
                </a:solidFill>
              </a:rPr>
              <a:t>子查询</a:t>
            </a:r>
          </a:p>
          <a:p>
            <a:pPr marL="742950" lvl="1" indent="-285750" defTabSz="914400">
              <a:spcBef>
                <a:spcPct val="0"/>
              </a:spcBef>
              <a:buClrTx/>
              <a:buSzPct val="100000"/>
              <a:buFontTx/>
              <a:buNone/>
            </a:pPr>
            <a:r>
              <a:rPr lang="zh-CN" altLang="en-US" sz="2400" dirty="0">
                <a:solidFill>
                  <a:srgbClr val="FF0000"/>
                </a:solidFill>
              </a:rPr>
              <a:t>                       </a:t>
            </a:r>
            <a:r>
              <a:rPr lang="en-US" altLang="zh-CN" sz="2400" dirty="0">
                <a:solidFill>
                  <a:srgbClr val="FF0000"/>
                </a:solidFill>
              </a:rPr>
              <a:t> WHERE </a:t>
            </a:r>
            <a:r>
              <a:rPr lang="en-US" altLang="zh-CN" sz="2400" dirty="0" err="1">
                <a:solidFill>
                  <a:srgbClr val="FF0000"/>
                </a:solidFill>
              </a:rPr>
              <a:t>Cno</a:t>
            </a:r>
            <a:r>
              <a:rPr lang="en-US" altLang="zh-CN" sz="2400" dirty="0">
                <a:solidFill>
                  <a:srgbClr val="FF0000"/>
                </a:solidFill>
              </a:rPr>
              <a:t>= </a:t>
            </a:r>
            <a:r>
              <a:rPr lang="en-US" altLang="zh-CN" sz="2400" dirty="0">
                <a:solidFill>
                  <a:srgbClr val="FF0000"/>
                </a:solidFill>
              </a:rPr>
              <a:t>' </a:t>
            </a:r>
            <a:r>
              <a:rPr lang="en-US" altLang="zh-CN" sz="2400" dirty="0">
                <a:solidFill>
                  <a:srgbClr val="FF0000"/>
                </a:solidFill>
              </a:rPr>
              <a:t>2 </a:t>
            </a:r>
            <a:r>
              <a:rPr lang="en-US" altLang="zh-CN" sz="2400" dirty="0">
                <a:solidFill>
                  <a:srgbClr val="FF0000"/>
                </a:solidFill>
              </a:rPr>
              <a:t>'</a:t>
            </a:r>
            <a:r>
              <a:rPr lang="zh-CN" altLang="en-US" sz="2400" dirty="0" smtClean="0">
                <a:solidFill>
                  <a:srgbClr val="FF0000"/>
                </a:solidFill>
              </a:rPr>
              <a:t>）</a:t>
            </a:r>
            <a:r>
              <a:rPr lang="zh-CN" altLang="en-US" sz="2400" dirty="0">
                <a:solidFill>
                  <a:srgbClr val="FF0000"/>
                </a:solidFill>
              </a:rPr>
              <a:t>； </a:t>
            </a:r>
          </a:p>
          <a:p>
            <a:pPr marL="342900" indent="-342900" defTabSz="914400">
              <a:spcBef>
                <a:spcPct val="0"/>
              </a:spcBef>
            </a:pPr>
            <a:endParaRPr lang="zh-CN" altLang="en-US" dirty="0"/>
          </a:p>
          <a:p>
            <a:pPr marL="742950" lvl="1" indent="-285750" defTabSz="914400">
              <a:spcBef>
                <a:spcPct val="0"/>
              </a:spcBef>
            </a:pPr>
            <a:r>
              <a:rPr lang="zh-CN" altLang="en-US" dirty="0"/>
              <a:t>子查询的限制：不能使用</a:t>
            </a:r>
            <a:r>
              <a:rPr lang="en-US" altLang="zh-CN" dirty="0"/>
              <a:t>ORDER BY</a:t>
            </a:r>
            <a:r>
              <a:rPr lang="zh-CN" altLang="en-US" dirty="0"/>
              <a:t>子句</a:t>
            </a:r>
          </a:p>
          <a:p>
            <a:pPr marL="742950" lvl="1" indent="-285750" defTabSz="914400">
              <a:spcBef>
                <a:spcPct val="0"/>
              </a:spcBef>
            </a:pPr>
            <a:r>
              <a:rPr lang="zh-CN" altLang="en-US" dirty="0"/>
              <a:t>层层嵌套方式反映了 </a:t>
            </a:r>
            <a:r>
              <a:rPr lang="en-US" altLang="zh-CN" dirty="0"/>
              <a:t>SQL</a:t>
            </a:r>
            <a:r>
              <a:rPr lang="zh-CN" altLang="en-US" dirty="0"/>
              <a:t>语言的结构化</a:t>
            </a:r>
          </a:p>
          <a:p>
            <a:pPr marL="742950" lvl="1" indent="-285750" defTabSz="914400">
              <a:spcBef>
                <a:spcPct val="0"/>
              </a:spcBef>
            </a:pPr>
            <a:r>
              <a:rPr lang="zh-CN" altLang="en-US" dirty="0"/>
              <a:t>有些嵌套查询可以用连接运算替代</a:t>
            </a:r>
          </a:p>
          <a:p>
            <a:pPr marL="742950" lvl="1" indent="-285750" defTabSz="914400">
              <a:spcBef>
                <a:spcPct val="0"/>
              </a:spcBef>
            </a:pPr>
            <a:r>
              <a:rPr kumimoji="1" lang="zh-CN" altLang="en-US" dirty="0"/>
              <a:t>嵌套查询的实现一般是从里到外，即先进行子查询,再把其结果用于父查询作为条件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1859">
                                            <p:txEl>
                                              <p:pRg st="0" end="0"/>
                                            </p:txEl>
                                          </p:spTgt>
                                        </p:tgtEl>
                                        <p:attrNameLst>
                                          <p:attrName>style.visibility</p:attrName>
                                        </p:attrNameLst>
                                      </p:cBhvr>
                                      <p:to>
                                        <p:strVal val="visible"/>
                                      </p:to>
                                    </p:set>
                                    <p:animEffect transition="in" filter="wipe(up)">
                                      <p:cBhvr>
                                        <p:cTn id="7" dur="500"/>
                                        <p:tgtEl>
                                          <p:spTgt spid="140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01859">
                                            <p:txEl>
                                              <p:pRg st="1" end="1"/>
                                            </p:txEl>
                                          </p:spTgt>
                                        </p:tgtEl>
                                        <p:attrNameLst>
                                          <p:attrName>style.visibility</p:attrName>
                                        </p:attrNameLst>
                                      </p:cBhvr>
                                      <p:to>
                                        <p:strVal val="visible"/>
                                      </p:to>
                                    </p:set>
                                    <p:animEffect transition="in" filter="wipe(up)">
                                      <p:cBhvr>
                                        <p:cTn id="12" dur="500"/>
                                        <p:tgtEl>
                                          <p:spTgt spid="140185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01859">
                                            <p:txEl>
                                              <p:pRg st="2" end="2"/>
                                            </p:txEl>
                                          </p:spTgt>
                                        </p:tgtEl>
                                        <p:attrNameLst>
                                          <p:attrName>style.visibility</p:attrName>
                                        </p:attrNameLst>
                                      </p:cBhvr>
                                      <p:to>
                                        <p:strVal val="visible"/>
                                      </p:to>
                                    </p:set>
                                    <p:animEffect transition="in" filter="wipe(up)">
                                      <p:cBhvr>
                                        <p:cTn id="15" dur="500"/>
                                        <p:tgtEl>
                                          <p:spTgt spid="14018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01859">
                                            <p:txEl>
                                              <p:pRg st="3" end="3"/>
                                            </p:txEl>
                                          </p:spTgt>
                                        </p:tgtEl>
                                        <p:attrNameLst>
                                          <p:attrName>style.visibility</p:attrName>
                                        </p:attrNameLst>
                                      </p:cBhvr>
                                      <p:to>
                                        <p:strVal val="visible"/>
                                      </p:to>
                                    </p:set>
                                    <p:animEffect transition="in" filter="wipe(up)">
                                      <p:cBhvr>
                                        <p:cTn id="18" dur="500"/>
                                        <p:tgtEl>
                                          <p:spTgt spid="14018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01859">
                                            <p:txEl>
                                              <p:pRg st="4" end="4"/>
                                            </p:txEl>
                                          </p:spTgt>
                                        </p:tgtEl>
                                        <p:attrNameLst>
                                          <p:attrName>style.visibility</p:attrName>
                                        </p:attrNameLst>
                                      </p:cBhvr>
                                      <p:to>
                                        <p:strVal val="visible"/>
                                      </p:to>
                                    </p:set>
                                    <p:animEffect transition="in" filter="wipe(up)">
                                      <p:cBhvr>
                                        <p:cTn id="21" dur="500"/>
                                        <p:tgtEl>
                                          <p:spTgt spid="140185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01859">
                                            <p:txEl>
                                              <p:pRg st="5" end="5"/>
                                            </p:txEl>
                                          </p:spTgt>
                                        </p:tgtEl>
                                        <p:attrNameLst>
                                          <p:attrName>style.visibility</p:attrName>
                                        </p:attrNameLst>
                                      </p:cBhvr>
                                      <p:to>
                                        <p:strVal val="visible"/>
                                      </p:to>
                                    </p:set>
                                    <p:animEffect transition="in" filter="wipe(up)">
                                      <p:cBhvr>
                                        <p:cTn id="24" dur="500"/>
                                        <p:tgtEl>
                                          <p:spTgt spid="140185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01859">
                                            <p:txEl>
                                              <p:pRg st="7" end="7"/>
                                            </p:txEl>
                                          </p:spTgt>
                                        </p:tgtEl>
                                        <p:attrNameLst>
                                          <p:attrName>style.visibility</p:attrName>
                                        </p:attrNameLst>
                                      </p:cBhvr>
                                      <p:to>
                                        <p:strVal val="visible"/>
                                      </p:to>
                                    </p:set>
                                    <p:animEffect transition="in" filter="wipe(up)">
                                      <p:cBhvr>
                                        <p:cTn id="27" dur="500"/>
                                        <p:tgtEl>
                                          <p:spTgt spid="1401859">
                                            <p:txEl>
                                              <p:pRg st="7" end="7"/>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01859">
                                            <p:txEl>
                                              <p:pRg st="8" end="8"/>
                                            </p:txEl>
                                          </p:spTgt>
                                        </p:tgtEl>
                                        <p:attrNameLst>
                                          <p:attrName>style.visibility</p:attrName>
                                        </p:attrNameLst>
                                      </p:cBhvr>
                                      <p:to>
                                        <p:strVal val="visible"/>
                                      </p:to>
                                    </p:set>
                                    <p:animEffect transition="in" filter="wipe(up)">
                                      <p:cBhvr>
                                        <p:cTn id="30" dur="500"/>
                                        <p:tgtEl>
                                          <p:spTgt spid="1401859">
                                            <p:txEl>
                                              <p:pRg st="8" end="8"/>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401859">
                                            <p:txEl>
                                              <p:pRg st="9" end="9"/>
                                            </p:txEl>
                                          </p:spTgt>
                                        </p:tgtEl>
                                        <p:attrNameLst>
                                          <p:attrName>style.visibility</p:attrName>
                                        </p:attrNameLst>
                                      </p:cBhvr>
                                      <p:to>
                                        <p:strVal val="visible"/>
                                      </p:to>
                                    </p:set>
                                    <p:animEffect transition="in" filter="wipe(up)">
                                      <p:cBhvr>
                                        <p:cTn id="33" dur="500"/>
                                        <p:tgtEl>
                                          <p:spTgt spid="1401859">
                                            <p:txEl>
                                              <p:pRg st="9" end="9"/>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401859">
                                            <p:txEl>
                                              <p:pRg st="10" end="10"/>
                                            </p:txEl>
                                          </p:spTgt>
                                        </p:tgtEl>
                                        <p:attrNameLst>
                                          <p:attrName>style.visibility</p:attrName>
                                        </p:attrNameLst>
                                      </p:cBhvr>
                                      <p:to>
                                        <p:strVal val="visible"/>
                                      </p:to>
                                    </p:set>
                                    <p:animEffect transition="in" filter="wipe(up)">
                                      <p:cBhvr>
                                        <p:cTn id="36" dur="500"/>
                                        <p:tgtEl>
                                          <p:spTgt spid="1401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5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7B90C9-D8A3-45FF-B759-9164AE5353E9}" type="slidenum">
              <a:rPr lang="zh-CN" altLang="en-US"/>
              <a:pPr/>
              <a:t>83</a:t>
            </a:fld>
            <a:endParaRPr lang="en-US" altLang="zh-CN"/>
          </a:p>
        </p:txBody>
      </p:sp>
      <p:sp>
        <p:nvSpPr>
          <p:cNvPr id="5" name="日期占位符 4"/>
          <p:cNvSpPr>
            <a:spLocks noGrp="1"/>
          </p:cNvSpPr>
          <p:nvPr>
            <p:ph type="dt" sz="half" idx="11"/>
          </p:nvPr>
        </p:nvSpPr>
        <p:spPr/>
        <p:txBody>
          <a:bodyPr/>
          <a:lstStyle/>
          <a:p>
            <a:fld id="{E9C8F084-6F60-4B94-8B56-1088840D6BEA}" type="datetime1">
              <a:rPr lang="zh-CN" altLang="en-US"/>
              <a:pPr/>
              <a:t>2017/4/15</a:t>
            </a:fld>
            <a:endParaRPr lang="en-US" altLang="zh-CN" sz="1000"/>
          </a:p>
        </p:txBody>
      </p:sp>
      <p:sp>
        <p:nvSpPr>
          <p:cNvPr id="1403906" name="Rectangle 2"/>
          <p:cNvSpPr>
            <a:spLocks noGrp="1" noChangeArrowheads="1"/>
          </p:cNvSpPr>
          <p:nvPr>
            <p:ph type="title"/>
          </p:nvPr>
        </p:nvSpPr>
        <p:spPr/>
        <p:txBody>
          <a:bodyPr/>
          <a:lstStyle/>
          <a:p>
            <a:r>
              <a:rPr lang="en-US" altLang="zh-CN"/>
              <a:t>(2) </a:t>
            </a:r>
            <a:r>
              <a:rPr lang="zh-CN" altLang="en-US"/>
              <a:t>嵌套查询分类及求解方法</a:t>
            </a:r>
          </a:p>
        </p:txBody>
      </p:sp>
      <p:sp>
        <p:nvSpPr>
          <p:cNvPr id="1403907" name="Rectangle 3"/>
          <p:cNvSpPr>
            <a:spLocks noGrp="1" noChangeArrowheads="1"/>
          </p:cNvSpPr>
          <p:nvPr>
            <p:ph type="body" idx="1"/>
          </p:nvPr>
        </p:nvSpPr>
        <p:spPr>
          <a:xfrm>
            <a:off x="650875" y="1143000"/>
            <a:ext cx="8820150" cy="5210175"/>
          </a:xfrm>
        </p:spPr>
        <p:txBody>
          <a:bodyPr/>
          <a:lstStyle/>
          <a:p>
            <a:pPr>
              <a:spcBef>
                <a:spcPct val="20000"/>
              </a:spcBef>
            </a:pPr>
            <a:r>
              <a:rPr lang="zh-CN" altLang="en-US"/>
              <a:t>不相关子查询</a:t>
            </a:r>
          </a:p>
          <a:p>
            <a:pPr lvl="1">
              <a:spcBef>
                <a:spcPct val="20000"/>
              </a:spcBef>
            </a:pPr>
            <a:r>
              <a:rPr lang="zh-CN" altLang="en-US"/>
              <a:t>子查询的查询条件不依赖于父查询</a:t>
            </a:r>
          </a:p>
          <a:p>
            <a:pPr lvl="1">
              <a:spcBef>
                <a:spcPct val="20000"/>
              </a:spcBef>
            </a:pPr>
            <a:r>
              <a:rPr lang="zh-CN" altLang="en-US"/>
              <a:t>是由里向外逐层处理。即每个子查询在上一级查询处理之前求解，子查询的结果用于建立其父查询的查找条件。</a:t>
            </a:r>
          </a:p>
          <a:p>
            <a:pPr>
              <a:spcBef>
                <a:spcPct val="20000"/>
              </a:spcBef>
            </a:pPr>
            <a:r>
              <a:rPr lang="zh-CN" altLang="en-US"/>
              <a:t>相关子查询</a:t>
            </a:r>
          </a:p>
          <a:p>
            <a:pPr lvl="1">
              <a:spcBef>
                <a:spcPct val="20000"/>
              </a:spcBef>
            </a:pPr>
            <a:r>
              <a:rPr lang="zh-CN" altLang="en-US"/>
              <a:t>子查询的查询条件依赖于父查询</a:t>
            </a:r>
          </a:p>
          <a:p>
            <a:pPr lvl="1">
              <a:spcBef>
                <a:spcPct val="20000"/>
              </a:spcBef>
            </a:pPr>
            <a:r>
              <a:rPr lang="zh-CN" altLang="en-US"/>
              <a:t>首先取外层查询中表的第一个元组，根据它与内层查询相关的属性值处理内层查询，若</a:t>
            </a:r>
            <a:r>
              <a:rPr lang="en-US" altLang="zh-CN"/>
              <a:t>WHERE</a:t>
            </a:r>
            <a:r>
              <a:rPr lang="zh-CN" altLang="en-US"/>
              <a:t>子句返回值为真，则取此元组放入结果表；</a:t>
            </a:r>
          </a:p>
          <a:p>
            <a:pPr lvl="1">
              <a:spcBef>
                <a:spcPct val="20000"/>
              </a:spcBef>
            </a:pPr>
            <a:r>
              <a:rPr lang="zh-CN" altLang="en-US"/>
              <a:t>然后再取外层表的下一个元组；</a:t>
            </a:r>
          </a:p>
          <a:p>
            <a:pPr lvl="1">
              <a:spcBef>
                <a:spcPct val="20000"/>
              </a:spcBef>
            </a:pPr>
            <a:r>
              <a:rPr lang="zh-CN" altLang="en-US"/>
              <a:t>重复这一过程，直至外层表全部检查完为止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7">
                                            <p:txEl>
                                              <p:pRg st="0" end="0"/>
                                            </p:txEl>
                                          </p:spTgt>
                                        </p:tgtEl>
                                        <p:attrNameLst>
                                          <p:attrName>style.visibility</p:attrName>
                                        </p:attrNameLst>
                                      </p:cBhvr>
                                      <p:to>
                                        <p:strVal val="visible"/>
                                      </p:to>
                                    </p:set>
                                    <p:animEffect transition="in" filter="wipe(up)">
                                      <p:cBhvr>
                                        <p:cTn id="7" dur="500"/>
                                        <p:tgtEl>
                                          <p:spTgt spid="14039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03907">
                                            <p:txEl>
                                              <p:pRg st="1" end="1"/>
                                            </p:txEl>
                                          </p:spTgt>
                                        </p:tgtEl>
                                        <p:attrNameLst>
                                          <p:attrName>style.visibility</p:attrName>
                                        </p:attrNameLst>
                                      </p:cBhvr>
                                      <p:to>
                                        <p:strVal val="visible"/>
                                      </p:to>
                                    </p:set>
                                    <p:animEffect transition="in" filter="wipe(up)">
                                      <p:cBhvr>
                                        <p:cTn id="10" dur="500"/>
                                        <p:tgtEl>
                                          <p:spTgt spid="14039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03907">
                                            <p:txEl>
                                              <p:pRg st="2" end="2"/>
                                            </p:txEl>
                                          </p:spTgt>
                                        </p:tgtEl>
                                        <p:attrNameLst>
                                          <p:attrName>style.visibility</p:attrName>
                                        </p:attrNameLst>
                                      </p:cBhvr>
                                      <p:to>
                                        <p:strVal val="visible"/>
                                      </p:to>
                                    </p:set>
                                    <p:animEffect transition="in" filter="wipe(up)">
                                      <p:cBhvr>
                                        <p:cTn id="13" dur="500"/>
                                        <p:tgtEl>
                                          <p:spTgt spid="14039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03907">
                                            <p:txEl>
                                              <p:pRg st="3" end="3"/>
                                            </p:txEl>
                                          </p:spTgt>
                                        </p:tgtEl>
                                        <p:attrNameLst>
                                          <p:attrName>style.visibility</p:attrName>
                                        </p:attrNameLst>
                                      </p:cBhvr>
                                      <p:to>
                                        <p:strVal val="visible"/>
                                      </p:to>
                                    </p:set>
                                    <p:animEffect transition="in" filter="wipe(up)">
                                      <p:cBhvr>
                                        <p:cTn id="18" dur="500"/>
                                        <p:tgtEl>
                                          <p:spTgt spid="14039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03907">
                                            <p:txEl>
                                              <p:pRg st="4" end="4"/>
                                            </p:txEl>
                                          </p:spTgt>
                                        </p:tgtEl>
                                        <p:attrNameLst>
                                          <p:attrName>style.visibility</p:attrName>
                                        </p:attrNameLst>
                                      </p:cBhvr>
                                      <p:to>
                                        <p:strVal val="visible"/>
                                      </p:to>
                                    </p:set>
                                    <p:animEffect transition="in" filter="wipe(up)">
                                      <p:cBhvr>
                                        <p:cTn id="21" dur="500"/>
                                        <p:tgtEl>
                                          <p:spTgt spid="140390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03907">
                                            <p:txEl>
                                              <p:pRg st="5" end="5"/>
                                            </p:txEl>
                                          </p:spTgt>
                                        </p:tgtEl>
                                        <p:attrNameLst>
                                          <p:attrName>style.visibility</p:attrName>
                                        </p:attrNameLst>
                                      </p:cBhvr>
                                      <p:to>
                                        <p:strVal val="visible"/>
                                      </p:to>
                                    </p:set>
                                    <p:animEffect transition="in" filter="wipe(up)">
                                      <p:cBhvr>
                                        <p:cTn id="24" dur="500"/>
                                        <p:tgtEl>
                                          <p:spTgt spid="140390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03907">
                                            <p:txEl>
                                              <p:pRg st="6" end="6"/>
                                            </p:txEl>
                                          </p:spTgt>
                                        </p:tgtEl>
                                        <p:attrNameLst>
                                          <p:attrName>style.visibility</p:attrName>
                                        </p:attrNameLst>
                                      </p:cBhvr>
                                      <p:to>
                                        <p:strVal val="visible"/>
                                      </p:to>
                                    </p:set>
                                    <p:animEffect transition="in" filter="wipe(up)">
                                      <p:cBhvr>
                                        <p:cTn id="27" dur="500"/>
                                        <p:tgtEl>
                                          <p:spTgt spid="140390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03907">
                                            <p:txEl>
                                              <p:pRg st="7" end="7"/>
                                            </p:txEl>
                                          </p:spTgt>
                                        </p:tgtEl>
                                        <p:attrNameLst>
                                          <p:attrName>style.visibility</p:attrName>
                                        </p:attrNameLst>
                                      </p:cBhvr>
                                      <p:to>
                                        <p:strVal val="visible"/>
                                      </p:to>
                                    </p:set>
                                    <p:animEffect transition="in" filter="wipe(up)">
                                      <p:cBhvr>
                                        <p:cTn id="30" dur="500"/>
                                        <p:tgtEl>
                                          <p:spTgt spid="140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7ADDB7-1319-4D1C-98E9-4731B98762F9}" type="slidenum">
              <a:rPr lang="zh-CN" altLang="en-US"/>
              <a:pPr/>
              <a:t>84</a:t>
            </a:fld>
            <a:endParaRPr lang="en-US" altLang="zh-CN"/>
          </a:p>
        </p:txBody>
      </p:sp>
      <p:sp>
        <p:nvSpPr>
          <p:cNvPr id="5" name="日期占位符 4"/>
          <p:cNvSpPr>
            <a:spLocks noGrp="1"/>
          </p:cNvSpPr>
          <p:nvPr>
            <p:ph type="dt" sz="half" idx="11"/>
          </p:nvPr>
        </p:nvSpPr>
        <p:spPr/>
        <p:txBody>
          <a:bodyPr/>
          <a:lstStyle/>
          <a:p>
            <a:fld id="{9D7E2366-2F46-4A16-B7E5-D4EC183BB7A4}" type="datetime1">
              <a:rPr lang="zh-CN" altLang="en-US"/>
              <a:pPr/>
              <a:t>2017/4/15</a:t>
            </a:fld>
            <a:endParaRPr lang="en-US" altLang="zh-CN" sz="1000"/>
          </a:p>
        </p:txBody>
      </p:sp>
      <p:sp>
        <p:nvSpPr>
          <p:cNvPr id="1405954" name="Rectangle 2"/>
          <p:cNvSpPr>
            <a:spLocks noGrp="1" noChangeArrowheads="1"/>
          </p:cNvSpPr>
          <p:nvPr>
            <p:ph type="title"/>
          </p:nvPr>
        </p:nvSpPr>
        <p:spPr/>
        <p:txBody>
          <a:bodyPr/>
          <a:lstStyle/>
          <a:p>
            <a:r>
              <a:rPr lang="en-US" altLang="zh-CN"/>
              <a:t>(3) </a:t>
            </a:r>
            <a:r>
              <a:rPr lang="zh-CN" altLang="en-US"/>
              <a:t>引出子查询的谓词</a:t>
            </a:r>
          </a:p>
        </p:txBody>
      </p:sp>
      <p:sp>
        <p:nvSpPr>
          <p:cNvPr id="1405955" name="Rectangle 3"/>
          <p:cNvSpPr>
            <a:spLocks noGrp="1" noChangeArrowheads="1"/>
          </p:cNvSpPr>
          <p:nvPr>
            <p:ph type="body" idx="1"/>
          </p:nvPr>
        </p:nvSpPr>
        <p:spPr>
          <a:xfrm>
            <a:off x="650875" y="1143000"/>
            <a:ext cx="8820150" cy="3852863"/>
          </a:xfrm>
        </p:spPr>
        <p:txBody>
          <a:bodyPr/>
          <a:lstStyle/>
          <a:p>
            <a:pPr>
              <a:lnSpc>
                <a:spcPct val="170000"/>
              </a:lnSpc>
            </a:pPr>
            <a:r>
              <a:rPr lang="zh-CN" altLang="en-US" sz="2400">
                <a:latin typeface="宋体" pitchFamily="2" charset="-122"/>
              </a:rPr>
              <a:t>带有</a:t>
            </a:r>
            <a:r>
              <a:rPr lang="en-US" altLang="zh-CN" sz="2400">
                <a:latin typeface="宋体" pitchFamily="2" charset="-122"/>
              </a:rPr>
              <a:t>IN</a:t>
            </a:r>
            <a:r>
              <a:rPr lang="zh-CN" altLang="en-US" sz="2400">
                <a:latin typeface="宋体" pitchFamily="2" charset="-122"/>
              </a:rPr>
              <a:t>谓词的子查询</a:t>
            </a:r>
          </a:p>
          <a:p>
            <a:pPr>
              <a:lnSpc>
                <a:spcPct val="170000"/>
              </a:lnSpc>
            </a:pPr>
            <a:r>
              <a:rPr lang="zh-CN" altLang="en-US">
                <a:latin typeface="宋体" pitchFamily="2" charset="-122"/>
              </a:rPr>
              <a:t>带有比较运算符的子查询</a:t>
            </a:r>
          </a:p>
          <a:p>
            <a:pPr>
              <a:lnSpc>
                <a:spcPct val="170000"/>
              </a:lnSpc>
            </a:pPr>
            <a:r>
              <a:rPr lang="zh-CN" altLang="en-US">
                <a:latin typeface="宋体" pitchFamily="2" charset="-122"/>
              </a:rPr>
              <a:t>带有</a:t>
            </a:r>
            <a:r>
              <a:rPr lang="en-US" altLang="zh-CN">
                <a:latin typeface="宋体" pitchFamily="2" charset="-122"/>
              </a:rPr>
              <a:t>ANY</a:t>
            </a:r>
            <a:r>
              <a:rPr lang="zh-CN" altLang="en-US">
                <a:latin typeface="宋体" pitchFamily="2" charset="-122"/>
              </a:rPr>
              <a:t>或</a:t>
            </a:r>
            <a:r>
              <a:rPr lang="en-US" altLang="zh-CN">
                <a:latin typeface="宋体" pitchFamily="2" charset="-122"/>
              </a:rPr>
              <a:t>ALL</a:t>
            </a:r>
            <a:r>
              <a:rPr lang="zh-CN" altLang="en-US">
                <a:latin typeface="宋体" pitchFamily="2" charset="-122"/>
              </a:rPr>
              <a:t>谓词的子查询</a:t>
            </a:r>
          </a:p>
          <a:p>
            <a:pPr>
              <a:lnSpc>
                <a:spcPct val="170000"/>
              </a:lnSpc>
            </a:pPr>
            <a:r>
              <a:rPr lang="zh-CN" altLang="en-US">
                <a:latin typeface="宋体" pitchFamily="2" charset="-122"/>
              </a:rPr>
              <a:t>带有</a:t>
            </a:r>
            <a:r>
              <a:rPr lang="en-US" altLang="zh-CN">
                <a:latin typeface="宋体" pitchFamily="2" charset="-122"/>
              </a:rPr>
              <a:t>EXISTS</a:t>
            </a:r>
            <a:r>
              <a:rPr lang="zh-CN" altLang="en-US">
                <a:latin typeface="宋体" pitchFamily="2" charset="-122"/>
              </a:rPr>
              <a:t>谓词的子查询</a:t>
            </a:r>
            <a:endParaRPr lang="zh-CN" altLang="en-US" sz="3200">
              <a:latin typeface="宋体" pitchFamily="2" charset="-122"/>
            </a:endParaRPr>
          </a:p>
          <a:p>
            <a:pPr>
              <a:buFont typeface="Wingdings" pitchFamily="2" charset="2"/>
              <a:buNone/>
            </a:pPr>
            <a:endParaRPr lang="zh-CN" altLang="en-US" sz="3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3717116-7FA9-4782-9147-5E714CAF8E18}" type="slidenum">
              <a:rPr lang="zh-CN" altLang="en-US"/>
              <a:pPr/>
              <a:t>85</a:t>
            </a:fld>
            <a:endParaRPr lang="en-US" altLang="zh-CN"/>
          </a:p>
        </p:txBody>
      </p:sp>
      <p:sp>
        <p:nvSpPr>
          <p:cNvPr id="6" name="日期占位符 4"/>
          <p:cNvSpPr>
            <a:spLocks noGrp="1"/>
          </p:cNvSpPr>
          <p:nvPr>
            <p:ph type="dt" sz="half" idx="11"/>
          </p:nvPr>
        </p:nvSpPr>
        <p:spPr/>
        <p:txBody>
          <a:bodyPr/>
          <a:lstStyle/>
          <a:p>
            <a:fld id="{E3FD904B-7C3C-4F89-B6BF-3D599E8D91DF}" type="datetime1">
              <a:rPr lang="zh-CN" altLang="en-US"/>
              <a:pPr/>
              <a:t>2017/4/15</a:t>
            </a:fld>
            <a:endParaRPr lang="en-US" altLang="zh-CN" sz="1000"/>
          </a:p>
        </p:txBody>
      </p:sp>
      <p:sp>
        <p:nvSpPr>
          <p:cNvPr id="1406978" name="Rectangle 2"/>
          <p:cNvSpPr>
            <a:spLocks noGrp="1" noChangeArrowheads="1"/>
          </p:cNvSpPr>
          <p:nvPr>
            <p:ph type="title"/>
          </p:nvPr>
        </p:nvSpPr>
        <p:spPr/>
        <p:txBody>
          <a:bodyPr/>
          <a:lstStyle/>
          <a:p>
            <a:r>
              <a:rPr lang="zh-CN" altLang="en-US"/>
              <a:t>带有</a:t>
            </a:r>
            <a:r>
              <a:rPr lang="en-US" altLang="zh-CN"/>
              <a:t>IN</a:t>
            </a:r>
            <a:r>
              <a:rPr lang="zh-CN" altLang="en-US"/>
              <a:t>谓词的子查询</a:t>
            </a:r>
          </a:p>
        </p:txBody>
      </p:sp>
      <p:sp>
        <p:nvSpPr>
          <p:cNvPr id="1406979" name="Rectangle 3"/>
          <p:cNvSpPr>
            <a:spLocks noGrp="1" noChangeArrowheads="1"/>
          </p:cNvSpPr>
          <p:nvPr>
            <p:ph type="body" idx="1"/>
          </p:nvPr>
        </p:nvSpPr>
        <p:spPr>
          <a:xfrm>
            <a:off x="415925" y="1143000"/>
            <a:ext cx="8820150" cy="4627563"/>
          </a:xfrm>
        </p:spPr>
        <p:txBody>
          <a:bodyPr/>
          <a:lstStyle/>
          <a:p>
            <a:pPr marL="342900" indent="-342900" defTabSz="914400">
              <a:buFont typeface="Wingdings" pitchFamily="2" charset="2"/>
              <a:buNone/>
            </a:pPr>
            <a:r>
              <a:rPr lang="en-US" altLang="zh-CN"/>
              <a:t>[</a:t>
            </a:r>
            <a:r>
              <a:rPr lang="zh-CN" altLang="en-US"/>
              <a:t>例</a:t>
            </a:r>
            <a:r>
              <a:rPr lang="en-US" altLang="zh-CN"/>
              <a:t>]  </a:t>
            </a:r>
            <a:r>
              <a:rPr lang="zh-CN" altLang="en-US"/>
              <a:t>查询与“刘晨”在同一个系学习的学生。</a:t>
            </a:r>
          </a:p>
          <a:p>
            <a:pPr marL="342900" indent="-342900" defTabSz="914400">
              <a:buFont typeface="Wingdings" pitchFamily="2" charset="2"/>
              <a:buNone/>
            </a:pPr>
            <a:r>
              <a:rPr lang="zh-CN" altLang="en-US"/>
              <a:t>         此查询要求可以分步来完成</a:t>
            </a:r>
          </a:p>
          <a:p>
            <a:pPr marL="342900" indent="-342900" defTabSz="914400">
              <a:lnSpc>
                <a:spcPct val="140000"/>
              </a:lnSpc>
              <a:buFont typeface="Wingdings" pitchFamily="2" charset="2"/>
              <a:buNone/>
            </a:pPr>
            <a:r>
              <a:rPr lang="en-US" altLang="zh-CN"/>
              <a:t>① </a:t>
            </a:r>
            <a:r>
              <a:rPr lang="zh-CN" altLang="en-US"/>
              <a:t>确定“刘晨”所在系名</a:t>
            </a:r>
            <a:r>
              <a:rPr lang="zh-CN" altLang="en-US" sz="2400"/>
              <a:t>             </a:t>
            </a:r>
          </a:p>
          <a:p>
            <a:pPr marL="342900" indent="-342900" defTabSz="914400">
              <a:buFont typeface="Wingdings" pitchFamily="2" charset="2"/>
              <a:buNone/>
            </a:pPr>
            <a:r>
              <a:rPr lang="zh-CN" altLang="en-US" sz="2400"/>
              <a:t>    </a:t>
            </a:r>
            <a:r>
              <a:rPr lang="en-US" altLang="zh-CN" sz="2400"/>
              <a:t>SELECT  Sdept  </a:t>
            </a:r>
          </a:p>
          <a:p>
            <a:pPr marL="342900" indent="-342900" defTabSz="914400">
              <a:buFont typeface="Wingdings" pitchFamily="2" charset="2"/>
              <a:buNone/>
            </a:pPr>
            <a:r>
              <a:rPr lang="en-US" altLang="zh-CN" sz="2400"/>
              <a:t>         FROM     Student                            </a:t>
            </a:r>
          </a:p>
          <a:p>
            <a:pPr marL="342900" indent="-342900" defTabSz="914400">
              <a:buFont typeface="Wingdings" pitchFamily="2" charset="2"/>
              <a:buNone/>
            </a:pPr>
            <a:r>
              <a:rPr lang="en-US" altLang="zh-CN" sz="2400"/>
              <a:t>         WHERE  Sname= ' </a:t>
            </a:r>
            <a:r>
              <a:rPr lang="zh-CN" altLang="en-US" sz="2400"/>
              <a:t>刘晨 </a:t>
            </a:r>
            <a:r>
              <a:rPr lang="en-US" altLang="zh-CN" sz="2400"/>
              <a:t>'</a:t>
            </a:r>
            <a:r>
              <a:rPr lang="zh-CN" altLang="en-US" sz="2400"/>
              <a:t>；</a:t>
            </a:r>
          </a:p>
          <a:p>
            <a:pPr marL="342900" indent="-342900" defTabSz="914400">
              <a:lnSpc>
                <a:spcPct val="150000"/>
              </a:lnSpc>
              <a:buFont typeface="Wingdings" pitchFamily="2" charset="2"/>
              <a:buNone/>
            </a:pPr>
            <a:r>
              <a:rPr lang="zh-CN" altLang="en-US" sz="2400"/>
              <a:t>	结果为：  </a:t>
            </a:r>
          </a:p>
          <a:p>
            <a:pPr marL="342900" indent="-342900" defTabSz="914400">
              <a:buFont typeface="Wingdings" pitchFamily="2" charset="2"/>
              <a:buNone/>
            </a:pPr>
            <a:r>
              <a:rPr lang="zh-CN" altLang="en-US" sz="2400"/>
              <a:t>			</a:t>
            </a:r>
            <a:r>
              <a:rPr lang="en-US" altLang="zh-CN" sz="2400"/>
              <a:t>Sdept</a:t>
            </a:r>
          </a:p>
          <a:p>
            <a:pPr marL="342900" indent="-342900" defTabSz="914400">
              <a:buFont typeface="Wingdings" pitchFamily="2" charset="2"/>
              <a:buNone/>
            </a:pPr>
            <a:r>
              <a:rPr lang="en-US" altLang="zh-CN" sz="2400"/>
              <a:t>             	 CS</a:t>
            </a:r>
          </a:p>
        </p:txBody>
      </p:sp>
      <p:sp>
        <p:nvSpPr>
          <p:cNvPr id="1406980" name="Rectangle 4"/>
          <p:cNvSpPr>
            <a:spLocks noChangeArrowheads="1"/>
          </p:cNvSpPr>
          <p:nvPr/>
        </p:nvSpPr>
        <p:spPr bwMode="auto">
          <a:xfrm>
            <a:off x="4595813" y="2349500"/>
            <a:ext cx="531018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None/>
            </a:pPr>
            <a:r>
              <a:rPr lang="en-US" altLang="zh-CN" sz="2800">
                <a:latin typeface="Times New Roman" pitchFamily="18" charset="0"/>
              </a:rPr>
              <a:t>② </a:t>
            </a:r>
            <a:r>
              <a:rPr lang="zh-CN" altLang="en-US" sz="2800">
                <a:latin typeface="Times New Roman" pitchFamily="18" charset="0"/>
              </a:rPr>
              <a:t>查找所有在</a:t>
            </a:r>
            <a:r>
              <a:rPr lang="en-US" altLang="zh-CN">
                <a:latin typeface="Times New Roman" pitchFamily="18" charset="0"/>
              </a:rPr>
              <a:t>CS</a:t>
            </a:r>
            <a:r>
              <a:rPr lang="zh-CN" altLang="en-US" sz="2800">
                <a:latin typeface="Times New Roman" pitchFamily="18" charset="0"/>
              </a:rPr>
              <a:t>系学习的学生。</a:t>
            </a:r>
            <a:r>
              <a:rPr lang="zh-CN" altLang="en-US">
                <a:latin typeface="Times New Roman" pitchFamily="18" charset="0"/>
              </a:rPr>
              <a:t>    </a:t>
            </a:r>
          </a:p>
          <a:p>
            <a:pPr marL="342900" indent="-342900" algn="l">
              <a:lnSpc>
                <a:spcPct val="9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SELECT   Sno</a:t>
            </a:r>
            <a:r>
              <a:rPr lang="zh-CN" altLang="en-US">
                <a:latin typeface="Times New Roman" pitchFamily="18" charset="0"/>
              </a:rPr>
              <a:t>，</a:t>
            </a:r>
            <a:r>
              <a:rPr lang="en-US" altLang="zh-CN">
                <a:latin typeface="Times New Roman" pitchFamily="18" charset="0"/>
              </a:rPr>
              <a:t>Sname</a:t>
            </a:r>
            <a:r>
              <a:rPr lang="zh-CN" altLang="en-US">
                <a:latin typeface="Times New Roman" pitchFamily="18" charset="0"/>
              </a:rPr>
              <a:t>，</a:t>
            </a:r>
            <a:r>
              <a:rPr lang="en-US" altLang="zh-CN">
                <a:latin typeface="Times New Roman" pitchFamily="18" charset="0"/>
              </a:rPr>
              <a:t>Sdept     </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FROM      Student                 </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WHERE  Sdept= ' CS '</a:t>
            </a:r>
            <a:r>
              <a:rPr lang="zh-CN" altLang="en-US">
                <a:latin typeface="Times New Roman" pitchFamily="18" charset="0"/>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F122B429-E937-412F-973E-23346876AC34}" type="slidenum">
              <a:rPr lang="zh-CN" altLang="en-US"/>
              <a:pPr/>
              <a:t>86</a:t>
            </a:fld>
            <a:endParaRPr lang="en-US" altLang="zh-CN"/>
          </a:p>
        </p:txBody>
      </p:sp>
      <p:sp>
        <p:nvSpPr>
          <p:cNvPr id="7" name="日期占位符 4"/>
          <p:cNvSpPr>
            <a:spLocks noGrp="1"/>
          </p:cNvSpPr>
          <p:nvPr>
            <p:ph type="dt" sz="half" idx="11"/>
          </p:nvPr>
        </p:nvSpPr>
        <p:spPr/>
        <p:txBody>
          <a:bodyPr/>
          <a:lstStyle/>
          <a:p>
            <a:fld id="{E1C94247-F4A7-45DD-8D69-EC775AD0796F}" type="datetime1">
              <a:rPr lang="zh-CN" altLang="en-US"/>
              <a:pPr/>
              <a:t>2017/4/15</a:t>
            </a:fld>
            <a:endParaRPr lang="en-US" altLang="zh-CN" sz="1000"/>
          </a:p>
        </p:txBody>
      </p:sp>
      <p:sp>
        <p:nvSpPr>
          <p:cNvPr id="1409026" name="Rectangle 2"/>
          <p:cNvSpPr>
            <a:spLocks noGrp="1" noChangeArrowheads="1"/>
          </p:cNvSpPr>
          <p:nvPr>
            <p:ph type="title"/>
          </p:nvPr>
        </p:nvSpPr>
        <p:spPr/>
        <p:txBody>
          <a:bodyPr/>
          <a:lstStyle/>
          <a:p>
            <a:r>
              <a:rPr lang="zh-CN" altLang="en-US"/>
              <a:t>带有</a:t>
            </a:r>
            <a:r>
              <a:rPr lang="en-US" altLang="zh-CN"/>
              <a:t>IN</a:t>
            </a:r>
            <a:r>
              <a:rPr lang="zh-CN" altLang="en-US"/>
              <a:t>谓词的子查询</a:t>
            </a:r>
          </a:p>
        </p:txBody>
      </p:sp>
      <p:sp>
        <p:nvSpPr>
          <p:cNvPr id="1409027" name="Rectangle 3"/>
          <p:cNvSpPr>
            <a:spLocks noGrp="1" noChangeArrowheads="1"/>
          </p:cNvSpPr>
          <p:nvPr>
            <p:ph type="body" idx="1"/>
          </p:nvPr>
        </p:nvSpPr>
        <p:spPr>
          <a:xfrm>
            <a:off x="560388" y="1125538"/>
            <a:ext cx="8820150" cy="5018087"/>
          </a:xfrm>
        </p:spPr>
        <p:txBody>
          <a:bodyPr/>
          <a:lstStyle/>
          <a:p>
            <a:pPr marL="342900" indent="-342900" defTabSz="914400"/>
            <a:r>
              <a:rPr lang="zh-CN" altLang="en-US" dirty="0"/>
              <a:t>构造嵌套查询</a:t>
            </a:r>
          </a:p>
          <a:p>
            <a:pPr marL="742950" lvl="1" indent="-285750" defTabSz="914400"/>
            <a:r>
              <a:rPr lang="zh-CN" altLang="en-US" dirty="0"/>
              <a:t>将第一步查询嵌入到第二步查询的条件中</a:t>
            </a:r>
          </a:p>
          <a:p>
            <a:pPr marL="1600200" lvl="3" indent="-228600" defTabSz="914400">
              <a:lnSpc>
                <a:spcPct val="140000"/>
              </a:lnSpc>
              <a:buFontTx/>
              <a:buNone/>
            </a:pPr>
            <a:r>
              <a:rPr lang="zh-CN" altLang="en-US" sz="2400" dirty="0"/>
              <a:t>    </a:t>
            </a:r>
            <a:r>
              <a:rPr lang="en-US" altLang="zh-CN" sz="2400" dirty="0"/>
              <a:t>SELECT </a:t>
            </a:r>
            <a:r>
              <a:rPr lang="en-US" altLang="zh-CN" sz="2400" dirty="0" err="1" smtClean="0"/>
              <a:t>Sno</a:t>
            </a:r>
            <a:r>
              <a:rPr lang="en-US" altLang="zh-CN" sz="2400" dirty="0" smtClean="0"/>
              <a:t>, </a:t>
            </a:r>
            <a:r>
              <a:rPr lang="en-US" altLang="zh-CN" sz="2400" dirty="0" err="1" smtClean="0"/>
              <a:t>Sname</a:t>
            </a:r>
            <a:r>
              <a:rPr lang="en-US" altLang="zh-CN" sz="2400" dirty="0" smtClean="0"/>
              <a:t>, </a:t>
            </a:r>
            <a:r>
              <a:rPr lang="en-US" altLang="zh-CN" sz="2400" dirty="0" err="1" smtClean="0"/>
              <a:t>Sdept</a:t>
            </a:r>
            <a:endParaRPr lang="en-US" altLang="zh-CN" sz="2400" dirty="0"/>
          </a:p>
          <a:p>
            <a:pPr marL="1600200" lvl="3" indent="-228600" defTabSz="914400">
              <a:buFontTx/>
              <a:buNone/>
            </a:pPr>
            <a:r>
              <a:rPr lang="en-US" altLang="zh-CN" sz="2400" dirty="0"/>
              <a:t>          FROM Student</a:t>
            </a:r>
          </a:p>
          <a:p>
            <a:pPr marL="1600200" lvl="3" indent="-228600" defTabSz="914400">
              <a:buFontTx/>
              <a:buNone/>
            </a:pPr>
            <a:r>
              <a:rPr lang="en-US" altLang="zh-CN" sz="2400" dirty="0"/>
              <a:t>          WHERE </a:t>
            </a:r>
            <a:r>
              <a:rPr lang="en-US" altLang="zh-CN" sz="2400" dirty="0" err="1"/>
              <a:t>Sdept</a:t>
            </a:r>
            <a:r>
              <a:rPr lang="en-US" altLang="zh-CN" sz="2400" dirty="0"/>
              <a:t>  IN</a:t>
            </a:r>
          </a:p>
          <a:p>
            <a:pPr marL="1600200" lvl="3" indent="-228600" defTabSz="914400">
              <a:buFontTx/>
              <a:buNone/>
            </a:pPr>
            <a:r>
              <a:rPr lang="en-US" altLang="zh-CN" sz="2400" dirty="0"/>
              <a:t>               ( SELECT </a:t>
            </a:r>
            <a:r>
              <a:rPr lang="en-US" altLang="zh-CN" sz="2400" dirty="0" err="1"/>
              <a:t>Sdept</a:t>
            </a:r>
            <a:endParaRPr lang="en-US" altLang="zh-CN" sz="2400" dirty="0"/>
          </a:p>
          <a:p>
            <a:pPr marL="1600200" lvl="3" indent="-228600" defTabSz="914400">
              <a:buFontTx/>
              <a:buNone/>
            </a:pPr>
            <a:r>
              <a:rPr lang="en-US" altLang="zh-CN" sz="2400" dirty="0"/>
              <a:t>                      FROM Student</a:t>
            </a:r>
          </a:p>
          <a:p>
            <a:pPr marL="1600200" lvl="3" indent="-228600" defTabSz="914400">
              <a:buFontTx/>
              <a:buNone/>
            </a:pPr>
            <a:r>
              <a:rPr lang="en-US" altLang="zh-CN" sz="2400" dirty="0"/>
              <a:t>                      WHERE </a:t>
            </a:r>
            <a:r>
              <a:rPr lang="en-US" altLang="zh-CN" sz="2400" dirty="0" err="1"/>
              <a:t>Sname</a:t>
            </a:r>
            <a:r>
              <a:rPr lang="en-US" altLang="zh-CN" sz="2400" dirty="0"/>
              <a:t>= </a:t>
            </a:r>
            <a:r>
              <a:rPr lang="en-US" altLang="zh-CN" sz="2400" dirty="0"/>
              <a:t>'</a:t>
            </a:r>
            <a:r>
              <a:rPr lang="zh-CN" altLang="en-US" sz="2400" dirty="0" smtClean="0"/>
              <a:t>刘</a:t>
            </a:r>
            <a:r>
              <a:rPr lang="zh-CN" altLang="en-US" sz="2400" dirty="0"/>
              <a:t>晨 </a:t>
            </a:r>
            <a:r>
              <a:rPr lang="en-US" altLang="zh-CN" sz="2400" dirty="0"/>
              <a:t>')</a:t>
            </a:r>
            <a:r>
              <a:rPr lang="zh-CN" altLang="en-US" sz="2400" dirty="0"/>
              <a:t>；</a:t>
            </a:r>
          </a:p>
          <a:p>
            <a:pPr marL="342900" indent="-342900" defTabSz="914400">
              <a:lnSpc>
                <a:spcPct val="120000"/>
              </a:lnSpc>
            </a:pPr>
            <a:r>
              <a:rPr lang="zh-CN" altLang="en-US" dirty="0"/>
              <a:t>此查询为不相关子查询。</a:t>
            </a:r>
            <a:r>
              <a:rPr lang="en-US" altLang="zh-CN" dirty="0"/>
              <a:t>DBMS</a:t>
            </a:r>
            <a:r>
              <a:rPr lang="zh-CN" altLang="en-US" dirty="0"/>
              <a:t>求解该查询时也是分步去做的。</a:t>
            </a:r>
          </a:p>
        </p:txBody>
      </p:sp>
      <p:sp>
        <p:nvSpPr>
          <p:cNvPr id="1409029" name="AutoShape 5">
            <a:hlinkClick r:id="" action="ppaction://hlinkshowjump?jump=nextslide" highlightClick="1"/>
          </p:cNvPr>
          <p:cNvSpPr>
            <a:spLocks noChangeArrowheads="1"/>
          </p:cNvSpPr>
          <p:nvPr/>
        </p:nvSpPr>
        <p:spPr bwMode="auto">
          <a:xfrm>
            <a:off x="8832850" y="6248400"/>
            <a:ext cx="330200" cy="304800"/>
          </a:xfrm>
          <a:prstGeom prst="actionButtonForwardNex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09030" name="Text Box 6"/>
          <p:cNvSpPr txBox="1">
            <a:spLocks noChangeArrowheads="1"/>
          </p:cNvSpPr>
          <p:nvPr/>
        </p:nvSpPr>
        <p:spPr bwMode="auto">
          <a:xfrm>
            <a:off x="8239125" y="6172200"/>
            <a:ext cx="19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endParaRPr kumimoji="1" lang="zh-CN" altLang="en-US" b="0">
              <a:latin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2E4EDD0-E005-40F9-A885-6AE1C8FD3D22}" type="slidenum">
              <a:rPr lang="zh-CN" altLang="en-US"/>
              <a:pPr/>
              <a:t>87</a:t>
            </a:fld>
            <a:endParaRPr lang="en-US" altLang="zh-CN"/>
          </a:p>
        </p:txBody>
      </p:sp>
      <p:sp>
        <p:nvSpPr>
          <p:cNvPr id="5" name="日期占位符 4"/>
          <p:cNvSpPr>
            <a:spLocks noGrp="1"/>
          </p:cNvSpPr>
          <p:nvPr>
            <p:ph type="dt" sz="half" idx="11"/>
          </p:nvPr>
        </p:nvSpPr>
        <p:spPr/>
        <p:txBody>
          <a:bodyPr/>
          <a:lstStyle/>
          <a:p>
            <a:fld id="{E8A4524D-ACCF-4416-9084-E0F8B26EAC36}" type="datetime1">
              <a:rPr lang="zh-CN" altLang="en-US"/>
              <a:pPr/>
              <a:t>2017/4/15</a:t>
            </a:fld>
            <a:endParaRPr lang="en-US" altLang="zh-CN" sz="1000"/>
          </a:p>
        </p:txBody>
      </p:sp>
      <p:sp>
        <p:nvSpPr>
          <p:cNvPr id="1411074" name="Rectangle 2"/>
          <p:cNvSpPr>
            <a:spLocks noGrp="1" noChangeArrowheads="1"/>
          </p:cNvSpPr>
          <p:nvPr>
            <p:ph type="title"/>
          </p:nvPr>
        </p:nvSpPr>
        <p:spPr/>
        <p:txBody>
          <a:bodyPr/>
          <a:lstStyle/>
          <a:p>
            <a:r>
              <a:rPr lang="zh-CN" altLang="en-US"/>
              <a:t>带有</a:t>
            </a:r>
            <a:r>
              <a:rPr lang="en-US" altLang="zh-CN"/>
              <a:t>IN</a:t>
            </a:r>
            <a:r>
              <a:rPr lang="zh-CN" altLang="en-US"/>
              <a:t>谓词的子查询</a:t>
            </a:r>
          </a:p>
        </p:txBody>
      </p:sp>
      <p:sp>
        <p:nvSpPr>
          <p:cNvPr id="1411075" name="Rectangle 3"/>
          <p:cNvSpPr>
            <a:spLocks noGrp="1" noChangeArrowheads="1"/>
          </p:cNvSpPr>
          <p:nvPr>
            <p:ph type="body" idx="1"/>
          </p:nvPr>
        </p:nvSpPr>
        <p:spPr>
          <a:xfrm>
            <a:off x="631825" y="1052513"/>
            <a:ext cx="8861425" cy="5565775"/>
          </a:xfrm>
        </p:spPr>
        <p:txBody>
          <a:bodyPr/>
          <a:lstStyle/>
          <a:p>
            <a:pPr marL="342900" indent="-342900" defTabSz="914400"/>
            <a:r>
              <a:rPr lang="zh-CN" altLang="en-US" dirty="0"/>
              <a:t>父查询和子查询中的表均可以定义别名</a:t>
            </a:r>
          </a:p>
          <a:p>
            <a:pPr marL="1600200" lvl="3" indent="-228600" defTabSz="914400">
              <a:buFontTx/>
              <a:buNone/>
            </a:pPr>
            <a:r>
              <a:rPr lang="zh-CN" altLang="en-US"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marL="1600200" lvl="3" indent="-228600" defTabSz="914400">
              <a:buFontTx/>
              <a:buNone/>
            </a:pPr>
            <a:r>
              <a:rPr lang="en-US" altLang="zh-CN" sz="2400" dirty="0"/>
              <a:t>           FROM   Student  S1</a:t>
            </a:r>
          </a:p>
          <a:p>
            <a:pPr marL="1600200" lvl="3" indent="-228600" defTabSz="914400">
              <a:buFontTx/>
              <a:buNone/>
            </a:pPr>
            <a:r>
              <a:rPr lang="en-US" altLang="zh-CN" sz="2400" dirty="0"/>
              <a:t>           WHERE  S1.Sdept  IN</a:t>
            </a:r>
          </a:p>
          <a:p>
            <a:pPr marL="1600200" lvl="3" indent="-228600" defTabSz="914400">
              <a:buFontTx/>
              <a:buNone/>
            </a:pPr>
            <a:r>
              <a:rPr lang="en-US" altLang="zh-CN" sz="2400" dirty="0"/>
              <a:t>               ( SELECT </a:t>
            </a:r>
            <a:r>
              <a:rPr lang="en-US" altLang="zh-CN" sz="2400" dirty="0" err="1"/>
              <a:t>Sdept</a:t>
            </a:r>
            <a:endParaRPr lang="en-US" altLang="zh-CN" sz="2400" dirty="0"/>
          </a:p>
          <a:p>
            <a:pPr marL="1600200" lvl="3" indent="-228600" defTabSz="914400">
              <a:buFontTx/>
              <a:buNone/>
            </a:pPr>
            <a:r>
              <a:rPr lang="en-US" altLang="zh-CN" sz="2400" dirty="0"/>
              <a:t>                       FROM    Student  S2</a:t>
            </a:r>
          </a:p>
          <a:p>
            <a:pPr marL="1600200" lvl="3" indent="-228600" defTabSz="914400">
              <a:buFontTx/>
              <a:buNone/>
            </a:pPr>
            <a:r>
              <a:rPr lang="en-US" altLang="zh-CN" sz="2400" dirty="0"/>
              <a:t>                       WHERE S2.Sname= </a:t>
            </a:r>
            <a:r>
              <a:rPr lang="en-US" altLang="zh-CN" sz="2400" dirty="0"/>
              <a:t>'</a:t>
            </a:r>
            <a:r>
              <a:rPr lang="zh-CN" altLang="en-US" sz="2400" dirty="0" smtClean="0"/>
              <a:t>刘晨</a:t>
            </a:r>
            <a:r>
              <a:rPr lang="en-US" altLang="zh-CN" sz="2400" dirty="0"/>
              <a:t>')</a:t>
            </a:r>
            <a:endParaRPr lang="zh-CN" altLang="en-US" sz="2400" dirty="0"/>
          </a:p>
          <a:p>
            <a:pPr marL="342900" indent="-342900" defTabSz="914400"/>
            <a:r>
              <a:rPr lang="zh-CN" altLang="en-US" dirty="0"/>
              <a:t>用自身连接完成本查询要求</a:t>
            </a:r>
          </a:p>
          <a:p>
            <a:pPr marL="1600200" lvl="3" indent="-228600" defTabSz="914400">
              <a:buFontTx/>
              <a:buNone/>
            </a:pPr>
            <a:r>
              <a:rPr lang="en-US" altLang="zh-CN" sz="2400" dirty="0"/>
              <a:t>SELECT  S1.Sno</a:t>
            </a:r>
            <a:r>
              <a:rPr lang="zh-CN" altLang="en-US" sz="2400" dirty="0"/>
              <a:t>，</a:t>
            </a:r>
            <a:r>
              <a:rPr lang="en-US" altLang="zh-CN" sz="2400" dirty="0"/>
              <a:t>S1.Sname</a:t>
            </a:r>
            <a:r>
              <a:rPr lang="zh-CN" altLang="en-US" sz="2400" dirty="0"/>
              <a:t>，</a:t>
            </a:r>
            <a:r>
              <a:rPr lang="en-US" altLang="zh-CN" sz="2400" dirty="0"/>
              <a:t>S1.Sdept</a:t>
            </a:r>
          </a:p>
          <a:p>
            <a:pPr marL="1600200" lvl="3" indent="-228600" defTabSz="914400">
              <a:buFontTx/>
              <a:buNone/>
            </a:pPr>
            <a:r>
              <a:rPr lang="en-US" altLang="zh-CN" sz="2400" dirty="0"/>
              <a:t>      FROM     Student S1</a:t>
            </a:r>
            <a:r>
              <a:rPr lang="zh-CN" altLang="en-US" sz="2400" dirty="0"/>
              <a:t>，</a:t>
            </a:r>
            <a:r>
              <a:rPr lang="en-US" altLang="zh-CN" sz="2400" dirty="0"/>
              <a:t>Student S2</a:t>
            </a:r>
          </a:p>
          <a:p>
            <a:pPr marL="1600200" lvl="3" indent="-228600" defTabSz="914400">
              <a:buFontTx/>
              <a:buNone/>
            </a:pPr>
            <a:r>
              <a:rPr lang="en-US" altLang="zh-CN" sz="2400" dirty="0"/>
              <a:t>      WHERE  S1.Sdept = S2.Sdept  AND  </a:t>
            </a:r>
          </a:p>
          <a:p>
            <a:pPr marL="1600200" lvl="3" indent="-228600" defTabSz="914400">
              <a:buFontTx/>
              <a:buNone/>
            </a:pPr>
            <a:r>
              <a:rPr lang="en-US" altLang="zh-CN" sz="2400" dirty="0"/>
              <a:t>               S2.Sname = </a:t>
            </a:r>
            <a:r>
              <a:rPr lang="en-US" altLang="zh-CN" sz="2400" dirty="0"/>
              <a:t>'</a:t>
            </a:r>
            <a:r>
              <a:rPr lang="zh-CN" altLang="en-US" sz="2400" dirty="0" smtClean="0"/>
              <a:t>刘晨</a:t>
            </a:r>
            <a:r>
              <a:rPr lang="en-US" altLang="zh-CN" sz="2400" dirty="0"/>
              <a:t>'</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5">
                                            <p:txEl>
                                              <p:pRg st="0" end="0"/>
                                            </p:txEl>
                                          </p:spTgt>
                                        </p:tgtEl>
                                        <p:attrNameLst>
                                          <p:attrName>style.visibility</p:attrName>
                                        </p:attrNameLst>
                                      </p:cBhvr>
                                      <p:to>
                                        <p:strVal val="visible"/>
                                      </p:to>
                                    </p:set>
                                    <p:anim calcmode="lin" valueType="num">
                                      <p:cBhvr additive="base">
                                        <p:cTn id="7" dur="500" fill="hold"/>
                                        <p:tgtEl>
                                          <p:spTgt spid="141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10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11075">
                                            <p:txEl>
                                              <p:pRg st="1" end="1"/>
                                            </p:txEl>
                                          </p:spTgt>
                                        </p:tgtEl>
                                        <p:attrNameLst>
                                          <p:attrName>style.visibility</p:attrName>
                                        </p:attrNameLst>
                                      </p:cBhvr>
                                      <p:to>
                                        <p:strVal val="visible"/>
                                      </p:to>
                                    </p:set>
                                    <p:anim calcmode="lin" valueType="num">
                                      <p:cBhvr additive="base">
                                        <p:cTn id="11" dur="500" fill="hold"/>
                                        <p:tgtEl>
                                          <p:spTgt spid="14110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110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11075">
                                            <p:txEl>
                                              <p:pRg st="2" end="2"/>
                                            </p:txEl>
                                          </p:spTgt>
                                        </p:tgtEl>
                                        <p:attrNameLst>
                                          <p:attrName>style.visibility</p:attrName>
                                        </p:attrNameLst>
                                      </p:cBhvr>
                                      <p:to>
                                        <p:strVal val="visible"/>
                                      </p:to>
                                    </p:set>
                                    <p:anim calcmode="lin" valueType="num">
                                      <p:cBhvr additive="base">
                                        <p:cTn id="15" dur="500" fill="hold"/>
                                        <p:tgtEl>
                                          <p:spTgt spid="14110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110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11075">
                                            <p:txEl>
                                              <p:pRg st="3" end="3"/>
                                            </p:txEl>
                                          </p:spTgt>
                                        </p:tgtEl>
                                        <p:attrNameLst>
                                          <p:attrName>style.visibility</p:attrName>
                                        </p:attrNameLst>
                                      </p:cBhvr>
                                      <p:to>
                                        <p:strVal val="visible"/>
                                      </p:to>
                                    </p:set>
                                    <p:anim calcmode="lin" valueType="num">
                                      <p:cBhvr additive="base">
                                        <p:cTn id="19" dur="500" fill="hold"/>
                                        <p:tgtEl>
                                          <p:spTgt spid="14110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110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11075">
                                            <p:txEl>
                                              <p:pRg st="4" end="4"/>
                                            </p:txEl>
                                          </p:spTgt>
                                        </p:tgtEl>
                                        <p:attrNameLst>
                                          <p:attrName>style.visibility</p:attrName>
                                        </p:attrNameLst>
                                      </p:cBhvr>
                                      <p:to>
                                        <p:strVal val="visible"/>
                                      </p:to>
                                    </p:set>
                                    <p:anim calcmode="lin" valueType="num">
                                      <p:cBhvr additive="base">
                                        <p:cTn id="23" dur="500" fill="hold"/>
                                        <p:tgtEl>
                                          <p:spTgt spid="14110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110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11075">
                                            <p:txEl>
                                              <p:pRg st="5" end="5"/>
                                            </p:txEl>
                                          </p:spTgt>
                                        </p:tgtEl>
                                        <p:attrNameLst>
                                          <p:attrName>style.visibility</p:attrName>
                                        </p:attrNameLst>
                                      </p:cBhvr>
                                      <p:to>
                                        <p:strVal val="visible"/>
                                      </p:to>
                                    </p:set>
                                    <p:anim calcmode="lin" valueType="num">
                                      <p:cBhvr additive="base">
                                        <p:cTn id="27" dur="500" fill="hold"/>
                                        <p:tgtEl>
                                          <p:spTgt spid="14110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110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11075">
                                            <p:txEl>
                                              <p:pRg st="6" end="6"/>
                                            </p:txEl>
                                          </p:spTgt>
                                        </p:tgtEl>
                                        <p:attrNameLst>
                                          <p:attrName>style.visibility</p:attrName>
                                        </p:attrNameLst>
                                      </p:cBhvr>
                                      <p:to>
                                        <p:strVal val="visible"/>
                                      </p:to>
                                    </p:set>
                                    <p:anim calcmode="lin" valueType="num">
                                      <p:cBhvr additive="base">
                                        <p:cTn id="31" dur="500" fill="hold"/>
                                        <p:tgtEl>
                                          <p:spTgt spid="14110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110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11075">
                                            <p:txEl>
                                              <p:pRg st="7" end="7"/>
                                            </p:txEl>
                                          </p:spTgt>
                                        </p:tgtEl>
                                        <p:attrNameLst>
                                          <p:attrName>style.visibility</p:attrName>
                                        </p:attrNameLst>
                                      </p:cBhvr>
                                      <p:to>
                                        <p:strVal val="visible"/>
                                      </p:to>
                                    </p:set>
                                    <p:anim calcmode="lin" valueType="num">
                                      <p:cBhvr additive="base">
                                        <p:cTn id="37" dur="500" fill="hold"/>
                                        <p:tgtEl>
                                          <p:spTgt spid="14110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110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11075">
                                            <p:txEl>
                                              <p:pRg st="8" end="8"/>
                                            </p:txEl>
                                          </p:spTgt>
                                        </p:tgtEl>
                                        <p:attrNameLst>
                                          <p:attrName>style.visibility</p:attrName>
                                        </p:attrNameLst>
                                      </p:cBhvr>
                                      <p:to>
                                        <p:strVal val="visible"/>
                                      </p:to>
                                    </p:set>
                                    <p:anim calcmode="lin" valueType="num">
                                      <p:cBhvr additive="base">
                                        <p:cTn id="41" dur="500" fill="hold"/>
                                        <p:tgtEl>
                                          <p:spTgt spid="14110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1107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411075">
                                            <p:txEl>
                                              <p:pRg st="9" end="9"/>
                                            </p:txEl>
                                          </p:spTgt>
                                        </p:tgtEl>
                                        <p:attrNameLst>
                                          <p:attrName>style.visibility</p:attrName>
                                        </p:attrNameLst>
                                      </p:cBhvr>
                                      <p:to>
                                        <p:strVal val="visible"/>
                                      </p:to>
                                    </p:set>
                                    <p:anim calcmode="lin" valueType="num">
                                      <p:cBhvr additive="base">
                                        <p:cTn id="45" dur="500" fill="hold"/>
                                        <p:tgtEl>
                                          <p:spTgt spid="1411075">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1107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411075">
                                            <p:txEl>
                                              <p:pRg st="10" end="10"/>
                                            </p:txEl>
                                          </p:spTgt>
                                        </p:tgtEl>
                                        <p:attrNameLst>
                                          <p:attrName>style.visibility</p:attrName>
                                        </p:attrNameLst>
                                      </p:cBhvr>
                                      <p:to>
                                        <p:strVal val="visible"/>
                                      </p:to>
                                    </p:set>
                                    <p:anim calcmode="lin" valueType="num">
                                      <p:cBhvr additive="base">
                                        <p:cTn id="49" dur="500" fill="hold"/>
                                        <p:tgtEl>
                                          <p:spTgt spid="1411075">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1107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411075">
                                            <p:txEl>
                                              <p:pRg st="11" end="11"/>
                                            </p:txEl>
                                          </p:spTgt>
                                        </p:tgtEl>
                                        <p:attrNameLst>
                                          <p:attrName>style.visibility</p:attrName>
                                        </p:attrNameLst>
                                      </p:cBhvr>
                                      <p:to>
                                        <p:strVal val="visible"/>
                                      </p:to>
                                    </p:set>
                                    <p:anim calcmode="lin" valueType="num">
                                      <p:cBhvr additive="base">
                                        <p:cTn id="53" dur="500" fill="hold"/>
                                        <p:tgtEl>
                                          <p:spTgt spid="1411075">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4110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46DE15C-7909-4485-BA6A-8F6F8135D824}" type="slidenum">
              <a:rPr lang="zh-CN" altLang="en-US"/>
              <a:pPr/>
              <a:t>88</a:t>
            </a:fld>
            <a:endParaRPr lang="en-US" altLang="zh-CN"/>
          </a:p>
        </p:txBody>
      </p:sp>
      <p:sp>
        <p:nvSpPr>
          <p:cNvPr id="6" name="日期占位符 4"/>
          <p:cNvSpPr>
            <a:spLocks noGrp="1"/>
          </p:cNvSpPr>
          <p:nvPr>
            <p:ph type="dt" sz="half" idx="11"/>
          </p:nvPr>
        </p:nvSpPr>
        <p:spPr/>
        <p:txBody>
          <a:bodyPr/>
          <a:lstStyle/>
          <a:p>
            <a:fld id="{9031D56C-6E5D-4067-B743-27C69361EB73}" type="datetime1">
              <a:rPr lang="zh-CN" altLang="en-US"/>
              <a:pPr/>
              <a:t>2017/4/15</a:t>
            </a:fld>
            <a:endParaRPr lang="en-US" altLang="zh-CN" sz="1000"/>
          </a:p>
        </p:txBody>
      </p:sp>
      <p:sp>
        <p:nvSpPr>
          <p:cNvPr id="1412098" name="Rectangle 2"/>
          <p:cNvSpPr>
            <a:spLocks noGrp="1" noChangeArrowheads="1"/>
          </p:cNvSpPr>
          <p:nvPr>
            <p:ph type="title"/>
          </p:nvPr>
        </p:nvSpPr>
        <p:spPr/>
        <p:txBody>
          <a:bodyPr/>
          <a:lstStyle/>
          <a:p>
            <a:r>
              <a:rPr lang="zh-CN" altLang="en-US"/>
              <a:t>带有</a:t>
            </a:r>
            <a:r>
              <a:rPr lang="en-US" altLang="zh-CN"/>
              <a:t>IN</a:t>
            </a:r>
            <a:r>
              <a:rPr lang="zh-CN" altLang="en-US"/>
              <a:t>谓词的子查询</a:t>
            </a:r>
          </a:p>
        </p:txBody>
      </p:sp>
      <p:sp>
        <p:nvSpPr>
          <p:cNvPr id="1412099" name="Rectangle 3"/>
          <p:cNvSpPr>
            <a:spLocks noGrp="1" noChangeArrowheads="1"/>
          </p:cNvSpPr>
          <p:nvPr>
            <p:ph type="body" idx="1"/>
          </p:nvPr>
        </p:nvSpPr>
        <p:spPr>
          <a:xfrm>
            <a:off x="488950" y="1196975"/>
            <a:ext cx="8928100" cy="3558603"/>
          </a:xfrm>
        </p:spPr>
        <p:txBody>
          <a:bodyPr/>
          <a:lstStyle/>
          <a:p>
            <a:pPr marL="342900" indent="-342900" defTabSz="914400">
              <a:buFont typeface="Wingdings" pitchFamily="2" charset="2"/>
              <a:buNone/>
            </a:pPr>
            <a:r>
              <a:rPr lang="en-US" altLang="zh-CN" dirty="0"/>
              <a:t>[</a:t>
            </a:r>
            <a:r>
              <a:rPr lang="zh-CN" altLang="en-US" dirty="0"/>
              <a:t>例</a:t>
            </a:r>
            <a:r>
              <a:rPr lang="en-US" altLang="zh-CN" dirty="0"/>
              <a:t>]</a:t>
            </a:r>
            <a:r>
              <a:rPr lang="zh-CN" altLang="en-US" dirty="0"/>
              <a:t>查询选修了课程名为“信息系统”的学生学号和姓名</a:t>
            </a:r>
          </a:p>
          <a:p>
            <a:pPr marL="342900" indent="-342900" defTabSz="914400">
              <a:lnSpc>
                <a:spcPct val="60000"/>
              </a:lnSpc>
              <a:buFont typeface="Wingdings" pitchFamily="2" charset="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en-US" altLang="zh-CN" sz="2400" dirty="0"/>
              <a:t>            </a:t>
            </a:r>
            <a:r>
              <a:rPr lang="en-US" altLang="zh-CN" sz="2400" dirty="0">
                <a:solidFill>
                  <a:srgbClr val="FF3399"/>
                </a:solidFill>
              </a:rPr>
              <a:t>③ </a:t>
            </a:r>
            <a:r>
              <a:rPr lang="zh-CN" altLang="en-US" sz="2400" dirty="0">
                <a:solidFill>
                  <a:srgbClr val="FF3399"/>
                </a:solidFill>
              </a:rPr>
              <a:t>最后在</a:t>
            </a:r>
            <a:r>
              <a:rPr lang="en-US" altLang="zh-CN" sz="2400" dirty="0">
                <a:solidFill>
                  <a:srgbClr val="FF3399"/>
                </a:solidFill>
              </a:rPr>
              <a:t>Student</a:t>
            </a:r>
            <a:r>
              <a:rPr lang="zh-CN" altLang="en-US" sz="2400" dirty="0">
                <a:solidFill>
                  <a:srgbClr val="FF3399"/>
                </a:solidFill>
              </a:rPr>
              <a:t>关系中</a:t>
            </a:r>
            <a:endParaRPr lang="zh-CN" altLang="en-US" sz="2400" dirty="0"/>
          </a:p>
          <a:p>
            <a:pPr marL="342900" indent="-342900" defTabSz="914400">
              <a:lnSpc>
                <a:spcPct val="60000"/>
              </a:lnSpc>
              <a:buFont typeface="Wingdings" pitchFamily="2" charset="2"/>
              <a:buNone/>
            </a:pPr>
            <a:r>
              <a:rPr lang="zh-CN" altLang="en-US" sz="2400" dirty="0"/>
              <a:t> </a:t>
            </a:r>
            <a:r>
              <a:rPr lang="en-US" altLang="zh-CN" sz="2400" dirty="0"/>
              <a:t>FROM    Student                              </a:t>
            </a:r>
            <a:r>
              <a:rPr lang="zh-CN" altLang="en-US" sz="2400" dirty="0">
                <a:solidFill>
                  <a:srgbClr val="FF3399"/>
                </a:solidFill>
              </a:rPr>
              <a:t>取出</a:t>
            </a:r>
            <a:r>
              <a:rPr lang="en-US" altLang="zh-CN" sz="2400" dirty="0" err="1">
                <a:solidFill>
                  <a:srgbClr val="FF3399"/>
                </a:solidFill>
              </a:rPr>
              <a:t>Sno</a:t>
            </a:r>
            <a:r>
              <a:rPr lang="zh-CN" altLang="en-US" sz="2400" dirty="0">
                <a:solidFill>
                  <a:srgbClr val="FF3399"/>
                </a:solidFill>
              </a:rPr>
              <a:t>和</a:t>
            </a:r>
            <a:r>
              <a:rPr lang="en-US" altLang="zh-CN" sz="2400" dirty="0" err="1">
                <a:solidFill>
                  <a:srgbClr val="FF3399"/>
                </a:solidFill>
              </a:rPr>
              <a:t>Sname</a:t>
            </a:r>
            <a:endParaRPr lang="en-US" altLang="zh-CN" sz="2400" dirty="0"/>
          </a:p>
          <a:p>
            <a:pPr marL="342900" indent="-342900" defTabSz="914400">
              <a:lnSpc>
                <a:spcPct val="60000"/>
              </a:lnSpc>
              <a:buFont typeface="Wingdings" pitchFamily="2" charset="2"/>
              <a:buNone/>
            </a:pPr>
            <a:r>
              <a:rPr lang="en-US" altLang="zh-CN" sz="2400" dirty="0"/>
              <a:t> WHERE </a:t>
            </a:r>
            <a:r>
              <a:rPr lang="en-US" altLang="zh-CN" sz="2400" dirty="0" err="1"/>
              <a:t>Sno</a:t>
            </a:r>
            <a:r>
              <a:rPr lang="en-US" altLang="zh-CN" sz="2400" dirty="0"/>
              <a:t>  IN</a:t>
            </a:r>
          </a:p>
          <a:p>
            <a:pPr marL="342900" indent="-342900" defTabSz="914400">
              <a:lnSpc>
                <a:spcPct val="60000"/>
              </a:lnSpc>
              <a:buFont typeface="Wingdings" pitchFamily="2" charset="2"/>
              <a:buNone/>
            </a:pPr>
            <a:r>
              <a:rPr lang="en-US" altLang="zh-CN" sz="2400" dirty="0"/>
              <a:t>           (SELECT </a:t>
            </a:r>
            <a:r>
              <a:rPr lang="en-US" altLang="zh-CN" sz="2400" dirty="0" err="1"/>
              <a:t>Sno</a:t>
            </a:r>
            <a:r>
              <a:rPr lang="en-US" altLang="zh-CN" sz="2400" dirty="0"/>
              <a:t>                 </a:t>
            </a:r>
            <a:r>
              <a:rPr lang="en-US" altLang="zh-CN" sz="2400" dirty="0">
                <a:solidFill>
                  <a:srgbClr val="FF3399"/>
                </a:solidFill>
              </a:rPr>
              <a:t>② </a:t>
            </a:r>
            <a:r>
              <a:rPr lang="zh-CN" altLang="en-US" sz="2400" dirty="0">
                <a:solidFill>
                  <a:srgbClr val="FF3399"/>
                </a:solidFill>
              </a:rPr>
              <a:t>然后在</a:t>
            </a:r>
            <a:r>
              <a:rPr lang="en-US" altLang="zh-CN" sz="2400" dirty="0">
                <a:solidFill>
                  <a:srgbClr val="FF3399"/>
                </a:solidFill>
              </a:rPr>
              <a:t>SC</a:t>
            </a:r>
            <a:r>
              <a:rPr lang="zh-CN" altLang="en-US" sz="2400" dirty="0">
                <a:solidFill>
                  <a:srgbClr val="FF3399"/>
                </a:solidFill>
              </a:rPr>
              <a:t>关系中找出选</a:t>
            </a:r>
          </a:p>
          <a:p>
            <a:pPr marL="342900" indent="-342900" defTabSz="914400">
              <a:lnSpc>
                <a:spcPct val="60000"/>
              </a:lnSpc>
              <a:buFont typeface="Wingdings" pitchFamily="2" charset="2"/>
              <a:buNone/>
            </a:pPr>
            <a:r>
              <a:rPr lang="zh-CN" altLang="en-US" sz="2400" dirty="0"/>
              <a:t>            </a:t>
            </a:r>
            <a:r>
              <a:rPr lang="en-US" altLang="zh-CN" sz="2400" dirty="0"/>
              <a:t>FROM    SC                       </a:t>
            </a:r>
            <a:r>
              <a:rPr lang="zh-CN" altLang="en-US" sz="2400" dirty="0">
                <a:solidFill>
                  <a:srgbClr val="FF3399"/>
                </a:solidFill>
              </a:rPr>
              <a:t>修了</a:t>
            </a:r>
            <a:r>
              <a:rPr lang="en-US" altLang="zh-CN" sz="2400" dirty="0">
                <a:solidFill>
                  <a:srgbClr val="FF3399"/>
                </a:solidFill>
              </a:rPr>
              <a:t>3</a:t>
            </a:r>
            <a:r>
              <a:rPr lang="zh-CN" altLang="en-US" sz="2400" dirty="0">
                <a:solidFill>
                  <a:srgbClr val="FF3399"/>
                </a:solidFill>
              </a:rPr>
              <a:t>号课程的学生学号</a:t>
            </a:r>
            <a:endParaRPr lang="zh-CN" altLang="en-US" sz="2400" dirty="0"/>
          </a:p>
          <a:p>
            <a:pPr marL="342900" indent="-342900" defTabSz="914400">
              <a:lnSpc>
                <a:spcPct val="60000"/>
              </a:lnSpc>
              <a:buFont typeface="Wingdings" pitchFamily="2" charset="2"/>
              <a:buNone/>
            </a:pPr>
            <a:r>
              <a:rPr lang="zh-CN" altLang="en-US" sz="2400" dirty="0"/>
              <a:t>            </a:t>
            </a:r>
            <a:r>
              <a:rPr lang="en-US" altLang="zh-CN" sz="2400" dirty="0"/>
              <a:t>WHERE  </a:t>
            </a:r>
            <a:r>
              <a:rPr lang="en-US" altLang="zh-CN" sz="2400" dirty="0" err="1"/>
              <a:t>Cno</a:t>
            </a:r>
            <a:r>
              <a:rPr lang="en-US" altLang="zh-CN" sz="2400" dirty="0"/>
              <a:t> IN</a:t>
            </a:r>
          </a:p>
          <a:p>
            <a:pPr marL="342900" indent="-342900" defTabSz="914400">
              <a:lnSpc>
                <a:spcPct val="60000"/>
              </a:lnSpc>
              <a:buFont typeface="Wingdings" pitchFamily="2" charset="2"/>
              <a:buNone/>
            </a:pPr>
            <a:r>
              <a:rPr lang="en-US" altLang="zh-CN" sz="2400" dirty="0"/>
              <a:t>                   (SELECT </a:t>
            </a:r>
            <a:r>
              <a:rPr lang="en-US" altLang="zh-CN" sz="2400" dirty="0" err="1"/>
              <a:t>Cno</a:t>
            </a:r>
            <a:r>
              <a:rPr lang="en-US" altLang="zh-CN" sz="2400" dirty="0"/>
              <a:t>        </a:t>
            </a:r>
            <a:r>
              <a:rPr lang="en-US" altLang="zh-CN" sz="2400" dirty="0">
                <a:solidFill>
                  <a:srgbClr val="FF3399"/>
                </a:solidFill>
              </a:rPr>
              <a:t>① </a:t>
            </a:r>
            <a:r>
              <a:rPr lang="zh-CN" altLang="en-US" sz="2400" dirty="0">
                <a:solidFill>
                  <a:srgbClr val="FF3399"/>
                </a:solidFill>
              </a:rPr>
              <a:t>首先在</a:t>
            </a:r>
            <a:r>
              <a:rPr lang="en-US" altLang="zh-CN" sz="2400" dirty="0">
                <a:solidFill>
                  <a:srgbClr val="FF3399"/>
                </a:solidFill>
              </a:rPr>
              <a:t>Course</a:t>
            </a:r>
            <a:r>
              <a:rPr lang="zh-CN" altLang="en-US" sz="2400" dirty="0">
                <a:solidFill>
                  <a:srgbClr val="FF3399"/>
                </a:solidFill>
              </a:rPr>
              <a:t>关系中找出“信</a:t>
            </a:r>
            <a:endParaRPr lang="zh-CN" altLang="en-US" sz="2400" dirty="0"/>
          </a:p>
          <a:p>
            <a:pPr marL="342900" indent="-342900" defTabSz="914400">
              <a:lnSpc>
                <a:spcPct val="60000"/>
              </a:lnSpc>
              <a:buFont typeface="Wingdings" pitchFamily="2" charset="2"/>
              <a:buNone/>
            </a:pPr>
            <a:r>
              <a:rPr lang="zh-CN" altLang="en-US" sz="2400" dirty="0"/>
              <a:t>                    </a:t>
            </a:r>
            <a:r>
              <a:rPr lang="en-US" altLang="zh-CN" sz="2400" dirty="0"/>
              <a:t>FROM Course          </a:t>
            </a:r>
            <a:r>
              <a:rPr lang="zh-CN" altLang="en-US" sz="2400" dirty="0">
                <a:solidFill>
                  <a:srgbClr val="FF3399"/>
                </a:solidFill>
              </a:rPr>
              <a:t>息系统”的课程号，结果为</a:t>
            </a:r>
            <a:r>
              <a:rPr lang="en-US" altLang="zh-CN" sz="2400" dirty="0">
                <a:solidFill>
                  <a:srgbClr val="FF3399"/>
                </a:solidFill>
              </a:rPr>
              <a:t>3</a:t>
            </a:r>
            <a:r>
              <a:rPr lang="zh-CN" altLang="en-US" sz="2400" dirty="0">
                <a:solidFill>
                  <a:srgbClr val="FF3399"/>
                </a:solidFill>
              </a:rPr>
              <a:t>号</a:t>
            </a:r>
            <a:endParaRPr lang="zh-CN" altLang="en-US" sz="2400" dirty="0"/>
          </a:p>
          <a:p>
            <a:pPr marL="342900" indent="-342900" defTabSz="914400">
              <a:lnSpc>
                <a:spcPct val="60000"/>
              </a:lnSpc>
              <a:buNone/>
            </a:pPr>
            <a:r>
              <a:rPr lang="zh-CN" altLang="en-US" sz="2400" dirty="0"/>
              <a:t>                    </a:t>
            </a:r>
            <a:r>
              <a:rPr lang="en-US" altLang="zh-CN" sz="2400" dirty="0"/>
              <a:t>WHERE </a:t>
            </a:r>
            <a:r>
              <a:rPr lang="en-US" altLang="zh-CN" sz="2400" dirty="0" err="1"/>
              <a:t>Cname</a:t>
            </a:r>
            <a:r>
              <a:rPr lang="en-US" altLang="zh-CN" sz="2400" dirty="0"/>
              <a:t>= </a:t>
            </a:r>
            <a:r>
              <a:rPr lang="en-US" altLang="zh-CN" sz="2400" dirty="0"/>
              <a:t>'</a:t>
            </a:r>
            <a:r>
              <a:rPr lang="zh-CN" altLang="en-US" sz="2400" dirty="0" smtClean="0"/>
              <a:t>信息系统</a:t>
            </a:r>
            <a:r>
              <a:rPr lang="en-US" altLang="zh-CN" sz="2400" dirty="0"/>
              <a:t>'));</a:t>
            </a:r>
            <a:endParaRPr lang="en-US" altLang="zh-CN" sz="2400" dirty="0"/>
          </a:p>
        </p:txBody>
      </p:sp>
      <p:sp>
        <p:nvSpPr>
          <p:cNvPr id="1412101" name="Rectangle 5"/>
          <p:cNvSpPr>
            <a:spLocks noChangeArrowheads="1"/>
          </p:cNvSpPr>
          <p:nvPr/>
        </p:nvSpPr>
        <p:spPr bwMode="auto">
          <a:xfrm>
            <a:off x="457200" y="4724400"/>
            <a:ext cx="8896350" cy="188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Char char="n"/>
            </a:pPr>
            <a:r>
              <a:rPr lang="zh-CN" altLang="en-US" dirty="0">
                <a:latin typeface="宋体" pitchFamily="2" charset="-122"/>
              </a:rPr>
              <a:t>用连接查询</a:t>
            </a:r>
          </a:p>
          <a:p>
            <a:pPr marL="342900" indent="-342900" algn="l">
              <a:lnSpc>
                <a:spcPct val="70000"/>
              </a:lnSpc>
              <a:spcBef>
                <a:spcPct val="35000"/>
              </a:spcBef>
              <a:buClr>
                <a:srgbClr val="27305F"/>
              </a:buClr>
              <a:buSzPct val="60000"/>
              <a:buFont typeface="Wingdings" pitchFamily="2" charset="2"/>
              <a:buNone/>
            </a:pPr>
            <a:r>
              <a:rPr lang="zh-CN" altLang="en-US"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Student.Sno</a:t>
            </a:r>
            <a:r>
              <a:rPr lang="en-US" altLang="zh-CN" dirty="0">
                <a:latin typeface="Times New Roman" pitchFamily="18" charset="0"/>
              </a:rPr>
              <a:t>, </a:t>
            </a:r>
            <a:r>
              <a:rPr lang="en-US" altLang="zh-CN" dirty="0" err="1">
                <a:latin typeface="Times New Roman" pitchFamily="18" charset="0"/>
              </a:rPr>
              <a:t>Student.Sname</a:t>
            </a:r>
            <a:endParaRPr lang="en-US" altLang="zh-CN" dirty="0">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FROM    Student, </a:t>
            </a:r>
            <a:r>
              <a:rPr lang="en-US" altLang="zh-CN" dirty="0" err="1">
                <a:latin typeface="Times New Roman" pitchFamily="18" charset="0"/>
              </a:rPr>
              <a:t>SC,Course</a:t>
            </a:r>
            <a:endParaRPr lang="en-US" altLang="zh-CN" dirty="0">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Student.Sno</a:t>
            </a:r>
            <a:r>
              <a:rPr lang="en-US" altLang="zh-CN" dirty="0">
                <a:latin typeface="Times New Roman" pitchFamily="18" charset="0"/>
              </a:rPr>
              <a:t> = </a:t>
            </a:r>
            <a:r>
              <a:rPr lang="en-US" altLang="zh-CN" dirty="0" err="1">
                <a:latin typeface="Times New Roman" pitchFamily="18" charset="0"/>
              </a:rPr>
              <a:t>SC.Sno</a:t>
            </a:r>
            <a:r>
              <a:rPr lang="en-US" altLang="zh-CN" dirty="0">
                <a:latin typeface="Times New Roman" pitchFamily="18" charset="0"/>
              </a:rPr>
              <a:t>  AND  </a:t>
            </a:r>
            <a:r>
              <a:rPr lang="en-US" altLang="zh-CN" dirty="0" err="1">
                <a:latin typeface="Times New Roman" pitchFamily="18" charset="0"/>
              </a:rPr>
              <a:t>SC.Cno</a:t>
            </a:r>
            <a:r>
              <a:rPr lang="en-US" altLang="zh-CN" dirty="0">
                <a:latin typeface="Times New Roman" pitchFamily="18" charset="0"/>
              </a:rPr>
              <a:t> = </a:t>
            </a:r>
            <a:r>
              <a:rPr lang="en-US" altLang="zh-CN" dirty="0" err="1">
                <a:latin typeface="Times New Roman" pitchFamily="18" charset="0"/>
              </a:rPr>
              <a:t>Course.Cno</a:t>
            </a:r>
            <a:r>
              <a:rPr lang="en-US" altLang="zh-CN" dirty="0">
                <a:latin typeface="Times New Roman" pitchFamily="18" charset="0"/>
              </a:rPr>
              <a:t> </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AND    </a:t>
            </a:r>
            <a:r>
              <a:rPr lang="en-US" altLang="zh-CN" dirty="0" err="1">
                <a:latin typeface="Times New Roman" pitchFamily="18" charset="0"/>
              </a:rPr>
              <a:t>Course.Cname</a:t>
            </a:r>
            <a:r>
              <a:rPr lang="en-US" altLang="zh-CN" dirty="0" smtClean="0">
                <a:latin typeface="Times New Roman" pitchFamily="18" charset="0"/>
              </a:rPr>
              <a:t>= </a:t>
            </a:r>
            <a:r>
              <a:rPr lang="en-US" altLang="zh-CN" dirty="0"/>
              <a:t>'</a:t>
            </a:r>
            <a:r>
              <a:rPr lang="zh-CN" altLang="en-US" dirty="0" smtClean="0">
                <a:latin typeface="Times New Roman" pitchFamily="18" charset="0"/>
              </a:rPr>
              <a:t>信息系统</a:t>
            </a:r>
            <a:r>
              <a:rPr lang="en-US" altLang="zh-CN" dirty="0"/>
              <a:t>'</a:t>
            </a:r>
            <a:r>
              <a:rPr lang="en-US" altLang="zh-CN" dirty="0" smtClean="0">
                <a:latin typeface="Times New Roman" pitchFamily="18" charset="0"/>
              </a:rPr>
              <a:t>;</a:t>
            </a: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2101"/>
                                        </p:tgtEl>
                                        <p:attrNameLst>
                                          <p:attrName>style.visibility</p:attrName>
                                        </p:attrNameLst>
                                      </p:cBhvr>
                                      <p:to>
                                        <p:strVal val="visible"/>
                                      </p:to>
                                    </p:set>
                                    <p:anim calcmode="lin" valueType="num">
                                      <p:cBhvr additive="base">
                                        <p:cTn id="7" dur="500" fill="hold"/>
                                        <p:tgtEl>
                                          <p:spTgt spid="1412101"/>
                                        </p:tgtEl>
                                        <p:attrNameLst>
                                          <p:attrName>ppt_x</p:attrName>
                                        </p:attrNameLst>
                                      </p:cBhvr>
                                      <p:tavLst>
                                        <p:tav tm="0">
                                          <p:val>
                                            <p:strVal val="0-#ppt_w/2"/>
                                          </p:val>
                                        </p:tav>
                                        <p:tav tm="100000">
                                          <p:val>
                                            <p:strVal val="#ppt_x"/>
                                          </p:val>
                                        </p:tav>
                                      </p:tavLst>
                                    </p:anim>
                                    <p:anim calcmode="lin" valueType="num">
                                      <p:cBhvr additive="base">
                                        <p:cTn id="8" dur="500" fill="hold"/>
                                        <p:tgtEl>
                                          <p:spTgt spid="1412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DD94D88B-94C7-4C49-B771-249FC089A4E5}" type="slidenum">
              <a:rPr lang="zh-CN" altLang="en-US"/>
              <a:pPr/>
              <a:t>89</a:t>
            </a:fld>
            <a:endParaRPr lang="en-US" altLang="zh-CN"/>
          </a:p>
        </p:txBody>
      </p:sp>
      <p:sp>
        <p:nvSpPr>
          <p:cNvPr id="7" name="日期占位符 4"/>
          <p:cNvSpPr>
            <a:spLocks noGrp="1"/>
          </p:cNvSpPr>
          <p:nvPr>
            <p:ph type="dt" sz="half" idx="11"/>
          </p:nvPr>
        </p:nvSpPr>
        <p:spPr/>
        <p:txBody>
          <a:bodyPr/>
          <a:lstStyle/>
          <a:p>
            <a:fld id="{B59397B6-6515-413B-83EF-8FEF7AF37C9E}" type="datetime1">
              <a:rPr lang="zh-CN" altLang="en-US"/>
              <a:pPr/>
              <a:t>2017/4/15</a:t>
            </a:fld>
            <a:endParaRPr lang="en-US" altLang="zh-CN" sz="1000"/>
          </a:p>
        </p:txBody>
      </p:sp>
      <p:sp>
        <p:nvSpPr>
          <p:cNvPr id="1416194" name="Rectangle 2"/>
          <p:cNvSpPr>
            <a:spLocks noGrp="1" noChangeArrowheads="1"/>
          </p:cNvSpPr>
          <p:nvPr>
            <p:ph type="title"/>
          </p:nvPr>
        </p:nvSpPr>
        <p:spPr>
          <a:xfrm>
            <a:off x="650875" y="311150"/>
            <a:ext cx="8820150" cy="603250"/>
          </a:xfrm>
        </p:spPr>
        <p:txBody>
          <a:bodyPr/>
          <a:lstStyle/>
          <a:p>
            <a:pPr defTabSz="914400"/>
            <a:r>
              <a:rPr lang="zh-CN" altLang="en-US" sz="4400"/>
              <a:t>带有比较运算符的子查询</a:t>
            </a:r>
          </a:p>
        </p:txBody>
      </p:sp>
      <p:sp>
        <p:nvSpPr>
          <p:cNvPr id="1416195" name="Rectangle 3"/>
          <p:cNvSpPr>
            <a:spLocks noGrp="1" noChangeArrowheads="1"/>
          </p:cNvSpPr>
          <p:nvPr>
            <p:ph type="body" idx="1"/>
          </p:nvPr>
        </p:nvSpPr>
        <p:spPr>
          <a:xfrm>
            <a:off x="650875" y="1143000"/>
            <a:ext cx="8820150" cy="2070100"/>
          </a:xfrm>
        </p:spPr>
        <p:txBody>
          <a:bodyPr/>
          <a:lstStyle/>
          <a:p>
            <a:pPr marL="342900" indent="-342900" defTabSz="914400"/>
            <a:r>
              <a:rPr lang="zh-CN" altLang="en-US"/>
              <a:t>当能确切知道内层查询返回单值时，可用比较运算符（</a:t>
            </a:r>
            <a:r>
              <a:rPr lang="en-US" altLang="zh-CN"/>
              <a:t>&gt;</a:t>
            </a:r>
            <a:r>
              <a:rPr lang="zh-CN" altLang="en-US"/>
              <a:t>，</a:t>
            </a:r>
            <a:r>
              <a:rPr lang="en-US" altLang="zh-CN"/>
              <a:t>&lt;</a:t>
            </a:r>
            <a:r>
              <a:rPr lang="zh-CN" altLang="en-US"/>
              <a:t>，</a:t>
            </a:r>
            <a:r>
              <a:rPr lang="en-US" altLang="zh-CN"/>
              <a:t>=</a:t>
            </a:r>
            <a:r>
              <a:rPr lang="zh-CN" altLang="en-US"/>
              <a:t>，</a:t>
            </a:r>
            <a:r>
              <a:rPr lang="en-US" altLang="zh-CN"/>
              <a:t>&gt;=</a:t>
            </a:r>
            <a:r>
              <a:rPr lang="zh-CN" altLang="en-US"/>
              <a:t>，</a:t>
            </a:r>
            <a:r>
              <a:rPr lang="en-US" altLang="zh-CN"/>
              <a:t>&lt;=</a:t>
            </a:r>
            <a:r>
              <a:rPr lang="zh-CN" altLang="en-US"/>
              <a:t>，</a:t>
            </a:r>
            <a:r>
              <a:rPr lang="en-US" altLang="zh-CN"/>
              <a:t>!=</a:t>
            </a:r>
            <a:r>
              <a:rPr lang="zh-CN" altLang="en-US"/>
              <a:t>或</a:t>
            </a:r>
            <a:r>
              <a:rPr lang="en-US" altLang="zh-CN"/>
              <a:t>&lt; &gt;</a:t>
            </a:r>
            <a:r>
              <a:rPr lang="zh-CN" altLang="en-US"/>
              <a:t>）与</a:t>
            </a:r>
            <a:r>
              <a:rPr lang="en-US" altLang="zh-CN"/>
              <a:t>ANY</a:t>
            </a:r>
            <a:r>
              <a:rPr lang="zh-CN" altLang="en-US"/>
              <a:t>或</a:t>
            </a:r>
            <a:r>
              <a:rPr lang="en-US" altLang="zh-CN"/>
              <a:t>ALL</a:t>
            </a:r>
            <a:r>
              <a:rPr lang="zh-CN" altLang="en-US"/>
              <a:t>谓词配合使用</a:t>
            </a:r>
          </a:p>
          <a:p>
            <a:pPr marL="342900" indent="-342900" defTabSz="914400"/>
            <a:r>
              <a:rPr lang="zh-CN" altLang="en-US"/>
              <a:t>例：假设一个学生只可能在一个系学习，并且必须属于一个系，则在左例可以</a:t>
            </a:r>
            <a:r>
              <a:rPr lang="zh-CN" altLang="en-US">
                <a:solidFill>
                  <a:srgbClr val="FF0000"/>
                </a:solidFill>
              </a:rPr>
              <a:t>用 </a:t>
            </a:r>
            <a:r>
              <a:rPr lang="en-US" altLang="zh-CN">
                <a:solidFill>
                  <a:srgbClr val="FF0000"/>
                </a:solidFill>
              </a:rPr>
              <a:t>= </a:t>
            </a:r>
            <a:r>
              <a:rPr lang="zh-CN" altLang="en-US">
                <a:solidFill>
                  <a:srgbClr val="FF0000"/>
                </a:solidFill>
              </a:rPr>
              <a:t>代替</a:t>
            </a:r>
            <a:r>
              <a:rPr lang="en-US" altLang="zh-CN">
                <a:solidFill>
                  <a:srgbClr val="FF0000"/>
                </a:solidFill>
              </a:rPr>
              <a:t>IN</a:t>
            </a:r>
            <a:r>
              <a:rPr lang="en-US" altLang="zh-CN"/>
              <a:t> </a:t>
            </a:r>
            <a:r>
              <a:rPr lang="zh-CN" altLang="en-US"/>
              <a:t>：</a:t>
            </a:r>
            <a:endParaRPr lang="zh-CN" altLang="en-US" sz="2400"/>
          </a:p>
        </p:txBody>
      </p:sp>
      <p:sp>
        <p:nvSpPr>
          <p:cNvPr id="1416197" name="Rectangle 5"/>
          <p:cNvSpPr>
            <a:spLocks noChangeArrowheads="1"/>
          </p:cNvSpPr>
          <p:nvPr/>
        </p:nvSpPr>
        <p:spPr bwMode="auto">
          <a:xfrm>
            <a:off x="128588" y="3500438"/>
            <a:ext cx="50403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en-US" altLang="zh-CN" dirty="0">
                <a:solidFill>
                  <a:srgbClr val="0000FF"/>
                </a:solidFill>
              </a:rPr>
              <a:t>SELECT </a:t>
            </a:r>
            <a:r>
              <a:rPr lang="en-US" altLang="zh-CN" dirty="0" err="1">
                <a:solidFill>
                  <a:srgbClr val="0000FF"/>
                </a:solidFill>
              </a:rPr>
              <a:t>Sno,Sname,Sdept</a:t>
            </a:r>
            <a:endParaRPr lang="en-US" altLang="zh-CN" dirty="0">
              <a:solidFill>
                <a:srgbClr val="0000FF"/>
              </a:solidFill>
            </a:endParaRPr>
          </a:p>
          <a:p>
            <a:pPr algn="l"/>
            <a:r>
              <a:rPr lang="en-US" altLang="zh-CN" dirty="0">
                <a:solidFill>
                  <a:srgbClr val="0000FF"/>
                </a:solidFill>
              </a:rPr>
              <a:t>    FROM Student</a:t>
            </a:r>
          </a:p>
          <a:p>
            <a:pPr algn="l"/>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IN</a:t>
            </a:r>
          </a:p>
          <a:p>
            <a:pPr algn="l"/>
            <a:r>
              <a:rPr lang="en-US" altLang="zh-CN" dirty="0">
                <a:solidFill>
                  <a:srgbClr val="0000FF"/>
                </a:solidFill>
              </a:rPr>
              <a:t>          (SELECT </a:t>
            </a:r>
            <a:r>
              <a:rPr lang="en-US" altLang="zh-CN" dirty="0" err="1">
                <a:solidFill>
                  <a:srgbClr val="0000FF"/>
                </a:solidFill>
              </a:rPr>
              <a:t>Sdept</a:t>
            </a:r>
            <a:endParaRPr lang="en-US" altLang="zh-CN" dirty="0">
              <a:solidFill>
                <a:srgbClr val="0000FF"/>
              </a:solidFill>
            </a:endParaRPr>
          </a:p>
          <a:p>
            <a:pPr algn="l"/>
            <a:r>
              <a:rPr lang="en-US" altLang="zh-CN" dirty="0">
                <a:solidFill>
                  <a:srgbClr val="0000FF"/>
                </a:solidFill>
              </a:rPr>
              <a:t>           FROM Student</a:t>
            </a:r>
          </a:p>
          <a:p>
            <a:pPr algn="l"/>
            <a:r>
              <a:rPr lang="en-US" altLang="zh-CN" dirty="0">
                <a:solidFill>
                  <a:srgbClr val="0000FF"/>
                </a:solidFill>
              </a:rPr>
              <a:t>           WHERE </a:t>
            </a:r>
            <a:r>
              <a:rPr lang="en-US" altLang="zh-CN" dirty="0" err="1">
                <a:solidFill>
                  <a:srgbClr val="0000FF"/>
                </a:solidFill>
              </a:rPr>
              <a:t>Sname</a:t>
            </a:r>
            <a:r>
              <a:rPr lang="en-US" altLang="zh-CN" dirty="0" smtClean="0">
                <a:solidFill>
                  <a:srgbClr val="0000FF"/>
                </a:solidFill>
              </a:rPr>
              <a:t>=' </a:t>
            </a:r>
            <a:r>
              <a:rPr lang="zh-CN" altLang="en-US" dirty="0">
                <a:solidFill>
                  <a:srgbClr val="0000FF"/>
                </a:solidFill>
              </a:rPr>
              <a:t>刘</a:t>
            </a:r>
            <a:r>
              <a:rPr lang="zh-CN" altLang="en-US" dirty="0" smtClean="0">
                <a:solidFill>
                  <a:srgbClr val="0000FF"/>
                </a:solidFill>
              </a:rPr>
              <a:t>晨</a:t>
            </a:r>
            <a:r>
              <a:rPr lang="en-US" altLang="zh-CN" dirty="0">
                <a:solidFill>
                  <a:srgbClr val="0000FF"/>
                </a:solidFill>
              </a:rPr>
              <a:t>')</a:t>
            </a:r>
            <a:endParaRPr lang="zh-CN" altLang="en-US" dirty="0">
              <a:solidFill>
                <a:srgbClr val="0000FF"/>
              </a:solidFill>
            </a:endParaRPr>
          </a:p>
        </p:txBody>
      </p:sp>
      <p:sp>
        <p:nvSpPr>
          <p:cNvPr id="1416198" name="Rectangle 6"/>
          <p:cNvSpPr>
            <a:spLocks noChangeArrowheads="1"/>
          </p:cNvSpPr>
          <p:nvPr/>
        </p:nvSpPr>
        <p:spPr bwMode="auto">
          <a:xfrm>
            <a:off x="3581400" y="3571875"/>
            <a:ext cx="8077200"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70000"/>
              </a:lnSpc>
              <a:spcBef>
                <a:spcPct val="35000"/>
              </a:spcBef>
              <a:buClr>
                <a:srgbClr val="27305F"/>
              </a:buClr>
              <a:buSzPct val="60000"/>
              <a:buFont typeface="Wingdings" pitchFamily="2" charset="2"/>
              <a:buNone/>
            </a:pPr>
            <a:r>
              <a:rPr lang="zh-CN" altLang="en-US" sz="2800"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Sno</a:t>
            </a:r>
            <a:r>
              <a:rPr lang="zh-CN" altLang="en-US" dirty="0">
                <a:latin typeface="Times New Roman" pitchFamily="18" charset="0"/>
              </a:rPr>
              <a:t>，</a:t>
            </a:r>
            <a:r>
              <a:rPr lang="en-US" altLang="zh-CN" dirty="0" err="1">
                <a:latin typeface="Times New Roman" pitchFamily="18" charset="0"/>
              </a:rPr>
              <a:t>Sname</a:t>
            </a:r>
            <a:r>
              <a:rPr lang="zh-CN" altLang="en-US" dirty="0">
                <a:latin typeface="Times New Roman" pitchFamily="18" charset="0"/>
              </a:rPr>
              <a:t>，</a:t>
            </a:r>
            <a:r>
              <a:rPr lang="en-US" altLang="zh-CN" dirty="0" err="1">
                <a:latin typeface="Times New Roman" pitchFamily="18" charset="0"/>
              </a:rPr>
              <a:t>Sdept</a:t>
            </a:r>
            <a:endParaRPr lang="en-US" altLang="zh-CN" dirty="0">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FROM    Student</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a:t>
            </a:r>
            <a:r>
              <a:rPr lang="en-US" altLang="zh-CN" b="0" dirty="0">
                <a:solidFill>
                  <a:srgbClr val="FF0000"/>
                </a:solidFill>
                <a:latin typeface="Times New Roman" pitchFamily="18" charset="0"/>
              </a:rPr>
              <a:t> </a:t>
            </a:r>
            <a:r>
              <a:rPr lang="en-US" altLang="zh-CN" sz="3600" dirty="0">
                <a:solidFill>
                  <a:srgbClr val="FF0000"/>
                </a:solidFill>
                <a:latin typeface="Times New Roman" pitchFamily="18" charset="0"/>
              </a:rPr>
              <a:t>=</a:t>
            </a:r>
          </a:p>
          <a:p>
            <a:pPr marL="2057400" lvl="4" indent="-228600" algn="l">
              <a:lnSpc>
                <a:spcPct val="70000"/>
              </a:lnSpc>
              <a:spcBef>
                <a:spcPct val="35000"/>
              </a:spcBef>
              <a:buClr>
                <a:srgbClr val="27305F"/>
              </a:buClr>
              <a:buFont typeface="宋体" pitchFamily="2" charset="-122"/>
              <a:buNone/>
            </a:pPr>
            <a:r>
              <a:rPr lang="en-US" altLang="zh-CN" dirty="0">
                <a:latin typeface="Times New Roman" pitchFamily="18" charset="0"/>
              </a:rPr>
              <a:t>    (</a:t>
            </a:r>
            <a:r>
              <a:rPr lang="zh-CN" altLang="en-US"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Sdept</a:t>
            </a:r>
            <a:endParaRPr lang="en-US" altLang="zh-CN" dirty="0">
              <a:latin typeface="Times New Roman" pitchFamily="18" charset="0"/>
            </a:endParaRPr>
          </a:p>
          <a:p>
            <a:pPr marL="2057400" lvl="4" indent="-228600" algn="l">
              <a:lnSpc>
                <a:spcPct val="70000"/>
              </a:lnSpc>
              <a:spcBef>
                <a:spcPct val="35000"/>
              </a:spcBef>
              <a:buClr>
                <a:srgbClr val="27305F"/>
              </a:buClr>
              <a:buFont typeface="宋体" pitchFamily="2" charset="-122"/>
              <a:buNone/>
            </a:pPr>
            <a:r>
              <a:rPr lang="en-US" altLang="zh-CN" dirty="0">
                <a:latin typeface="Times New Roman" pitchFamily="18" charset="0"/>
              </a:rPr>
              <a:t>       	FROM    Student</a:t>
            </a:r>
          </a:p>
          <a:p>
            <a:pPr marL="2057400" lvl="4" indent="-228600" algn="l">
              <a:lnSpc>
                <a:spcPct val="70000"/>
              </a:lnSpc>
              <a:spcBef>
                <a:spcPct val="35000"/>
              </a:spcBef>
              <a:buClr>
                <a:srgbClr val="27305F"/>
              </a:buClr>
              <a:buFont typeface="宋体" pitchFamily="2" charset="-122"/>
              <a:buNone/>
            </a:pPr>
            <a:r>
              <a:rPr lang="en-US" altLang="zh-CN" dirty="0">
                <a:latin typeface="Times New Roman" pitchFamily="18" charset="0"/>
              </a:rPr>
              <a:t>       	WHERE </a:t>
            </a:r>
            <a:r>
              <a:rPr lang="en-US" altLang="zh-CN" dirty="0" err="1">
                <a:latin typeface="Times New Roman" pitchFamily="18" charset="0"/>
              </a:rPr>
              <a:t>Sname</a:t>
            </a:r>
            <a:r>
              <a:rPr lang="en-US" altLang="zh-CN" dirty="0">
                <a:latin typeface="Times New Roman" pitchFamily="18" charset="0"/>
              </a:rPr>
              <a:t>=</a:t>
            </a:r>
            <a:r>
              <a:rPr lang="en-US" altLang="zh-CN" dirty="0"/>
              <a:t>'</a:t>
            </a:r>
            <a:r>
              <a:rPr lang="zh-CN" altLang="en-US" dirty="0">
                <a:latin typeface="Times New Roman" pitchFamily="18" charset="0"/>
              </a:rPr>
              <a:t>刘晨</a:t>
            </a:r>
            <a:r>
              <a:rPr lang="en-US" altLang="zh-CN" dirty="0"/>
              <a:t>'</a:t>
            </a:r>
            <a:r>
              <a:rPr lang="en-US" altLang="zh-CN"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6198"/>
                                        </p:tgtEl>
                                        <p:attrNameLst>
                                          <p:attrName>style.visibility</p:attrName>
                                        </p:attrNameLst>
                                      </p:cBhvr>
                                      <p:to>
                                        <p:strVal val="visible"/>
                                      </p:to>
                                    </p:set>
                                    <p:anim calcmode="lin" valueType="num">
                                      <p:cBhvr additive="base">
                                        <p:cTn id="7" dur="500" fill="hold"/>
                                        <p:tgtEl>
                                          <p:spTgt spid="1416198"/>
                                        </p:tgtEl>
                                        <p:attrNameLst>
                                          <p:attrName>ppt_x</p:attrName>
                                        </p:attrNameLst>
                                      </p:cBhvr>
                                      <p:tavLst>
                                        <p:tav tm="0">
                                          <p:val>
                                            <p:strVal val="0-#ppt_w/2"/>
                                          </p:val>
                                        </p:tav>
                                        <p:tav tm="100000">
                                          <p:val>
                                            <p:strVal val="#ppt_x"/>
                                          </p:val>
                                        </p:tav>
                                      </p:tavLst>
                                    </p:anim>
                                    <p:anim calcmode="lin" valueType="num">
                                      <p:cBhvr additive="base">
                                        <p:cTn id="8" dur="500" fill="hold"/>
                                        <p:tgtEl>
                                          <p:spTgt spid="1416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1C191BF-32AA-4AB6-9640-2D4E512B522C}" type="slidenum">
              <a:rPr lang="zh-CN" altLang="en-US"/>
              <a:pPr/>
              <a:t>9</a:t>
            </a:fld>
            <a:endParaRPr lang="en-US" altLang="zh-CN"/>
          </a:p>
        </p:txBody>
      </p:sp>
      <p:sp>
        <p:nvSpPr>
          <p:cNvPr id="6" name="日期占位符 4"/>
          <p:cNvSpPr>
            <a:spLocks noGrp="1"/>
          </p:cNvSpPr>
          <p:nvPr>
            <p:ph type="dt" sz="half" idx="11"/>
          </p:nvPr>
        </p:nvSpPr>
        <p:spPr/>
        <p:txBody>
          <a:bodyPr/>
          <a:lstStyle/>
          <a:p>
            <a:fld id="{1D96C240-98B9-499D-986F-96292B388DD2}" type="datetime1">
              <a:rPr lang="zh-CN" altLang="en-US"/>
              <a:pPr/>
              <a:t>2017/4/15</a:t>
            </a:fld>
            <a:endParaRPr lang="en-US" altLang="zh-CN" sz="1000"/>
          </a:p>
        </p:txBody>
      </p:sp>
      <p:sp>
        <p:nvSpPr>
          <p:cNvPr id="1530882" name="Rectangle 2"/>
          <p:cNvSpPr>
            <a:spLocks noGrp="1" noChangeArrowheads="1"/>
          </p:cNvSpPr>
          <p:nvPr>
            <p:ph type="title"/>
          </p:nvPr>
        </p:nvSpPr>
        <p:spPr/>
        <p:txBody>
          <a:bodyPr/>
          <a:lstStyle/>
          <a:p>
            <a:r>
              <a:rPr lang="en-US" altLang="zh-CN"/>
              <a:t>4.3.1 </a:t>
            </a:r>
            <a:r>
              <a:rPr lang="zh-CN" altLang="en-US"/>
              <a:t>模式的定义和删除</a:t>
            </a:r>
          </a:p>
        </p:txBody>
      </p:sp>
      <p:sp>
        <p:nvSpPr>
          <p:cNvPr id="1530883" name="Rectangle 3"/>
          <p:cNvSpPr>
            <a:spLocks noGrp="1" noChangeArrowheads="1"/>
          </p:cNvSpPr>
          <p:nvPr>
            <p:ph type="body" idx="1"/>
          </p:nvPr>
        </p:nvSpPr>
        <p:spPr>
          <a:xfrm>
            <a:off x="650875" y="1143000"/>
            <a:ext cx="8820150" cy="1450975"/>
          </a:xfrm>
        </p:spPr>
        <p:txBody>
          <a:bodyPr/>
          <a:lstStyle/>
          <a:p>
            <a:r>
              <a:rPr lang="en-US" altLang="zh-CN" dirty="0"/>
              <a:t>【</a:t>
            </a:r>
            <a:r>
              <a:rPr lang="zh-CN" altLang="en-US" dirty="0"/>
              <a:t>例</a:t>
            </a:r>
            <a:r>
              <a:rPr lang="en-US" altLang="zh-CN" dirty="0"/>
              <a:t>4-1】</a:t>
            </a:r>
            <a:r>
              <a:rPr lang="zh-CN" altLang="en-US" dirty="0"/>
              <a:t>定义学生数据库模式</a:t>
            </a:r>
            <a:r>
              <a:rPr lang="en-US" altLang="zh-CN" dirty="0"/>
              <a:t>SST</a:t>
            </a:r>
            <a:r>
              <a:rPr lang="zh-CN" altLang="en-US" dirty="0"/>
              <a:t>，用户为</a:t>
            </a:r>
            <a:r>
              <a:rPr lang="en-US" altLang="zh-CN" dirty="0"/>
              <a:t>SDBA</a:t>
            </a:r>
            <a:r>
              <a:rPr lang="zh-CN" altLang="en-US" dirty="0"/>
              <a:t>。</a:t>
            </a:r>
          </a:p>
          <a:p>
            <a:pPr>
              <a:buNone/>
            </a:pPr>
            <a:r>
              <a:rPr lang="en-US" altLang="zh-CN" dirty="0"/>
              <a:t>      CREATE </a:t>
            </a:r>
            <a:r>
              <a:rPr lang="en-US" altLang="zh-CN" dirty="0">
                <a:latin typeface="Times New Roman" pitchFamily="18" charset="0"/>
              </a:rPr>
              <a:t>SCHEMA</a:t>
            </a:r>
            <a:r>
              <a:rPr lang="en-US" altLang="zh-CN" dirty="0" smtClean="0"/>
              <a:t> </a:t>
            </a:r>
            <a:r>
              <a:rPr lang="en-US" altLang="zh-CN" dirty="0"/>
              <a:t>SST </a:t>
            </a:r>
          </a:p>
          <a:p>
            <a:pPr>
              <a:buFont typeface="Wingdings" pitchFamily="2" charset="2"/>
              <a:buNone/>
            </a:pPr>
            <a:r>
              <a:rPr lang="en-US" altLang="zh-CN" dirty="0"/>
              <a:t>                    AUTHORITHZATION SDBA;</a:t>
            </a:r>
          </a:p>
        </p:txBody>
      </p:sp>
      <p:sp>
        <p:nvSpPr>
          <p:cNvPr id="1530884" name="Rectangle 4"/>
          <p:cNvSpPr>
            <a:spLocks noChangeArrowheads="1"/>
          </p:cNvSpPr>
          <p:nvPr/>
        </p:nvSpPr>
        <p:spPr bwMode="auto">
          <a:xfrm>
            <a:off x="628650" y="2736850"/>
            <a:ext cx="882015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a:latin typeface="Times New Roman" pitchFamily="18" charset="0"/>
              </a:rPr>
              <a:t>［例］</a:t>
            </a:r>
            <a:r>
              <a:rPr lang="en-US" altLang="zh-CN" sz="2800">
                <a:latin typeface="Times New Roman" pitchFamily="18" charset="0"/>
              </a:rPr>
              <a:t>CREATE SCHEMA </a:t>
            </a:r>
          </a:p>
          <a:p>
            <a:pPr marL="258763" indent="-258763" algn="l" defTabSz="814388">
              <a:lnSpc>
                <a:spcPct val="90000"/>
              </a:lnSpc>
              <a:spcBef>
                <a:spcPct val="35000"/>
              </a:spcBef>
              <a:buClr>
                <a:srgbClr val="27305F"/>
              </a:buClr>
              <a:buSzPct val="60000"/>
              <a:buFont typeface="Wingdings" pitchFamily="2" charset="2"/>
              <a:buNone/>
            </a:pPr>
            <a:r>
              <a:rPr lang="en-US" altLang="zh-CN" sz="2800">
                <a:latin typeface="Times New Roman" pitchFamily="18" charset="0"/>
              </a:rPr>
              <a:t>                        AUTHORIZATION WANG</a:t>
            </a:r>
          </a:p>
          <a:p>
            <a:pPr marL="649288" lvl="1" indent="-261938" algn="l" defTabSz="814388">
              <a:lnSpc>
                <a:spcPct val="90000"/>
              </a:lnSpc>
              <a:spcBef>
                <a:spcPct val="35000"/>
              </a:spcBef>
              <a:buClr>
                <a:srgbClr val="27305F"/>
              </a:buClr>
            </a:pPr>
            <a:r>
              <a:rPr lang="zh-CN" altLang="en-US" sz="2800">
                <a:latin typeface="Times New Roman" pitchFamily="18" charset="0"/>
              </a:rPr>
              <a:t>   没有指定“模式名”，所以“模式名”隐含为用户名</a:t>
            </a:r>
            <a:r>
              <a:rPr lang="en-US" altLang="zh-CN" sz="2800">
                <a:latin typeface="Times New Roman" pitchFamily="18" charset="0"/>
              </a:rPr>
              <a:t>WANG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0884"/>
                                        </p:tgtEl>
                                        <p:attrNameLst>
                                          <p:attrName>style.visibility</p:attrName>
                                        </p:attrNameLst>
                                      </p:cBhvr>
                                      <p:to>
                                        <p:strVal val="visible"/>
                                      </p:to>
                                    </p:set>
                                    <p:animEffect transition="in" filter="wipe(up)">
                                      <p:cBhvr>
                                        <p:cTn id="7" dur="500"/>
                                        <p:tgtEl>
                                          <p:spTgt spid="153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088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23D1BE2-B8CF-40DB-8DA5-B6F0A1E27D9D}" type="slidenum">
              <a:rPr lang="zh-CN" altLang="en-US"/>
              <a:pPr/>
              <a:t>90</a:t>
            </a:fld>
            <a:endParaRPr lang="en-US" altLang="zh-CN"/>
          </a:p>
        </p:txBody>
      </p:sp>
      <p:sp>
        <p:nvSpPr>
          <p:cNvPr id="5" name="日期占位符 4"/>
          <p:cNvSpPr>
            <a:spLocks noGrp="1"/>
          </p:cNvSpPr>
          <p:nvPr>
            <p:ph type="dt" sz="half" idx="11"/>
          </p:nvPr>
        </p:nvSpPr>
        <p:spPr/>
        <p:txBody>
          <a:bodyPr/>
          <a:lstStyle/>
          <a:p>
            <a:fld id="{79CC9B96-1903-4BE7-A13B-9102D37A29F0}" type="datetime1">
              <a:rPr lang="zh-CN" altLang="en-US"/>
              <a:pPr/>
              <a:t>2017/4/15</a:t>
            </a:fld>
            <a:endParaRPr lang="en-US" altLang="zh-CN" sz="1000"/>
          </a:p>
        </p:txBody>
      </p:sp>
      <p:sp>
        <p:nvSpPr>
          <p:cNvPr id="1417218" name="Rectangle 2"/>
          <p:cNvSpPr>
            <a:spLocks noGrp="1" noChangeArrowheads="1"/>
          </p:cNvSpPr>
          <p:nvPr>
            <p:ph type="title"/>
          </p:nvPr>
        </p:nvSpPr>
        <p:spPr>
          <a:xfrm>
            <a:off x="650875" y="311150"/>
            <a:ext cx="8820150" cy="603250"/>
          </a:xfrm>
        </p:spPr>
        <p:txBody>
          <a:bodyPr/>
          <a:lstStyle/>
          <a:p>
            <a:pPr defTabSz="914400"/>
            <a:r>
              <a:rPr lang="zh-CN" altLang="en-US" sz="4400"/>
              <a:t>带有比较运算符的子查询</a:t>
            </a:r>
          </a:p>
        </p:txBody>
      </p:sp>
      <p:sp>
        <p:nvSpPr>
          <p:cNvPr id="1417219" name="Rectangle 3"/>
          <p:cNvSpPr>
            <a:spLocks noGrp="1" noChangeArrowheads="1"/>
          </p:cNvSpPr>
          <p:nvPr>
            <p:ph type="body" idx="1"/>
          </p:nvPr>
        </p:nvSpPr>
        <p:spPr>
          <a:xfrm>
            <a:off x="776288" y="1268413"/>
            <a:ext cx="8420100" cy="4117975"/>
          </a:xfrm>
        </p:spPr>
        <p:txBody>
          <a:bodyPr/>
          <a:lstStyle/>
          <a:p>
            <a:r>
              <a:rPr lang="zh-CN" altLang="en-US" dirty="0"/>
              <a:t> 子查询一定要跟在比较符之后</a:t>
            </a:r>
          </a:p>
          <a:p>
            <a:r>
              <a:rPr lang="zh-CN" altLang="en-US" dirty="0"/>
              <a:t>    </a:t>
            </a:r>
            <a:r>
              <a:rPr lang="zh-CN" altLang="en-US" dirty="0">
                <a:solidFill>
                  <a:srgbClr val="FF0000"/>
                </a:solidFill>
              </a:rPr>
              <a:t>错误</a:t>
            </a:r>
            <a:r>
              <a:rPr lang="zh-CN" altLang="en-US" dirty="0"/>
              <a:t>的例子：</a:t>
            </a:r>
          </a:p>
          <a:p>
            <a:pPr>
              <a:buFont typeface="宋体" pitchFamily="2" charset="-122"/>
              <a:buNone/>
            </a:pPr>
            <a:r>
              <a:rPr lang="zh-CN" altLang="en-US" dirty="0"/>
              <a:t>     </a:t>
            </a:r>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err="1"/>
              <a:t>Sdept</a:t>
            </a:r>
            <a:endParaRPr lang="en-US" altLang="zh-CN" dirty="0"/>
          </a:p>
          <a:p>
            <a:pPr>
              <a:buFont typeface="宋体" pitchFamily="2" charset="-122"/>
              <a:buNone/>
            </a:pPr>
            <a:r>
              <a:rPr lang="en-US" altLang="zh-CN" dirty="0"/>
              <a:t>     FROM     Student</a:t>
            </a:r>
          </a:p>
          <a:p>
            <a:pPr>
              <a:buFont typeface="宋体" pitchFamily="2" charset="-122"/>
              <a:buNone/>
            </a:pPr>
            <a:r>
              <a:rPr lang="en-US" altLang="zh-CN" dirty="0"/>
              <a:t>     WHERE ( SELECT </a:t>
            </a:r>
            <a:r>
              <a:rPr lang="en-US" altLang="zh-CN" dirty="0" err="1"/>
              <a:t>Sdept</a:t>
            </a:r>
            <a:endParaRPr lang="en-US" altLang="zh-CN" dirty="0"/>
          </a:p>
          <a:p>
            <a:pPr>
              <a:buFont typeface="宋体" pitchFamily="2" charset="-122"/>
              <a:buNone/>
            </a:pPr>
            <a:r>
              <a:rPr lang="en-US" altLang="zh-CN" dirty="0"/>
              <a:t>                       FROM Student</a:t>
            </a:r>
          </a:p>
          <a:p>
            <a:pPr>
              <a:buFont typeface="宋体" pitchFamily="2" charset="-122"/>
              <a:buNone/>
            </a:pPr>
            <a:r>
              <a:rPr lang="en-US" altLang="zh-CN" dirty="0"/>
              <a:t>                       WHERE </a:t>
            </a:r>
            <a:r>
              <a:rPr lang="en-US" altLang="zh-CN" dirty="0" err="1"/>
              <a:t>Sname</a:t>
            </a:r>
            <a:r>
              <a:rPr lang="en-US" altLang="zh-CN" dirty="0"/>
              <a:t>= </a:t>
            </a:r>
            <a:r>
              <a:rPr lang="en-US" altLang="zh-CN" dirty="0"/>
              <a:t>'</a:t>
            </a:r>
            <a:r>
              <a:rPr lang="zh-CN" altLang="en-US" dirty="0" smtClean="0"/>
              <a:t>刘晨</a:t>
            </a:r>
            <a:r>
              <a:rPr lang="en-US" altLang="zh-CN" dirty="0"/>
              <a:t>'</a:t>
            </a:r>
            <a:r>
              <a:rPr lang="zh-CN" altLang="en-US" dirty="0" smtClean="0"/>
              <a:t> </a:t>
            </a:r>
            <a:r>
              <a:rPr lang="en-US" altLang="zh-CN" dirty="0"/>
              <a:t>) </a:t>
            </a:r>
          </a:p>
          <a:p>
            <a:pPr>
              <a:buFont typeface="宋体" pitchFamily="2" charset="-122"/>
              <a:buNone/>
            </a:pPr>
            <a:r>
              <a:rPr lang="en-US" altLang="zh-CN" dirty="0">
                <a:solidFill>
                  <a:srgbClr val="D75B5B"/>
                </a:solidFill>
              </a:rPr>
              <a:t>                       </a:t>
            </a:r>
            <a:r>
              <a:rPr lang="en-US" altLang="zh-CN" dirty="0">
                <a:solidFill>
                  <a:srgbClr val="FF0000"/>
                </a:solidFill>
              </a:rPr>
              <a:t>= </a:t>
            </a:r>
            <a:r>
              <a:rPr lang="en-US" altLang="zh-CN" dirty="0" err="1">
                <a:solidFill>
                  <a:srgbClr val="FF0000"/>
                </a:solidFill>
              </a:rPr>
              <a:t>Sdept</a:t>
            </a:r>
            <a:r>
              <a:rPr lang="zh-CN" altLang="en-US"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3576A0C4-BC44-4FCD-B172-77FF5012C908}" type="slidenum">
              <a:rPr lang="zh-CN" altLang="en-US"/>
              <a:pPr/>
              <a:t>91</a:t>
            </a:fld>
            <a:endParaRPr lang="en-US" altLang="zh-CN"/>
          </a:p>
        </p:txBody>
      </p:sp>
      <p:sp>
        <p:nvSpPr>
          <p:cNvPr id="7" name="日期占位符 4"/>
          <p:cNvSpPr>
            <a:spLocks noGrp="1"/>
          </p:cNvSpPr>
          <p:nvPr>
            <p:ph type="dt" sz="half" idx="11"/>
          </p:nvPr>
        </p:nvSpPr>
        <p:spPr/>
        <p:txBody>
          <a:bodyPr/>
          <a:lstStyle/>
          <a:p>
            <a:fld id="{40E9240A-F2B8-42F9-972F-9A3E927C5555}" type="datetime1">
              <a:rPr lang="zh-CN" altLang="en-US"/>
              <a:pPr/>
              <a:t>2017/4/15</a:t>
            </a:fld>
            <a:endParaRPr lang="en-US" altLang="zh-CN" sz="1000"/>
          </a:p>
        </p:txBody>
      </p:sp>
      <p:sp>
        <p:nvSpPr>
          <p:cNvPr id="1524738" name="Rectangle 2"/>
          <p:cNvSpPr>
            <a:spLocks noGrp="1" noChangeArrowheads="1"/>
          </p:cNvSpPr>
          <p:nvPr>
            <p:ph type="title"/>
          </p:nvPr>
        </p:nvSpPr>
        <p:spPr/>
        <p:txBody>
          <a:bodyPr/>
          <a:lstStyle/>
          <a:p>
            <a:r>
              <a:rPr lang="zh-CN" altLang="en-US"/>
              <a:t>带有比较运算符的子查询</a:t>
            </a:r>
          </a:p>
        </p:txBody>
      </p:sp>
      <p:sp>
        <p:nvSpPr>
          <p:cNvPr id="1524739" name="Rectangle 3"/>
          <p:cNvSpPr>
            <a:spLocks noGrp="1" noChangeArrowheads="1"/>
          </p:cNvSpPr>
          <p:nvPr>
            <p:ph type="body" idx="1"/>
          </p:nvPr>
        </p:nvSpPr>
        <p:spPr>
          <a:xfrm>
            <a:off x="650875" y="1125538"/>
            <a:ext cx="9255125" cy="1874837"/>
          </a:xfrm>
        </p:spPr>
        <p:txBody>
          <a:bodyPr/>
          <a:lstStyle/>
          <a:p>
            <a:pPr>
              <a:lnSpc>
                <a:spcPct val="60000"/>
              </a:lnSpc>
              <a:buFont typeface="Wingdings" pitchFamily="2" charset="2"/>
              <a:buNone/>
            </a:pPr>
            <a:r>
              <a:rPr kumimoji="1" lang="en-US" altLang="zh-CN"/>
              <a:t>SELECT orderid, customerid</a:t>
            </a:r>
          </a:p>
          <a:p>
            <a:pPr>
              <a:lnSpc>
                <a:spcPct val="60000"/>
              </a:lnSpc>
              <a:buFont typeface="Wingdings" pitchFamily="2" charset="2"/>
              <a:buNone/>
            </a:pPr>
            <a:r>
              <a:rPr kumimoji="1" lang="en-US" altLang="zh-CN"/>
              <a:t>FROM orders or1</a:t>
            </a:r>
          </a:p>
          <a:p>
            <a:pPr>
              <a:lnSpc>
                <a:spcPct val="60000"/>
              </a:lnSpc>
              <a:buFont typeface="Wingdings" pitchFamily="2" charset="2"/>
              <a:buNone/>
            </a:pPr>
            <a:r>
              <a:rPr kumimoji="1" lang="en-US" altLang="zh-CN"/>
              <a:t>WHERE 20 &lt; (SELECT quantity</a:t>
            </a:r>
          </a:p>
          <a:p>
            <a:pPr>
              <a:lnSpc>
                <a:spcPct val="60000"/>
              </a:lnSpc>
              <a:buFont typeface="Wingdings" pitchFamily="2" charset="2"/>
              <a:buNone/>
            </a:pPr>
            <a:r>
              <a:rPr kumimoji="1" lang="en-US" altLang="zh-CN"/>
              <a:t>     FROM [order details] od      </a:t>
            </a:r>
          </a:p>
          <a:p>
            <a:pPr>
              <a:lnSpc>
                <a:spcPct val="60000"/>
              </a:lnSpc>
              <a:buFont typeface="Wingdings" pitchFamily="2" charset="2"/>
              <a:buNone/>
            </a:pPr>
            <a:r>
              <a:rPr kumimoji="1" lang="en-US" altLang="zh-CN"/>
              <a:t>    WHERE or1.orderid=od.orderid AND od.productid=23)</a:t>
            </a:r>
            <a:endParaRPr lang="zh-CN" altLang="en-US"/>
          </a:p>
        </p:txBody>
      </p:sp>
      <p:graphicFrame>
        <p:nvGraphicFramePr>
          <p:cNvPr id="1524741" name="Object 5"/>
          <p:cNvGraphicFramePr>
            <a:graphicFrameLocks noChangeAspect="1"/>
          </p:cNvGraphicFramePr>
          <p:nvPr/>
        </p:nvGraphicFramePr>
        <p:xfrm>
          <a:off x="0" y="0"/>
          <a:ext cx="9906000" cy="6053138"/>
        </p:xfrm>
        <a:graphic>
          <a:graphicData uri="http://schemas.openxmlformats.org/presentationml/2006/ole">
            <mc:AlternateContent xmlns:mc="http://schemas.openxmlformats.org/markup-compatibility/2006">
              <mc:Choice xmlns:v="urn:schemas-microsoft-com:vml" Requires="v">
                <p:oleObj spid="_x0000_s1524761" name="位图图像" r:id="rId3" imgW="5315692" imgH="3247619" progId="Paint.Picture">
                  <p:embed/>
                </p:oleObj>
              </mc:Choice>
              <mc:Fallback>
                <p:oleObj name="位图图像" r:id="rId3" imgW="5315692" imgH="3247619"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906000" cy="605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4742" name="Object 6"/>
          <p:cNvGraphicFramePr>
            <a:graphicFrameLocks noChangeAspect="1"/>
          </p:cNvGraphicFramePr>
          <p:nvPr/>
        </p:nvGraphicFramePr>
        <p:xfrm>
          <a:off x="1568450" y="2133600"/>
          <a:ext cx="8337550" cy="4687888"/>
        </p:xfrm>
        <a:graphic>
          <a:graphicData uri="http://schemas.openxmlformats.org/presentationml/2006/ole">
            <mc:AlternateContent xmlns:mc="http://schemas.openxmlformats.org/markup-compatibility/2006">
              <mc:Choice xmlns:v="urn:schemas-microsoft-com:vml" Requires="v">
                <p:oleObj spid="_x0000_s1524762" name="位图图像" r:id="rId5" imgW="3742857" imgH="2104762" progId="Paint.Picture">
                  <p:embed/>
                </p:oleObj>
              </mc:Choice>
              <mc:Fallback>
                <p:oleObj name="位图图像" r:id="rId5" imgW="3742857" imgH="2104762"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8450" y="2133600"/>
                        <a:ext cx="8337550" cy="4687888"/>
                      </a:xfrm>
                      <a:prstGeom prst="rect">
                        <a:avLst/>
                      </a:prstGeom>
                      <a:noFill/>
                      <a:ln w="50800" algn="ctr">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4741"/>
                                        </p:tgtEl>
                                        <p:attrNameLst>
                                          <p:attrName>style.visibility</p:attrName>
                                        </p:attrNameLst>
                                      </p:cBhvr>
                                      <p:to>
                                        <p:strVal val="visible"/>
                                      </p:to>
                                    </p:set>
                                    <p:animEffect transition="in" filter="blinds(horizontal)">
                                      <p:cBhvr>
                                        <p:cTn id="7" dur="500"/>
                                        <p:tgtEl>
                                          <p:spTgt spid="1524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4742"/>
                                        </p:tgtEl>
                                        <p:attrNameLst>
                                          <p:attrName>style.visibility</p:attrName>
                                        </p:attrNameLst>
                                      </p:cBhvr>
                                      <p:to>
                                        <p:strVal val="visible"/>
                                      </p:to>
                                    </p:set>
                                    <p:animEffect transition="in" filter="blinds(horizontal)">
                                      <p:cBhvr>
                                        <p:cTn id="12" dur="500"/>
                                        <p:tgtEl>
                                          <p:spTgt spid="152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4B85097-AD01-4E46-B4D5-72BFCD381B96}" type="slidenum">
              <a:rPr lang="zh-CN" altLang="en-US"/>
              <a:pPr/>
              <a:t>92</a:t>
            </a:fld>
            <a:endParaRPr lang="en-US" altLang="zh-CN"/>
          </a:p>
        </p:txBody>
      </p:sp>
      <p:sp>
        <p:nvSpPr>
          <p:cNvPr id="8" name="日期占位符 4"/>
          <p:cNvSpPr>
            <a:spLocks noGrp="1"/>
          </p:cNvSpPr>
          <p:nvPr>
            <p:ph type="dt" sz="half" idx="11"/>
          </p:nvPr>
        </p:nvSpPr>
        <p:spPr/>
        <p:txBody>
          <a:bodyPr/>
          <a:lstStyle/>
          <a:p>
            <a:fld id="{C8574ABE-3F9B-4B53-A595-5BEB924309B4}" type="datetime1">
              <a:rPr lang="zh-CN" altLang="en-US"/>
              <a:pPr/>
              <a:t>2017/4/15</a:t>
            </a:fld>
            <a:endParaRPr lang="en-US" altLang="zh-CN" sz="1000"/>
          </a:p>
        </p:txBody>
      </p:sp>
      <p:sp>
        <p:nvSpPr>
          <p:cNvPr id="1525762" name="Rectangle 2"/>
          <p:cNvSpPr>
            <a:spLocks noGrp="1" noChangeArrowheads="1"/>
          </p:cNvSpPr>
          <p:nvPr>
            <p:ph type="title"/>
          </p:nvPr>
        </p:nvSpPr>
        <p:spPr/>
        <p:txBody>
          <a:bodyPr/>
          <a:lstStyle/>
          <a:p>
            <a:r>
              <a:rPr lang="zh-CN" altLang="en-US"/>
              <a:t>带有比较运算符的子查询</a:t>
            </a:r>
          </a:p>
        </p:txBody>
      </p:sp>
      <p:sp>
        <p:nvSpPr>
          <p:cNvPr id="1525763" name="Rectangle 3"/>
          <p:cNvSpPr>
            <a:spLocks noGrp="1" noChangeArrowheads="1"/>
          </p:cNvSpPr>
          <p:nvPr>
            <p:ph type="body" idx="1"/>
          </p:nvPr>
        </p:nvSpPr>
        <p:spPr>
          <a:xfrm>
            <a:off x="650875" y="1125538"/>
            <a:ext cx="9255125" cy="1874837"/>
          </a:xfrm>
        </p:spPr>
        <p:txBody>
          <a:bodyPr/>
          <a:lstStyle/>
          <a:p>
            <a:pPr>
              <a:lnSpc>
                <a:spcPct val="60000"/>
              </a:lnSpc>
              <a:buFont typeface="Wingdings" pitchFamily="2" charset="2"/>
              <a:buNone/>
            </a:pPr>
            <a:r>
              <a:rPr kumimoji="1" lang="en-US" altLang="zh-CN"/>
              <a:t>SELECT orderid, customerid</a:t>
            </a:r>
          </a:p>
          <a:p>
            <a:pPr>
              <a:lnSpc>
                <a:spcPct val="60000"/>
              </a:lnSpc>
              <a:buFont typeface="Wingdings" pitchFamily="2" charset="2"/>
              <a:buNone/>
            </a:pPr>
            <a:r>
              <a:rPr kumimoji="1" lang="en-US" altLang="zh-CN"/>
              <a:t>FROM orders or1</a:t>
            </a:r>
          </a:p>
          <a:p>
            <a:pPr>
              <a:lnSpc>
                <a:spcPct val="60000"/>
              </a:lnSpc>
              <a:buFont typeface="Wingdings" pitchFamily="2" charset="2"/>
              <a:buNone/>
            </a:pPr>
            <a:r>
              <a:rPr kumimoji="1" lang="en-US" altLang="zh-CN"/>
              <a:t>WHERE 20 &lt; (SELECT quantity</a:t>
            </a:r>
          </a:p>
          <a:p>
            <a:pPr>
              <a:lnSpc>
                <a:spcPct val="60000"/>
              </a:lnSpc>
              <a:buFont typeface="Wingdings" pitchFamily="2" charset="2"/>
              <a:buNone/>
            </a:pPr>
            <a:r>
              <a:rPr kumimoji="1" lang="en-US" altLang="zh-CN"/>
              <a:t>     FROM [order details] od      </a:t>
            </a:r>
          </a:p>
          <a:p>
            <a:pPr>
              <a:lnSpc>
                <a:spcPct val="60000"/>
              </a:lnSpc>
              <a:buFont typeface="Wingdings" pitchFamily="2" charset="2"/>
              <a:buNone/>
            </a:pPr>
            <a:r>
              <a:rPr kumimoji="1" lang="en-US" altLang="zh-CN"/>
              <a:t>    WHERE or1.orderid=od.orderid AND od.productid=23)</a:t>
            </a:r>
            <a:endParaRPr lang="zh-CN" altLang="en-US"/>
          </a:p>
        </p:txBody>
      </p:sp>
      <p:graphicFrame>
        <p:nvGraphicFramePr>
          <p:cNvPr id="1525766" name="Object 6"/>
          <p:cNvGraphicFramePr>
            <a:graphicFrameLocks noChangeAspect="1"/>
          </p:cNvGraphicFramePr>
          <p:nvPr/>
        </p:nvGraphicFramePr>
        <p:xfrm>
          <a:off x="0" y="0"/>
          <a:ext cx="8913813" cy="6875463"/>
        </p:xfrm>
        <a:graphic>
          <a:graphicData uri="http://schemas.openxmlformats.org/presentationml/2006/ole">
            <mc:AlternateContent xmlns:mc="http://schemas.openxmlformats.org/markup-compatibility/2006">
              <mc:Choice xmlns:v="urn:schemas-microsoft-com:vml" Requires="v">
                <p:oleObj spid="_x0000_s1525796" name="位图图像" r:id="rId3" imgW="4247619" imgH="3277057" progId="Paint.Picture">
                  <p:embed/>
                </p:oleObj>
              </mc:Choice>
              <mc:Fallback>
                <p:oleObj name="位图图像" r:id="rId3" imgW="4247619" imgH="3277057"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913813" cy="687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5767" name="Object 7"/>
          <p:cNvGraphicFramePr>
            <a:graphicFrameLocks noChangeAspect="1"/>
          </p:cNvGraphicFramePr>
          <p:nvPr/>
        </p:nvGraphicFramePr>
        <p:xfrm>
          <a:off x="1138238" y="573088"/>
          <a:ext cx="7775575" cy="6096000"/>
        </p:xfrm>
        <a:graphic>
          <a:graphicData uri="http://schemas.openxmlformats.org/presentationml/2006/ole">
            <mc:AlternateContent xmlns:mc="http://schemas.openxmlformats.org/markup-compatibility/2006">
              <mc:Choice xmlns:v="urn:schemas-microsoft-com:vml" Requires="v">
                <p:oleObj spid="_x0000_s1525797" name="位图图像" r:id="rId5" imgW="4277322" imgH="3352381" progId="Paint.Picture">
                  <p:embed/>
                </p:oleObj>
              </mc:Choice>
              <mc:Fallback>
                <p:oleObj name="位图图像" r:id="rId5" imgW="4277322" imgH="3352381"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38" y="573088"/>
                        <a:ext cx="777557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5768" name="Object 8"/>
          <p:cNvGraphicFramePr>
            <a:graphicFrameLocks noChangeAspect="1"/>
          </p:cNvGraphicFramePr>
          <p:nvPr/>
        </p:nvGraphicFramePr>
        <p:xfrm>
          <a:off x="2216150" y="692150"/>
          <a:ext cx="7689850" cy="5835650"/>
        </p:xfrm>
        <a:graphic>
          <a:graphicData uri="http://schemas.openxmlformats.org/presentationml/2006/ole">
            <mc:AlternateContent xmlns:mc="http://schemas.openxmlformats.org/markup-compatibility/2006">
              <mc:Choice xmlns:v="urn:schemas-microsoft-com:vml" Requires="v">
                <p:oleObj spid="_x0000_s1525798" name="位图图像" r:id="rId7" imgW="4304762" imgH="3266667" progId="Paint.Picture">
                  <p:embed/>
                </p:oleObj>
              </mc:Choice>
              <mc:Fallback>
                <p:oleObj name="位图图像" r:id="rId7" imgW="4304762" imgH="3266667" progId="Paint.Picture">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6150" y="692150"/>
                        <a:ext cx="7689850"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66"/>
                                        </p:tgtEl>
                                        <p:attrNameLst>
                                          <p:attrName>style.visibility</p:attrName>
                                        </p:attrNameLst>
                                      </p:cBhvr>
                                      <p:to>
                                        <p:strVal val="visible"/>
                                      </p:to>
                                    </p:set>
                                    <p:animEffect transition="in" filter="blinds(horizontal)">
                                      <p:cBhvr>
                                        <p:cTn id="7" dur="500"/>
                                        <p:tgtEl>
                                          <p:spTgt spid="1525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67"/>
                                        </p:tgtEl>
                                        <p:attrNameLst>
                                          <p:attrName>style.visibility</p:attrName>
                                        </p:attrNameLst>
                                      </p:cBhvr>
                                      <p:to>
                                        <p:strVal val="visible"/>
                                      </p:to>
                                    </p:set>
                                    <p:animEffect transition="in" filter="blinds(horizontal)">
                                      <p:cBhvr>
                                        <p:cTn id="12" dur="500"/>
                                        <p:tgtEl>
                                          <p:spTgt spid="15257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5768"/>
                                        </p:tgtEl>
                                        <p:attrNameLst>
                                          <p:attrName>style.visibility</p:attrName>
                                        </p:attrNameLst>
                                      </p:cBhvr>
                                      <p:to>
                                        <p:strVal val="visible"/>
                                      </p:to>
                                    </p:set>
                                    <p:animEffect transition="in" filter="blinds(horizontal)">
                                      <p:cBhvr>
                                        <p:cTn id="17" dur="500"/>
                                        <p:tgtEl>
                                          <p:spTgt spid="1525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C1BBE7A3-2BB9-49C6-8538-19FD10026637}" type="slidenum">
              <a:rPr lang="zh-CN" altLang="en-US"/>
              <a:pPr/>
              <a:t>93</a:t>
            </a:fld>
            <a:endParaRPr lang="en-US" altLang="zh-CN"/>
          </a:p>
        </p:txBody>
      </p:sp>
      <p:sp>
        <p:nvSpPr>
          <p:cNvPr id="19" name="日期占位符 4"/>
          <p:cNvSpPr>
            <a:spLocks noGrp="1"/>
          </p:cNvSpPr>
          <p:nvPr>
            <p:ph type="dt" sz="half" idx="11"/>
          </p:nvPr>
        </p:nvSpPr>
        <p:spPr/>
        <p:txBody>
          <a:bodyPr/>
          <a:lstStyle/>
          <a:p>
            <a:fld id="{CBCCF1B2-F426-48C2-83FE-AD498EB49D2E}" type="datetime1">
              <a:rPr lang="zh-CN" altLang="en-US"/>
              <a:pPr/>
              <a:t>2017/4/15</a:t>
            </a:fld>
            <a:endParaRPr lang="en-US" altLang="zh-CN" sz="1000"/>
          </a:p>
        </p:txBody>
      </p:sp>
      <p:sp>
        <p:nvSpPr>
          <p:cNvPr id="1526786" name="Rectangle 2"/>
          <p:cNvSpPr>
            <a:spLocks noGrp="1" noChangeArrowheads="1"/>
          </p:cNvSpPr>
          <p:nvPr>
            <p:ph type="title"/>
          </p:nvPr>
        </p:nvSpPr>
        <p:spPr/>
        <p:txBody>
          <a:bodyPr/>
          <a:lstStyle/>
          <a:p>
            <a:endParaRPr lang="zh-CN" altLang="en-US"/>
          </a:p>
        </p:txBody>
      </p:sp>
      <p:sp>
        <p:nvSpPr>
          <p:cNvPr id="1526789" name="Text Box 5"/>
          <p:cNvSpPr txBox="1">
            <a:spLocks noChangeArrowheads="1"/>
          </p:cNvSpPr>
          <p:nvPr/>
        </p:nvSpPr>
        <p:spPr bwMode="auto">
          <a:xfrm>
            <a:off x="4700588" y="6018213"/>
            <a:ext cx="2819400" cy="650875"/>
          </a:xfrm>
          <a:prstGeom prst="rect">
            <a:avLst/>
          </a:prstGeom>
          <a:solidFill>
            <a:srgbClr val="CCECFF"/>
          </a:solidFill>
          <a:ln w="12700">
            <a:solidFill>
              <a:srgbClr val="6600CC"/>
            </a:solidFill>
            <a:miter lim="800000"/>
            <a:headEnd/>
            <a:tailEnd/>
          </a:ln>
          <a:effectLst>
            <a:outerShdw dist="107763" dir="2700000" algn="ctr" rotWithShape="0">
              <a:srgbClr val="6666FF"/>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algn="ctr" eaLnBrk="1" hangingPunct="1"/>
            <a:r>
              <a:rPr kumimoji="1" lang="en-US" altLang="zh-CN" i="1">
                <a:latin typeface="Arial Narrow" pitchFamily="34" charset="0"/>
              </a:rPr>
              <a:t>Back to Step 1</a:t>
            </a:r>
          </a:p>
        </p:txBody>
      </p:sp>
      <p:sp>
        <p:nvSpPr>
          <p:cNvPr id="1526790" name="Rectangle 6"/>
          <p:cNvSpPr>
            <a:spLocks noChangeArrowheads="1"/>
          </p:cNvSpPr>
          <p:nvPr/>
        </p:nvSpPr>
        <p:spPr bwMode="auto">
          <a:xfrm>
            <a:off x="457200" y="1844675"/>
            <a:ext cx="8959850" cy="20383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p>
            <a:pPr marL="228600" algn="l" eaLnBrk="1" hangingPunct="1">
              <a:lnSpc>
                <a:spcPct val="80000"/>
              </a:lnSpc>
              <a:tabLst>
                <a:tab pos="2800350" algn="l"/>
              </a:tabLst>
            </a:pPr>
            <a:r>
              <a:rPr kumimoji="1" lang="en-US" altLang="zh-CN">
                <a:latin typeface="Lucida Sans Typewriter" pitchFamily="49" charset="0"/>
              </a:rPr>
              <a:t>SELECT orderid, customerid</a:t>
            </a:r>
          </a:p>
          <a:p>
            <a:pPr marL="228600" algn="l" eaLnBrk="1" hangingPunct="1">
              <a:lnSpc>
                <a:spcPct val="80000"/>
              </a:lnSpc>
              <a:tabLst>
                <a:tab pos="2800350" algn="l"/>
              </a:tabLst>
            </a:pPr>
            <a:r>
              <a:rPr kumimoji="1" lang="en-US" altLang="zh-CN">
                <a:latin typeface="Lucida Sans Typewriter" pitchFamily="49" charset="0"/>
              </a:rPr>
              <a:t>FROM orders or1</a:t>
            </a:r>
          </a:p>
          <a:p>
            <a:pPr marL="228600" algn="l" eaLnBrk="1" hangingPunct="1">
              <a:lnSpc>
                <a:spcPct val="80000"/>
              </a:lnSpc>
              <a:tabLst>
                <a:tab pos="2800350" algn="l"/>
              </a:tabLst>
            </a:pPr>
            <a:r>
              <a:rPr kumimoji="1" lang="en-US" altLang="zh-CN">
                <a:latin typeface="Lucida Sans Typewriter" pitchFamily="49" charset="0"/>
              </a:rPr>
              <a:t>WHERE 20 &lt; (SELECT quantity</a:t>
            </a:r>
            <a:br>
              <a:rPr kumimoji="1" lang="en-US" altLang="zh-CN">
                <a:latin typeface="Lucida Sans Typewriter" pitchFamily="49" charset="0"/>
              </a:rPr>
            </a:br>
            <a:r>
              <a:rPr kumimoji="1" lang="en-US" altLang="zh-CN">
                <a:latin typeface="Lucida Sans Typewriter" pitchFamily="49" charset="0"/>
              </a:rPr>
              <a:t> 	FROM [order details] od       	  WHERE or1.orderid = od.orderid</a:t>
            </a:r>
          </a:p>
          <a:p>
            <a:pPr marL="228600" algn="l" eaLnBrk="1" hangingPunct="1">
              <a:lnSpc>
                <a:spcPct val="80000"/>
              </a:lnSpc>
              <a:tabLst>
                <a:tab pos="2800350" algn="l"/>
              </a:tabLst>
            </a:pPr>
            <a:r>
              <a:rPr kumimoji="1" lang="en-US" altLang="zh-CN">
                <a:latin typeface="Lucida Sans Typewriter" pitchFamily="49" charset="0"/>
              </a:rPr>
              <a:t>  	AND od.productid = 23)</a:t>
            </a:r>
          </a:p>
        </p:txBody>
      </p:sp>
      <p:grpSp>
        <p:nvGrpSpPr>
          <p:cNvPr id="1526791" name="Group 7"/>
          <p:cNvGrpSpPr>
            <a:grpSpLocks/>
          </p:cNvGrpSpPr>
          <p:nvPr/>
        </p:nvGrpSpPr>
        <p:grpSpPr bwMode="auto">
          <a:xfrm>
            <a:off x="128588" y="684213"/>
            <a:ext cx="4495800" cy="1016000"/>
            <a:chOff x="192" y="1104"/>
            <a:chExt cx="2496" cy="640"/>
          </a:xfrm>
        </p:grpSpPr>
        <p:sp>
          <p:nvSpPr>
            <p:cNvPr id="1526792" name="Text Box 8"/>
            <p:cNvSpPr txBox="1">
              <a:spLocks noChangeArrowheads="1"/>
            </p:cNvSpPr>
            <p:nvPr/>
          </p:nvSpPr>
          <p:spPr bwMode="auto">
            <a:xfrm>
              <a:off x="249" y="1104"/>
              <a:ext cx="2439"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Outer query passes</a:t>
              </a:r>
              <a:br>
                <a:rPr kumimoji="1" lang="en-US" altLang="zh-CN">
                  <a:latin typeface="Arial Narrow" pitchFamily="34" charset="0"/>
                </a:rPr>
              </a:br>
              <a:r>
                <a:rPr kumimoji="1" lang="en-US" altLang="zh-CN">
                  <a:latin typeface="Arial Narrow" pitchFamily="34" charset="0"/>
                </a:rPr>
                <a:t>column values to the inner query</a:t>
              </a:r>
            </a:p>
          </p:txBody>
        </p:sp>
        <p:sp>
          <p:nvSpPr>
            <p:cNvPr id="1526793" name="Oval 9"/>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a:solidFill>
                    <a:schemeClr val="bg1"/>
                  </a:solidFill>
                  <a:effectLst>
                    <a:outerShdw blurRad="38100" dist="38100" dir="2700000" algn="tl">
                      <a:srgbClr val="000000"/>
                    </a:outerShdw>
                  </a:effectLst>
                </a:rPr>
                <a:t>1</a:t>
              </a:r>
            </a:p>
          </p:txBody>
        </p:sp>
      </p:grpSp>
      <p:grpSp>
        <p:nvGrpSpPr>
          <p:cNvPr id="1526794" name="Group 10"/>
          <p:cNvGrpSpPr>
            <a:grpSpLocks/>
          </p:cNvGrpSpPr>
          <p:nvPr/>
        </p:nvGrpSpPr>
        <p:grpSpPr bwMode="auto">
          <a:xfrm>
            <a:off x="5529263" y="1189038"/>
            <a:ext cx="3810000" cy="1016000"/>
            <a:chOff x="3168" y="1490"/>
            <a:chExt cx="2400" cy="640"/>
          </a:xfrm>
        </p:grpSpPr>
        <p:sp>
          <p:nvSpPr>
            <p:cNvPr id="1526795" name="Text Box 11"/>
            <p:cNvSpPr txBox="1">
              <a:spLocks noChangeArrowheads="1"/>
            </p:cNvSpPr>
            <p:nvPr/>
          </p:nvSpPr>
          <p:spPr bwMode="auto">
            <a:xfrm>
              <a:off x="3235" y="1490"/>
              <a:ext cx="2333"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Inner query uses that value to satisfy the inner query</a:t>
              </a:r>
              <a:endParaRPr kumimoji="1" lang="en-US" altLang="zh-CN">
                <a:latin typeface="Times New Roman" pitchFamily="18" charset="0"/>
              </a:endParaRPr>
            </a:p>
          </p:txBody>
        </p:sp>
        <p:sp>
          <p:nvSpPr>
            <p:cNvPr id="1526796" name="Oval 12"/>
            <p:cNvSpPr>
              <a:spLocks noChangeArrowheads="1"/>
            </p:cNvSpPr>
            <p:nvPr/>
          </p:nvSpPr>
          <p:spPr bwMode="auto">
            <a:xfrm>
              <a:off x="3168" y="1536"/>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a:solidFill>
                    <a:schemeClr val="bg1"/>
                  </a:solidFill>
                  <a:effectLst>
                    <a:outerShdw blurRad="38100" dist="38100" dir="2700000" algn="tl">
                      <a:srgbClr val="000000"/>
                    </a:outerShdw>
                  </a:effectLst>
                </a:rPr>
                <a:t>2</a:t>
              </a:r>
            </a:p>
          </p:txBody>
        </p:sp>
      </p:grpSp>
      <p:grpSp>
        <p:nvGrpSpPr>
          <p:cNvPr id="1526797" name="Group 13"/>
          <p:cNvGrpSpPr>
            <a:grpSpLocks/>
          </p:cNvGrpSpPr>
          <p:nvPr/>
        </p:nvGrpSpPr>
        <p:grpSpPr bwMode="auto">
          <a:xfrm>
            <a:off x="200025" y="4068763"/>
            <a:ext cx="3960813" cy="1016000"/>
            <a:chOff x="192" y="2882"/>
            <a:chExt cx="2160" cy="640"/>
          </a:xfrm>
        </p:grpSpPr>
        <p:sp>
          <p:nvSpPr>
            <p:cNvPr id="1526798" name="Text Box 14"/>
            <p:cNvSpPr txBox="1">
              <a:spLocks noChangeArrowheads="1"/>
            </p:cNvSpPr>
            <p:nvPr/>
          </p:nvSpPr>
          <p:spPr bwMode="auto">
            <a:xfrm>
              <a:off x="240" y="2882"/>
              <a:ext cx="2112"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Inner query returns a value back to the outer query</a:t>
              </a:r>
              <a:endParaRPr kumimoji="1" lang="en-US" altLang="zh-CN">
                <a:latin typeface="Times New Roman" pitchFamily="18" charset="0"/>
              </a:endParaRPr>
            </a:p>
          </p:txBody>
        </p:sp>
        <p:sp>
          <p:nvSpPr>
            <p:cNvPr id="1526799" name="Oval 15"/>
            <p:cNvSpPr>
              <a:spLocks noChangeArrowheads="1"/>
            </p:cNvSpPr>
            <p:nvPr/>
          </p:nvSpPr>
          <p:spPr bwMode="auto">
            <a:xfrm>
              <a:off x="192" y="2928"/>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grpSp>
        <p:nvGrpSpPr>
          <p:cNvPr id="1526800" name="Group 16"/>
          <p:cNvGrpSpPr>
            <a:grpSpLocks/>
          </p:cNvGrpSpPr>
          <p:nvPr/>
        </p:nvGrpSpPr>
        <p:grpSpPr bwMode="auto">
          <a:xfrm>
            <a:off x="4376738" y="4495800"/>
            <a:ext cx="5159375" cy="1016000"/>
            <a:chOff x="2736" y="2880"/>
            <a:chExt cx="2496" cy="640"/>
          </a:xfrm>
        </p:grpSpPr>
        <p:sp>
          <p:nvSpPr>
            <p:cNvPr id="1526801" name="Text Box 17"/>
            <p:cNvSpPr txBox="1">
              <a:spLocks noChangeArrowheads="1"/>
            </p:cNvSpPr>
            <p:nvPr/>
          </p:nvSpPr>
          <p:spPr bwMode="auto">
            <a:xfrm>
              <a:off x="2793" y="2880"/>
              <a:ext cx="2439"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The process is repeated for the next column value of the outer query</a:t>
              </a:r>
            </a:p>
          </p:txBody>
        </p:sp>
        <p:sp>
          <p:nvSpPr>
            <p:cNvPr id="1526802" name="Oval 18"/>
            <p:cNvSpPr>
              <a:spLocks noChangeArrowheads="1"/>
            </p:cNvSpPr>
            <p:nvPr/>
          </p:nvSpPr>
          <p:spPr bwMode="auto">
            <a:xfrm>
              <a:off x="2736" y="2928"/>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a:solidFill>
                    <a:schemeClr val="bg1"/>
                  </a:solidFill>
                  <a:effectLst>
                    <a:outerShdw blurRad="38100" dist="38100" dir="2700000" algn="tl">
                      <a:srgbClr val="000000"/>
                    </a:outerShdw>
                  </a:effectLst>
                </a:rPr>
                <a:t>4</a:t>
              </a:r>
            </a:p>
          </p:txBody>
        </p:sp>
      </p:grpSp>
      <p:sp>
        <p:nvSpPr>
          <p:cNvPr id="1526803" name="AutoShape 19"/>
          <p:cNvSpPr>
            <a:spLocks noChangeArrowheads="1"/>
          </p:cNvSpPr>
          <p:nvPr/>
        </p:nvSpPr>
        <p:spPr bwMode="auto">
          <a:xfrm>
            <a:off x="5803900" y="5387975"/>
            <a:ext cx="609600" cy="609600"/>
          </a:xfrm>
          <a:prstGeom prst="downArrow">
            <a:avLst>
              <a:gd name="adj1" fmla="val 57574"/>
              <a:gd name="adj2" fmla="val 58852"/>
            </a:avLst>
          </a:prstGeom>
          <a:solidFill>
            <a:srgbClr val="00FF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26790"/>
                                        </p:tgtEl>
                                        <p:attrNameLst>
                                          <p:attrName>style.visibility</p:attrName>
                                        </p:attrNameLst>
                                      </p:cBhvr>
                                      <p:to>
                                        <p:strVal val="visible"/>
                                      </p:to>
                                    </p:set>
                                    <p:anim to="" calcmode="lin" valueType="num">
                                      <p:cBhvr>
                                        <p:cTn id="7" dur="1" fill="hold"/>
                                        <p:tgtEl>
                                          <p:spTgt spid="15267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26791"/>
                                        </p:tgtEl>
                                        <p:attrNameLst>
                                          <p:attrName>style.visibility</p:attrName>
                                        </p:attrNameLst>
                                      </p:cBhvr>
                                      <p:to>
                                        <p:strVal val="visible"/>
                                      </p:to>
                                    </p:set>
                                    <p:anim to="" calcmode="lin" valueType="num">
                                      <p:cBhvr>
                                        <p:cTn id="12" dur="1" fill="hold"/>
                                        <p:tgtEl>
                                          <p:spTgt spid="1526791"/>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26794"/>
                                        </p:tgtEl>
                                        <p:attrNameLst>
                                          <p:attrName>style.visibility</p:attrName>
                                        </p:attrNameLst>
                                      </p:cBhvr>
                                      <p:to>
                                        <p:strVal val="visible"/>
                                      </p:to>
                                    </p:set>
                                    <p:anim to="" calcmode="lin" valueType="num">
                                      <p:cBhvr>
                                        <p:cTn id="17" dur="1" fill="hold"/>
                                        <p:tgtEl>
                                          <p:spTgt spid="1526794"/>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26797"/>
                                        </p:tgtEl>
                                        <p:attrNameLst>
                                          <p:attrName>style.visibility</p:attrName>
                                        </p:attrNameLst>
                                      </p:cBhvr>
                                      <p:to>
                                        <p:strVal val="visible"/>
                                      </p:to>
                                    </p:set>
                                    <p:anim to="" calcmode="lin" valueType="num">
                                      <p:cBhvr>
                                        <p:cTn id="22" dur="1" fill="hold"/>
                                        <p:tgtEl>
                                          <p:spTgt spid="1526797"/>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526800"/>
                                        </p:tgtEl>
                                        <p:attrNameLst>
                                          <p:attrName>style.visibility</p:attrName>
                                        </p:attrNameLst>
                                      </p:cBhvr>
                                      <p:to>
                                        <p:strVal val="visible"/>
                                      </p:to>
                                    </p:set>
                                    <p:anim to="" calcmode="lin" valueType="num">
                                      <p:cBhvr>
                                        <p:cTn id="27" dur="1" fill="hold"/>
                                        <p:tgtEl>
                                          <p:spTgt spid="1526800"/>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526803"/>
                                        </p:tgtEl>
                                        <p:attrNameLst>
                                          <p:attrName>style.visibility</p:attrName>
                                        </p:attrNameLst>
                                      </p:cBhvr>
                                      <p:to>
                                        <p:strVal val="visible"/>
                                      </p:to>
                                    </p:set>
                                    <p:animEffect transition="in" filter="slide(fromTop)">
                                      <p:cBhvr>
                                        <p:cTn id="32" dur="500"/>
                                        <p:tgtEl>
                                          <p:spTgt spid="1526803"/>
                                        </p:tgtEl>
                                      </p:cBhvr>
                                    </p:animEffect>
                                  </p:childTnLst>
                                </p:cTn>
                              </p:par>
                            </p:childTnLst>
                          </p:cTn>
                        </p:par>
                        <p:par>
                          <p:cTn id="33" fill="hold" nodeType="afterGroup">
                            <p:stCondLst>
                              <p:cond delay="500"/>
                            </p:stCondLst>
                            <p:childTnLst>
                              <p:par>
                                <p:cTn id="34" presetID="12" presetClass="entr" presetSubtype="1" fill="hold" grpId="0" nodeType="afterEffect">
                                  <p:stCondLst>
                                    <p:cond delay="0"/>
                                  </p:stCondLst>
                                  <p:childTnLst>
                                    <p:set>
                                      <p:cBhvr>
                                        <p:cTn id="35" dur="1" fill="hold">
                                          <p:stCondLst>
                                            <p:cond delay="0"/>
                                          </p:stCondLst>
                                        </p:cTn>
                                        <p:tgtEl>
                                          <p:spTgt spid="1526789"/>
                                        </p:tgtEl>
                                        <p:attrNameLst>
                                          <p:attrName>style.visibility</p:attrName>
                                        </p:attrNameLst>
                                      </p:cBhvr>
                                      <p:to>
                                        <p:strVal val="visible"/>
                                      </p:to>
                                    </p:set>
                                    <p:animEffect transition="in" filter="slide(fromTop)">
                                      <p:cBhvr>
                                        <p:cTn id="36" dur="500"/>
                                        <p:tgtEl>
                                          <p:spTgt spid="1526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89" grpId="0" animBg="1"/>
      <p:bldP spid="1526790" grpId="0" animBg="1"/>
      <p:bldP spid="152680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A61C41B-B0D2-4425-826C-9C3AC73019D6}" type="slidenum">
              <a:rPr lang="zh-CN" altLang="en-US"/>
              <a:pPr/>
              <a:t>94</a:t>
            </a:fld>
            <a:endParaRPr lang="en-US" altLang="zh-CN"/>
          </a:p>
        </p:txBody>
      </p:sp>
      <p:sp>
        <p:nvSpPr>
          <p:cNvPr id="5" name="日期占位符 4"/>
          <p:cNvSpPr>
            <a:spLocks noGrp="1"/>
          </p:cNvSpPr>
          <p:nvPr>
            <p:ph type="dt" sz="half" idx="11"/>
          </p:nvPr>
        </p:nvSpPr>
        <p:spPr/>
        <p:txBody>
          <a:bodyPr/>
          <a:lstStyle/>
          <a:p>
            <a:fld id="{5A0E4F0B-0831-4E4B-963A-5EF6AC0B6E3A}" type="datetime1">
              <a:rPr lang="zh-CN" altLang="en-US"/>
              <a:pPr/>
              <a:t>2017/4/15</a:t>
            </a:fld>
            <a:endParaRPr lang="en-US" altLang="zh-CN" sz="1000"/>
          </a:p>
        </p:txBody>
      </p:sp>
      <p:sp>
        <p:nvSpPr>
          <p:cNvPr id="1418242"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endParaRPr lang="zh-CN" altLang="en-US" sz="4400"/>
          </a:p>
        </p:txBody>
      </p:sp>
      <p:sp>
        <p:nvSpPr>
          <p:cNvPr id="1418245" name="Rectangle 5"/>
          <p:cNvSpPr>
            <a:spLocks noGrp="1" noChangeArrowheads="1"/>
          </p:cNvSpPr>
          <p:nvPr>
            <p:ph type="body" idx="1"/>
          </p:nvPr>
        </p:nvSpPr>
        <p:spPr>
          <a:xfrm>
            <a:off x="650875" y="1143000"/>
            <a:ext cx="8820150" cy="5441950"/>
          </a:xfrm>
        </p:spPr>
        <p:txBody>
          <a:bodyPr/>
          <a:lstStyle/>
          <a:p>
            <a:pPr>
              <a:lnSpc>
                <a:spcPct val="80000"/>
              </a:lnSpc>
            </a:pPr>
            <a:r>
              <a:rPr lang="zh-CN" altLang="en-US"/>
              <a:t>谓词语义 </a:t>
            </a:r>
            <a:r>
              <a:rPr lang="en-US" altLang="zh-CN"/>
              <a:t>: ANY</a:t>
            </a:r>
            <a:r>
              <a:rPr lang="zh-CN" altLang="en-US"/>
              <a:t>   任意一个值</a:t>
            </a:r>
            <a:r>
              <a:rPr lang="en-US" altLang="zh-CN"/>
              <a:t>;   ALL</a:t>
            </a:r>
            <a:r>
              <a:rPr lang="zh-CN" altLang="en-US"/>
              <a:t>   所有值</a:t>
            </a:r>
          </a:p>
          <a:p>
            <a:pPr>
              <a:lnSpc>
                <a:spcPct val="80000"/>
              </a:lnSpc>
            </a:pPr>
            <a:r>
              <a:rPr lang="zh-CN" altLang="en-US"/>
              <a:t>需要配合使用比较运算符</a:t>
            </a:r>
          </a:p>
          <a:p>
            <a:pPr lvl="1">
              <a:lnSpc>
                <a:spcPct val="70000"/>
              </a:lnSpc>
              <a:buFont typeface="宋体" pitchFamily="2" charset="-122"/>
              <a:buNone/>
            </a:pPr>
            <a:r>
              <a:rPr lang="en-US" altLang="zh-CN" sz="2400"/>
              <a:t>&gt; ANY	</a:t>
            </a:r>
            <a:r>
              <a:rPr lang="zh-CN" altLang="en-US" sz="2400"/>
              <a:t>大于子查询结果中的某个值       </a:t>
            </a:r>
          </a:p>
          <a:p>
            <a:pPr lvl="1">
              <a:lnSpc>
                <a:spcPct val="70000"/>
              </a:lnSpc>
              <a:buFont typeface="宋体" pitchFamily="2" charset="-122"/>
              <a:buNone/>
            </a:pPr>
            <a:r>
              <a:rPr lang="zh-CN" altLang="en-US" sz="2400"/>
              <a:t> </a:t>
            </a:r>
            <a:r>
              <a:rPr lang="en-US" altLang="zh-CN" sz="2400"/>
              <a:t>&gt; ALL	</a:t>
            </a:r>
            <a:r>
              <a:rPr lang="zh-CN" altLang="en-US" sz="2400"/>
              <a:t>大于子查询结果中的所有值</a:t>
            </a:r>
          </a:p>
          <a:p>
            <a:pPr lvl="1">
              <a:lnSpc>
                <a:spcPct val="70000"/>
              </a:lnSpc>
              <a:buFont typeface="宋体" pitchFamily="2" charset="-122"/>
              <a:buNone/>
            </a:pPr>
            <a:r>
              <a:rPr lang="en-US" altLang="zh-CN" sz="2400"/>
              <a:t>&lt; ANY	</a:t>
            </a:r>
            <a:r>
              <a:rPr lang="zh-CN" altLang="en-US" sz="2400"/>
              <a:t>小于子查询结果中的某个值    </a:t>
            </a:r>
          </a:p>
          <a:p>
            <a:pPr lvl="1">
              <a:lnSpc>
                <a:spcPct val="70000"/>
              </a:lnSpc>
              <a:buFont typeface="宋体" pitchFamily="2" charset="-122"/>
              <a:buNone/>
            </a:pPr>
            <a:r>
              <a:rPr lang="en-US" altLang="zh-CN" sz="2400"/>
              <a:t>&lt; ALL	</a:t>
            </a:r>
            <a:r>
              <a:rPr lang="zh-CN" altLang="en-US" sz="2400"/>
              <a:t>小于子查询结果中的所有值</a:t>
            </a:r>
          </a:p>
          <a:p>
            <a:pPr lvl="1">
              <a:lnSpc>
                <a:spcPct val="70000"/>
              </a:lnSpc>
              <a:buFont typeface="宋体" pitchFamily="2" charset="-122"/>
              <a:buNone/>
            </a:pPr>
            <a:r>
              <a:rPr lang="en-US" altLang="zh-CN" sz="2400"/>
              <a:t>&gt;= ANY	</a:t>
            </a:r>
            <a:r>
              <a:rPr lang="zh-CN" altLang="en-US" sz="2400"/>
              <a:t>大于等于子查询结果中的某个值    </a:t>
            </a:r>
          </a:p>
          <a:p>
            <a:pPr lvl="1">
              <a:lnSpc>
                <a:spcPct val="70000"/>
              </a:lnSpc>
              <a:buFont typeface="宋体" pitchFamily="2" charset="-122"/>
              <a:buNone/>
            </a:pPr>
            <a:r>
              <a:rPr lang="en-US" altLang="zh-CN" sz="2400"/>
              <a:t>&gt;= ALL	</a:t>
            </a:r>
            <a:r>
              <a:rPr lang="zh-CN" altLang="en-US" sz="2400"/>
              <a:t>大于等于子查询结果中的所有值</a:t>
            </a:r>
          </a:p>
          <a:p>
            <a:pPr lvl="1">
              <a:lnSpc>
                <a:spcPct val="70000"/>
              </a:lnSpc>
              <a:buFont typeface="宋体" pitchFamily="2" charset="-122"/>
              <a:buNone/>
            </a:pPr>
            <a:r>
              <a:rPr lang="en-US" altLang="zh-CN" sz="2400"/>
              <a:t>&lt;= ANY	</a:t>
            </a:r>
            <a:r>
              <a:rPr lang="zh-CN" altLang="en-US" sz="2400"/>
              <a:t>小于等于子查询结果中的某个值    </a:t>
            </a:r>
          </a:p>
          <a:p>
            <a:pPr lvl="1">
              <a:lnSpc>
                <a:spcPct val="70000"/>
              </a:lnSpc>
              <a:buFont typeface="宋体" pitchFamily="2" charset="-122"/>
              <a:buNone/>
            </a:pPr>
            <a:r>
              <a:rPr lang="en-US" altLang="zh-CN" sz="2400"/>
              <a:t>&lt;= ALL	</a:t>
            </a:r>
            <a:r>
              <a:rPr lang="zh-CN" altLang="en-US" sz="2400"/>
              <a:t>小于等于子查询结果中的所有值</a:t>
            </a:r>
          </a:p>
          <a:p>
            <a:pPr lvl="1">
              <a:lnSpc>
                <a:spcPct val="70000"/>
              </a:lnSpc>
              <a:buFont typeface="宋体" pitchFamily="2" charset="-122"/>
              <a:buNone/>
            </a:pPr>
            <a:r>
              <a:rPr lang="en-US" altLang="zh-CN" sz="2400"/>
              <a:t>= ANY	</a:t>
            </a:r>
            <a:r>
              <a:rPr lang="zh-CN" altLang="en-US" sz="2400"/>
              <a:t>等于子查询结果中的某个值        </a:t>
            </a:r>
          </a:p>
          <a:p>
            <a:pPr lvl="1">
              <a:lnSpc>
                <a:spcPct val="70000"/>
              </a:lnSpc>
              <a:buFont typeface="宋体" pitchFamily="2" charset="-122"/>
              <a:buNone/>
            </a:pPr>
            <a:r>
              <a:rPr lang="en-US" altLang="zh-CN" sz="2400"/>
              <a:t>=ALL	</a:t>
            </a:r>
            <a:r>
              <a:rPr lang="zh-CN" altLang="en-US" sz="2400"/>
              <a:t>等于子查询结果中的所有值（通常没有实际意义）</a:t>
            </a:r>
          </a:p>
          <a:p>
            <a:pPr lvl="1">
              <a:lnSpc>
                <a:spcPct val="70000"/>
              </a:lnSpc>
              <a:buFont typeface="宋体" pitchFamily="2" charset="-122"/>
              <a:buNone/>
            </a:pPr>
            <a:r>
              <a:rPr lang="en-US" altLang="zh-CN" sz="2400"/>
              <a:t>!=</a:t>
            </a:r>
            <a:r>
              <a:rPr lang="zh-CN" altLang="en-US" sz="2400"/>
              <a:t>（或</a:t>
            </a:r>
            <a:r>
              <a:rPr lang="en-US" altLang="zh-CN" sz="2400"/>
              <a:t>&lt;&gt;</a:t>
            </a:r>
            <a:r>
              <a:rPr lang="zh-CN" altLang="en-US" sz="2400"/>
              <a:t>）</a:t>
            </a:r>
            <a:r>
              <a:rPr lang="en-US" altLang="zh-CN" sz="2400"/>
              <a:t>ANY	</a:t>
            </a:r>
            <a:r>
              <a:rPr lang="zh-CN" altLang="en-US" sz="2400"/>
              <a:t>不等于子查询结果中的某个值</a:t>
            </a:r>
          </a:p>
          <a:p>
            <a:pPr lvl="1">
              <a:lnSpc>
                <a:spcPct val="70000"/>
              </a:lnSpc>
              <a:buFont typeface="宋体" pitchFamily="2" charset="-122"/>
              <a:buNone/>
            </a:pPr>
            <a:r>
              <a:rPr lang="en-US" altLang="zh-CN" sz="2400"/>
              <a:t>!=</a:t>
            </a:r>
            <a:r>
              <a:rPr lang="zh-CN" altLang="en-US" sz="2400"/>
              <a:t>（或</a:t>
            </a:r>
            <a:r>
              <a:rPr lang="en-US" altLang="zh-CN" sz="2400"/>
              <a:t>&lt;&gt;</a:t>
            </a:r>
            <a:r>
              <a:rPr lang="zh-CN" altLang="en-US" sz="2400"/>
              <a:t>）</a:t>
            </a:r>
            <a:r>
              <a:rPr lang="en-US" altLang="zh-CN" sz="2400"/>
              <a:t>ALL	</a:t>
            </a:r>
            <a:r>
              <a:rPr lang="zh-CN" altLang="en-US" sz="2400"/>
              <a:t>不等于子查询结果中的任何一个值</a:t>
            </a:r>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51A38B9-209C-4A2A-9C0A-F7F312AE51D9}" type="slidenum">
              <a:rPr lang="zh-CN" altLang="en-US"/>
              <a:pPr/>
              <a:t>95</a:t>
            </a:fld>
            <a:endParaRPr lang="en-US" altLang="zh-CN"/>
          </a:p>
        </p:txBody>
      </p:sp>
      <p:sp>
        <p:nvSpPr>
          <p:cNvPr id="5" name="日期占位符 4"/>
          <p:cNvSpPr>
            <a:spLocks noGrp="1"/>
          </p:cNvSpPr>
          <p:nvPr>
            <p:ph type="dt" sz="half" idx="11"/>
          </p:nvPr>
        </p:nvSpPr>
        <p:spPr/>
        <p:txBody>
          <a:bodyPr/>
          <a:lstStyle/>
          <a:p>
            <a:fld id="{78853DA2-9B11-48A3-A565-5A74B54613C8}" type="datetime1">
              <a:rPr lang="zh-CN" altLang="en-US"/>
              <a:pPr/>
              <a:t>2017/4/15</a:t>
            </a:fld>
            <a:endParaRPr lang="en-US" altLang="zh-CN" sz="1000"/>
          </a:p>
        </p:txBody>
      </p:sp>
      <p:sp>
        <p:nvSpPr>
          <p:cNvPr id="1420290"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0291" name="Rectangle 3"/>
          <p:cNvSpPr>
            <a:spLocks noGrp="1" noChangeArrowheads="1"/>
          </p:cNvSpPr>
          <p:nvPr>
            <p:ph type="body" idx="1"/>
          </p:nvPr>
        </p:nvSpPr>
        <p:spPr>
          <a:xfrm>
            <a:off x="200025" y="1220788"/>
            <a:ext cx="9255125" cy="4795837"/>
          </a:xfrm>
        </p:spPr>
        <p:txBody>
          <a:bodyPr/>
          <a:lstStyle/>
          <a:p>
            <a:pPr marL="609600" indent="-609600" defTabSz="914400"/>
            <a:r>
              <a:rPr lang="en-US" altLang="zh-CN" dirty="0"/>
              <a:t>[</a:t>
            </a:r>
            <a:r>
              <a:rPr lang="zh-CN" altLang="en-US" dirty="0"/>
              <a:t>例</a:t>
            </a:r>
            <a:r>
              <a:rPr lang="en-US" altLang="zh-CN" dirty="0"/>
              <a:t>]  </a:t>
            </a:r>
            <a:r>
              <a:rPr lang="zh-CN" altLang="en-US" dirty="0"/>
              <a:t>查询其他系中比</a:t>
            </a:r>
            <a:r>
              <a:rPr lang="en-US" altLang="zh-CN" dirty="0"/>
              <a:t>CS</a:t>
            </a:r>
            <a:r>
              <a:rPr lang="zh-CN" altLang="en-US" dirty="0"/>
              <a:t>系任意</a:t>
            </a:r>
            <a:r>
              <a:rPr lang="zh-CN" altLang="en-US" dirty="0">
                <a:solidFill>
                  <a:srgbClr val="FF0000"/>
                </a:solidFill>
              </a:rPr>
              <a:t>一</a:t>
            </a:r>
            <a:r>
              <a:rPr lang="zh-CN" altLang="en-US" dirty="0"/>
              <a:t>个</a:t>
            </a:r>
            <a:r>
              <a:rPr lang="en-US" altLang="zh-CN" dirty="0"/>
              <a:t>(</a:t>
            </a:r>
            <a:r>
              <a:rPr lang="zh-CN" altLang="en-US" dirty="0"/>
              <a:t>其中某</a:t>
            </a:r>
            <a:r>
              <a:rPr lang="zh-CN" altLang="en-US" dirty="0">
                <a:solidFill>
                  <a:srgbClr val="FF0000"/>
                </a:solidFill>
              </a:rPr>
              <a:t>一</a:t>
            </a:r>
            <a:r>
              <a:rPr lang="zh-CN" altLang="en-US" dirty="0"/>
              <a:t>个</a:t>
            </a:r>
            <a:r>
              <a:rPr lang="en-US" altLang="zh-CN" dirty="0"/>
              <a:t>)</a:t>
            </a:r>
            <a:r>
              <a:rPr lang="zh-CN" altLang="en-US" dirty="0"/>
              <a:t>学生年龄小的学生姓名和年龄</a:t>
            </a:r>
          </a:p>
          <a:p>
            <a:pPr marL="990600" lvl="1" indent="-533400" defTabSz="914400">
              <a:buFont typeface="宋体" pitchFamily="2" charset="-122"/>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      FROM    Student</a:t>
            </a:r>
          </a:p>
          <a:p>
            <a:pPr marL="990600" lvl="1" indent="-533400" defTabSz="914400">
              <a:buFont typeface="宋体" pitchFamily="2" charset="-122"/>
              <a:buNone/>
            </a:pPr>
            <a:r>
              <a:rPr lang="en-US" altLang="zh-CN" sz="2400" dirty="0"/>
              <a:t>    WHERE Sage &lt; </a:t>
            </a:r>
            <a:r>
              <a:rPr lang="en-US" altLang="zh-CN" sz="2400" dirty="0">
                <a:solidFill>
                  <a:srgbClr val="FF0000"/>
                </a:solidFill>
              </a:rPr>
              <a:t>ANY</a:t>
            </a:r>
            <a:r>
              <a:rPr lang="en-US" altLang="zh-CN" sz="2400" dirty="0"/>
              <a:t> (SELECT  Sage    FROM    Student</a:t>
            </a:r>
          </a:p>
          <a:p>
            <a:pPr marL="990600" lvl="1" indent="-533400" defTabSz="914400">
              <a:buFont typeface="宋体" pitchFamily="2" charset="-122"/>
              <a:buNone/>
            </a:pPr>
            <a:r>
              <a:rPr lang="en-US" altLang="zh-CN" sz="2400" dirty="0"/>
              <a:t>                                            WHERE </a:t>
            </a:r>
            <a:r>
              <a:rPr lang="en-US" altLang="zh-CN" sz="2400" dirty="0" err="1"/>
              <a:t>Sdept</a:t>
            </a:r>
            <a:r>
              <a:rPr lang="en-US" altLang="zh-CN" sz="2400" dirty="0"/>
              <a:t>= ‘CS ')</a:t>
            </a:r>
          </a:p>
          <a:p>
            <a:pPr marL="990600" lvl="1" indent="-533400" defTabSz="914400">
              <a:buFont typeface="宋体" pitchFamily="2" charset="-122"/>
              <a:buNone/>
            </a:pPr>
            <a:r>
              <a:rPr lang="en-US" altLang="zh-CN" sz="2400" dirty="0"/>
              <a:t>                    </a:t>
            </a:r>
            <a:r>
              <a:rPr lang="en-US" altLang="zh-CN" sz="2400" dirty="0">
                <a:solidFill>
                  <a:srgbClr val="FF0000"/>
                </a:solidFill>
              </a:rPr>
              <a:t>AND </a:t>
            </a:r>
            <a:r>
              <a:rPr lang="en-US" altLang="zh-CN" sz="2400" dirty="0" err="1">
                <a:solidFill>
                  <a:srgbClr val="FF0000"/>
                </a:solidFill>
              </a:rPr>
              <a:t>Sdept</a:t>
            </a:r>
            <a:r>
              <a:rPr lang="en-US" altLang="zh-CN" sz="2400" dirty="0">
                <a:solidFill>
                  <a:srgbClr val="FF0000"/>
                </a:solidFill>
              </a:rPr>
              <a:t> &lt;&gt; </a:t>
            </a:r>
            <a:r>
              <a:rPr lang="en-US" altLang="zh-CN" sz="2400" dirty="0">
                <a:solidFill>
                  <a:srgbClr val="FF0000"/>
                </a:solidFill>
              </a:rPr>
              <a:t>'CS </a:t>
            </a:r>
            <a:r>
              <a:rPr lang="en-US" altLang="zh-CN" sz="2400" dirty="0">
                <a:solidFill>
                  <a:srgbClr val="FF0000"/>
                </a:solidFill>
              </a:rPr>
              <a:t>'</a:t>
            </a:r>
            <a:r>
              <a:rPr lang="en-US" altLang="zh-CN" sz="2400" dirty="0"/>
              <a:t> ; /* </a:t>
            </a:r>
            <a:r>
              <a:rPr lang="zh-CN" altLang="en-US" sz="2400" dirty="0"/>
              <a:t>注意这是父查询块中的条件 *</a:t>
            </a:r>
            <a:r>
              <a:rPr lang="en-US" altLang="zh-CN" sz="2400" dirty="0"/>
              <a:t>/</a:t>
            </a:r>
          </a:p>
          <a:p>
            <a:pPr marL="609600" indent="-609600" defTabSz="914400">
              <a:lnSpc>
                <a:spcPct val="50000"/>
              </a:lnSpc>
            </a:pPr>
            <a:r>
              <a:rPr lang="zh-CN" altLang="en-US" dirty="0"/>
              <a:t>执行过程</a:t>
            </a:r>
          </a:p>
          <a:p>
            <a:pPr marL="990600" lvl="1" indent="-533400" defTabSz="914400">
              <a:buFont typeface="宋体" pitchFamily="2" charset="-122"/>
              <a:buNone/>
            </a:pPr>
            <a:r>
              <a:rPr lang="en-US" altLang="zh-CN" dirty="0"/>
              <a:t>     1. DBMS</a:t>
            </a:r>
            <a:r>
              <a:rPr lang="zh-CN" altLang="en-US" dirty="0"/>
              <a:t>执行此查询时，首先处理子查询，找出</a:t>
            </a:r>
            <a:r>
              <a:rPr lang="en-US" altLang="zh-CN" dirty="0"/>
              <a:t>IS</a:t>
            </a:r>
            <a:r>
              <a:rPr lang="zh-CN" altLang="en-US" dirty="0"/>
              <a:t>系中所有学生的年龄，构成一个集合</a:t>
            </a:r>
            <a:r>
              <a:rPr lang="en-US" altLang="zh-CN" dirty="0"/>
              <a:t>(20</a:t>
            </a:r>
            <a:r>
              <a:rPr lang="zh-CN" altLang="en-US" dirty="0"/>
              <a:t>，</a:t>
            </a:r>
            <a:r>
              <a:rPr lang="en-US" altLang="zh-CN" dirty="0"/>
              <a:t>19)</a:t>
            </a:r>
          </a:p>
          <a:p>
            <a:pPr marL="990600" lvl="1" indent="-533400" defTabSz="914400">
              <a:buFont typeface="宋体" pitchFamily="2" charset="-122"/>
              <a:buNone/>
            </a:pPr>
            <a:r>
              <a:rPr lang="en-US" altLang="zh-CN" dirty="0"/>
              <a:t>     2. </a:t>
            </a:r>
            <a:r>
              <a:rPr lang="zh-CN" altLang="en-US" dirty="0"/>
              <a:t>处理父查询，找所有不是</a:t>
            </a:r>
            <a:r>
              <a:rPr lang="en-US" altLang="zh-CN" dirty="0"/>
              <a:t>CS</a:t>
            </a:r>
            <a:r>
              <a:rPr lang="zh-CN" altLang="en-US" dirty="0"/>
              <a:t>系且年龄小于 </a:t>
            </a:r>
            <a:r>
              <a:rPr lang="en-US" altLang="zh-CN" dirty="0"/>
              <a:t>19 </a:t>
            </a:r>
            <a:r>
              <a:rPr lang="zh-CN" altLang="en-US" dirty="0">
                <a:solidFill>
                  <a:srgbClr val="FF0000"/>
                </a:solidFill>
              </a:rPr>
              <a:t>或</a:t>
            </a:r>
            <a:r>
              <a:rPr lang="zh-CN" altLang="en-US" dirty="0">
                <a:solidFill>
                  <a:srgbClr val="D75B5B"/>
                </a:solidFill>
              </a:rPr>
              <a:t> </a:t>
            </a:r>
            <a:r>
              <a:rPr lang="en-US" altLang="zh-CN" dirty="0"/>
              <a:t>20</a:t>
            </a:r>
            <a:r>
              <a:rPr lang="zh-CN" altLang="en-US" dirty="0"/>
              <a:t>的学生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 calcmode="lin" valueType="num">
                                      <p:cBhvr additive="base">
                                        <p:cTn id="7" dur="500" fill="hold"/>
                                        <p:tgtEl>
                                          <p:spTgt spid="142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02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20291">
                                            <p:txEl>
                                              <p:pRg st="1" end="1"/>
                                            </p:txEl>
                                          </p:spTgt>
                                        </p:tgtEl>
                                        <p:attrNameLst>
                                          <p:attrName>style.visibility</p:attrName>
                                        </p:attrNameLst>
                                      </p:cBhvr>
                                      <p:to>
                                        <p:strVal val="visible"/>
                                      </p:to>
                                    </p:set>
                                    <p:anim calcmode="lin" valueType="num">
                                      <p:cBhvr additive="base">
                                        <p:cTn id="11" dur="500" fill="hold"/>
                                        <p:tgtEl>
                                          <p:spTgt spid="14202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02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anim calcmode="lin" valueType="num">
                                      <p:cBhvr additive="base">
                                        <p:cTn id="15" dur="500" fill="hold"/>
                                        <p:tgtEl>
                                          <p:spTgt spid="142029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202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20291">
                                            <p:txEl>
                                              <p:pRg st="3" end="3"/>
                                            </p:txEl>
                                          </p:spTgt>
                                        </p:tgtEl>
                                        <p:attrNameLst>
                                          <p:attrName>style.visibility</p:attrName>
                                        </p:attrNameLst>
                                      </p:cBhvr>
                                      <p:to>
                                        <p:strVal val="visible"/>
                                      </p:to>
                                    </p:set>
                                    <p:anim calcmode="lin" valueType="num">
                                      <p:cBhvr additive="base">
                                        <p:cTn id="19" dur="500" fill="hold"/>
                                        <p:tgtEl>
                                          <p:spTgt spid="142029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02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20291">
                                            <p:txEl>
                                              <p:pRg st="4" end="4"/>
                                            </p:txEl>
                                          </p:spTgt>
                                        </p:tgtEl>
                                        <p:attrNameLst>
                                          <p:attrName>style.visibility</p:attrName>
                                        </p:attrNameLst>
                                      </p:cBhvr>
                                      <p:to>
                                        <p:strVal val="visible"/>
                                      </p:to>
                                    </p:set>
                                    <p:anim calcmode="lin" valueType="num">
                                      <p:cBhvr additive="base">
                                        <p:cTn id="23" dur="500" fill="hold"/>
                                        <p:tgtEl>
                                          <p:spTgt spid="142029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20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20291">
                                            <p:txEl>
                                              <p:pRg st="5" end="5"/>
                                            </p:txEl>
                                          </p:spTgt>
                                        </p:tgtEl>
                                        <p:attrNameLst>
                                          <p:attrName>style.visibility</p:attrName>
                                        </p:attrNameLst>
                                      </p:cBhvr>
                                      <p:to>
                                        <p:strVal val="visible"/>
                                      </p:to>
                                    </p:set>
                                    <p:anim calcmode="lin" valueType="num">
                                      <p:cBhvr additive="base">
                                        <p:cTn id="29" dur="500" fill="hold"/>
                                        <p:tgtEl>
                                          <p:spTgt spid="142029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2029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20291">
                                            <p:txEl>
                                              <p:pRg st="6" end="6"/>
                                            </p:txEl>
                                          </p:spTgt>
                                        </p:tgtEl>
                                        <p:attrNameLst>
                                          <p:attrName>style.visibility</p:attrName>
                                        </p:attrNameLst>
                                      </p:cBhvr>
                                      <p:to>
                                        <p:strVal val="visible"/>
                                      </p:to>
                                    </p:set>
                                    <p:anim calcmode="lin" valueType="num">
                                      <p:cBhvr additive="base">
                                        <p:cTn id="33" dur="500" fill="hold"/>
                                        <p:tgtEl>
                                          <p:spTgt spid="142029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2029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20291">
                                            <p:txEl>
                                              <p:pRg st="7" end="7"/>
                                            </p:txEl>
                                          </p:spTgt>
                                        </p:tgtEl>
                                        <p:attrNameLst>
                                          <p:attrName>style.visibility</p:attrName>
                                        </p:attrNameLst>
                                      </p:cBhvr>
                                      <p:to>
                                        <p:strVal val="visible"/>
                                      </p:to>
                                    </p:set>
                                    <p:anim calcmode="lin" valueType="num">
                                      <p:cBhvr additive="base">
                                        <p:cTn id="37" dur="500" fill="hold"/>
                                        <p:tgtEl>
                                          <p:spTgt spid="142029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029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0"/>
          </p:nvPr>
        </p:nvSpPr>
        <p:spPr/>
        <p:txBody>
          <a:bodyPr/>
          <a:lstStyle/>
          <a:p>
            <a:fld id="{3273629D-8C1F-4961-8413-71C7B08CD756}" type="slidenum">
              <a:rPr lang="zh-CN" altLang="en-US"/>
              <a:pPr/>
              <a:t>96</a:t>
            </a:fld>
            <a:endParaRPr lang="en-US" altLang="zh-CN"/>
          </a:p>
        </p:txBody>
      </p:sp>
      <p:sp>
        <p:nvSpPr>
          <p:cNvPr id="71" name="日期占位符 4"/>
          <p:cNvSpPr>
            <a:spLocks noGrp="1"/>
          </p:cNvSpPr>
          <p:nvPr>
            <p:ph type="dt" sz="half" idx="11"/>
          </p:nvPr>
        </p:nvSpPr>
        <p:spPr/>
        <p:txBody>
          <a:bodyPr/>
          <a:lstStyle/>
          <a:p>
            <a:fld id="{1643AAF9-6921-43A3-A443-E96D8011455B}" type="datetime1">
              <a:rPr lang="zh-CN" altLang="en-US"/>
              <a:pPr/>
              <a:t>2017/4/15</a:t>
            </a:fld>
            <a:endParaRPr lang="en-US" altLang="zh-CN" sz="1000"/>
          </a:p>
        </p:txBody>
      </p:sp>
      <p:sp>
        <p:nvSpPr>
          <p:cNvPr id="1422338"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2339" name="Rectangle 3"/>
          <p:cNvSpPr>
            <a:spLocks noGrp="1" noChangeArrowheads="1"/>
          </p:cNvSpPr>
          <p:nvPr>
            <p:ph type="body" idx="1"/>
          </p:nvPr>
        </p:nvSpPr>
        <p:spPr>
          <a:xfrm>
            <a:off x="650875" y="1143000"/>
            <a:ext cx="8820150" cy="4225925"/>
          </a:xfrm>
        </p:spPr>
        <p:txBody>
          <a:bodyPr/>
          <a:lstStyle/>
          <a:p>
            <a:pPr marL="609600" indent="-609600" defTabSz="914400"/>
            <a:r>
              <a:rPr lang="en-US" altLang="zh-CN"/>
              <a:t>ANY</a:t>
            </a:r>
            <a:r>
              <a:rPr lang="zh-CN" altLang="en-US"/>
              <a:t>和</a:t>
            </a:r>
            <a:r>
              <a:rPr lang="en-US" altLang="zh-CN"/>
              <a:t>ALL</a:t>
            </a:r>
            <a:r>
              <a:rPr lang="zh-CN" altLang="en-US"/>
              <a:t>谓词有时可以用集函数实现</a:t>
            </a:r>
          </a:p>
          <a:p>
            <a:pPr marL="990600" lvl="1" indent="-533400" defTabSz="914400"/>
            <a:r>
              <a:rPr lang="en-US" altLang="zh-CN"/>
              <a:t>ANY</a:t>
            </a:r>
            <a:r>
              <a:rPr lang="zh-CN" altLang="en-US"/>
              <a:t>与</a:t>
            </a:r>
            <a:r>
              <a:rPr lang="en-US" altLang="zh-CN"/>
              <a:t>ALL</a:t>
            </a:r>
            <a:r>
              <a:rPr lang="zh-CN" altLang="en-US"/>
              <a:t>与集函数的对应关系</a:t>
            </a:r>
          </a:p>
          <a:p>
            <a:pPr marL="990600" lvl="1" indent="-533400" defTabSz="914400"/>
            <a:endParaRPr lang="zh-CN" altLang="en-US"/>
          </a:p>
          <a:p>
            <a:pPr marL="990600" lvl="1" indent="-533400" defTabSz="914400"/>
            <a:endParaRPr lang="zh-CN" altLang="en-US"/>
          </a:p>
          <a:p>
            <a:pPr marL="990600" lvl="1" indent="-533400" defTabSz="914400"/>
            <a:endParaRPr lang="zh-CN" altLang="en-US"/>
          </a:p>
          <a:p>
            <a:pPr marL="990600" lvl="1" indent="-533400" defTabSz="914400"/>
            <a:endParaRPr lang="zh-CN" altLang="en-US"/>
          </a:p>
          <a:p>
            <a:pPr marL="990600" lvl="1" indent="-533400" defTabSz="914400">
              <a:lnSpc>
                <a:spcPct val="120000"/>
              </a:lnSpc>
            </a:pPr>
            <a:r>
              <a:rPr lang="zh-CN" altLang="en-US"/>
              <a:t>用集函数实现子查询通常比直接用</a:t>
            </a:r>
            <a:r>
              <a:rPr lang="en-US" altLang="zh-CN"/>
              <a:t>ANY</a:t>
            </a:r>
            <a:r>
              <a:rPr lang="zh-CN" altLang="en-US"/>
              <a:t>或</a:t>
            </a:r>
            <a:r>
              <a:rPr lang="en-US" altLang="zh-CN"/>
              <a:t>ALL</a:t>
            </a:r>
            <a:r>
              <a:rPr lang="zh-CN" altLang="en-US"/>
              <a:t>查询效率要高，因为前者通常能够减少比较次数</a:t>
            </a:r>
          </a:p>
        </p:txBody>
      </p:sp>
      <p:grpSp>
        <p:nvGrpSpPr>
          <p:cNvPr id="1422340" name="Group 4"/>
          <p:cNvGrpSpPr>
            <a:grpSpLocks/>
          </p:cNvGrpSpPr>
          <p:nvPr/>
        </p:nvGrpSpPr>
        <p:grpSpPr bwMode="auto">
          <a:xfrm>
            <a:off x="776288" y="2205038"/>
            <a:ext cx="8585200" cy="2057400"/>
            <a:chOff x="-3" y="-3"/>
            <a:chExt cx="4065" cy="1302"/>
          </a:xfrm>
        </p:grpSpPr>
        <p:grpSp>
          <p:nvGrpSpPr>
            <p:cNvPr id="1422341" name="Group 5"/>
            <p:cNvGrpSpPr>
              <a:grpSpLocks/>
            </p:cNvGrpSpPr>
            <p:nvPr/>
          </p:nvGrpSpPr>
          <p:grpSpPr bwMode="auto">
            <a:xfrm>
              <a:off x="0" y="0"/>
              <a:ext cx="4059" cy="1296"/>
              <a:chOff x="0" y="0"/>
              <a:chExt cx="4059" cy="1296"/>
            </a:xfrm>
          </p:grpSpPr>
          <p:grpSp>
            <p:nvGrpSpPr>
              <p:cNvPr id="1422342" name="Group 6"/>
              <p:cNvGrpSpPr>
                <a:grpSpLocks/>
              </p:cNvGrpSpPr>
              <p:nvPr/>
            </p:nvGrpSpPr>
            <p:grpSpPr bwMode="auto">
              <a:xfrm>
                <a:off x="0" y="0"/>
                <a:ext cx="493" cy="432"/>
                <a:chOff x="0" y="0"/>
                <a:chExt cx="493" cy="432"/>
              </a:xfrm>
            </p:grpSpPr>
            <p:sp>
              <p:nvSpPr>
                <p:cNvPr id="1422343" name="Rectangle 7"/>
                <p:cNvSpPr>
                  <a:spLocks noChangeArrowheads="1"/>
                </p:cNvSpPr>
                <p:nvPr/>
              </p:nvSpPr>
              <p:spPr bwMode="auto">
                <a:xfrm>
                  <a:off x="44" y="0"/>
                  <a:ext cx="40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900" b="0">
                      <a:latin typeface="Times New Roman" pitchFamily="18" charset="0"/>
                    </a:rPr>
                    <a:t> </a:t>
                  </a:r>
                </a:p>
                <a:p>
                  <a:pPr algn="l"/>
                  <a:endParaRPr kumimoji="1" lang="zh-CN" altLang="en-US" b="0">
                    <a:latin typeface="Times New Roman" pitchFamily="18" charset="0"/>
                  </a:endParaRPr>
                </a:p>
              </p:txBody>
            </p:sp>
            <p:sp>
              <p:nvSpPr>
                <p:cNvPr id="1422344" name="Rectangle 8"/>
                <p:cNvSpPr>
                  <a:spLocks noChangeArrowheads="1"/>
                </p:cNvSpPr>
                <p:nvPr/>
              </p:nvSpPr>
              <p:spPr bwMode="auto">
                <a:xfrm>
                  <a:off x="0" y="0"/>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45" name="Group 9"/>
              <p:cNvGrpSpPr>
                <a:grpSpLocks/>
              </p:cNvGrpSpPr>
              <p:nvPr/>
            </p:nvGrpSpPr>
            <p:grpSpPr bwMode="auto">
              <a:xfrm>
                <a:off x="493" y="0"/>
                <a:ext cx="396" cy="432"/>
                <a:chOff x="493" y="0"/>
                <a:chExt cx="396" cy="432"/>
              </a:xfrm>
            </p:grpSpPr>
            <p:sp>
              <p:nvSpPr>
                <p:cNvPr id="1422346" name="Rectangle 10"/>
                <p:cNvSpPr>
                  <a:spLocks noChangeArrowheads="1"/>
                </p:cNvSpPr>
                <p:nvPr/>
              </p:nvSpPr>
              <p:spPr bwMode="auto">
                <a:xfrm>
                  <a:off x="536" y="0"/>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a:t>
                  </a:r>
                  <a:endParaRPr kumimoji="1" lang="en-US" altLang="zh-CN" b="0">
                    <a:latin typeface="Times New Roman" pitchFamily="18" charset="0"/>
                  </a:endParaRPr>
                </a:p>
              </p:txBody>
            </p:sp>
            <p:sp>
              <p:nvSpPr>
                <p:cNvPr id="1422347" name="Rectangle 11"/>
                <p:cNvSpPr>
                  <a:spLocks noChangeArrowheads="1"/>
                </p:cNvSpPr>
                <p:nvPr/>
              </p:nvSpPr>
              <p:spPr bwMode="auto">
                <a:xfrm>
                  <a:off x="493" y="0"/>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48" name="Group 12"/>
              <p:cNvGrpSpPr>
                <a:grpSpLocks/>
              </p:cNvGrpSpPr>
              <p:nvPr/>
            </p:nvGrpSpPr>
            <p:grpSpPr bwMode="auto">
              <a:xfrm>
                <a:off x="889" y="0"/>
                <a:ext cx="656" cy="432"/>
                <a:chOff x="889" y="0"/>
                <a:chExt cx="656" cy="432"/>
              </a:xfrm>
            </p:grpSpPr>
            <p:sp>
              <p:nvSpPr>
                <p:cNvPr id="1422349" name="Rectangle 13"/>
                <p:cNvSpPr>
                  <a:spLocks noChangeArrowheads="1"/>
                </p:cNvSpPr>
                <p:nvPr/>
              </p:nvSpPr>
              <p:spPr bwMode="auto">
                <a:xfrm>
                  <a:off x="934"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a:latin typeface="Times New Roman" pitchFamily="18" charset="0"/>
                    </a:rPr>
                    <a:t> </a:t>
                  </a:r>
                  <a:r>
                    <a:rPr kumimoji="1" lang="en-US" altLang="zh-CN" sz="2000">
                      <a:latin typeface="Times New Roman" pitchFamily="18" charset="0"/>
                    </a:rPr>
                    <a:t>&lt;&gt;</a:t>
                  </a:r>
                  <a:r>
                    <a:rPr kumimoji="1" lang="zh-CN" altLang="en-US" sz="2000">
                      <a:latin typeface="Times New Roman" pitchFamily="18" charset="0"/>
                    </a:rPr>
                    <a:t>或</a:t>
                  </a:r>
                  <a:r>
                    <a:rPr kumimoji="1" lang="en-US" altLang="zh-CN" sz="2000">
                      <a:latin typeface="Times New Roman" pitchFamily="18" charset="0"/>
                    </a:rPr>
                    <a:t>!=</a:t>
                  </a:r>
                  <a:endParaRPr kumimoji="1" lang="en-US" altLang="zh-CN" sz="2000" b="0">
                    <a:latin typeface="Times New Roman" pitchFamily="18" charset="0"/>
                  </a:endParaRPr>
                </a:p>
              </p:txBody>
            </p:sp>
            <p:sp>
              <p:nvSpPr>
                <p:cNvPr id="1422350" name="Rectangle 14"/>
                <p:cNvSpPr>
                  <a:spLocks noChangeArrowheads="1"/>
                </p:cNvSpPr>
                <p:nvPr/>
              </p:nvSpPr>
              <p:spPr bwMode="auto">
                <a:xfrm>
                  <a:off x="889" y="0"/>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1" name="Group 15"/>
              <p:cNvGrpSpPr>
                <a:grpSpLocks/>
              </p:cNvGrpSpPr>
              <p:nvPr/>
            </p:nvGrpSpPr>
            <p:grpSpPr bwMode="auto">
              <a:xfrm>
                <a:off x="1545" y="0"/>
                <a:ext cx="617" cy="432"/>
                <a:chOff x="1545" y="0"/>
                <a:chExt cx="617" cy="432"/>
              </a:xfrm>
            </p:grpSpPr>
            <p:sp>
              <p:nvSpPr>
                <p:cNvPr id="1422352" name="Rectangle 16"/>
                <p:cNvSpPr>
                  <a:spLocks noChangeArrowheads="1"/>
                </p:cNvSpPr>
                <p:nvPr/>
              </p:nvSpPr>
              <p:spPr bwMode="auto">
                <a:xfrm>
                  <a:off x="1588" y="0"/>
                  <a:ext cx="53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sz="2000">
                      <a:latin typeface="Times New Roman" pitchFamily="18" charset="0"/>
                    </a:rPr>
                    <a:t>   </a:t>
                  </a:r>
                  <a:r>
                    <a:rPr kumimoji="1" lang="en-US" altLang="zh-CN" sz="2000">
                      <a:solidFill>
                        <a:srgbClr val="FF0000"/>
                      </a:solidFill>
                      <a:latin typeface="Times New Roman" pitchFamily="18" charset="0"/>
                    </a:rPr>
                    <a:t>&lt;</a:t>
                  </a:r>
                  <a:endParaRPr kumimoji="1" lang="en-US" altLang="zh-CN" sz="2000" b="0">
                    <a:solidFill>
                      <a:srgbClr val="FF0000"/>
                    </a:solidFill>
                    <a:latin typeface="Times New Roman" pitchFamily="18" charset="0"/>
                  </a:endParaRPr>
                </a:p>
              </p:txBody>
            </p:sp>
            <p:sp>
              <p:nvSpPr>
                <p:cNvPr id="1422353" name="Rectangle 17"/>
                <p:cNvSpPr>
                  <a:spLocks noChangeArrowheads="1"/>
                </p:cNvSpPr>
                <p:nvPr/>
              </p:nvSpPr>
              <p:spPr bwMode="auto">
                <a:xfrm>
                  <a:off x="1545" y="0"/>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4" name="Group 18"/>
              <p:cNvGrpSpPr>
                <a:grpSpLocks/>
              </p:cNvGrpSpPr>
              <p:nvPr/>
            </p:nvGrpSpPr>
            <p:grpSpPr bwMode="auto">
              <a:xfrm>
                <a:off x="2162" y="0"/>
                <a:ext cx="655" cy="432"/>
                <a:chOff x="2162" y="0"/>
                <a:chExt cx="655" cy="432"/>
              </a:xfrm>
            </p:grpSpPr>
            <p:sp>
              <p:nvSpPr>
                <p:cNvPr id="1422355" name="Rectangle 19"/>
                <p:cNvSpPr>
                  <a:spLocks noChangeArrowheads="1"/>
                </p:cNvSpPr>
                <p:nvPr/>
              </p:nvSpPr>
              <p:spPr bwMode="auto">
                <a:xfrm>
                  <a:off x="2205" y="0"/>
                  <a:ext cx="5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&lt;=</a:t>
                  </a:r>
                  <a:endParaRPr kumimoji="1" lang="en-US" altLang="zh-CN" b="0">
                    <a:latin typeface="Times New Roman" pitchFamily="18" charset="0"/>
                  </a:endParaRPr>
                </a:p>
              </p:txBody>
            </p:sp>
            <p:sp>
              <p:nvSpPr>
                <p:cNvPr id="1422356" name="Rectangle 20"/>
                <p:cNvSpPr>
                  <a:spLocks noChangeArrowheads="1"/>
                </p:cNvSpPr>
                <p:nvPr/>
              </p:nvSpPr>
              <p:spPr bwMode="auto">
                <a:xfrm>
                  <a:off x="2162"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7" name="Group 21"/>
              <p:cNvGrpSpPr>
                <a:grpSpLocks/>
              </p:cNvGrpSpPr>
              <p:nvPr/>
            </p:nvGrpSpPr>
            <p:grpSpPr bwMode="auto">
              <a:xfrm>
                <a:off x="2817" y="0"/>
                <a:ext cx="587" cy="432"/>
                <a:chOff x="2817" y="0"/>
                <a:chExt cx="587" cy="432"/>
              </a:xfrm>
            </p:grpSpPr>
            <p:sp>
              <p:nvSpPr>
                <p:cNvPr id="1422358" name="Rectangle 22"/>
                <p:cNvSpPr>
                  <a:spLocks noChangeArrowheads="1"/>
                </p:cNvSpPr>
                <p:nvPr/>
              </p:nvSpPr>
              <p:spPr bwMode="auto">
                <a:xfrm>
                  <a:off x="2860" y="0"/>
                  <a:ext cx="5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&gt;</a:t>
                  </a:r>
                  <a:endParaRPr kumimoji="1" lang="en-US" altLang="zh-CN" b="0">
                    <a:latin typeface="Times New Roman" pitchFamily="18" charset="0"/>
                  </a:endParaRPr>
                </a:p>
              </p:txBody>
            </p:sp>
            <p:sp>
              <p:nvSpPr>
                <p:cNvPr id="1422359" name="Rectangle 23"/>
                <p:cNvSpPr>
                  <a:spLocks noChangeArrowheads="1"/>
                </p:cNvSpPr>
                <p:nvPr/>
              </p:nvSpPr>
              <p:spPr bwMode="auto">
                <a:xfrm>
                  <a:off x="2817" y="0"/>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0" name="Group 24"/>
              <p:cNvGrpSpPr>
                <a:grpSpLocks/>
              </p:cNvGrpSpPr>
              <p:nvPr/>
            </p:nvGrpSpPr>
            <p:grpSpPr bwMode="auto">
              <a:xfrm>
                <a:off x="3404" y="0"/>
                <a:ext cx="655" cy="432"/>
                <a:chOff x="3404" y="0"/>
                <a:chExt cx="655" cy="432"/>
              </a:xfrm>
            </p:grpSpPr>
            <p:sp>
              <p:nvSpPr>
                <p:cNvPr id="1422361" name="Rectangle 25"/>
                <p:cNvSpPr>
                  <a:spLocks noChangeArrowheads="1"/>
                </p:cNvSpPr>
                <p:nvPr/>
              </p:nvSpPr>
              <p:spPr bwMode="auto">
                <a:xfrm>
                  <a:off x="3447"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&gt;=</a:t>
                  </a:r>
                  <a:endParaRPr kumimoji="1" lang="en-US" altLang="zh-CN" b="0">
                    <a:latin typeface="Times New Roman" pitchFamily="18" charset="0"/>
                  </a:endParaRPr>
                </a:p>
              </p:txBody>
            </p:sp>
            <p:sp>
              <p:nvSpPr>
                <p:cNvPr id="1422362" name="Rectangle 26"/>
                <p:cNvSpPr>
                  <a:spLocks noChangeArrowheads="1"/>
                </p:cNvSpPr>
                <p:nvPr/>
              </p:nvSpPr>
              <p:spPr bwMode="auto">
                <a:xfrm>
                  <a:off x="3404"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3" name="Group 27"/>
              <p:cNvGrpSpPr>
                <a:grpSpLocks/>
              </p:cNvGrpSpPr>
              <p:nvPr/>
            </p:nvGrpSpPr>
            <p:grpSpPr bwMode="auto">
              <a:xfrm>
                <a:off x="0" y="432"/>
                <a:ext cx="493" cy="432"/>
                <a:chOff x="0" y="432"/>
                <a:chExt cx="493" cy="432"/>
              </a:xfrm>
            </p:grpSpPr>
            <p:sp>
              <p:nvSpPr>
                <p:cNvPr id="1422364" name="Rectangle 28"/>
                <p:cNvSpPr>
                  <a:spLocks noChangeArrowheads="1"/>
                </p:cNvSpPr>
                <p:nvPr/>
              </p:nvSpPr>
              <p:spPr bwMode="auto">
                <a:xfrm>
                  <a:off x="44" y="43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ANY</a:t>
                  </a:r>
                  <a:endParaRPr kumimoji="1" lang="en-US" altLang="zh-CN" sz="2000" b="0">
                    <a:latin typeface="Times New Roman" pitchFamily="18" charset="0"/>
                  </a:endParaRPr>
                </a:p>
              </p:txBody>
            </p:sp>
            <p:sp>
              <p:nvSpPr>
                <p:cNvPr id="1422365" name="Rectangle 29"/>
                <p:cNvSpPr>
                  <a:spLocks noChangeArrowheads="1"/>
                </p:cNvSpPr>
                <p:nvPr/>
              </p:nvSpPr>
              <p:spPr bwMode="auto">
                <a:xfrm>
                  <a:off x="0" y="432"/>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6" name="Group 30"/>
              <p:cNvGrpSpPr>
                <a:grpSpLocks/>
              </p:cNvGrpSpPr>
              <p:nvPr/>
            </p:nvGrpSpPr>
            <p:grpSpPr bwMode="auto">
              <a:xfrm>
                <a:off x="493" y="432"/>
                <a:ext cx="396" cy="432"/>
                <a:chOff x="493" y="432"/>
                <a:chExt cx="396" cy="432"/>
              </a:xfrm>
            </p:grpSpPr>
            <p:sp>
              <p:nvSpPr>
                <p:cNvPr id="1422367" name="Rectangle 31"/>
                <p:cNvSpPr>
                  <a:spLocks noChangeArrowheads="1"/>
                </p:cNvSpPr>
                <p:nvPr/>
              </p:nvSpPr>
              <p:spPr bwMode="auto">
                <a:xfrm>
                  <a:off x="536" y="434"/>
                  <a:ext cx="31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zh-CN" altLang="en-US" sz="2000">
                      <a:latin typeface="Times New Roman" pitchFamily="18" charset="0"/>
                    </a:rPr>
                    <a:t> </a:t>
                  </a:r>
                  <a:r>
                    <a:rPr kumimoji="1" lang="en-US" altLang="zh-CN" sz="2000">
                      <a:latin typeface="Times New Roman" pitchFamily="18" charset="0"/>
                    </a:rPr>
                    <a:t>IN</a:t>
                  </a:r>
                  <a:endParaRPr kumimoji="1" lang="en-US" altLang="zh-CN" sz="2000" b="0">
                    <a:latin typeface="Times New Roman" pitchFamily="18" charset="0"/>
                  </a:endParaRPr>
                </a:p>
              </p:txBody>
            </p:sp>
            <p:sp>
              <p:nvSpPr>
                <p:cNvPr id="1422368" name="Rectangle 32"/>
                <p:cNvSpPr>
                  <a:spLocks noChangeArrowheads="1"/>
                </p:cNvSpPr>
                <p:nvPr/>
              </p:nvSpPr>
              <p:spPr bwMode="auto">
                <a:xfrm>
                  <a:off x="493" y="432"/>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9" name="Group 33"/>
              <p:cNvGrpSpPr>
                <a:grpSpLocks/>
              </p:cNvGrpSpPr>
              <p:nvPr/>
            </p:nvGrpSpPr>
            <p:grpSpPr bwMode="auto">
              <a:xfrm>
                <a:off x="889" y="432"/>
                <a:ext cx="656" cy="432"/>
                <a:chOff x="889" y="432"/>
                <a:chExt cx="656" cy="432"/>
              </a:xfrm>
            </p:grpSpPr>
            <p:sp>
              <p:nvSpPr>
                <p:cNvPr id="1422370" name="Rectangle 34"/>
                <p:cNvSpPr>
                  <a:spLocks noChangeArrowheads="1"/>
                </p:cNvSpPr>
                <p:nvPr/>
              </p:nvSpPr>
              <p:spPr bwMode="auto">
                <a:xfrm>
                  <a:off x="934"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sz="2000">
                      <a:latin typeface="Times New Roman" pitchFamily="18" charset="0"/>
                    </a:rPr>
                    <a:t>--</a:t>
                  </a:r>
                  <a:endParaRPr kumimoji="1" lang="en-US" altLang="zh-CN" sz="2000" b="0">
                    <a:latin typeface="Times New Roman" pitchFamily="18" charset="0"/>
                  </a:endParaRPr>
                </a:p>
              </p:txBody>
            </p:sp>
            <p:sp>
              <p:nvSpPr>
                <p:cNvPr id="1422371" name="Rectangle 35"/>
                <p:cNvSpPr>
                  <a:spLocks noChangeArrowheads="1"/>
                </p:cNvSpPr>
                <p:nvPr/>
              </p:nvSpPr>
              <p:spPr bwMode="auto">
                <a:xfrm>
                  <a:off x="889" y="432"/>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2" name="Group 36"/>
              <p:cNvGrpSpPr>
                <a:grpSpLocks/>
              </p:cNvGrpSpPr>
              <p:nvPr/>
            </p:nvGrpSpPr>
            <p:grpSpPr bwMode="auto">
              <a:xfrm>
                <a:off x="1545" y="432"/>
                <a:ext cx="617" cy="436"/>
                <a:chOff x="1545" y="432"/>
                <a:chExt cx="617" cy="436"/>
              </a:xfrm>
            </p:grpSpPr>
            <p:sp>
              <p:nvSpPr>
                <p:cNvPr id="1422373" name="Rectangle 37"/>
                <p:cNvSpPr>
                  <a:spLocks noChangeArrowheads="1"/>
                </p:cNvSpPr>
                <p:nvPr/>
              </p:nvSpPr>
              <p:spPr bwMode="auto">
                <a:xfrm>
                  <a:off x="1588" y="434"/>
                  <a:ext cx="53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a:solidFill>
                        <a:srgbClr val="FF0000"/>
                      </a:solidFill>
                      <a:latin typeface="Times New Roman" pitchFamily="18" charset="0"/>
                    </a:rPr>
                    <a:t>&lt;MAX</a:t>
                  </a:r>
                  <a:endParaRPr kumimoji="1" lang="en-US" altLang="zh-CN" b="0">
                    <a:solidFill>
                      <a:srgbClr val="FF0000"/>
                    </a:solidFill>
                    <a:latin typeface="Times New Roman" pitchFamily="18" charset="0"/>
                  </a:endParaRPr>
                </a:p>
              </p:txBody>
            </p:sp>
            <p:sp>
              <p:nvSpPr>
                <p:cNvPr id="1422374" name="Rectangle 38"/>
                <p:cNvSpPr>
                  <a:spLocks noChangeArrowheads="1"/>
                </p:cNvSpPr>
                <p:nvPr/>
              </p:nvSpPr>
              <p:spPr bwMode="auto">
                <a:xfrm>
                  <a:off x="1545" y="432"/>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5" name="Group 39"/>
              <p:cNvGrpSpPr>
                <a:grpSpLocks/>
              </p:cNvGrpSpPr>
              <p:nvPr/>
            </p:nvGrpSpPr>
            <p:grpSpPr bwMode="auto">
              <a:xfrm>
                <a:off x="2162" y="432"/>
                <a:ext cx="655" cy="432"/>
                <a:chOff x="2162" y="432"/>
                <a:chExt cx="655" cy="432"/>
              </a:xfrm>
            </p:grpSpPr>
            <p:sp>
              <p:nvSpPr>
                <p:cNvPr id="1422376" name="Rectangle 40"/>
                <p:cNvSpPr>
                  <a:spLocks noChangeArrowheads="1"/>
                </p:cNvSpPr>
                <p:nvPr/>
              </p:nvSpPr>
              <p:spPr bwMode="auto">
                <a:xfrm>
                  <a:off x="2205" y="43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&lt;=MAX</a:t>
                  </a:r>
                  <a:endParaRPr kumimoji="1" lang="en-US" altLang="zh-CN" sz="2000" b="0">
                    <a:latin typeface="Times New Roman" pitchFamily="18" charset="0"/>
                  </a:endParaRPr>
                </a:p>
              </p:txBody>
            </p:sp>
            <p:sp>
              <p:nvSpPr>
                <p:cNvPr id="1422377" name="Rectangle 41"/>
                <p:cNvSpPr>
                  <a:spLocks noChangeArrowheads="1"/>
                </p:cNvSpPr>
                <p:nvPr/>
              </p:nvSpPr>
              <p:spPr bwMode="auto">
                <a:xfrm>
                  <a:off x="2162"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8" name="Group 42"/>
              <p:cNvGrpSpPr>
                <a:grpSpLocks/>
              </p:cNvGrpSpPr>
              <p:nvPr/>
            </p:nvGrpSpPr>
            <p:grpSpPr bwMode="auto">
              <a:xfrm>
                <a:off x="2817" y="432"/>
                <a:ext cx="587" cy="432"/>
                <a:chOff x="2817" y="432"/>
                <a:chExt cx="587" cy="432"/>
              </a:xfrm>
            </p:grpSpPr>
            <p:sp>
              <p:nvSpPr>
                <p:cNvPr id="1422379" name="Rectangle 43"/>
                <p:cNvSpPr>
                  <a:spLocks noChangeArrowheads="1"/>
                </p:cNvSpPr>
                <p:nvPr/>
              </p:nvSpPr>
              <p:spPr bwMode="auto">
                <a:xfrm>
                  <a:off x="2860" y="43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&gt;MIN</a:t>
                  </a:r>
                  <a:endParaRPr kumimoji="1" lang="en-US" altLang="zh-CN" sz="2000" b="0">
                    <a:latin typeface="Times New Roman" pitchFamily="18" charset="0"/>
                  </a:endParaRPr>
                </a:p>
              </p:txBody>
            </p:sp>
            <p:sp>
              <p:nvSpPr>
                <p:cNvPr id="1422380" name="Rectangle 44"/>
                <p:cNvSpPr>
                  <a:spLocks noChangeArrowheads="1"/>
                </p:cNvSpPr>
                <p:nvPr/>
              </p:nvSpPr>
              <p:spPr bwMode="auto">
                <a:xfrm>
                  <a:off x="2817" y="432"/>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1" name="Group 45"/>
              <p:cNvGrpSpPr>
                <a:grpSpLocks/>
              </p:cNvGrpSpPr>
              <p:nvPr/>
            </p:nvGrpSpPr>
            <p:grpSpPr bwMode="auto">
              <a:xfrm>
                <a:off x="3404" y="432"/>
                <a:ext cx="655" cy="432"/>
                <a:chOff x="3404" y="432"/>
                <a:chExt cx="655" cy="432"/>
              </a:xfrm>
            </p:grpSpPr>
            <p:sp>
              <p:nvSpPr>
                <p:cNvPr id="1422382" name="Rectangle 46"/>
                <p:cNvSpPr>
                  <a:spLocks noChangeArrowheads="1"/>
                </p:cNvSpPr>
                <p:nvPr/>
              </p:nvSpPr>
              <p:spPr bwMode="auto">
                <a:xfrm>
                  <a:off x="3447"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 MIN</a:t>
                  </a:r>
                  <a:endParaRPr kumimoji="1" lang="en-US" altLang="zh-CN" sz="2000" b="0">
                    <a:latin typeface="Times New Roman" pitchFamily="18" charset="0"/>
                  </a:endParaRPr>
                </a:p>
              </p:txBody>
            </p:sp>
            <p:sp>
              <p:nvSpPr>
                <p:cNvPr id="1422383" name="Rectangle 47"/>
                <p:cNvSpPr>
                  <a:spLocks noChangeArrowheads="1"/>
                </p:cNvSpPr>
                <p:nvPr/>
              </p:nvSpPr>
              <p:spPr bwMode="auto">
                <a:xfrm>
                  <a:off x="3404"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4" name="Group 48"/>
              <p:cNvGrpSpPr>
                <a:grpSpLocks/>
              </p:cNvGrpSpPr>
              <p:nvPr/>
            </p:nvGrpSpPr>
            <p:grpSpPr bwMode="auto">
              <a:xfrm>
                <a:off x="0" y="864"/>
                <a:ext cx="493" cy="432"/>
                <a:chOff x="0" y="864"/>
                <a:chExt cx="493" cy="432"/>
              </a:xfrm>
            </p:grpSpPr>
            <p:sp>
              <p:nvSpPr>
                <p:cNvPr id="1422385" name="Rectangle 49"/>
                <p:cNvSpPr>
                  <a:spLocks noChangeArrowheads="1"/>
                </p:cNvSpPr>
                <p:nvPr/>
              </p:nvSpPr>
              <p:spPr bwMode="auto">
                <a:xfrm>
                  <a:off x="44" y="86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ALL</a:t>
                  </a:r>
                  <a:endParaRPr kumimoji="1" lang="en-US" altLang="zh-CN" sz="2000" b="0">
                    <a:latin typeface="Times New Roman" pitchFamily="18" charset="0"/>
                  </a:endParaRPr>
                </a:p>
              </p:txBody>
            </p:sp>
            <p:sp>
              <p:nvSpPr>
                <p:cNvPr id="1422386" name="Rectangle 50"/>
                <p:cNvSpPr>
                  <a:spLocks noChangeArrowheads="1"/>
                </p:cNvSpPr>
                <p:nvPr/>
              </p:nvSpPr>
              <p:spPr bwMode="auto">
                <a:xfrm>
                  <a:off x="0" y="864"/>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7" name="Group 51"/>
              <p:cNvGrpSpPr>
                <a:grpSpLocks/>
              </p:cNvGrpSpPr>
              <p:nvPr/>
            </p:nvGrpSpPr>
            <p:grpSpPr bwMode="auto">
              <a:xfrm>
                <a:off x="493" y="864"/>
                <a:ext cx="396" cy="432"/>
                <a:chOff x="493" y="864"/>
                <a:chExt cx="396" cy="432"/>
              </a:xfrm>
            </p:grpSpPr>
            <p:sp>
              <p:nvSpPr>
                <p:cNvPr id="1422388" name="Rectangle 52"/>
                <p:cNvSpPr>
                  <a:spLocks noChangeArrowheads="1"/>
                </p:cNvSpPr>
                <p:nvPr/>
              </p:nvSpPr>
              <p:spPr bwMode="auto">
                <a:xfrm>
                  <a:off x="536" y="864"/>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a:latin typeface="Times New Roman" pitchFamily="18" charset="0"/>
                    </a:rPr>
                    <a:t>  </a:t>
                  </a:r>
                  <a:r>
                    <a:rPr kumimoji="1" lang="en-US" altLang="zh-CN">
                      <a:latin typeface="Times New Roman" pitchFamily="18" charset="0"/>
                    </a:rPr>
                    <a:t>--</a:t>
                  </a:r>
                  <a:endParaRPr kumimoji="1" lang="en-US" altLang="zh-CN" b="0">
                    <a:latin typeface="Times New Roman" pitchFamily="18" charset="0"/>
                  </a:endParaRPr>
                </a:p>
              </p:txBody>
            </p:sp>
            <p:sp>
              <p:nvSpPr>
                <p:cNvPr id="1422389" name="Rectangle 53"/>
                <p:cNvSpPr>
                  <a:spLocks noChangeArrowheads="1"/>
                </p:cNvSpPr>
                <p:nvPr/>
              </p:nvSpPr>
              <p:spPr bwMode="auto">
                <a:xfrm>
                  <a:off x="493" y="864"/>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0" name="Group 54"/>
              <p:cNvGrpSpPr>
                <a:grpSpLocks/>
              </p:cNvGrpSpPr>
              <p:nvPr/>
            </p:nvGrpSpPr>
            <p:grpSpPr bwMode="auto">
              <a:xfrm>
                <a:off x="889" y="864"/>
                <a:ext cx="656" cy="432"/>
                <a:chOff x="889" y="864"/>
                <a:chExt cx="656" cy="432"/>
              </a:xfrm>
            </p:grpSpPr>
            <p:sp>
              <p:nvSpPr>
                <p:cNvPr id="1422391" name="Rectangle 55"/>
                <p:cNvSpPr>
                  <a:spLocks noChangeArrowheads="1"/>
                </p:cNvSpPr>
                <p:nvPr/>
              </p:nvSpPr>
              <p:spPr bwMode="auto">
                <a:xfrm>
                  <a:off x="934" y="86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2000">
                      <a:latin typeface="Times New Roman" pitchFamily="18" charset="0"/>
                    </a:rPr>
                    <a:t> </a:t>
                  </a:r>
                  <a:r>
                    <a:rPr kumimoji="1" lang="en-US" altLang="zh-CN" sz="1800">
                      <a:latin typeface="Times New Roman" pitchFamily="18" charset="0"/>
                    </a:rPr>
                    <a:t>NOT IN</a:t>
                  </a:r>
                  <a:endParaRPr kumimoji="1" lang="en-US" altLang="zh-CN" sz="1800" b="0">
                    <a:latin typeface="Times New Roman" pitchFamily="18" charset="0"/>
                  </a:endParaRPr>
                </a:p>
              </p:txBody>
            </p:sp>
            <p:sp>
              <p:nvSpPr>
                <p:cNvPr id="1422392" name="Rectangle 56"/>
                <p:cNvSpPr>
                  <a:spLocks noChangeArrowheads="1"/>
                </p:cNvSpPr>
                <p:nvPr/>
              </p:nvSpPr>
              <p:spPr bwMode="auto">
                <a:xfrm>
                  <a:off x="889" y="864"/>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3" name="Group 57"/>
              <p:cNvGrpSpPr>
                <a:grpSpLocks/>
              </p:cNvGrpSpPr>
              <p:nvPr/>
            </p:nvGrpSpPr>
            <p:grpSpPr bwMode="auto">
              <a:xfrm>
                <a:off x="1545" y="864"/>
                <a:ext cx="617" cy="432"/>
                <a:chOff x="1545" y="864"/>
                <a:chExt cx="617" cy="432"/>
              </a:xfrm>
            </p:grpSpPr>
            <p:sp>
              <p:nvSpPr>
                <p:cNvPr id="1422394" name="Rectangle 58"/>
                <p:cNvSpPr>
                  <a:spLocks noChangeArrowheads="1"/>
                </p:cNvSpPr>
                <p:nvPr/>
              </p:nvSpPr>
              <p:spPr bwMode="auto">
                <a:xfrm>
                  <a:off x="1588" y="864"/>
                  <a:ext cx="53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a:solidFill>
                        <a:srgbClr val="FF0000"/>
                      </a:solidFill>
                      <a:latin typeface="Times New Roman" pitchFamily="18" charset="0"/>
                    </a:rPr>
                    <a:t>&lt;MIN</a:t>
                  </a:r>
                  <a:endParaRPr kumimoji="1" lang="en-US" altLang="zh-CN" b="0">
                    <a:solidFill>
                      <a:srgbClr val="FF0000"/>
                    </a:solidFill>
                    <a:latin typeface="Times New Roman" pitchFamily="18" charset="0"/>
                  </a:endParaRPr>
                </a:p>
              </p:txBody>
            </p:sp>
            <p:sp>
              <p:nvSpPr>
                <p:cNvPr id="1422395" name="Rectangle 59"/>
                <p:cNvSpPr>
                  <a:spLocks noChangeArrowheads="1"/>
                </p:cNvSpPr>
                <p:nvPr/>
              </p:nvSpPr>
              <p:spPr bwMode="auto">
                <a:xfrm>
                  <a:off x="1545" y="864"/>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6" name="Group 60"/>
              <p:cNvGrpSpPr>
                <a:grpSpLocks/>
              </p:cNvGrpSpPr>
              <p:nvPr/>
            </p:nvGrpSpPr>
            <p:grpSpPr bwMode="auto">
              <a:xfrm>
                <a:off x="2162" y="864"/>
                <a:ext cx="655" cy="432"/>
                <a:chOff x="2162" y="864"/>
                <a:chExt cx="655" cy="432"/>
              </a:xfrm>
            </p:grpSpPr>
            <p:sp>
              <p:nvSpPr>
                <p:cNvPr id="1422397" name="Rectangle 61"/>
                <p:cNvSpPr>
                  <a:spLocks noChangeArrowheads="1"/>
                </p:cNvSpPr>
                <p:nvPr/>
              </p:nvSpPr>
              <p:spPr bwMode="auto">
                <a:xfrm>
                  <a:off x="2205" y="86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&lt;= MIN</a:t>
                  </a:r>
                  <a:endParaRPr kumimoji="1" lang="en-US" altLang="zh-CN" sz="2000" b="0">
                    <a:latin typeface="Times New Roman" pitchFamily="18" charset="0"/>
                  </a:endParaRPr>
                </a:p>
              </p:txBody>
            </p:sp>
            <p:sp>
              <p:nvSpPr>
                <p:cNvPr id="1422398" name="Rectangle 62"/>
                <p:cNvSpPr>
                  <a:spLocks noChangeArrowheads="1"/>
                </p:cNvSpPr>
                <p:nvPr/>
              </p:nvSpPr>
              <p:spPr bwMode="auto">
                <a:xfrm>
                  <a:off x="2162"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9" name="Group 63"/>
              <p:cNvGrpSpPr>
                <a:grpSpLocks/>
              </p:cNvGrpSpPr>
              <p:nvPr/>
            </p:nvGrpSpPr>
            <p:grpSpPr bwMode="auto">
              <a:xfrm>
                <a:off x="2817" y="864"/>
                <a:ext cx="587" cy="432"/>
                <a:chOff x="2817" y="864"/>
                <a:chExt cx="587" cy="432"/>
              </a:xfrm>
            </p:grpSpPr>
            <p:sp>
              <p:nvSpPr>
                <p:cNvPr id="1422400" name="Rectangle 64"/>
                <p:cNvSpPr>
                  <a:spLocks noChangeArrowheads="1"/>
                </p:cNvSpPr>
                <p:nvPr/>
              </p:nvSpPr>
              <p:spPr bwMode="auto">
                <a:xfrm>
                  <a:off x="2860" y="86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&gt;MAX</a:t>
                  </a:r>
                  <a:endParaRPr kumimoji="1" lang="en-US" altLang="zh-CN" sz="2000" b="0">
                    <a:latin typeface="Times New Roman" pitchFamily="18" charset="0"/>
                  </a:endParaRPr>
                </a:p>
              </p:txBody>
            </p:sp>
            <p:sp>
              <p:nvSpPr>
                <p:cNvPr id="1422401" name="Rectangle 65"/>
                <p:cNvSpPr>
                  <a:spLocks noChangeArrowheads="1"/>
                </p:cNvSpPr>
                <p:nvPr/>
              </p:nvSpPr>
              <p:spPr bwMode="auto">
                <a:xfrm>
                  <a:off x="2817" y="864"/>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402" name="Group 66"/>
              <p:cNvGrpSpPr>
                <a:grpSpLocks/>
              </p:cNvGrpSpPr>
              <p:nvPr/>
            </p:nvGrpSpPr>
            <p:grpSpPr bwMode="auto">
              <a:xfrm>
                <a:off x="3404" y="864"/>
                <a:ext cx="655" cy="432"/>
                <a:chOff x="3404" y="864"/>
                <a:chExt cx="655" cy="432"/>
              </a:xfrm>
            </p:grpSpPr>
            <p:sp>
              <p:nvSpPr>
                <p:cNvPr id="1422403" name="Rectangle 67"/>
                <p:cNvSpPr>
                  <a:spLocks noChangeArrowheads="1"/>
                </p:cNvSpPr>
                <p:nvPr/>
              </p:nvSpPr>
              <p:spPr bwMode="auto">
                <a:xfrm>
                  <a:off x="3447" y="864"/>
                  <a:ext cx="56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1800">
                      <a:latin typeface="Times New Roman" pitchFamily="18" charset="0"/>
                    </a:rPr>
                    <a:t>&gt;= MAX</a:t>
                  </a:r>
                  <a:endParaRPr kumimoji="1" lang="en-US" altLang="zh-CN" sz="1800" b="0">
                    <a:latin typeface="Times New Roman" pitchFamily="18" charset="0"/>
                  </a:endParaRPr>
                </a:p>
              </p:txBody>
            </p:sp>
            <p:sp>
              <p:nvSpPr>
                <p:cNvPr id="1422404" name="Rectangle 68"/>
                <p:cNvSpPr>
                  <a:spLocks noChangeArrowheads="1"/>
                </p:cNvSpPr>
                <p:nvPr/>
              </p:nvSpPr>
              <p:spPr bwMode="auto">
                <a:xfrm>
                  <a:off x="3404"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1422405" name="Rectangle 69"/>
            <p:cNvSpPr>
              <a:spLocks noChangeArrowheads="1"/>
            </p:cNvSpPr>
            <p:nvPr/>
          </p:nvSpPr>
          <p:spPr bwMode="auto">
            <a:xfrm>
              <a:off x="-3" y="-3"/>
              <a:ext cx="4065" cy="130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6BAA232-9918-40FE-A920-A448C1316AB6}" type="slidenum">
              <a:rPr lang="zh-CN" altLang="en-US"/>
              <a:pPr/>
              <a:t>97</a:t>
            </a:fld>
            <a:endParaRPr lang="en-US" altLang="zh-CN"/>
          </a:p>
        </p:txBody>
      </p:sp>
      <p:sp>
        <p:nvSpPr>
          <p:cNvPr id="5" name="日期占位符 4"/>
          <p:cNvSpPr>
            <a:spLocks noGrp="1"/>
          </p:cNvSpPr>
          <p:nvPr>
            <p:ph type="dt" sz="half" idx="11"/>
          </p:nvPr>
        </p:nvSpPr>
        <p:spPr/>
        <p:txBody>
          <a:bodyPr/>
          <a:lstStyle/>
          <a:p>
            <a:fld id="{EC02FF15-B85E-4879-9A53-68FA172E1104}" type="datetime1">
              <a:rPr lang="zh-CN" altLang="en-US"/>
              <a:pPr/>
              <a:t>2017/4/15</a:t>
            </a:fld>
            <a:endParaRPr lang="en-US" altLang="zh-CN" sz="1000"/>
          </a:p>
        </p:txBody>
      </p:sp>
      <p:sp>
        <p:nvSpPr>
          <p:cNvPr id="1424386"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4387" name="Rectangle 3"/>
          <p:cNvSpPr>
            <a:spLocks noGrp="1" noChangeArrowheads="1"/>
          </p:cNvSpPr>
          <p:nvPr>
            <p:ph type="body" idx="1"/>
          </p:nvPr>
        </p:nvSpPr>
        <p:spPr>
          <a:xfrm>
            <a:off x="704850" y="1196975"/>
            <a:ext cx="8420100" cy="3968750"/>
          </a:xfrm>
        </p:spPr>
        <p:txBody>
          <a:bodyPr/>
          <a:lstStyle/>
          <a:p>
            <a:pPr marL="609600" indent="-609600" defTabSz="914400">
              <a:buFont typeface="宋体" pitchFamily="2" charset="-122"/>
              <a:buNone/>
            </a:pPr>
            <a:r>
              <a:rPr lang="en-US" altLang="zh-CN" dirty="0"/>
              <a:t>[</a:t>
            </a:r>
            <a:r>
              <a:rPr lang="zh-CN" altLang="en-US" dirty="0"/>
              <a:t>例</a:t>
            </a:r>
            <a:r>
              <a:rPr lang="en-US" altLang="zh-CN" dirty="0"/>
              <a:t>]</a:t>
            </a:r>
            <a:r>
              <a:rPr lang="zh-CN" altLang="en-US" dirty="0"/>
              <a:t>：用集函数实现查询其他系中比</a:t>
            </a:r>
            <a:r>
              <a:rPr lang="en-US" altLang="zh-CN" dirty="0"/>
              <a:t>CS</a:t>
            </a:r>
            <a:r>
              <a:rPr lang="zh-CN" altLang="en-US" dirty="0"/>
              <a:t>系任意</a:t>
            </a:r>
            <a:r>
              <a:rPr lang="zh-CN" altLang="en-US" dirty="0">
                <a:solidFill>
                  <a:srgbClr val="FF0000"/>
                </a:solidFill>
              </a:rPr>
              <a:t>一</a:t>
            </a:r>
            <a:r>
              <a:rPr lang="zh-CN" altLang="en-US" dirty="0"/>
              <a:t>个</a:t>
            </a:r>
            <a:r>
              <a:rPr lang="en-US" altLang="zh-CN" dirty="0"/>
              <a:t>(</a:t>
            </a:r>
            <a:r>
              <a:rPr lang="zh-CN" altLang="en-US" dirty="0"/>
              <a:t>其中某</a:t>
            </a:r>
            <a:r>
              <a:rPr lang="zh-CN" altLang="en-US" dirty="0">
                <a:solidFill>
                  <a:srgbClr val="FF0000"/>
                </a:solidFill>
              </a:rPr>
              <a:t>一</a:t>
            </a:r>
            <a:r>
              <a:rPr lang="zh-CN" altLang="en-US" dirty="0"/>
              <a:t>个</a:t>
            </a:r>
            <a:r>
              <a:rPr lang="en-US" altLang="zh-CN" dirty="0"/>
              <a:t>)</a:t>
            </a:r>
            <a:r>
              <a:rPr lang="zh-CN" altLang="en-US" dirty="0"/>
              <a:t>学生年龄小的学生姓名和年龄</a:t>
            </a:r>
            <a:endParaRPr lang="en-US" altLang="zh-CN" dirty="0"/>
          </a:p>
          <a:p>
            <a:pPr marL="609600" indent="-609600" defTabSz="914400">
              <a:buFont typeface="宋体" pitchFamily="2" charset="-122"/>
              <a:buNone/>
            </a:pPr>
            <a:r>
              <a:rPr lang="en-US" altLang="zh-CN" sz="2400" dirty="0"/>
              <a:t>     SELECT </a:t>
            </a:r>
            <a:r>
              <a:rPr lang="en-US" altLang="zh-CN" sz="2400" dirty="0" err="1"/>
              <a:t>Sname</a:t>
            </a:r>
            <a:r>
              <a:rPr lang="zh-CN" altLang="en-US" sz="2400" dirty="0"/>
              <a:t>，</a:t>
            </a:r>
            <a:r>
              <a:rPr lang="en-US" altLang="zh-CN" sz="2400" dirty="0"/>
              <a:t>Sage</a:t>
            </a:r>
          </a:p>
          <a:p>
            <a:pPr marL="609600" indent="-609600" defTabSz="914400">
              <a:buFont typeface="宋体" pitchFamily="2" charset="-122"/>
              <a:buNone/>
            </a:pPr>
            <a:r>
              <a:rPr lang="en-US" altLang="zh-CN" sz="2400" dirty="0"/>
              <a:t>     FROM Student</a:t>
            </a:r>
          </a:p>
          <a:p>
            <a:pPr marL="609600" indent="-609600" defTabSz="914400">
              <a:buFont typeface="宋体" pitchFamily="2" charset="-122"/>
              <a:buNone/>
            </a:pPr>
            <a:r>
              <a:rPr lang="en-US" altLang="zh-CN" sz="2400" dirty="0"/>
              <a:t>     WHERE Sage &lt; </a:t>
            </a:r>
          </a:p>
          <a:p>
            <a:pPr marL="609600" indent="-609600" defTabSz="914400">
              <a:buFont typeface="宋体" pitchFamily="2" charset="-122"/>
              <a:buNone/>
            </a:pPr>
            <a:r>
              <a:rPr lang="en-US" altLang="zh-CN" sz="2400" dirty="0"/>
              <a:t>                (SELECT </a:t>
            </a:r>
            <a:r>
              <a:rPr lang="en-US" altLang="zh-CN" sz="2400" dirty="0">
                <a:solidFill>
                  <a:srgbClr val="FF0000"/>
                </a:solidFill>
              </a:rPr>
              <a:t>MAX(Sage)</a:t>
            </a:r>
          </a:p>
          <a:p>
            <a:pPr marL="609600" indent="-609600" defTabSz="914400">
              <a:buFont typeface="宋体" pitchFamily="2" charset="-122"/>
              <a:buNone/>
            </a:pPr>
            <a:r>
              <a:rPr lang="en-US" altLang="zh-CN" sz="2400" dirty="0"/>
              <a:t>                 FROM Student</a:t>
            </a:r>
          </a:p>
          <a:p>
            <a:pPr marL="609600" indent="-609600" defTabSz="914400">
              <a:buFont typeface="宋体" pitchFamily="2" charset="-122"/>
              <a:buNone/>
            </a:pPr>
            <a:r>
              <a:rPr lang="en-US" altLang="zh-CN" sz="2400" dirty="0"/>
              <a:t>                 WHERE </a:t>
            </a:r>
            <a:r>
              <a:rPr lang="en-US" altLang="zh-CN" sz="2400" dirty="0" err="1"/>
              <a:t>Sdept</a:t>
            </a:r>
            <a:r>
              <a:rPr lang="en-US" altLang="zh-CN" sz="2400" dirty="0"/>
              <a:t>= </a:t>
            </a:r>
            <a:r>
              <a:rPr lang="en-US" altLang="zh-CN" sz="2400" dirty="0" smtClean="0"/>
              <a:t>'CS</a:t>
            </a:r>
            <a:r>
              <a:rPr lang="en-US" altLang="zh-CN" sz="2400" dirty="0"/>
              <a:t>'</a:t>
            </a:r>
            <a:r>
              <a:rPr lang="en-US" altLang="zh-CN" sz="2400" dirty="0" smtClean="0"/>
              <a:t> )</a:t>
            </a:r>
            <a:endParaRPr lang="en-US" altLang="zh-CN" sz="2400" dirty="0"/>
          </a:p>
          <a:p>
            <a:pPr marL="609600" indent="-609600" defTabSz="914400">
              <a:buFont typeface="宋体" pitchFamily="2" charset="-122"/>
              <a:buNone/>
            </a:pPr>
            <a:r>
              <a:rPr lang="en-US" altLang="zh-CN" sz="2400" dirty="0"/>
              <a:t>            AND </a:t>
            </a:r>
            <a:r>
              <a:rPr lang="en-US" altLang="zh-CN" sz="2400" dirty="0" err="1"/>
              <a:t>Sdept</a:t>
            </a:r>
            <a:r>
              <a:rPr lang="en-US" altLang="zh-CN" sz="2400" dirty="0"/>
              <a:t> &lt;&gt; </a:t>
            </a:r>
            <a:r>
              <a:rPr lang="en-US" altLang="zh-CN" sz="2400" dirty="0"/>
              <a:t>'</a:t>
            </a:r>
            <a:r>
              <a:rPr lang="en-US" altLang="zh-CN" sz="2400" dirty="0" smtClean="0"/>
              <a:t>CS</a:t>
            </a:r>
            <a:r>
              <a:rPr lang="en-US" altLang="zh-CN" sz="2400" dirty="0"/>
              <a:t>';</a:t>
            </a:r>
            <a:endParaRPr lang="en-US" altLang="zh-CN"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C667C7D-8BB9-4802-B5A1-9F4C6F2CA07D}" type="slidenum">
              <a:rPr lang="zh-CN" altLang="en-US"/>
              <a:pPr/>
              <a:t>98</a:t>
            </a:fld>
            <a:endParaRPr lang="en-US" altLang="zh-CN"/>
          </a:p>
        </p:txBody>
      </p:sp>
      <p:sp>
        <p:nvSpPr>
          <p:cNvPr id="6" name="日期占位符 4"/>
          <p:cNvSpPr>
            <a:spLocks noGrp="1"/>
          </p:cNvSpPr>
          <p:nvPr>
            <p:ph type="dt" sz="half" idx="11"/>
          </p:nvPr>
        </p:nvSpPr>
        <p:spPr/>
        <p:txBody>
          <a:bodyPr/>
          <a:lstStyle/>
          <a:p>
            <a:fld id="{2709ED58-3CBA-49DF-BBE5-3F3DC63CF841}" type="datetime1">
              <a:rPr lang="zh-CN" altLang="en-US"/>
              <a:pPr/>
              <a:t>2017/4/15</a:t>
            </a:fld>
            <a:endParaRPr lang="en-US" altLang="zh-CN" sz="1000"/>
          </a:p>
        </p:txBody>
      </p:sp>
      <p:sp>
        <p:nvSpPr>
          <p:cNvPr id="1425410"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5411" name="Rectangle 3"/>
          <p:cNvSpPr>
            <a:spLocks noGrp="1" noChangeArrowheads="1"/>
          </p:cNvSpPr>
          <p:nvPr>
            <p:ph type="body" idx="1"/>
          </p:nvPr>
        </p:nvSpPr>
        <p:spPr>
          <a:xfrm>
            <a:off x="560388" y="1196975"/>
            <a:ext cx="8420100" cy="4959350"/>
          </a:xfrm>
        </p:spPr>
        <p:txBody>
          <a:bodyPr/>
          <a:lstStyle/>
          <a:p>
            <a:pPr marL="609600" indent="-609600" defTabSz="914400"/>
            <a:r>
              <a:rPr lang="en-US" altLang="zh-CN" dirty="0"/>
              <a:t>[</a:t>
            </a:r>
            <a:r>
              <a:rPr lang="zh-CN" altLang="en-US" dirty="0"/>
              <a:t>例</a:t>
            </a:r>
            <a:r>
              <a:rPr lang="en-US" altLang="zh-CN" dirty="0"/>
              <a:t>]  </a:t>
            </a:r>
            <a:r>
              <a:rPr lang="zh-CN" altLang="en-US" dirty="0"/>
              <a:t>查询其他系中比</a:t>
            </a:r>
            <a:r>
              <a:rPr lang="en-US" altLang="zh-CN" dirty="0"/>
              <a:t>CS</a:t>
            </a:r>
            <a:r>
              <a:rPr lang="zh-CN" altLang="en-US" dirty="0"/>
              <a:t>系</a:t>
            </a:r>
            <a:r>
              <a:rPr lang="zh-CN" altLang="en-US" dirty="0">
                <a:solidFill>
                  <a:srgbClr val="FF0000"/>
                </a:solidFill>
              </a:rPr>
              <a:t>所有</a:t>
            </a:r>
            <a:r>
              <a:rPr lang="zh-CN" altLang="en-US" dirty="0"/>
              <a:t>学生年龄</a:t>
            </a:r>
            <a:r>
              <a:rPr lang="zh-CN" altLang="en-US" dirty="0">
                <a:solidFill>
                  <a:srgbClr val="FF0000"/>
                </a:solidFill>
              </a:rPr>
              <a:t>都</a:t>
            </a:r>
            <a:r>
              <a:rPr lang="zh-CN" altLang="en-US" dirty="0"/>
              <a:t>小的学生姓名及年龄。</a:t>
            </a:r>
          </a:p>
          <a:p>
            <a:pPr marL="609600" indent="-609600" defTabSz="914400"/>
            <a:r>
              <a:rPr lang="zh-CN" altLang="en-US" dirty="0"/>
              <a:t>方法一：用</a:t>
            </a:r>
            <a:r>
              <a:rPr lang="en-US" altLang="zh-CN" dirty="0"/>
              <a:t>ALL</a:t>
            </a:r>
            <a:r>
              <a:rPr lang="zh-CN" altLang="en-US" dirty="0"/>
              <a:t>谓词</a:t>
            </a:r>
          </a:p>
          <a:p>
            <a:pPr marL="990600" lvl="1" indent="-533400" defTabSz="914400">
              <a:buFont typeface="宋体" pitchFamily="2" charset="-122"/>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a:t>
            </a:r>
          </a:p>
          <a:p>
            <a:pPr marL="990600" lvl="1" indent="-533400" defTabSz="914400">
              <a:buFont typeface="宋体" pitchFamily="2" charset="-122"/>
              <a:buNone/>
            </a:pPr>
            <a:r>
              <a:rPr lang="en-US" altLang="zh-CN" sz="2400" dirty="0"/>
              <a:t>    FROM Student</a:t>
            </a:r>
          </a:p>
          <a:p>
            <a:pPr marL="990600" lvl="1" indent="-533400" defTabSz="914400">
              <a:buFont typeface="宋体" pitchFamily="2" charset="-122"/>
              <a:buNone/>
            </a:pPr>
            <a:r>
              <a:rPr lang="en-US" altLang="zh-CN" sz="2400" dirty="0"/>
              <a:t>    WHERE Sage &lt; ALL</a:t>
            </a:r>
          </a:p>
          <a:p>
            <a:pPr marL="990600" lvl="1" indent="-533400" defTabSz="914400">
              <a:buFont typeface="宋体" pitchFamily="2" charset="-122"/>
              <a:buNone/>
            </a:pPr>
            <a:r>
              <a:rPr lang="en-US" altLang="zh-CN" sz="2400" dirty="0"/>
              <a:t>                (SELECT Sage</a:t>
            </a:r>
          </a:p>
          <a:p>
            <a:pPr marL="990600" lvl="1" indent="-533400" defTabSz="914400">
              <a:buFont typeface="宋体" pitchFamily="2" charset="-122"/>
              <a:buNone/>
            </a:pPr>
            <a:r>
              <a:rPr lang="en-US" altLang="zh-CN" sz="2400" dirty="0"/>
              <a:t>                 FROM Student</a:t>
            </a:r>
          </a:p>
          <a:p>
            <a:pPr marL="990600" lvl="1" indent="-533400" defTabSz="914400">
              <a:buFont typeface="宋体" pitchFamily="2" charset="-122"/>
              <a:buNone/>
            </a:pPr>
            <a:r>
              <a:rPr lang="en-US" altLang="zh-CN" sz="2400" dirty="0"/>
              <a:t>                 WHERE </a:t>
            </a:r>
            <a:r>
              <a:rPr lang="en-US" altLang="zh-CN" sz="2400" dirty="0" err="1"/>
              <a:t>Sdept</a:t>
            </a:r>
            <a:r>
              <a:rPr lang="en-US" altLang="zh-CN" sz="2400" dirty="0"/>
              <a:t>= </a:t>
            </a:r>
            <a:r>
              <a:rPr lang="en-US" altLang="zh-CN" sz="2400" dirty="0"/>
              <a:t>'CS </a:t>
            </a:r>
            <a:r>
              <a:rPr lang="en-US" altLang="zh-CN" sz="2400" dirty="0"/>
              <a:t>')</a:t>
            </a:r>
          </a:p>
          <a:p>
            <a:pPr marL="990600" lvl="1" indent="-533400" defTabSz="914400">
              <a:buFont typeface="宋体" pitchFamily="2" charset="-122"/>
              <a:buNone/>
            </a:pPr>
            <a:r>
              <a:rPr lang="en-US" altLang="zh-CN" sz="2400" dirty="0"/>
              <a:t>           AND </a:t>
            </a:r>
            <a:r>
              <a:rPr lang="en-US" altLang="zh-CN" sz="2400" dirty="0" err="1"/>
              <a:t>Sdept</a:t>
            </a:r>
            <a:r>
              <a:rPr lang="en-US" altLang="zh-CN" sz="2400" dirty="0"/>
              <a:t> &lt;&gt; </a:t>
            </a:r>
            <a:r>
              <a:rPr lang="en-US" altLang="zh-CN" sz="2400" dirty="0" smtClean="0"/>
              <a:t>'CS </a:t>
            </a:r>
            <a:r>
              <a:rPr lang="en-US" altLang="zh-CN" sz="2400" dirty="0"/>
              <a:t>';</a:t>
            </a:r>
            <a:endParaRPr lang="en-US" altLang="zh-CN" sz="2400" dirty="0"/>
          </a:p>
          <a:p>
            <a:pPr marL="990600" lvl="1" indent="-533400" defTabSz="914400">
              <a:buFont typeface="宋体" pitchFamily="2" charset="-122"/>
              <a:buNone/>
            </a:pPr>
            <a:endParaRPr lang="zh-CN" altLang="en-US" sz="2400" dirty="0"/>
          </a:p>
        </p:txBody>
      </p:sp>
      <p:sp>
        <p:nvSpPr>
          <p:cNvPr id="1425412" name="Rectangle 4"/>
          <p:cNvSpPr>
            <a:spLocks noChangeArrowheads="1"/>
          </p:cNvSpPr>
          <p:nvPr/>
        </p:nvSpPr>
        <p:spPr bwMode="auto">
          <a:xfrm>
            <a:off x="4953000" y="1989138"/>
            <a:ext cx="4899025"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09600" indent="-609600" algn="l">
              <a:lnSpc>
                <a:spcPct val="90000"/>
              </a:lnSpc>
              <a:spcBef>
                <a:spcPct val="35000"/>
              </a:spcBef>
              <a:buClr>
                <a:srgbClr val="27305F"/>
              </a:buClr>
              <a:buSzPct val="60000"/>
              <a:buFont typeface="Wingdings" pitchFamily="2" charset="2"/>
              <a:buChar char="n"/>
            </a:pPr>
            <a:r>
              <a:rPr lang="zh-CN" altLang="en-US" sz="2800">
                <a:latin typeface="Times New Roman" pitchFamily="18" charset="0"/>
              </a:rPr>
              <a:t>方法二：用集函数</a:t>
            </a:r>
          </a:p>
          <a:p>
            <a:pPr marL="609600" indent="-609600" algn="l">
              <a:lnSpc>
                <a:spcPct val="90000"/>
              </a:lnSpc>
              <a:spcBef>
                <a:spcPct val="35000"/>
              </a:spcBef>
              <a:buClr>
                <a:srgbClr val="27305F"/>
              </a:buClr>
              <a:buSzPct val="60000"/>
              <a:buFont typeface="宋体" pitchFamily="2" charset="-122"/>
              <a:buNone/>
            </a:pPr>
            <a:r>
              <a:rPr lang="zh-CN" altLang="en-US">
                <a:latin typeface="Times New Roman" pitchFamily="18" charset="0"/>
              </a:rPr>
              <a:t>        </a:t>
            </a:r>
            <a:r>
              <a:rPr lang="en-US" altLang="zh-CN">
                <a:latin typeface="Times New Roman" pitchFamily="18" charset="0"/>
              </a:rPr>
              <a:t>SELECT Sname</a:t>
            </a:r>
            <a:r>
              <a:rPr lang="zh-CN" altLang="en-US">
                <a:latin typeface="Times New Roman" pitchFamily="18" charset="0"/>
              </a:rPr>
              <a:t>，</a:t>
            </a:r>
            <a:r>
              <a:rPr lang="en-US" altLang="zh-CN">
                <a:latin typeface="Times New Roman" pitchFamily="18" charset="0"/>
              </a:rPr>
              <a:t>Sage</a:t>
            </a:r>
          </a:p>
          <a:p>
            <a:pPr marL="609600" indent="-609600" algn="l">
              <a:lnSpc>
                <a:spcPct val="90000"/>
              </a:lnSpc>
              <a:spcBef>
                <a:spcPct val="35000"/>
              </a:spcBef>
              <a:buClr>
                <a:srgbClr val="27305F"/>
              </a:buClr>
              <a:buSzPct val="60000"/>
              <a:buFont typeface="宋体" pitchFamily="2" charset="-122"/>
              <a:buNone/>
            </a:pPr>
            <a:r>
              <a:rPr lang="en-US" altLang="zh-CN">
                <a:latin typeface="Times New Roman" pitchFamily="18" charset="0"/>
              </a:rPr>
              <a:t>        FROM Student</a:t>
            </a:r>
          </a:p>
          <a:p>
            <a:pPr marL="609600" indent="-609600" algn="l">
              <a:lnSpc>
                <a:spcPct val="90000"/>
              </a:lnSpc>
              <a:spcBef>
                <a:spcPct val="35000"/>
              </a:spcBef>
              <a:buClr>
                <a:srgbClr val="27305F"/>
              </a:buClr>
              <a:buSzPct val="60000"/>
              <a:buFont typeface="宋体" pitchFamily="2" charset="-122"/>
              <a:buNone/>
            </a:pPr>
            <a:r>
              <a:rPr lang="en-US" altLang="zh-CN">
                <a:latin typeface="Times New Roman" pitchFamily="18" charset="0"/>
              </a:rPr>
              <a:t>        WHERE Sage &lt; </a:t>
            </a:r>
          </a:p>
          <a:p>
            <a:pPr marL="609600" indent="-609600" algn="l">
              <a:lnSpc>
                <a:spcPct val="90000"/>
              </a:lnSpc>
              <a:spcBef>
                <a:spcPct val="35000"/>
              </a:spcBef>
              <a:buClr>
                <a:srgbClr val="27305F"/>
              </a:buClr>
              <a:buSzPct val="60000"/>
              <a:buFont typeface="宋体" pitchFamily="2" charset="-122"/>
              <a:buNone/>
            </a:pPr>
            <a:r>
              <a:rPr lang="en-US" altLang="zh-CN">
                <a:latin typeface="Times New Roman" pitchFamily="18" charset="0"/>
              </a:rPr>
              <a:t>                   (SELECT </a:t>
            </a:r>
            <a:r>
              <a:rPr lang="en-US" altLang="zh-CN">
                <a:solidFill>
                  <a:srgbClr val="FF0000"/>
                </a:solidFill>
                <a:latin typeface="Times New Roman" pitchFamily="18" charset="0"/>
              </a:rPr>
              <a:t>MIN(Sage)</a:t>
            </a:r>
          </a:p>
          <a:p>
            <a:pPr marL="609600" indent="-609600" algn="l">
              <a:lnSpc>
                <a:spcPct val="90000"/>
              </a:lnSpc>
              <a:spcBef>
                <a:spcPct val="35000"/>
              </a:spcBef>
              <a:buClr>
                <a:srgbClr val="27305F"/>
              </a:buClr>
              <a:buSzPct val="60000"/>
              <a:buFont typeface="宋体" pitchFamily="2" charset="-122"/>
              <a:buNone/>
            </a:pPr>
            <a:r>
              <a:rPr lang="en-US" altLang="zh-CN">
                <a:latin typeface="Times New Roman" pitchFamily="18" charset="0"/>
              </a:rPr>
              <a:t>                    FROM Student</a:t>
            </a:r>
          </a:p>
          <a:p>
            <a:pPr marL="609600" indent="-609600" algn="l">
              <a:lnSpc>
                <a:spcPct val="90000"/>
              </a:lnSpc>
              <a:spcBef>
                <a:spcPct val="35000"/>
              </a:spcBef>
              <a:buClr>
                <a:srgbClr val="27305F"/>
              </a:buClr>
              <a:buSzPct val="60000"/>
              <a:buFont typeface="宋体" pitchFamily="2" charset="-122"/>
              <a:buNone/>
            </a:pPr>
            <a:r>
              <a:rPr lang="en-US" altLang="zh-CN">
                <a:latin typeface="Times New Roman" pitchFamily="18" charset="0"/>
              </a:rPr>
              <a:t>                    WHERE Sdept= ' CS ')</a:t>
            </a:r>
          </a:p>
          <a:p>
            <a:pPr marL="609600" indent="-609600" algn="l">
              <a:lnSpc>
                <a:spcPct val="90000"/>
              </a:lnSpc>
              <a:spcBef>
                <a:spcPct val="35000"/>
              </a:spcBef>
              <a:buClr>
                <a:srgbClr val="27305F"/>
              </a:buClr>
              <a:buSzPct val="60000"/>
              <a:buFont typeface="宋体" pitchFamily="2" charset="-122"/>
              <a:buNone/>
            </a:pPr>
            <a:r>
              <a:rPr lang="en-US" altLang="zh-CN">
                <a:latin typeface="Times New Roman" pitchFamily="18" charset="0"/>
              </a:rPr>
              <a:t>              AND Sdept &lt;&gt;' CS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5412"/>
                                        </p:tgtEl>
                                        <p:attrNameLst>
                                          <p:attrName>style.visibility</p:attrName>
                                        </p:attrNameLst>
                                      </p:cBhvr>
                                      <p:to>
                                        <p:strVal val="visible"/>
                                      </p:to>
                                    </p:set>
                                    <p:anim calcmode="lin" valueType="num">
                                      <p:cBhvr additive="base">
                                        <p:cTn id="7" dur="500" fill="hold"/>
                                        <p:tgtEl>
                                          <p:spTgt spid="1425412"/>
                                        </p:tgtEl>
                                        <p:attrNameLst>
                                          <p:attrName>ppt_x</p:attrName>
                                        </p:attrNameLst>
                                      </p:cBhvr>
                                      <p:tavLst>
                                        <p:tav tm="0">
                                          <p:val>
                                            <p:strVal val="0-#ppt_w/2"/>
                                          </p:val>
                                        </p:tav>
                                        <p:tav tm="100000">
                                          <p:val>
                                            <p:strVal val="#ppt_x"/>
                                          </p:val>
                                        </p:tav>
                                      </p:tavLst>
                                    </p:anim>
                                    <p:anim calcmode="lin" valueType="num">
                                      <p:cBhvr additive="base">
                                        <p:cTn id="8" dur="500" fill="hold"/>
                                        <p:tgtEl>
                                          <p:spTgt spid="1425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0DB682F-9DE5-41C6-909E-08AC92ADDBF5}" type="slidenum">
              <a:rPr lang="zh-CN" altLang="en-US"/>
              <a:pPr/>
              <a:t>99</a:t>
            </a:fld>
            <a:endParaRPr lang="en-US" altLang="zh-CN"/>
          </a:p>
        </p:txBody>
      </p:sp>
      <p:sp>
        <p:nvSpPr>
          <p:cNvPr id="5" name="日期占位符 4"/>
          <p:cNvSpPr>
            <a:spLocks noGrp="1"/>
          </p:cNvSpPr>
          <p:nvPr>
            <p:ph type="dt" sz="half" idx="11"/>
          </p:nvPr>
        </p:nvSpPr>
        <p:spPr/>
        <p:txBody>
          <a:bodyPr/>
          <a:lstStyle/>
          <a:p>
            <a:fld id="{84C739EC-1F68-44A0-8C97-169B2ED6FB88}" type="datetime1">
              <a:rPr lang="zh-CN" altLang="en-US"/>
              <a:pPr/>
              <a:t>2017/4/15</a:t>
            </a:fld>
            <a:endParaRPr lang="en-US" altLang="zh-CN" sz="1000"/>
          </a:p>
        </p:txBody>
      </p:sp>
      <p:sp>
        <p:nvSpPr>
          <p:cNvPr id="1427458"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7459" name="Rectangle 3"/>
          <p:cNvSpPr>
            <a:spLocks noGrp="1" noChangeArrowheads="1"/>
          </p:cNvSpPr>
          <p:nvPr>
            <p:ph type="body" idx="1"/>
          </p:nvPr>
        </p:nvSpPr>
        <p:spPr>
          <a:xfrm>
            <a:off x="1073150" y="1828800"/>
            <a:ext cx="8832850" cy="3565525"/>
          </a:xfrm>
        </p:spPr>
        <p:txBody>
          <a:bodyPr/>
          <a:lstStyle/>
          <a:p>
            <a:pPr>
              <a:lnSpc>
                <a:spcPct val="110000"/>
              </a:lnSpc>
              <a:buFont typeface="宋体" pitchFamily="2" charset="-122"/>
              <a:buNone/>
            </a:pPr>
            <a:r>
              <a:rPr lang="en-US" altLang="zh-CN"/>
              <a:t>1. EXISTS</a:t>
            </a:r>
            <a:r>
              <a:rPr lang="zh-CN" altLang="en-US"/>
              <a:t>谓词</a:t>
            </a:r>
          </a:p>
          <a:p>
            <a:pPr>
              <a:lnSpc>
                <a:spcPct val="110000"/>
              </a:lnSpc>
              <a:buFont typeface="宋体" pitchFamily="2" charset="-122"/>
              <a:buNone/>
            </a:pPr>
            <a:r>
              <a:rPr lang="en-US" altLang="zh-CN"/>
              <a:t>2. NOT EXISTS</a:t>
            </a:r>
            <a:r>
              <a:rPr lang="zh-CN" altLang="en-US"/>
              <a:t>谓词</a:t>
            </a:r>
          </a:p>
          <a:p>
            <a:pPr>
              <a:lnSpc>
                <a:spcPct val="110000"/>
              </a:lnSpc>
              <a:buFont typeface="宋体" pitchFamily="2" charset="-122"/>
              <a:buNone/>
            </a:pPr>
            <a:r>
              <a:rPr lang="en-US" altLang="zh-CN"/>
              <a:t>3. </a:t>
            </a:r>
            <a:r>
              <a:rPr lang="zh-CN" altLang="en-US"/>
              <a:t>不同形式的查询间的替换</a:t>
            </a:r>
          </a:p>
          <a:p>
            <a:pPr>
              <a:lnSpc>
                <a:spcPct val="110000"/>
              </a:lnSpc>
              <a:buFont typeface="宋体" pitchFamily="2" charset="-122"/>
              <a:buNone/>
            </a:pPr>
            <a:r>
              <a:rPr lang="en-US" altLang="zh-CN"/>
              <a:t>4. </a:t>
            </a:r>
            <a:r>
              <a:rPr lang="zh-CN" altLang="en-US"/>
              <a:t>用</a:t>
            </a:r>
            <a:r>
              <a:rPr lang="en-US" altLang="zh-CN"/>
              <a:t>EXISTS/NOT EXISTS</a:t>
            </a:r>
            <a:r>
              <a:rPr lang="zh-CN" altLang="en-US"/>
              <a:t>实现全称量词</a:t>
            </a:r>
          </a:p>
          <a:p>
            <a:pPr>
              <a:lnSpc>
                <a:spcPct val="110000"/>
              </a:lnSpc>
              <a:buFont typeface="宋体" pitchFamily="2" charset="-122"/>
              <a:buNone/>
            </a:pPr>
            <a:r>
              <a:rPr lang="en-US" altLang="zh-CN"/>
              <a:t>5. </a:t>
            </a:r>
            <a:r>
              <a:rPr lang="zh-CN" altLang="en-US"/>
              <a:t>用</a:t>
            </a:r>
            <a:r>
              <a:rPr lang="en-US" altLang="zh-CN"/>
              <a:t>EXISTS/NOT EXISTS</a:t>
            </a:r>
            <a:r>
              <a:rPr lang="zh-CN" altLang="en-US"/>
              <a:t>实现逻辑蕴函</a:t>
            </a:r>
          </a:p>
          <a:p>
            <a:pPr>
              <a:lnSpc>
                <a:spcPct val="110000"/>
              </a:lnSpc>
              <a:buFont typeface="Wingdings" pitchFamily="2" charset="2"/>
              <a:buNone/>
            </a:pPr>
            <a:endParaRPr lang="zh-CN" altLang="en-US"/>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14581</TotalTime>
  <Pages>26</Pages>
  <Words>18176</Words>
  <Application>Microsoft Office PowerPoint</Application>
  <PresentationFormat>A4 纸张(210x297 毫米)</PresentationFormat>
  <Paragraphs>3277</Paragraphs>
  <Slides>208</Slides>
  <Notes>19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208</vt:i4>
      </vt:variant>
    </vt:vector>
  </HeadingPairs>
  <TitlesOfParts>
    <vt:vector size="211" baseType="lpstr">
      <vt:lpstr>Borland</vt:lpstr>
      <vt:lpstr>文档</vt:lpstr>
      <vt:lpstr>位图图像</vt:lpstr>
      <vt:lpstr>第4章  关系数据库标准语言SQL</vt:lpstr>
      <vt:lpstr>4.1 SQL简介</vt:lpstr>
      <vt:lpstr>SQL的特点</vt:lpstr>
      <vt:lpstr>SQL的特点</vt:lpstr>
      <vt:lpstr>第4章  关系数据库标准语言SQL</vt:lpstr>
      <vt:lpstr>4.2 SQL的系统结构</vt:lpstr>
      <vt:lpstr>4.3 数 据 定 义</vt:lpstr>
      <vt:lpstr>4.3.1 模式的定义和删除</vt:lpstr>
      <vt:lpstr>4.3.1 模式的定义和删除</vt:lpstr>
      <vt:lpstr>关于模式</vt:lpstr>
      <vt:lpstr>SQL Server2005之后版本中的模式</vt:lpstr>
      <vt:lpstr>SQL Server2005之后版本中的模式</vt:lpstr>
      <vt:lpstr>4.3.1 模式的定义和删除</vt:lpstr>
      <vt:lpstr>4.3.1 模式的定义和删除</vt:lpstr>
      <vt:lpstr>4.3.2 表的定义、删除与修改</vt:lpstr>
      <vt:lpstr>1.  定义基本表</vt:lpstr>
      <vt:lpstr>1.  定义基本表</vt:lpstr>
      <vt:lpstr>1.  定义基本表 </vt:lpstr>
      <vt:lpstr>1.  定义基本表</vt:lpstr>
      <vt:lpstr>1.  定义基本表</vt:lpstr>
      <vt:lpstr>2. 修改基本表</vt:lpstr>
      <vt:lpstr>2. 修改基本表</vt:lpstr>
      <vt:lpstr>3. 删除基本表 </vt:lpstr>
      <vt:lpstr>3. 删除基本表 </vt:lpstr>
      <vt:lpstr>4.3.3 索引的建立与删除</vt:lpstr>
      <vt:lpstr>4.3.3 建立与删除索引 </vt:lpstr>
      <vt:lpstr>1. 建立索引 </vt:lpstr>
      <vt:lpstr>1. 建立索引</vt:lpstr>
      <vt:lpstr>1. 建立索引</vt:lpstr>
      <vt:lpstr>1. 建立索引</vt:lpstr>
      <vt:lpstr>1. 建立索引</vt:lpstr>
      <vt:lpstr>2. 删除索引 </vt:lpstr>
      <vt:lpstr>索引选择</vt:lpstr>
      <vt:lpstr>索引选择</vt:lpstr>
      <vt:lpstr>4.4 SQL的数据操纵</vt:lpstr>
      <vt:lpstr>4.4.1  查    询</vt:lpstr>
      <vt:lpstr>4.4.1  查    询</vt:lpstr>
      <vt:lpstr>1.  单表查询</vt:lpstr>
      <vt:lpstr>1.  单表查询</vt:lpstr>
      <vt:lpstr>1.  单表查询</vt:lpstr>
      <vt:lpstr>1.  单表查询</vt:lpstr>
      <vt:lpstr>1.  单表查询</vt:lpstr>
      <vt:lpstr>1.  单表查询</vt:lpstr>
      <vt:lpstr>(1) 比较大小</vt:lpstr>
      <vt:lpstr>(2) 确定范围</vt:lpstr>
      <vt:lpstr>(3) 确定集合</vt:lpstr>
      <vt:lpstr>(4) 字符串匹配</vt:lpstr>
      <vt:lpstr>(4) 字符串匹配</vt:lpstr>
      <vt:lpstr>(4) 字符串匹配</vt:lpstr>
      <vt:lpstr>(4) 字符串匹配</vt:lpstr>
      <vt:lpstr>(5) 涉及空值的查询</vt:lpstr>
      <vt:lpstr>空值</vt:lpstr>
      <vt:lpstr>(6) 多重条件查询</vt:lpstr>
      <vt:lpstr>对查询结果排序 </vt:lpstr>
      <vt:lpstr>对查询结果排序</vt:lpstr>
      <vt:lpstr>使用集函数 </vt:lpstr>
      <vt:lpstr>使用集函数</vt:lpstr>
      <vt:lpstr>对查询结果分组 </vt:lpstr>
      <vt:lpstr>对查询结果分组</vt:lpstr>
      <vt:lpstr>对查询结果分组</vt:lpstr>
      <vt:lpstr>对查询结果分组</vt:lpstr>
      <vt:lpstr>对查询结果分组</vt:lpstr>
      <vt:lpstr>4.4.1 数据查询</vt:lpstr>
      <vt:lpstr>2.  连接查询 </vt:lpstr>
      <vt:lpstr>(1) 广义笛卡尔积 </vt:lpstr>
      <vt:lpstr>(2) 等值与非等值连接查询 </vt:lpstr>
      <vt:lpstr>等值连接</vt:lpstr>
      <vt:lpstr>自然连接</vt:lpstr>
      <vt:lpstr>自然连接</vt:lpstr>
      <vt:lpstr>连接查询</vt:lpstr>
      <vt:lpstr>连接查询</vt:lpstr>
      <vt:lpstr>(3) 自身连接</vt:lpstr>
      <vt:lpstr>(3) 自身连接</vt:lpstr>
      <vt:lpstr>(3) 自身连接</vt:lpstr>
      <vt:lpstr>(4) 外连接（Outer Join） </vt:lpstr>
      <vt:lpstr>(4) 外连接（Outer Join）</vt:lpstr>
      <vt:lpstr>（4）外连接（Outer Join ）</vt:lpstr>
      <vt:lpstr>（5）复合条件连接</vt:lpstr>
      <vt:lpstr>（5）复合条件连接</vt:lpstr>
      <vt:lpstr>（5）复合条件连接</vt:lpstr>
      <vt:lpstr>4.4.1 数据查询</vt:lpstr>
      <vt:lpstr>(1)  嵌套查询概述</vt:lpstr>
      <vt:lpstr>(2) 嵌套查询分类及求解方法</vt:lpstr>
      <vt:lpstr>(3) 引出子查询的谓词</vt:lpstr>
      <vt:lpstr>带有IN谓词的子查询</vt:lpstr>
      <vt:lpstr>带有IN谓词的子查询</vt:lpstr>
      <vt:lpstr>带有IN谓词的子查询</vt:lpstr>
      <vt:lpstr>带有IN谓词的子查询</vt:lpstr>
      <vt:lpstr>带有比较运算符的子查询</vt:lpstr>
      <vt:lpstr>带有比较运算符的子查询</vt:lpstr>
      <vt:lpstr>带有比较运算符的子查询</vt:lpstr>
      <vt:lpstr>带有比较运算符的子查询</vt:lpstr>
      <vt:lpstr>PowerPoint 演示文稿</vt:lpstr>
      <vt:lpstr>带有ANY或ALL谓词的子查询</vt:lpstr>
      <vt:lpstr>带有ANY或ALL谓词的子查询</vt:lpstr>
      <vt:lpstr>带有ANY或ALL谓词的子查询</vt:lpstr>
      <vt:lpstr>带有ANY或ALL谓词的子查询</vt:lpstr>
      <vt:lpstr>带有ANY或ALL谓词的子查询</vt:lpstr>
      <vt:lpstr>带有EXISTS谓词的子查询</vt:lpstr>
      <vt:lpstr>带有EXISTS谓词的子查询</vt:lpstr>
      <vt:lpstr>带有EXISTS谓词的子查询</vt:lpstr>
      <vt:lpstr>带有EXISTS谓词的子查询</vt:lpstr>
      <vt:lpstr>带有EXISTS谓词的子查询</vt:lpstr>
      <vt:lpstr>带有EXISTS谓词的子查询</vt:lpstr>
      <vt:lpstr>带有EXISTS谓词的子查询</vt:lpstr>
      <vt:lpstr>带有EXISTS谓词的子查询(略)</vt:lpstr>
      <vt:lpstr>带有EXISTS谓词的子查询(略)</vt:lpstr>
      <vt:lpstr>带有EXISTS谓词的子查询(略)  </vt:lpstr>
      <vt:lpstr>4.4.1 数据查询</vt:lpstr>
      <vt:lpstr>4. 集合查询</vt:lpstr>
      <vt:lpstr>(1) 并操作</vt:lpstr>
      <vt:lpstr>并操作（续）</vt:lpstr>
      <vt:lpstr>并操作（续）</vt:lpstr>
      <vt:lpstr>(2) 交操作</vt:lpstr>
      <vt:lpstr>交操作（续）</vt:lpstr>
      <vt:lpstr>(3) 差操作</vt:lpstr>
      <vt:lpstr>(3) 差操作</vt:lpstr>
      <vt:lpstr>(4) 对集合操作结果的排序</vt:lpstr>
      <vt:lpstr>PowerPoint 演示文稿</vt:lpstr>
      <vt:lpstr>SELECT语句的一般格式</vt:lpstr>
      <vt:lpstr>第4章  关系数据库标准语言SQL</vt:lpstr>
      <vt:lpstr>1.  插入数据</vt:lpstr>
      <vt:lpstr>(1) 插入单个元组</vt:lpstr>
      <vt:lpstr>(1) 插入单个元组</vt:lpstr>
      <vt:lpstr>(2) 插入子查询结果</vt:lpstr>
      <vt:lpstr>(2) 插入子查询结果</vt:lpstr>
      <vt:lpstr>(2) 插入子查询结果</vt:lpstr>
      <vt:lpstr>2.  修改数据</vt:lpstr>
      <vt:lpstr>2.  修改数据</vt:lpstr>
      <vt:lpstr>2.  修改数据</vt:lpstr>
      <vt:lpstr>2.  修改数据</vt:lpstr>
      <vt:lpstr>3.  删除数据</vt:lpstr>
      <vt:lpstr>3.  删除数据</vt:lpstr>
      <vt:lpstr>3.  删除数据</vt:lpstr>
      <vt:lpstr>截断表TRUNCATE TABLE </vt:lpstr>
      <vt:lpstr>更新数据与数据一致性</vt:lpstr>
      <vt:lpstr>第4章  关系数据库标准语言SQL</vt:lpstr>
      <vt:lpstr>4.5  视    图</vt:lpstr>
      <vt:lpstr>4.5.1 视图的定义</vt:lpstr>
      <vt:lpstr>1. 建立视图</vt:lpstr>
      <vt:lpstr>1. 建立视图</vt:lpstr>
      <vt:lpstr>1. 建立视图</vt:lpstr>
      <vt:lpstr>带表达式的视图</vt:lpstr>
      <vt:lpstr>基于多个基表的视图</vt:lpstr>
      <vt:lpstr>基于视图的视图</vt:lpstr>
      <vt:lpstr> 建立视图（续）</vt:lpstr>
      <vt:lpstr>2. 删除视图</vt:lpstr>
      <vt:lpstr>4.5.2 视图上的操作</vt:lpstr>
      <vt:lpstr>4.5.2 视图上的操作</vt:lpstr>
      <vt:lpstr>1. 查询 </vt:lpstr>
      <vt:lpstr>1. 查询</vt:lpstr>
      <vt:lpstr>2. 更新</vt:lpstr>
      <vt:lpstr>2. 更新</vt:lpstr>
      <vt:lpstr>2. 更新</vt:lpstr>
      <vt:lpstr>2. 更新</vt:lpstr>
      <vt:lpstr>更新视图的限制</vt:lpstr>
      <vt:lpstr>更新视图的限制</vt:lpstr>
      <vt:lpstr>实际系统对视图更新的限制</vt:lpstr>
      <vt:lpstr>实际系统对视图更新的限制</vt:lpstr>
      <vt:lpstr>4.5.3 视图的优点</vt:lpstr>
      <vt:lpstr>4.5.3 视图的优点</vt:lpstr>
      <vt:lpstr>4.5.3 视图的优点</vt:lpstr>
      <vt:lpstr>第4章  关系数据库标准语言SQL</vt:lpstr>
      <vt:lpstr>4.6 SQL的数据控制</vt:lpstr>
      <vt:lpstr>4.6.1 授权</vt:lpstr>
      <vt:lpstr>4.6.1 授权</vt:lpstr>
      <vt:lpstr>4.6.2 权限回收</vt:lpstr>
      <vt:lpstr>4.6.2 权限回收</vt:lpstr>
      <vt:lpstr>第4章  关系数据库标准语言SQL</vt:lpstr>
      <vt:lpstr>4.7 嵌入式SQL</vt:lpstr>
      <vt:lpstr>嵌入式SQL的处理过程</vt:lpstr>
      <vt:lpstr>4.7.1 嵌入式SQL与主语言的接口</vt:lpstr>
      <vt:lpstr>将SQL语句嵌入到宿主语言中必须解决的问题</vt:lpstr>
      <vt:lpstr>将SQL语句嵌入到宿主语言中必须解决的问题</vt:lpstr>
      <vt:lpstr>SQL通信区</vt:lpstr>
      <vt:lpstr>SQL通信区</vt:lpstr>
      <vt:lpstr>将SQL语句嵌入到宿主语言中必须解决的问题</vt:lpstr>
      <vt:lpstr>主变量（续） </vt:lpstr>
      <vt:lpstr>将SQL语句嵌入到宿主语言中必须解决的问题</vt:lpstr>
      <vt:lpstr>VC6、SQLServer2000下ESQL的C应用程序</vt:lpstr>
      <vt:lpstr>VC6、SQLServer2000下ESQL的C应用程序</vt:lpstr>
      <vt:lpstr>VC6、SQLServer2000下ESQL的C应用程序</vt:lpstr>
      <vt:lpstr>VC6、SQLServer2000下ESQL的C应用程序</vt:lpstr>
      <vt:lpstr>4.7.2 不用游标的嵌入式SQL </vt:lpstr>
      <vt:lpstr>1. 说明性语句</vt:lpstr>
      <vt:lpstr>2. 查询结果为单记录的SELECT语句</vt:lpstr>
      <vt:lpstr>3. INSERT语句</vt:lpstr>
      <vt:lpstr>4. 非CURRENT形式的更新语句</vt:lpstr>
      <vt:lpstr>4. 非CURRENT形式的更新语句</vt:lpstr>
      <vt:lpstr>4.7.3 用游标的嵌入式SQL </vt:lpstr>
      <vt:lpstr>1. 定义游标</vt:lpstr>
      <vt:lpstr>2. 打开游标</vt:lpstr>
      <vt:lpstr>3. 移动游标指针，然后取当前记录</vt:lpstr>
      <vt:lpstr>4. 关闭游标</vt:lpstr>
      <vt:lpstr>游标的工作原理</vt:lpstr>
      <vt:lpstr>5.CURRENT形式的UPDATE和DELETE语句</vt:lpstr>
      <vt:lpstr>步骤</vt:lpstr>
      <vt:lpstr>4.7  嵌入式SQL</vt:lpstr>
      <vt:lpstr>静态嵌入式SQL</vt:lpstr>
      <vt:lpstr>动态嵌入式SQL</vt:lpstr>
      <vt:lpstr>4.7 嵌入式SQL</vt:lpstr>
      <vt:lpstr>4.8  小    结</vt:lpstr>
      <vt:lpstr>4.8  小    结</vt:lpstr>
      <vt:lpstr>4.8  小    结</vt:lpstr>
      <vt:lpstr>4.8  小    结</vt:lpstr>
      <vt:lpstr>4.8  小    结</vt:lpstr>
      <vt:lpstr>4.8  小    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creator>sunxin</dc:creator>
  <cp:lastModifiedBy>Sun</cp:lastModifiedBy>
  <cp:revision>2629</cp:revision>
  <cp:lastPrinted>1998-03-12T04:44:47Z</cp:lastPrinted>
  <dcterms:created xsi:type="dcterms:W3CDTF">2001-07-02T15:09:48Z</dcterms:created>
  <dcterms:modified xsi:type="dcterms:W3CDTF">2017-04-15T08:33:03Z</dcterms:modified>
</cp:coreProperties>
</file>