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77"/>
  </p:notesMasterIdLst>
  <p:handoutMasterIdLst>
    <p:handoutMasterId r:id="rId78"/>
  </p:handoutMasterIdLst>
  <p:sldIdLst>
    <p:sldId id="849" r:id="rId2"/>
    <p:sldId id="850" r:id="rId3"/>
    <p:sldId id="981" r:id="rId4"/>
    <p:sldId id="915" r:id="rId5"/>
    <p:sldId id="953" r:id="rId6"/>
    <p:sldId id="954" r:id="rId7"/>
    <p:sldId id="918" r:id="rId8"/>
    <p:sldId id="955" r:id="rId9"/>
    <p:sldId id="956" r:id="rId10"/>
    <p:sldId id="919" r:id="rId11"/>
    <p:sldId id="957" r:id="rId12"/>
    <p:sldId id="961" r:id="rId13"/>
    <p:sldId id="921" r:id="rId14"/>
    <p:sldId id="958" r:id="rId15"/>
    <p:sldId id="959" r:id="rId16"/>
    <p:sldId id="960" r:id="rId17"/>
    <p:sldId id="962" r:id="rId18"/>
    <p:sldId id="922" r:id="rId19"/>
    <p:sldId id="923" r:id="rId20"/>
    <p:sldId id="963" r:id="rId21"/>
    <p:sldId id="985" r:id="rId22"/>
    <p:sldId id="924" r:id="rId23"/>
    <p:sldId id="927" r:id="rId24"/>
    <p:sldId id="964" r:id="rId25"/>
    <p:sldId id="965" r:id="rId26"/>
    <p:sldId id="966" r:id="rId27"/>
    <p:sldId id="967" r:id="rId28"/>
    <p:sldId id="859" r:id="rId29"/>
    <p:sldId id="860" r:id="rId30"/>
    <p:sldId id="862" r:id="rId31"/>
    <p:sldId id="982" r:id="rId32"/>
    <p:sldId id="865" r:id="rId33"/>
    <p:sldId id="867" r:id="rId34"/>
    <p:sldId id="969" r:id="rId35"/>
    <p:sldId id="970" r:id="rId36"/>
    <p:sldId id="869" r:id="rId37"/>
    <p:sldId id="871" r:id="rId38"/>
    <p:sldId id="971" r:id="rId39"/>
    <p:sldId id="872" r:id="rId40"/>
    <p:sldId id="972" r:id="rId41"/>
    <p:sldId id="876" r:id="rId42"/>
    <p:sldId id="878" r:id="rId43"/>
    <p:sldId id="880" r:id="rId44"/>
    <p:sldId id="882" r:id="rId45"/>
    <p:sldId id="884" r:id="rId46"/>
    <p:sldId id="885" r:id="rId47"/>
    <p:sldId id="934" r:id="rId48"/>
    <p:sldId id="932" r:id="rId49"/>
    <p:sldId id="983" r:id="rId50"/>
    <p:sldId id="889" r:id="rId51"/>
    <p:sldId id="935" r:id="rId52"/>
    <p:sldId id="891" r:id="rId53"/>
    <p:sldId id="936" r:id="rId54"/>
    <p:sldId id="973" r:id="rId55"/>
    <p:sldId id="974" r:id="rId56"/>
    <p:sldId id="975" r:id="rId57"/>
    <p:sldId id="976" r:id="rId58"/>
    <p:sldId id="977" r:id="rId59"/>
    <p:sldId id="939" r:id="rId60"/>
    <p:sldId id="941" r:id="rId61"/>
    <p:sldId id="942" r:id="rId62"/>
    <p:sldId id="900" r:id="rId63"/>
    <p:sldId id="943" r:id="rId64"/>
    <p:sldId id="908" r:id="rId65"/>
    <p:sldId id="902" r:id="rId66"/>
    <p:sldId id="944" r:id="rId67"/>
    <p:sldId id="945" r:id="rId68"/>
    <p:sldId id="946" r:id="rId69"/>
    <p:sldId id="978" r:id="rId70"/>
    <p:sldId id="950" r:id="rId71"/>
    <p:sldId id="903" r:id="rId72"/>
    <p:sldId id="980" r:id="rId73"/>
    <p:sldId id="951" r:id="rId74"/>
    <p:sldId id="912" r:id="rId75"/>
    <p:sldId id="986" r:id="rId76"/>
  </p:sldIdLst>
  <p:sldSz cx="9906000" cy="6858000" type="A4"/>
  <p:notesSz cx="9923463" cy="6856413"/>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400" kern="1200">
        <a:solidFill>
          <a:schemeClr val="tx1"/>
        </a:solidFill>
        <a:latin typeface="Arial" charset="0"/>
        <a:ea typeface="宋体" charset="-122"/>
        <a:cs typeface="+mn-cs"/>
      </a:defRPr>
    </a:lvl1pPr>
    <a:lvl2pPr marL="457200" algn="ctr" rtl="0" eaLnBrk="0" fontAlgn="base" hangingPunct="0">
      <a:spcBef>
        <a:spcPct val="0"/>
      </a:spcBef>
      <a:spcAft>
        <a:spcPct val="0"/>
      </a:spcAft>
      <a:defRPr sz="2400" kern="1200">
        <a:solidFill>
          <a:schemeClr val="tx1"/>
        </a:solidFill>
        <a:latin typeface="Arial" charset="0"/>
        <a:ea typeface="宋体" charset="-122"/>
        <a:cs typeface="+mn-cs"/>
      </a:defRPr>
    </a:lvl2pPr>
    <a:lvl3pPr marL="914400" algn="ctr" rtl="0" eaLnBrk="0" fontAlgn="base" hangingPunct="0">
      <a:spcBef>
        <a:spcPct val="0"/>
      </a:spcBef>
      <a:spcAft>
        <a:spcPct val="0"/>
      </a:spcAft>
      <a:defRPr sz="2400" kern="1200">
        <a:solidFill>
          <a:schemeClr val="tx1"/>
        </a:solidFill>
        <a:latin typeface="Arial" charset="0"/>
        <a:ea typeface="宋体" charset="-122"/>
        <a:cs typeface="+mn-cs"/>
      </a:defRPr>
    </a:lvl3pPr>
    <a:lvl4pPr marL="1371600" algn="ctr" rtl="0" eaLnBrk="0" fontAlgn="base" hangingPunct="0">
      <a:spcBef>
        <a:spcPct val="0"/>
      </a:spcBef>
      <a:spcAft>
        <a:spcPct val="0"/>
      </a:spcAft>
      <a:defRPr sz="2400" kern="1200">
        <a:solidFill>
          <a:schemeClr val="tx1"/>
        </a:solidFill>
        <a:latin typeface="Arial" charset="0"/>
        <a:ea typeface="宋体" charset="-122"/>
        <a:cs typeface="+mn-cs"/>
      </a:defRPr>
    </a:lvl4pPr>
    <a:lvl5pPr marL="1828800" algn="ctr" rtl="0" eaLnBrk="0" fontAlgn="base" hangingPunct="0">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FF"/>
    <a:srgbClr val="0000FF"/>
    <a:srgbClr val="FF99CC"/>
    <a:srgbClr val="D3D8EF"/>
    <a:srgbClr val="2C376C"/>
    <a:srgbClr val="CDD2ED"/>
    <a:srgbClr val="B5BEE3"/>
    <a:srgbClr val="969696"/>
    <a:srgbClr val="9999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autoAdjust="0"/>
    <p:restoredTop sz="94612" autoAdjust="0"/>
  </p:normalViewPr>
  <p:slideViewPr>
    <p:cSldViewPr>
      <p:cViewPr>
        <p:scale>
          <a:sx n="50" d="100"/>
          <a:sy n="50" d="100"/>
        </p:scale>
        <p:origin x="-2266" y="-77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42"/>
    </p:cViewPr>
  </p:sorterViewPr>
  <p:notesViewPr>
    <p:cSldViewPr>
      <p:cViewPr varScale="1">
        <p:scale>
          <a:sx n="77" d="100"/>
          <a:sy n="77" d="100"/>
        </p:scale>
        <p:origin x="-660" y="-84"/>
      </p:cViewPr>
      <p:guideLst>
        <p:guide orient="horz" pos="2160"/>
        <p:guide pos="312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10" Type="http://schemas.openxmlformats.org/officeDocument/2006/relationships/image" Target="../media/image21.wmf"/><Relationship Id="rId4" Type="http://schemas.openxmlformats.org/officeDocument/2006/relationships/image" Target="../media/image15.wmf"/><Relationship Id="rId9"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2755900" y="6511925"/>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pPr>
              <a:defRPr/>
            </a:pPr>
            <a:r>
              <a:rPr lang="en-US" altLang="en-US" sz="1200" smtClean="0"/>
              <a:t>Borland</a:t>
            </a:r>
          </a:p>
        </p:txBody>
      </p:sp>
      <p:sp>
        <p:nvSpPr>
          <p:cNvPr id="92163" name="Rectangle 3"/>
          <p:cNvSpPr>
            <a:spLocks noChangeArrowheads="1"/>
          </p:cNvSpPr>
          <p:nvPr/>
        </p:nvSpPr>
        <p:spPr bwMode="auto">
          <a:xfrm>
            <a:off x="5272088" y="6429375"/>
            <a:ext cx="43005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nchor="b"/>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pPr algn="r">
              <a:defRPr/>
            </a:pPr>
            <a:fld id="{45B68AD8-7021-462E-B6BF-11DD8EDF14B2}" type="slidenum">
              <a:rPr lang="zh-CN" altLang="en-US" sz="1200" smtClean="0"/>
              <a:pPr algn="r">
                <a:defRPr/>
              </a:pPr>
              <a:t>‹#›</a:t>
            </a:fld>
            <a:endParaRPr lang="en-US" altLang="zh-CN" sz="1200" smtClean="0"/>
          </a:p>
        </p:txBody>
      </p:sp>
      <p:sp>
        <p:nvSpPr>
          <p:cNvPr id="92164" name="Rectangle 4"/>
          <p:cNvSpPr>
            <a:spLocks noChangeArrowheads="1"/>
          </p:cNvSpPr>
          <p:nvPr/>
        </p:nvSpPr>
        <p:spPr bwMode="auto">
          <a:xfrm>
            <a:off x="215900" y="6429375"/>
            <a:ext cx="42989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nchor="b"/>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pPr algn="l">
              <a:defRPr/>
            </a:pPr>
            <a:r>
              <a:rPr lang="zh-CN" altLang="en-US" sz="1200" smtClean="0"/>
              <a:t>9/8/98</a:t>
            </a:r>
          </a:p>
        </p:txBody>
      </p:sp>
    </p:spTree>
    <p:extLst>
      <p:ext uri="{BB962C8B-B14F-4D97-AF65-F5344CB8AC3E}">
        <p14:creationId xmlns:p14="http://schemas.microsoft.com/office/powerpoint/2010/main" val="2299438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1028"/>
          <p:cNvSpPr>
            <a:spLocks noGrp="1" noRot="1" noChangeAspect="1" noChangeArrowheads="1" noTextEdit="1"/>
          </p:cNvSpPr>
          <p:nvPr>
            <p:ph type="sldImg" idx="2"/>
          </p:nvPr>
        </p:nvSpPr>
        <p:spPr bwMode="auto">
          <a:xfrm>
            <a:off x="1228725" y="533400"/>
            <a:ext cx="3714750" cy="2571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1029"/>
          <p:cNvSpPr>
            <a:spLocks noGrp="1" noChangeArrowheads="1"/>
          </p:cNvSpPr>
          <p:nvPr>
            <p:ph type="body" sz="quarter" idx="3"/>
          </p:nvPr>
        </p:nvSpPr>
        <p:spPr bwMode="auto">
          <a:xfrm>
            <a:off x="5056188" y="533400"/>
            <a:ext cx="3859212"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08550" name="Rectangle 1030"/>
          <p:cNvSpPr>
            <a:spLocks noGrp="1" noChangeArrowheads="1"/>
          </p:cNvSpPr>
          <p:nvPr>
            <p:ph type="ftr" sz="quarter" idx="4"/>
          </p:nvPr>
        </p:nvSpPr>
        <p:spPr bwMode="auto">
          <a:xfrm>
            <a:off x="0" y="6513513"/>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b" anchorCtr="0" compatLnSpc="1">
            <a:prstTxWarp prst="textNoShape">
              <a:avLst/>
            </a:prstTxWarp>
          </a:bodyPr>
          <a:lstStyle>
            <a:lvl1pPr algn="l">
              <a:defRPr sz="1200" b="1">
                <a:latin typeface="Arial" pitchFamily="34" charset="0"/>
                <a:ea typeface="宋体" pitchFamily="2" charset="-122"/>
              </a:defRPr>
            </a:lvl1pPr>
          </a:lstStyle>
          <a:p>
            <a:pPr>
              <a:defRPr/>
            </a:pPr>
            <a:r>
              <a:rPr lang="zh-CN" altLang="en-US"/>
              <a:t>Confidential, for review only</a:t>
            </a:r>
            <a:endParaRPr lang="en-US" altLang="en-US"/>
          </a:p>
        </p:txBody>
      </p:sp>
      <p:sp>
        <p:nvSpPr>
          <p:cNvPr id="108551" name="Rectangle 1031"/>
          <p:cNvSpPr>
            <a:spLocks noGrp="1" noChangeArrowheads="1"/>
          </p:cNvSpPr>
          <p:nvPr>
            <p:ph type="sldNum" sz="quarter" idx="5"/>
          </p:nvPr>
        </p:nvSpPr>
        <p:spPr bwMode="auto">
          <a:xfrm>
            <a:off x="5622925" y="6513513"/>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b" anchorCtr="0" compatLnSpc="1">
            <a:prstTxWarp prst="textNoShape">
              <a:avLst/>
            </a:prstTxWarp>
          </a:bodyPr>
          <a:lstStyle>
            <a:lvl1pPr algn="r">
              <a:defRPr sz="1200" b="1">
                <a:latin typeface="Arial" pitchFamily="34" charset="0"/>
                <a:ea typeface="宋体" pitchFamily="2" charset="-122"/>
              </a:defRPr>
            </a:lvl1pPr>
          </a:lstStyle>
          <a:p>
            <a:pPr>
              <a:defRPr/>
            </a:pPr>
            <a:fld id="{F4DF7A96-A52E-434F-B40F-FAE50D3C0B28}" type="slidenum">
              <a:rPr lang="zh-CN" altLang="en-US"/>
              <a:pPr>
                <a:defRPr/>
              </a:pPr>
              <a:t>‹#›</a:t>
            </a:fld>
            <a:endParaRPr lang="en-US" altLang="zh-CN"/>
          </a:p>
        </p:txBody>
      </p:sp>
    </p:spTree>
    <p:extLst>
      <p:ext uri="{BB962C8B-B14F-4D97-AF65-F5344CB8AC3E}">
        <p14:creationId xmlns:p14="http://schemas.microsoft.com/office/powerpoint/2010/main" val="4036238481"/>
      </p:ext>
    </p:extLst>
  </p:cSld>
  <p:clrMap bg1="lt1" tx1="dk1" bg2="lt2" tx2="dk2" accent1="accent1" accent2="accent2" accent3="accent3" accent4="accent4" accent5="accent5" accent6="accent6" hlink="hlink" folHlink="folHlink"/>
  <p:hf hdr="0" dt="0"/>
  <p:notesStyle>
    <a:lvl1pPr marL="222250" indent="-2222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1pPr>
    <a:lvl2pPr marL="520700" indent="-1841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2pPr>
    <a:lvl3pPr marL="9144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3pPr>
    <a:lvl4pPr marL="13716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4pPr>
    <a:lvl5pPr marL="18288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smtClean="0"/>
              <a:t>Confidential, for review only</a:t>
            </a:r>
            <a:endParaRPr lang="en-US" altLang="en-US" sz="1200" smtClean="0"/>
          </a:p>
        </p:txBody>
      </p:sp>
      <p:sp>
        <p:nvSpPr>
          <p:cNvPr id="79875"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DCF7EECD-4C0F-4B75-8FF8-71F48C8C8D06}" type="slidenum">
              <a:rPr lang="zh-CN" altLang="en-US" sz="1200" smtClean="0"/>
              <a:pPr/>
              <a:t>2</a:t>
            </a:fld>
            <a:endParaRPr lang="en-US" altLang="zh-CN" sz="1200" smtClean="0"/>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p:spPr>
        <p:txBody>
          <a:bodyPr/>
          <a:lstStyle/>
          <a:p>
            <a:endParaRPr lang="zh-CN" altLang="en-US" smtClean="0">
              <a:latin typeface="宋体" charset="-122"/>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smtClean="0"/>
              <a:t>Confidential, for review only</a:t>
            </a:r>
            <a:endParaRPr lang="en-US" altLang="en-US" sz="1200" smtClean="0"/>
          </a:p>
        </p:txBody>
      </p:sp>
      <p:sp>
        <p:nvSpPr>
          <p:cNvPr id="89091"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2CA12C00-D8E1-495B-B922-2FD52F18BC55}" type="slidenum">
              <a:rPr lang="zh-CN" altLang="en-US" sz="1200" smtClean="0"/>
              <a:pPr/>
              <a:t>58</a:t>
            </a:fld>
            <a:endParaRPr lang="en-US" altLang="zh-CN" sz="1200" smtClean="0"/>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p:spPr>
        <p:txBody>
          <a:bodyPr/>
          <a:lstStyle/>
          <a:p>
            <a:endParaRPr lang="zh-CN" altLang="en-US" smtClean="0">
              <a:latin typeface="宋体" charset="-122"/>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smtClean="0"/>
              <a:t>Confidential, for review only</a:t>
            </a:r>
            <a:endParaRPr lang="en-US" altLang="en-US" sz="1200" smtClean="0"/>
          </a:p>
        </p:txBody>
      </p:sp>
      <p:sp>
        <p:nvSpPr>
          <p:cNvPr id="90115"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AD6540AF-A5B5-4698-BC57-263F843172E8}" type="slidenum">
              <a:rPr lang="zh-CN" altLang="en-US" sz="1200" smtClean="0"/>
              <a:pPr/>
              <a:t>59</a:t>
            </a:fld>
            <a:endParaRPr lang="en-US" altLang="zh-CN" sz="1200" smtClean="0"/>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p:spPr>
        <p:txBody>
          <a:bodyPr/>
          <a:lstStyle/>
          <a:p>
            <a:r>
              <a:rPr lang="zh-CN" altLang="en-US" smtClean="0">
                <a:latin typeface="宋体" charset="-122"/>
                <a:ea typeface="宋体" charset="-122"/>
              </a:rPr>
              <a:t>选择的方法： </a:t>
            </a:r>
          </a:p>
          <a:p>
            <a:pPr lvl="1"/>
            <a:r>
              <a:rPr lang="zh-CN" altLang="en-US" smtClean="0">
                <a:latin typeface="宋体" charset="-122"/>
                <a:ea typeface="宋体" charset="-122"/>
              </a:rPr>
              <a:t>基于规则的启发式优化</a:t>
            </a:r>
          </a:p>
          <a:p>
            <a:pPr lvl="1"/>
            <a:r>
              <a:rPr lang="zh-CN" altLang="en-US" smtClean="0">
                <a:latin typeface="宋体" charset="-122"/>
                <a:ea typeface="宋体" charset="-122"/>
              </a:rPr>
              <a:t>基于代价估算的优化</a:t>
            </a:r>
          </a:p>
          <a:p>
            <a:pPr lvl="1"/>
            <a:r>
              <a:rPr lang="zh-CN" altLang="en-US" smtClean="0">
                <a:latin typeface="宋体" charset="-122"/>
                <a:ea typeface="宋体" charset="-122"/>
              </a:rPr>
              <a:t>两者结合的优化方法</a:t>
            </a:r>
          </a:p>
          <a:p>
            <a:endParaRPr lang="zh-CN" altLang="en-US" smtClean="0">
              <a:latin typeface="宋体" charset="-122"/>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smtClean="0"/>
              <a:t>Confidential, for review only</a:t>
            </a:r>
            <a:endParaRPr lang="en-US" altLang="en-US" sz="1200" smtClean="0"/>
          </a:p>
        </p:txBody>
      </p:sp>
      <p:sp>
        <p:nvSpPr>
          <p:cNvPr id="91139"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32B49C4C-9197-47C8-9C51-9299F2ECF428}" type="slidenum">
              <a:rPr lang="zh-CN" altLang="en-US" sz="1200" smtClean="0"/>
              <a:pPr/>
              <a:t>74</a:t>
            </a:fld>
            <a:endParaRPr lang="en-US" altLang="zh-CN" sz="1200" smtClean="0"/>
          </a:p>
        </p:txBody>
      </p:sp>
      <p:sp>
        <p:nvSpPr>
          <p:cNvPr id="91140" name="Rectangle 2"/>
          <p:cNvSpPr>
            <a:spLocks noGrp="1" noRot="1" noChangeAspect="1" noChangeArrowheads="1" noTextEdit="1"/>
          </p:cNvSpPr>
          <p:nvPr>
            <p:ph type="sldImg"/>
          </p:nvPr>
        </p:nvSpPr>
        <p:spPr>
          <a:xfrm>
            <a:off x="3103563" y="514350"/>
            <a:ext cx="3714750" cy="2571750"/>
          </a:xfrm>
          <a:ln/>
        </p:spPr>
      </p:sp>
      <p:sp>
        <p:nvSpPr>
          <p:cNvPr id="91141" name="Rectangle 3"/>
          <p:cNvSpPr>
            <a:spLocks noGrp="1" noChangeArrowheads="1"/>
          </p:cNvSpPr>
          <p:nvPr>
            <p:ph type="body" idx="1"/>
          </p:nvPr>
        </p:nvSpPr>
        <p:spPr>
          <a:xfrm>
            <a:off x="1322388" y="3255963"/>
            <a:ext cx="7278687" cy="3086100"/>
          </a:xfrm>
          <a:noFill/>
        </p:spPr>
        <p:txBody>
          <a:bodyPr/>
          <a:lstStyle/>
          <a:p>
            <a:endParaRPr lang="zh-TW" altLang="en-US" smtClean="0">
              <a:latin typeface="宋体" charset="-122"/>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smtClean="0"/>
              <a:t>Confidential, for review only</a:t>
            </a:r>
            <a:endParaRPr lang="en-US" altLang="en-US" sz="1200" smtClean="0"/>
          </a:p>
        </p:txBody>
      </p:sp>
      <p:sp>
        <p:nvSpPr>
          <p:cNvPr id="80899"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C5CBD6BF-0F49-4273-88B3-607B1DA8B7F0}" type="slidenum">
              <a:rPr lang="zh-CN" altLang="en-US" sz="1200" smtClean="0"/>
              <a:pPr/>
              <a:t>3</a:t>
            </a:fld>
            <a:endParaRPr lang="en-US" altLang="zh-CN" sz="1200" smtClean="0"/>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p:spPr>
        <p:txBody>
          <a:bodyPr/>
          <a:lstStyle/>
          <a:p>
            <a:endParaRPr lang="zh-CN" altLang="en-US" smtClean="0">
              <a:latin typeface="宋体" charset="-122"/>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smtClean="0"/>
              <a:t>Confidential, for review only</a:t>
            </a:r>
            <a:endParaRPr lang="en-US" altLang="en-US" sz="1200" smtClean="0"/>
          </a:p>
        </p:txBody>
      </p:sp>
      <p:sp>
        <p:nvSpPr>
          <p:cNvPr id="81923"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FAC8D01E-90FD-49D8-9680-A4FCEDCD49CA}" type="slidenum">
              <a:rPr lang="zh-CN" altLang="en-US" sz="1200" smtClean="0"/>
              <a:pPr/>
              <a:t>18</a:t>
            </a:fld>
            <a:endParaRPr lang="en-US" altLang="zh-CN" sz="1200" smtClean="0"/>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p:spPr>
        <p:txBody>
          <a:bodyPr/>
          <a:lstStyle/>
          <a:p>
            <a:r>
              <a:rPr lang="zh-CN" altLang="en-US" smtClean="0">
                <a:latin typeface="宋体" charset="-122"/>
                <a:ea typeface="宋体" charset="-122"/>
              </a:rPr>
              <a:t>连接是从两个关系的笛卡尔积中选择满足连接条件的元组。</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smtClean="0"/>
              <a:t>Confidential, for review only</a:t>
            </a:r>
            <a:endParaRPr lang="en-US" altLang="en-US" sz="1200" smtClean="0"/>
          </a:p>
        </p:txBody>
      </p:sp>
      <p:sp>
        <p:nvSpPr>
          <p:cNvPr id="82947"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773022D6-5C35-4D66-B86F-7A272CD005F0}" type="slidenum">
              <a:rPr lang="zh-CN" altLang="en-US" sz="1200" smtClean="0"/>
              <a:pPr/>
              <a:t>27</a:t>
            </a:fld>
            <a:endParaRPr lang="en-US" altLang="zh-CN" sz="1200" smtClean="0"/>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p:spPr>
        <p:txBody>
          <a:bodyPr/>
          <a:lstStyle/>
          <a:p>
            <a:endParaRPr lang="zh-CN" altLang="en-US" smtClean="0">
              <a:latin typeface="宋体" charset="-122"/>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smtClean="0"/>
              <a:t>Confidential, for review only</a:t>
            </a:r>
            <a:endParaRPr lang="en-US" altLang="en-US" sz="1200" smtClean="0"/>
          </a:p>
        </p:txBody>
      </p:sp>
      <p:sp>
        <p:nvSpPr>
          <p:cNvPr id="83971"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9A10BE8E-FA08-4E99-BDD4-41ED50DB294D}" type="slidenum">
              <a:rPr lang="zh-CN" altLang="en-US" sz="1200" smtClean="0"/>
              <a:pPr/>
              <a:t>32</a:t>
            </a:fld>
            <a:endParaRPr lang="en-US" altLang="zh-CN" sz="1200" smtClean="0"/>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p:spPr>
        <p:txBody>
          <a:bodyPr/>
          <a:lstStyle/>
          <a:p>
            <a:pPr algn="just">
              <a:lnSpc>
                <a:spcPct val="100000"/>
              </a:lnSpc>
            </a:pPr>
            <a:r>
              <a:rPr lang="zh-CN" altLang="en-US" smtClean="0">
                <a:latin typeface="宋体" charset="-122"/>
                <a:ea typeface="宋体" charset="-122"/>
              </a:rPr>
              <a:t>设</a:t>
            </a:r>
            <a:r>
              <a:rPr lang="en-US" altLang="zh-CN" smtClean="0">
                <a:latin typeface="宋体" charset="-122"/>
                <a:ea typeface="宋体" charset="-122"/>
              </a:rPr>
              <a:t>SC</a:t>
            </a:r>
            <a:r>
              <a:rPr lang="zh-CN" altLang="en-US" smtClean="0">
                <a:latin typeface="宋体" charset="-122"/>
                <a:ea typeface="宋体" charset="-122"/>
              </a:rPr>
              <a:t>表有</a:t>
            </a:r>
            <a:r>
              <a:rPr lang="en-US" altLang="zh-CN" smtClean="0">
                <a:latin typeface="宋体" charset="-122"/>
                <a:ea typeface="宋体" charset="-122"/>
              </a:rPr>
              <a:t>10000</a:t>
            </a:r>
            <a:r>
              <a:rPr lang="zh-CN" altLang="en-US" smtClean="0">
                <a:latin typeface="宋体" charset="-122"/>
                <a:ea typeface="宋体" charset="-122"/>
              </a:rPr>
              <a:t>个选课记录，</a:t>
            </a:r>
          </a:p>
          <a:p>
            <a:pPr algn="just">
              <a:lnSpc>
                <a:spcPct val="100000"/>
              </a:lnSpc>
              <a:buFontTx/>
              <a:buNone/>
            </a:pPr>
            <a:r>
              <a:rPr lang="en-US" altLang="zh-CN" smtClean="0">
                <a:latin typeface="宋体" charset="-122"/>
                <a:ea typeface="宋体" charset="-122"/>
              </a:rPr>
              <a:t>    Course</a:t>
            </a:r>
            <a:r>
              <a:rPr lang="zh-CN" altLang="en-US" smtClean="0">
                <a:latin typeface="宋体" charset="-122"/>
                <a:ea typeface="宋体" charset="-122"/>
              </a:rPr>
              <a:t>表有</a:t>
            </a:r>
            <a:r>
              <a:rPr lang="en-US" altLang="zh-CN" smtClean="0">
                <a:latin typeface="宋体" charset="-122"/>
                <a:ea typeface="宋体" charset="-122"/>
              </a:rPr>
              <a:t>100</a:t>
            </a:r>
            <a:r>
              <a:rPr lang="zh-CN" altLang="en-US" smtClean="0">
                <a:latin typeface="宋体" charset="-122"/>
                <a:ea typeface="宋体" charset="-122"/>
              </a:rPr>
              <a:t>个课程记录，</a:t>
            </a:r>
          </a:p>
          <a:p>
            <a:pPr algn="just">
              <a:lnSpc>
                <a:spcPct val="100000"/>
              </a:lnSpc>
              <a:buFontTx/>
              <a:buNone/>
            </a:pPr>
            <a:r>
              <a:rPr lang="zh-CN" altLang="en-US" smtClean="0">
                <a:latin typeface="宋体" charset="-122"/>
                <a:ea typeface="宋体" charset="-122"/>
              </a:rPr>
              <a:t>满足条件的元组，即选修</a:t>
            </a:r>
            <a:r>
              <a:rPr lang="zh-CN" altLang="en-US" smtClean="0">
                <a:latin typeface="Arial" charset="0"/>
                <a:ea typeface="宋体" charset="-122"/>
              </a:rPr>
              <a:t>“</a:t>
            </a:r>
            <a:r>
              <a:rPr lang="en-US" altLang="zh-CN" smtClean="0">
                <a:latin typeface="宋体" charset="-122"/>
                <a:ea typeface="宋体" charset="-122"/>
              </a:rPr>
              <a:t>DataBase</a:t>
            </a:r>
            <a:r>
              <a:rPr lang="en-US" altLang="zh-CN" smtClean="0">
                <a:latin typeface="Arial" charset="0"/>
                <a:ea typeface="宋体" charset="-122"/>
              </a:rPr>
              <a:t>”</a:t>
            </a:r>
            <a:r>
              <a:rPr lang="zh-CN" altLang="en-US" smtClean="0">
                <a:latin typeface="宋体" charset="-122"/>
                <a:ea typeface="宋体" charset="-122"/>
              </a:rPr>
              <a:t>的选课记录有</a:t>
            </a:r>
            <a:r>
              <a:rPr lang="en-US" altLang="zh-CN" smtClean="0">
                <a:latin typeface="宋体" charset="-122"/>
                <a:ea typeface="宋体" charset="-122"/>
              </a:rPr>
              <a:t>100</a:t>
            </a:r>
            <a:r>
              <a:rPr lang="zh-CN" altLang="en-US" smtClean="0">
                <a:latin typeface="宋体" charset="-122"/>
                <a:ea typeface="宋体" charset="-122"/>
              </a:rPr>
              <a:t>个</a:t>
            </a:r>
          </a:p>
          <a:p>
            <a:pPr algn="just">
              <a:lnSpc>
                <a:spcPct val="100000"/>
              </a:lnSpc>
            </a:pPr>
            <a:r>
              <a:rPr lang="zh-CN" altLang="en-US" smtClean="0">
                <a:latin typeface="宋体" charset="-122"/>
                <a:ea typeface="宋体" charset="-122"/>
              </a:rPr>
              <a:t>这里我们只是对查询执行过程进行粗略的估计，主要考虑</a:t>
            </a:r>
            <a:r>
              <a:rPr lang="en-US" altLang="zh-CN" smtClean="0">
                <a:latin typeface="宋体" charset="-122"/>
                <a:ea typeface="宋体" charset="-122"/>
              </a:rPr>
              <a:t>I/O</a:t>
            </a:r>
            <a:r>
              <a:rPr lang="zh-CN" altLang="en-US" smtClean="0">
                <a:latin typeface="宋体" charset="-122"/>
                <a:ea typeface="宋体" charset="-122"/>
              </a:rPr>
              <a:t>的代价，而</a:t>
            </a:r>
            <a:r>
              <a:rPr lang="en-US" altLang="zh-CN" smtClean="0">
                <a:latin typeface="宋体" charset="-122"/>
                <a:ea typeface="宋体" charset="-122"/>
              </a:rPr>
              <a:t>CPU</a:t>
            </a:r>
            <a:r>
              <a:rPr lang="zh-CN" altLang="en-US" smtClean="0">
                <a:latin typeface="宋体" charset="-122"/>
                <a:ea typeface="宋体" charset="-122"/>
              </a:rPr>
              <a:t>的代价忽略不计。  </a:t>
            </a:r>
          </a:p>
          <a:p>
            <a:pPr>
              <a:buFontTx/>
              <a:buNone/>
            </a:pPr>
            <a:r>
              <a:rPr lang="zh-CN" altLang="en-US" smtClean="0">
                <a:latin typeface="宋体" charset="-122"/>
                <a:ea typeface="宋体" charset="-122"/>
              </a:rPr>
              <a:t>还可以写出几种等价的关系代数表达式，但分析这三种就足以说明问题了。后面将看到由于查询执行的策略不同，查询时间相差很大。</a:t>
            </a:r>
          </a:p>
          <a:p>
            <a:pPr algn="just">
              <a:lnSpc>
                <a:spcPct val="100000"/>
              </a:lnSpc>
            </a:pPr>
            <a:endParaRPr lang="en-US" altLang="zh-CN" smtClean="0">
              <a:latin typeface="宋体" charset="-122"/>
              <a:ea typeface="宋体" charset="-122"/>
            </a:endParaRPr>
          </a:p>
          <a:p>
            <a:endParaRPr lang="zh-CN" altLang="en-US" smtClean="0">
              <a:latin typeface="宋体" charset="-122"/>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smtClean="0"/>
              <a:t>Confidential, for review only</a:t>
            </a:r>
            <a:endParaRPr lang="en-US" altLang="en-US" sz="1200" smtClean="0"/>
          </a:p>
        </p:txBody>
      </p:sp>
      <p:sp>
        <p:nvSpPr>
          <p:cNvPr id="84995"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E84B53A4-FDA0-47F5-A5FE-5B405B4C7510}" type="slidenum">
              <a:rPr lang="zh-CN" altLang="en-US" sz="1200" smtClean="0"/>
              <a:pPr/>
              <a:t>38</a:t>
            </a:fld>
            <a:endParaRPr lang="en-US" altLang="zh-CN" sz="1200" smtClean="0"/>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p:spPr>
        <p:txBody>
          <a:bodyPr/>
          <a:lstStyle/>
          <a:p>
            <a:r>
              <a:rPr lang="zh-CN" altLang="en-US" smtClean="0">
                <a:latin typeface="宋体" charset="-122"/>
                <a:ea typeface="宋体" charset="-122"/>
              </a:rPr>
              <a:t>在第一个表达式中，</a:t>
            </a:r>
          </a:p>
          <a:p>
            <a:endParaRPr lang="zh-CN" altLang="en-US" smtClean="0">
              <a:latin typeface="宋体" charset="-122"/>
              <a:ea typeface="宋体" charset="-122"/>
            </a:endParaRPr>
          </a:p>
          <a:p>
            <a:pPr>
              <a:buFontTx/>
              <a:buNone/>
            </a:pPr>
            <a:r>
              <a:rPr lang="zh-CN" altLang="en-US" smtClean="0">
                <a:latin typeface="宋体" charset="-122"/>
                <a:ea typeface="宋体" charset="-122"/>
              </a:rPr>
              <a:t>以笛卡尔积的方式实现两个关系的查询。</a:t>
            </a:r>
          </a:p>
          <a:p>
            <a:r>
              <a:rPr lang="zh-CN" altLang="en-US" smtClean="0">
                <a:latin typeface="宋体" charset="-122"/>
                <a:ea typeface="宋体" charset="-122"/>
              </a:rPr>
              <a:t>在第一个表达式基础上，将选择条件</a:t>
            </a:r>
            <a:r>
              <a:rPr lang="en-US" altLang="zh-CN" smtClean="0">
                <a:latin typeface="宋体" charset="-122"/>
                <a:ea typeface="宋体" charset="-122"/>
              </a:rPr>
              <a:t>Course.Cno = SC.Cno</a:t>
            </a:r>
            <a:r>
              <a:rPr lang="zh-CN" altLang="en-US" smtClean="0">
                <a:latin typeface="宋体" charset="-122"/>
                <a:ea typeface="宋体" charset="-122"/>
              </a:rPr>
              <a:t>与笛卡尔积组合成连接操作就得到了第二个表达式</a:t>
            </a:r>
            <a:r>
              <a:rPr lang="en-US" altLang="zh-CN" smtClean="0">
                <a:latin typeface="宋体" charset="-122"/>
                <a:ea typeface="宋体" charset="-122"/>
              </a:rPr>
              <a:t>П</a:t>
            </a:r>
            <a:r>
              <a:rPr lang="en-US" altLang="zh-CN" baseline="-10000" smtClean="0">
                <a:latin typeface="宋体" charset="-122"/>
                <a:ea typeface="宋体" charset="-122"/>
              </a:rPr>
              <a:t>Grade</a:t>
            </a:r>
            <a:r>
              <a:rPr lang="en-US" altLang="zh-CN" smtClean="0">
                <a:latin typeface="宋体" charset="-122"/>
                <a:ea typeface="宋体" charset="-122"/>
              </a:rPr>
              <a:t>(б</a:t>
            </a:r>
            <a:r>
              <a:rPr lang="en-US" altLang="zh-CN" baseline="-25000" smtClean="0">
                <a:latin typeface="宋体" charset="-122"/>
                <a:ea typeface="宋体" charset="-122"/>
              </a:rPr>
              <a:t>Course.Cname=</a:t>
            </a:r>
            <a:r>
              <a:rPr lang="en-US" altLang="zh-CN" baseline="-25000" smtClean="0">
                <a:latin typeface="Arial" charset="0"/>
                <a:ea typeface="宋体" charset="-122"/>
              </a:rPr>
              <a:t>‘</a:t>
            </a:r>
            <a:r>
              <a:rPr lang="en-US" altLang="zh-CN" baseline="-25000" smtClean="0">
                <a:latin typeface="宋体" charset="-122"/>
                <a:ea typeface="宋体" charset="-122"/>
              </a:rPr>
              <a:t>DataBase</a:t>
            </a:r>
            <a:r>
              <a:rPr lang="en-US" altLang="zh-CN" baseline="-25000" smtClean="0">
                <a:latin typeface="Arial" charset="0"/>
                <a:ea typeface="宋体" charset="-122"/>
              </a:rPr>
              <a:t>’</a:t>
            </a:r>
            <a:r>
              <a:rPr lang="en-US" altLang="zh-CN" baseline="-25000" smtClean="0">
                <a:latin typeface="宋体" charset="-122"/>
                <a:ea typeface="宋体" charset="-122"/>
              </a:rPr>
              <a:t> </a:t>
            </a:r>
            <a:r>
              <a:rPr lang="en-US" altLang="zh-CN" smtClean="0">
                <a:latin typeface="宋体" charset="-122"/>
                <a:ea typeface="宋体" charset="-122"/>
              </a:rPr>
              <a:t>(Course </a:t>
            </a:r>
            <a:r>
              <a:rPr lang="en-US" altLang="zh-CN" sz="1400" smtClean="0">
                <a:latin typeface="Lucida Sans Unicode" pitchFamily="34" charset="0"/>
                <a:ea typeface="宋体" charset="-122"/>
              </a:rPr>
              <a:t>⋈</a:t>
            </a:r>
            <a:r>
              <a:rPr lang="en-US" altLang="zh-CN" smtClean="0">
                <a:latin typeface="宋体" charset="-122"/>
                <a:ea typeface="宋体" charset="-122"/>
              </a:rPr>
              <a:t> SC))</a:t>
            </a:r>
            <a:r>
              <a:rPr lang="zh-CN" altLang="en-US" smtClean="0">
                <a:latin typeface="宋体" charset="-122"/>
                <a:ea typeface="宋体" charset="-122"/>
              </a:rPr>
              <a:t> 。</a:t>
            </a:r>
          </a:p>
          <a:p>
            <a:r>
              <a:rPr lang="en-US" altLang="zh-CN" smtClean="0">
                <a:latin typeface="宋体" charset="-122"/>
                <a:ea typeface="宋体" charset="-122"/>
              </a:rPr>
              <a:t>П</a:t>
            </a:r>
            <a:r>
              <a:rPr lang="en-US" altLang="zh-CN" baseline="-25000" smtClean="0">
                <a:latin typeface="宋体" charset="-122"/>
                <a:ea typeface="宋体" charset="-122"/>
              </a:rPr>
              <a:t>Sname</a:t>
            </a:r>
            <a:r>
              <a:rPr lang="en-US" altLang="zh-CN" smtClean="0">
                <a:latin typeface="宋体" charset="-122"/>
                <a:ea typeface="宋体" charset="-122"/>
              </a:rPr>
              <a:t>(Course </a:t>
            </a:r>
            <a:r>
              <a:rPr lang="en-US" altLang="zh-CN" sz="1400" smtClean="0">
                <a:latin typeface="Lucida Sans Unicode" pitchFamily="34" charset="0"/>
                <a:ea typeface="宋体" charset="-122"/>
              </a:rPr>
              <a:t>⋈</a:t>
            </a:r>
            <a:r>
              <a:rPr lang="en-US" altLang="zh-CN" smtClean="0">
                <a:latin typeface="宋体" charset="-122"/>
                <a:ea typeface="宋体" charset="-122"/>
              </a:rPr>
              <a:t> б</a:t>
            </a:r>
            <a:r>
              <a:rPr lang="en-US" altLang="zh-CN" baseline="-25000" smtClean="0">
                <a:latin typeface="宋体" charset="-122"/>
                <a:ea typeface="宋体" charset="-122"/>
              </a:rPr>
              <a:t>Course.Cname=</a:t>
            </a:r>
            <a:r>
              <a:rPr lang="en-US" altLang="zh-CN" baseline="-25000" smtClean="0">
                <a:latin typeface="Arial" charset="0"/>
                <a:ea typeface="宋体" charset="-122"/>
              </a:rPr>
              <a:t>‘</a:t>
            </a:r>
            <a:r>
              <a:rPr lang="en-US" altLang="zh-CN" baseline="-25000" smtClean="0">
                <a:latin typeface="宋体" charset="-122"/>
                <a:ea typeface="宋体" charset="-122"/>
              </a:rPr>
              <a:t>DataBase</a:t>
            </a:r>
            <a:r>
              <a:rPr lang="en-US" altLang="zh-CN" baseline="-25000" smtClean="0">
                <a:latin typeface="Arial" charset="0"/>
                <a:ea typeface="宋体" charset="-122"/>
              </a:rPr>
              <a:t>’</a:t>
            </a:r>
            <a:r>
              <a:rPr lang="en-US" altLang="zh-CN" smtClean="0">
                <a:latin typeface="宋体" charset="-122"/>
                <a:ea typeface="宋体" charset="-122"/>
              </a:rPr>
              <a:t>(SC))</a:t>
            </a:r>
            <a:endParaRPr lang="zh-CN" altLang="en-US" smtClean="0">
              <a:latin typeface="宋体" charset="-122"/>
              <a:ea typeface="宋体" charset="-122"/>
            </a:endParaRPr>
          </a:p>
          <a:p>
            <a:r>
              <a:rPr lang="zh-CN" altLang="en-US" smtClean="0">
                <a:latin typeface="宋体" charset="-122"/>
                <a:ea typeface="宋体" charset="-122"/>
              </a:rPr>
              <a:t>将选择条件</a:t>
            </a:r>
            <a:r>
              <a:rPr lang="en-US" altLang="zh-CN" smtClean="0">
                <a:latin typeface="宋体" charset="-122"/>
                <a:ea typeface="宋体" charset="-122"/>
              </a:rPr>
              <a:t>Course.Cname =</a:t>
            </a:r>
            <a:r>
              <a:rPr lang="en-US" altLang="zh-CN" smtClean="0">
                <a:latin typeface="Arial" charset="0"/>
                <a:ea typeface="宋体" charset="-122"/>
              </a:rPr>
              <a:t>‘</a:t>
            </a:r>
            <a:r>
              <a:rPr lang="en-US" altLang="zh-CN" smtClean="0">
                <a:latin typeface="宋体" charset="-122"/>
                <a:ea typeface="宋体" charset="-122"/>
              </a:rPr>
              <a:t>DataBase</a:t>
            </a:r>
            <a:r>
              <a:rPr lang="en-US" altLang="zh-CN" smtClean="0">
                <a:latin typeface="Arial" charset="0"/>
                <a:ea typeface="宋体" charset="-122"/>
              </a:rPr>
              <a:t>’</a:t>
            </a:r>
            <a:r>
              <a:rPr lang="zh-CN" altLang="en-US" smtClean="0">
                <a:latin typeface="宋体" charset="-122"/>
                <a:ea typeface="宋体" charset="-122"/>
              </a:rPr>
              <a:t>移到连接操作中的关系</a:t>
            </a:r>
            <a:r>
              <a:rPr lang="en-US" altLang="zh-CN" smtClean="0">
                <a:latin typeface="宋体" charset="-122"/>
                <a:ea typeface="宋体" charset="-122"/>
              </a:rPr>
              <a:t>Course</a:t>
            </a:r>
            <a:r>
              <a:rPr lang="zh-CN" altLang="en-US" smtClean="0">
                <a:latin typeface="宋体" charset="-122"/>
                <a:ea typeface="宋体" charset="-122"/>
              </a:rPr>
              <a:t>中，就得到了第三个表达式。</a:t>
            </a:r>
          </a:p>
          <a:p>
            <a:r>
              <a:rPr lang="zh-CN" altLang="en-US" smtClean="0">
                <a:latin typeface="宋体" charset="-122"/>
                <a:ea typeface="宋体" charset="-122"/>
              </a:rPr>
              <a:t>每一次变换都使参加连接的元组大大减少，进而提高了查询效率，这就是代数优化。 </a:t>
            </a:r>
          </a:p>
          <a:p>
            <a:endParaRPr lang="zh-CN" altLang="en-US" smtClean="0">
              <a:latin typeface="宋体" charset="-122"/>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smtClean="0"/>
              <a:t>Confidential, for review only</a:t>
            </a:r>
            <a:endParaRPr lang="en-US" altLang="en-US" sz="1200" smtClean="0"/>
          </a:p>
        </p:txBody>
      </p:sp>
      <p:sp>
        <p:nvSpPr>
          <p:cNvPr id="86019"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489CAB6F-98FB-4A85-BA9F-402EDE39CD1A}" type="slidenum">
              <a:rPr lang="zh-CN" altLang="en-US" sz="1200" smtClean="0"/>
              <a:pPr/>
              <a:t>40</a:t>
            </a:fld>
            <a:endParaRPr lang="en-US" altLang="zh-CN" sz="1200" smtClean="0"/>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p:spPr>
        <p:txBody>
          <a:bodyPr/>
          <a:lstStyle/>
          <a:p>
            <a:endParaRPr lang="zh-CN" altLang="en-US" smtClean="0">
              <a:latin typeface="宋体" charset="-122"/>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smtClean="0"/>
              <a:t>Confidential, for review only</a:t>
            </a:r>
            <a:endParaRPr lang="en-US" altLang="en-US" sz="1200" smtClean="0"/>
          </a:p>
        </p:txBody>
      </p:sp>
      <p:sp>
        <p:nvSpPr>
          <p:cNvPr id="87043"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4E91BDEC-B9F2-4024-A8BC-37136420DDF5}" type="slidenum">
              <a:rPr lang="zh-CN" altLang="en-US" sz="1200" smtClean="0"/>
              <a:pPr/>
              <a:t>41</a:t>
            </a:fld>
            <a:endParaRPr lang="en-US" altLang="zh-CN" sz="1200" smtClean="0"/>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p:spPr>
        <p:txBody>
          <a:bodyPr/>
          <a:lstStyle/>
          <a:p>
            <a:pPr algn="just">
              <a:lnSpc>
                <a:spcPct val="100000"/>
              </a:lnSpc>
              <a:spcBef>
                <a:spcPct val="0"/>
              </a:spcBef>
            </a:pPr>
            <a:r>
              <a:rPr lang="zh-CN" altLang="en-US" smtClean="0">
                <a:latin typeface="宋体" charset="-122"/>
                <a:ea typeface="宋体" charset="-122"/>
              </a:rPr>
              <a:t>各种查询语义都可以转换成关系代数表达式，因此关系代数表达式的优化是查询优化的基本课题。</a:t>
            </a:r>
          </a:p>
          <a:p>
            <a:endParaRPr lang="zh-CN" altLang="en-US" smtClean="0">
              <a:latin typeface="宋体" charset="-122"/>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smtClean="0"/>
              <a:t>Confidential, for review only</a:t>
            </a:r>
            <a:endParaRPr lang="en-US" altLang="en-US" sz="1200" smtClean="0"/>
          </a:p>
        </p:txBody>
      </p:sp>
      <p:sp>
        <p:nvSpPr>
          <p:cNvPr id="88067"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D27CF3C7-98F6-49BC-8135-5495D955EF3B}" type="slidenum">
              <a:rPr lang="zh-CN" altLang="en-US" sz="1200" smtClean="0"/>
              <a:pPr/>
              <a:t>46</a:t>
            </a:fld>
            <a:endParaRPr lang="en-US" altLang="zh-CN" sz="1200" smtClean="0"/>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p:spPr>
        <p:txBody>
          <a:bodyPr/>
          <a:lstStyle/>
          <a:p>
            <a:pPr algn="just">
              <a:lnSpc>
                <a:spcPct val="130000"/>
              </a:lnSpc>
              <a:buFontTx/>
              <a:buNone/>
            </a:pPr>
            <a:r>
              <a:rPr lang="en-US" altLang="zh-CN" smtClean="0">
                <a:latin typeface="宋体" charset="-122"/>
                <a:ea typeface="宋体" charset="-122"/>
              </a:rPr>
              <a:t>1-2:   </a:t>
            </a:r>
            <a:r>
              <a:rPr lang="zh-CN" altLang="en-US" smtClean="0">
                <a:solidFill>
                  <a:srgbClr val="0000FF"/>
                </a:solidFill>
                <a:latin typeface="宋体" charset="-122"/>
                <a:ea typeface="宋体" charset="-122"/>
              </a:rPr>
              <a:t>连接、笛卡尔积</a:t>
            </a:r>
            <a:r>
              <a:rPr lang="zh-CN" altLang="en-US" smtClean="0">
                <a:latin typeface="宋体" charset="-122"/>
                <a:ea typeface="宋体" charset="-122"/>
              </a:rPr>
              <a:t>的交换律、结合律</a:t>
            </a:r>
          </a:p>
          <a:p>
            <a:pPr algn="just">
              <a:lnSpc>
                <a:spcPct val="130000"/>
              </a:lnSpc>
              <a:buFontTx/>
              <a:buNone/>
            </a:pPr>
            <a:r>
              <a:rPr lang="en-US" altLang="zh-CN" smtClean="0">
                <a:latin typeface="宋体" charset="-122"/>
                <a:ea typeface="宋体" charset="-122"/>
              </a:rPr>
              <a:t>3</a:t>
            </a:r>
            <a:r>
              <a:rPr lang="zh-CN" altLang="en-US" smtClean="0">
                <a:latin typeface="宋体" charset="-122"/>
                <a:ea typeface="宋体" charset="-122"/>
              </a:rPr>
              <a:t>：    合并或分解</a:t>
            </a:r>
            <a:r>
              <a:rPr lang="zh-CN" altLang="en-US" smtClean="0">
                <a:solidFill>
                  <a:srgbClr val="0000FF"/>
                </a:solidFill>
                <a:latin typeface="宋体" charset="-122"/>
                <a:ea typeface="宋体" charset="-122"/>
              </a:rPr>
              <a:t>投影</a:t>
            </a:r>
            <a:r>
              <a:rPr lang="zh-CN" altLang="en-US" smtClean="0">
                <a:latin typeface="宋体" charset="-122"/>
                <a:ea typeface="宋体" charset="-122"/>
              </a:rPr>
              <a:t>运算</a:t>
            </a:r>
          </a:p>
          <a:p>
            <a:pPr algn="just">
              <a:lnSpc>
                <a:spcPct val="130000"/>
              </a:lnSpc>
              <a:buFontTx/>
              <a:buNone/>
            </a:pPr>
            <a:r>
              <a:rPr lang="en-US" altLang="zh-CN" smtClean="0">
                <a:latin typeface="宋体" charset="-122"/>
                <a:ea typeface="宋体" charset="-122"/>
              </a:rPr>
              <a:t>4</a:t>
            </a:r>
            <a:r>
              <a:rPr lang="zh-CN" altLang="en-US" smtClean="0">
                <a:latin typeface="宋体" charset="-122"/>
                <a:ea typeface="宋体" charset="-122"/>
              </a:rPr>
              <a:t>：    合并或分解</a:t>
            </a:r>
            <a:r>
              <a:rPr lang="zh-CN" altLang="en-US" smtClean="0">
                <a:solidFill>
                  <a:srgbClr val="0000FF"/>
                </a:solidFill>
                <a:latin typeface="宋体" charset="-122"/>
                <a:ea typeface="宋体" charset="-122"/>
              </a:rPr>
              <a:t>选择</a:t>
            </a:r>
            <a:r>
              <a:rPr lang="zh-CN" altLang="en-US" smtClean="0">
                <a:latin typeface="宋体" charset="-122"/>
                <a:ea typeface="宋体" charset="-122"/>
              </a:rPr>
              <a:t>运算</a:t>
            </a:r>
          </a:p>
          <a:p>
            <a:pPr algn="just">
              <a:lnSpc>
                <a:spcPct val="130000"/>
              </a:lnSpc>
              <a:buFontTx/>
              <a:buNone/>
            </a:pPr>
            <a:r>
              <a:rPr lang="en-US" altLang="zh-CN" smtClean="0">
                <a:latin typeface="宋体" charset="-122"/>
                <a:ea typeface="宋体" charset="-122"/>
              </a:rPr>
              <a:t>5-8</a:t>
            </a:r>
            <a:r>
              <a:rPr lang="zh-CN" altLang="en-US" smtClean="0">
                <a:latin typeface="宋体" charset="-122"/>
                <a:ea typeface="宋体" charset="-122"/>
              </a:rPr>
              <a:t>： 选择运算与其他运算交换</a:t>
            </a:r>
          </a:p>
          <a:p>
            <a:pPr>
              <a:lnSpc>
                <a:spcPct val="130000"/>
              </a:lnSpc>
              <a:buFontTx/>
              <a:buNone/>
            </a:pPr>
            <a:r>
              <a:rPr lang="en-US" altLang="zh-CN" smtClean="0">
                <a:latin typeface="宋体" charset="-122"/>
                <a:ea typeface="宋体" charset="-122"/>
              </a:rPr>
              <a:t>5</a:t>
            </a:r>
            <a:r>
              <a:rPr lang="zh-CN" altLang="en-US" smtClean="0">
                <a:latin typeface="宋体" charset="-122"/>
                <a:ea typeface="宋体" charset="-122"/>
              </a:rPr>
              <a:t>，</a:t>
            </a:r>
            <a:r>
              <a:rPr lang="en-US" altLang="zh-CN" smtClean="0">
                <a:latin typeface="宋体" charset="-122"/>
                <a:ea typeface="宋体" charset="-122"/>
              </a:rPr>
              <a:t>9</a:t>
            </a:r>
            <a:r>
              <a:rPr lang="zh-CN" altLang="en-US" smtClean="0">
                <a:latin typeface="宋体" charset="-122"/>
                <a:ea typeface="宋体" charset="-122"/>
              </a:rPr>
              <a:t>，</a:t>
            </a:r>
            <a:r>
              <a:rPr lang="en-US" altLang="zh-CN" smtClean="0">
                <a:latin typeface="宋体" charset="-122"/>
                <a:ea typeface="宋体" charset="-122"/>
              </a:rPr>
              <a:t>10</a:t>
            </a:r>
            <a:r>
              <a:rPr lang="zh-CN" altLang="en-US" smtClean="0">
                <a:latin typeface="宋体" charset="-122"/>
                <a:ea typeface="宋体" charset="-122"/>
              </a:rPr>
              <a:t>： 投影运算与其他运算交换 </a:t>
            </a:r>
          </a:p>
          <a:p>
            <a:endParaRPr lang="zh-CN" altLang="en-US" smtClean="0">
              <a:latin typeface="宋体" charset="-122"/>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5475" name="Rectangle 3"/>
          <p:cNvSpPr>
            <a:spLocks noGrp="1" noChangeArrowheads="1"/>
          </p:cNvSpPr>
          <p:nvPr>
            <p:ph type="subTitle" sz="quarter" idx="1"/>
          </p:nvPr>
        </p:nvSpPr>
        <p:spPr>
          <a:xfrm>
            <a:off x="2146300" y="3505200"/>
            <a:ext cx="5745163" cy="976313"/>
          </a:xfrm>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0" indent="0" algn="ctr">
              <a:lnSpc>
                <a:spcPct val="95000"/>
              </a:lnSpc>
              <a:spcBef>
                <a:spcPct val="10000"/>
              </a:spcBef>
              <a:buFont typeface="Wingdings" pitchFamily="2" charset="2"/>
              <a:buNone/>
              <a:defRPr sz="3200">
                <a:solidFill>
                  <a:srgbClr val="C1C4DD"/>
                </a:solidFill>
              </a:defRPr>
            </a:lvl1pPr>
          </a:lstStyle>
          <a:p>
            <a:pPr lvl="0"/>
            <a:r>
              <a:rPr lang="en-US" altLang="en-US" noProof="0" smtClean="0"/>
              <a:t>Speaker’s Name,</a:t>
            </a:r>
          </a:p>
          <a:p>
            <a:pPr lvl="0"/>
            <a:r>
              <a:rPr lang="en-US" altLang="en-US" noProof="0" smtClean="0"/>
              <a:t>Speaker’s Title</a:t>
            </a:r>
          </a:p>
        </p:txBody>
      </p:sp>
      <p:sp>
        <p:nvSpPr>
          <p:cNvPr id="105476" name="Rectangle 4"/>
          <p:cNvSpPr>
            <a:spLocks noGrp="1" noChangeArrowheads="1"/>
          </p:cNvSpPr>
          <p:nvPr>
            <p:ph type="ctrTitle" sz="quarter"/>
          </p:nvPr>
        </p:nvSpPr>
        <p:spPr>
          <a:xfrm>
            <a:off x="1096963" y="2136775"/>
            <a:ext cx="7608887" cy="1968500"/>
          </a:xfrm>
          <a:effectLst/>
          <a:extLst>
            <a:ext uri="{AF507438-7753-43E0-B8FC-AC1667EBCBE1}">
              <a14:hiddenEffects xmlns:a14="http://schemas.microsoft.com/office/drawing/2010/main">
                <a:effectLst>
                  <a:outerShdw dist="17961" dir="2700000" algn="ctr" rotWithShape="0">
                    <a:schemeClr val="bg1"/>
                  </a:outerShdw>
                </a:effectLst>
              </a14:hiddenEffects>
            </a:ext>
          </a:extLst>
        </p:spPr>
        <p:txBody>
          <a:bodyPr anchor="t"/>
          <a:lstStyle>
            <a:lvl1pPr algn="ctr">
              <a:lnSpc>
                <a:spcPct val="95000"/>
              </a:lnSpc>
              <a:buClr>
                <a:schemeClr val="folHlink"/>
              </a:buClr>
              <a:buSzPct val="95000"/>
              <a:defRPr sz="6800"/>
            </a:lvl1pPr>
          </a:lstStyle>
          <a:p>
            <a:pPr lvl="0"/>
            <a:r>
              <a:rPr lang="en-US" altLang="en-US" noProof="0" smtClean="0"/>
              <a:t>Click to edit Master title style</a:t>
            </a:r>
          </a:p>
        </p:txBody>
      </p:sp>
    </p:spTree>
    <p:extLst>
      <p:ext uri="{BB962C8B-B14F-4D97-AF65-F5344CB8AC3E}">
        <p14:creationId xmlns:p14="http://schemas.microsoft.com/office/powerpoint/2010/main" val="418325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1AC54B3E-7655-4149-99C5-E3EF7D02861C}"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2A8DE3A3-F474-4772-BD4B-52248DC62758}" type="datetime1">
              <a:rPr lang="zh-CN" altLang="en-US"/>
              <a:pPr>
                <a:defRPr/>
              </a:pPr>
              <a:t>2018/5/9</a:t>
            </a:fld>
            <a:endParaRPr lang="en-US" altLang="zh-CN" sz="1000"/>
          </a:p>
        </p:txBody>
      </p:sp>
    </p:spTree>
    <p:extLst>
      <p:ext uri="{BB962C8B-B14F-4D97-AF65-F5344CB8AC3E}">
        <p14:creationId xmlns:p14="http://schemas.microsoft.com/office/powerpoint/2010/main" val="1863877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65988" y="255588"/>
            <a:ext cx="2205037" cy="34051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255588"/>
            <a:ext cx="6462713" cy="34051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1472BDD2-5C58-4D73-9C02-C58FFF3BF9DB}"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158F759B-E85C-4988-95ED-57472E4F9767}" type="datetime1">
              <a:rPr lang="zh-CN" altLang="en-US"/>
              <a:pPr>
                <a:defRPr/>
              </a:pPr>
              <a:t>2018/5/9</a:t>
            </a:fld>
            <a:endParaRPr lang="en-US" altLang="zh-CN" sz="1000"/>
          </a:p>
        </p:txBody>
      </p:sp>
    </p:spTree>
    <p:extLst>
      <p:ext uri="{BB962C8B-B14F-4D97-AF65-F5344CB8AC3E}">
        <p14:creationId xmlns:p14="http://schemas.microsoft.com/office/powerpoint/2010/main" val="48417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255588"/>
            <a:ext cx="8820150" cy="65881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0875" y="1143000"/>
            <a:ext cx="4333875" cy="2517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37150" y="1143000"/>
            <a:ext cx="4333875" cy="2517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sldNum" sz="quarter" idx="10"/>
          </p:nvPr>
        </p:nvSpPr>
        <p:spPr>
          <a:ln/>
        </p:spPr>
        <p:txBody>
          <a:bodyPr/>
          <a:lstStyle>
            <a:lvl1pPr>
              <a:defRPr/>
            </a:lvl1pPr>
          </a:lstStyle>
          <a:p>
            <a:pPr>
              <a:defRPr/>
            </a:pPr>
            <a:fld id="{55266A8F-AA25-466A-9C7C-B38E79287417}"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DE451C73-DD98-47B9-818A-297944D0DE1E}" type="datetime1">
              <a:rPr lang="zh-CN" altLang="en-US"/>
              <a:pPr>
                <a:defRPr/>
              </a:pPr>
              <a:t>2018/5/9</a:t>
            </a:fld>
            <a:endParaRPr lang="en-US" altLang="zh-CN" sz="1000"/>
          </a:p>
        </p:txBody>
      </p:sp>
    </p:spTree>
    <p:extLst>
      <p:ext uri="{BB962C8B-B14F-4D97-AF65-F5344CB8AC3E}">
        <p14:creationId xmlns:p14="http://schemas.microsoft.com/office/powerpoint/2010/main" val="504076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8E85C290-66D7-462D-A3D3-BF1D489C307C}"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243232A3-5862-4980-BEDF-A7E6FECDDA58}" type="datetime1">
              <a:rPr lang="zh-CN" altLang="en-US"/>
              <a:pPr>
                <a:defRPr/>
              </a:pPr>
              <a:t>2018/5/9</a:t>
            </a:fld>
            <a:endParaRPr lang="en-US" altLang="zh-CN" sz="1000"/>
          </a:p>
        </p:txBody>
      </p:sp>
    </p:spTree>
    <p:extLst>
      <p:ext uri="{BB962C8B-B14F-4D97-AF65-F5344CB8AC3E}">
        <p14:creationId xmlns:p14="http://schemas.microsoft.com/office/powerpoint/2010/main" val="711056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6DCD30C9-8766-4777-BD9E-228E2EEA9FA5}"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AB4AD31A-6BD5-412C-B682-2F6DDBFB9341}" type="datetime1">
              <a:rPr lang="zh-CN" altLang="en-US"/>
              <a:pPr>
                <a:defRPr/>
              </a:pPr>
              <a:t>2018/5/9</a:t>
            </a:fld>
            <a:endParaRPr lang="en-US" altLang="zh-CN" sz="1000"/>
          </a:p>
        </p:txBody>
      </p:sp>
    </p:spTree>
    <p:extLst>
      <p:ext uri="{BB962C8B-B14F-4D97-AF65-F5344CB8AC3E}">
        <p14:creationId xmlns:p14="http://schemas.microsoft.com/office/powerpoint/2010/main" val="151434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875"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37150"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sldNum" sz="quarter" idx="10"/>
          </p:nvPr>
        </p:nvSpPr>
        <p:spPr>
          <a:ln/>
        </p:spPr>
        <p:txBody>
          <a:bodyPr/>
          <a:lstStyle>
            <a:lvl1pPr>
              <a:defRPr/>
            </a:lvl1pPr>
          </a:lstStyle>
          <a:p>
            <a:pPr>
              <a:defRPr/>
            </a:pPr>
            <a:fld id="{508EEFCA-3134-45DF-ABF8-EF6709FA46AC}"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277C6B66-3CFD-444D-A75F-33C8AAAB0CDA}" type="datetime1">
              <a:rPr lang="zh-CN" altLang="en-US"/>
              <a:pPr>
                <a:defRPr/>
              </a:pPr>
              <a:t>2018/5/9</a:t>
            </a:fld>
            <a:endParaRPr lang="en-US" altLang="zh-CN" sz="1000"/>
          </a:p>
        </p:txBody>
      </p:sp>
    </p:spTree>
    <p:extLst>
      <p:ext uri="{BB962C8B-B14F-4D97-AF65-F5344CB8AC3E}">
        <p14:creationId xmlns:p14="http://schemas.microsoft.com/office/powerpoint/2010/main" val="1963540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sldNum" sz="quarter" idx="10"/>
          </p:nvPr>
        </p:nvSpPr>
        <p:spPr>
          <a:ln/>
        </p:spPr>
        <p:txBody>
          <a:bodyPr/>
          <a:lstStyle>
            <a:lvl1pPr>
              <a:defRPr/>
            </a:lvl1pPr>
          </a:lstStyle>
          <a:p>
            <a:pPr>
              <a:defRPr/>
            </a:pPr>
            <a:fld id="{2BE9B577-B3F0-48AD-8193-58A4B7A15C95}" type="slidenum">
              <a:rPr lang="zh-CN" altLang="en-US"/>
              <a:pPr>
                <a:defRPr/>
              </a:pPr>
              <a:t>‹#›</a:t>
            </a:fld>
            <a:endParaRPr lang="en-US" altLang="zh-CN"/>
          </a:p>
        </p:txBody>
      </p:sp>
      <p:sp>
        <p:nvSpPr>
          <p:cNvPr id="8" name="Rectangle 7"/>
          <p:cNvSpPr>
            <a:spLocks noGrp="1" noChangeArrowheads="1"/>
          </p:cNvSpPr>
          <p:nvPr>
            <p:ph type="dt" sz="half" idx="11"/>
          </p:nvPr>
        </p:nvSpPr>
        <p:spPr>
          <a:ln/>
        </p:spPr>
        <p:txBody>
          <a:bodyPr/>
          <a:lstStyle>
            <a:lvl1pPr>
              <a:defRPr/>
            </a:lvl1pPr>
          </a:lstStyle>
          <a:p>
            <a:pPr>
              <a:defRPr/>
            </a:pPr>
            <a:fld id="{C032F7A3-A369-4D30-B7EB-5A340613AB92}" type="datetime1">
              <a:rPr lang="zh-CN" altLang="en-US"/>
              <a:pPr>
                <a:defRPr/>
              </a:pPr>
              <a:t>2018/5/9</a:t>
            </a:fld>
            <a:endParaRPr lang="en-US" altLang="zh-CN" sz="1000"/>
          </a:p>
        </p:txBody>
      </p:sp>
    </p:spTree>
    <p:extLst>
      <p:ext uri="{BB962C8B-B14F-4D97-AF65-F5344CB8AC3E}">
        <p14:creationId xmlns:p14="http://schemas.microsoft.com/office/powerpoint/2010/main" val="3058120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sldNum" sz="quarter" idx="10"/>
          </p:nvPr>
        </p:nvSpPr>
        <p:spPr>
          <a:ln/>
        </p:spPr>
        <p:txBody>
          <a:bodyPr/>
          <a:lstStyle>
            <a:lvl1pPr>
              <a:defRPr/>
            </a:lvl1pPr>
          </a:lstStyle>
          <a:p>
            <a:pPr>
              <a:defRPr/>
            </a:pPr>
            <a:fld id="{F1F61125-CFEC-4EA6-AF3A-A6F51EAD28FF}" type="slidenum">
              <a:rPr lang="zh-CN" altLang="en-US"/>
              <a:pPr>
                <a:defRPr/>
              </a:pPr>
              <a:t>‹#›</a:t>
            </a:fld>
            <a:endParaRPr lang="en-US" altLang="zh-CN"/>
          </a:p>
        </p:txBody>
      </p:sp>
      <p:sp>
        <p:nvSpPr>
          <p:cNvPr id="4" name="Rectangle 7"/>
          <p:cNvSpPr>
            <a:spLocks noGrp="1" noChangeArrowheads="1"/>
          </p:cNvSpPr>
          <p:nvPr>
            <p:ph type="dt" sz="half" idx="11"/>
          </p:nvPr>
        </p:nvSpPr>
        <p:spPr>
          <a:ln/>
        </p:spPr>
        <p:txBody>
          <a:bodyPr/>
          <a:lstStyle>
            <a:lvl1pPr>
              <a:defRPr/>
            </a:lvl1pPr>
          </a:lstStyle>
          <a:p>
            <a:pPr>
              <a:defRPr/>
            </a:pPr>
            <a:fld id="{5E904EBC-4896-4DBF-9302-960DB0F527EA}" type="datetime1">
              <a:rPr lang="zh-CN" altLang="en-US"/>
              <a:pPr>
                <a:defRPr/>
              </a:pPr>
              <a:t>2018/5/9</a:t>
            </a:fld>
            <a:endParaRPr lang="en-US" altLang="zh-CN" sz="1000"/>
          </a:p>
        </p:txBody>
      </p:sp>
    </p:spTree>
    <p:extLst>
      <p:ext uri="{BB962C8B-B14F-4D97-AF65-F5344CB8AC3E}">
        <p14:creationId xmlns:p14="http://schemas.microsoft.com/office/powerpoint/2010/main" val="65872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02CD3EDE-45A3-46CA-81B1-1D08409447E8}" type="slidenum">
              <a:rPr lang="zh-CN" altLang="en-US"/>
              <a:pPr>
                <a:defRPr/>
              </a:pPr>
              <a:t>‹#›</a:t>
            </a:fld>
            <a:endParaRPr lang="en-US" altLang="zh-CN"/>
          </a:p>
        </p:txBody>
      </p:sp>
      <p:sp>
        <p:nvSpPr>
          <p:cNvPr id="3" name="Rectangle 7"/>
          <p:cNvSpPr>
            <a:spLocks noGrp="1" noChangeArrowheads="1"/>
          </p:cNvSpPr>
          <p:nvPr>
            <p:ph type="dt" sz="half" idx="11"/>
          </p:nvPr>
        </p:nvSpPr>
        <p:spPr>
          <a:ln/>
        </p:spPr>
        <p:txBody>
          <a:bodyPr/>
          <a:lstStyle>
            <a:lvl1pPr>
              <a:defRPr/>
            </a:lvl1pPr>
          </a:lstStyle>
          <a:p>
            <a:pPr>
              <a:defRPr/>
            </a:pPr>
            <a:fld id="{DD89193C-0017-4271-822B-6030911EF002}" type="datetime1">
              <a:rPr lang="zh-CN" altLang="en-US"/>
              <a:pPr>
                <a:defRPr/>
              </a:pPr>
              <a:t>2018/5/9</a:t>
            </a:fld>
            <a:endParaRPr lang="en-US" altLang="zh-CN" sz="1000"/>
          </a:p>
        </p:txBody>
      </p:sp>
    </p:spTree>
    <p:extLst>
      <p:ext uri="{BB962C8B-B14F-4D97-AF65-F5344CB8AC3E}">
        <p14:creationId xmlns:p14="http://schemas.microsoft.com/office/powerpoint/2010/main" val="311885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DFFAA8E6-B4B6-4458-BD3F-89E3CAB77178}"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F4A5C235-1069-4AFA-8F0D-2F5470E52925}" type="datetime1">
              <a:rPr lang="zh-CN" altLang="en-US"/>
              <a:pPr>
                <a:defRPr/>
              </a:pPr>
              <a:t>2018/5/9</a:t>
            </a:fld>
            <a:endParaRPr lang="en-US" altLang="zh-CN" sz="1000"/>
          </a:p>
        </p:txBody>
      </p:sp>
    </p:spTree>
    <p:extLst>
      <p:ext uri="{BB962C8B-B14F-4D97-AF65-F5344CB8AC3E}">
        <p14:creationId xmlns:p14="http://schemas.microsoft.com/office/powerpoint/2010/main" val="3103593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94CCB48E-459C-46A6-BE6F-FD6A8F638DE3}"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0329DDFC-585A-4EB2-ADC2-BA0A7FD14A59}" type="datetime1">
              <a:rPr lang="zh-CN" altLang="en-US"/>
              <a:pPr>
                <a:defRPr/>
              </a:pPr>
              <a:t>2018/5/9</a:t>
            </a:fld>
            <a:endParaRPr lang="en-US" altLang="zh-CN" sz="1000"/>
          </a:p>
        </p:txBody>
      </p:sp>
    </p:spTree>
    <p:extLst>
      <p:ext uri="{BB962C8B-B14F-4D97-AF65-F5344CB8AC3E}">
        <p14:creationId xmlns:p14="http://schemas.microsoft.com/office/powerpoint/2010/main" val="404156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50875" y="1143000"/>
            <a:ext cx="8820150"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en-US" smtClean="0"/>
              <a:t>Body Text</a:t>
            </a:r>
          </a:p>
          <a:p>
            <a:pPr lvl="1"/>
            <a:r>
              <a:rPr lang="en-US" altLang="en-US" smtClean="0"/>
              <a:t> 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Rectangle 3"/>
          <p:cNvSpPr>
            <a:spLocks noChangeArrowheads="1"/>
          </p:cNvSpPr>
          <p:nvPr/>
        </p:nvSpPr>
        <p:spPr bwMode="auto">
          <a:xfrm>
            <a:off x="4852988" y="2967038"/>
            <a:ext cx="19685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pPr>
              <a:defRPr/>
            </a:pPr>
            <a:endParaRPr lang="zh-CN" altLang="en-US" smtClean="0"/>
          </a:p>
        </p:txBody>
      </p:sp>
      <p:sp>
        <p:nvSpPr>
          <p:cNvPr id="104452" name="Rectangle 4"/>
          <p:cNvSpPr>
            <a:spLocks noGrp="1" noChangeArrowheads="1"/>
          </p:cNvSpPr>
          <p:nvPr>
            <p:ph type="title"/>
          </p:nvPr>
        </p:nvSpPr>
        <p:spPr bwMode="auto">
          <a:xfrm>
            <a:off x="650875" y="255588"/>
            <a:ext cx="8820150" cy="6588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altLang="en-US" smtClean="0"/>
              <a:t>Slide Title</a:t>
            </a:r>
          </a:p>
        </p:txBody>
      </p:sp>
      <p:sp>
        <p:nvSpPr>
          <p:cNvPr id="104456" name="Rectangle 8"/>
          <p:cNvSpPr>
            <a:spLocks noGrp="1" noChangeArrowheads="1"/>
          </p:cNvSpPr>
          <p:nvPr>
            <p:ph type="sldNum" sz="quarter" idx="4"/>
          </p:nvPr>
        </p:nvSpPr>
        <p:spPr bwMode="auto">
          <a:xfrm>
            <a:off x="7321550" y="6324600"/>
            <a:ext cx="25019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115646" tIns="57824" rIns="115646" bIns="57824" numCol="1" anchor="t" anchorCtr="0" compatLnSpc="1">
            <a:prstTxWarp prst="textNoShape">
              <a:avLst/>
            </a:prstTxWarp>
          </a:bodyPr>
          <a:lstStyle>
            <a:lvl1pPr algn="r" defTabSz="1157288">
              <a:defRPr sz="2000" b="1">
                <a:latin typeface="Arial" pitchFamily="34" charset="0"/>
                <a:ea typeface="宋体" pitchFamily="2" charset="-122"/>
              </a:defRPr>
            </a:lvl1pPr>
          </a:lstStyle>
          <a:p>
            <a:pPr>
              <a:defRPr/>
            </a:pPr>
            <a:fld id="{6C24B403-290C-4160-B2EA-69B3C6C288DA}" type="slidenum">
              <a:rPr lang="zh-CN" altLang="en-US"/>
              <a:pPr>
                <a:defRPr/>
              </a:pPr>
              <a:t>‹#›</a:t>
            </a:fld>
            <a:endParaRPr lang="en-US" altLang="zh-CN"/>
          </a:p>
        </p:txBody>
      </p:sp>
      <p:sp>
        <p:nvSpPr>
          <p:cNvPr id="104455" name="Rectangle 7"/>
          <p:cNvSpPr>
            <a:spLocks noGrp="1" noChangeArrowheads="1"/>
          </p:cNvSpPr>
          <p:nvPr>
            <p:ph type="dt" sz="half" idx="2"/>
          </p:nvPr>
        </p:nvSpPr>
        <p:spPr bwMode="auto">
          <a:xfrm>
            <a:off x="14288" y="6350000"/>
            <a:ext cx="2297112"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115646" tIns="57824" rIns="115646" bIns="57824" numCol="1" anchor="t" anchorCtr="0" compatLnSpc="1">
            <a:prstTxWarp prst="textNoShape">
              <a:avLst/>
            </a:prstTxWarp>
          </a:bodyPr>
          <a:lstStyle>
            <a:lvl1pPr algn="l" defTabSz="1157288">
              <a:defRPr sz="1800" b="1">
                <a:latin typeface="Arial" pitchFamily="34" charset="0"/>
                <a:ea typeface="宋体" pitchFamily="2" charset="-122"/>
              </a:defRPr>
            </a:lvl1pPr>
          </a:lstStyle>
          <a:p>
            <a:pPr>
              <a:defRPr/>
            </a:pPr>
            <a:fld id="{EA431C10-C67B-4E75-925E-FAA0C6490F56}" type="datetime1">
              <a:rPr lang="zh-CN" altLang="en-US"/>
              <a:pPr>
                <a:defRPr/>
              </a:pPr>
              <a:t>2018/5/9</a:t>
            </a:fld>
            <a:endParaRPr lang="en-US" altLang="zh-CN" sz="1000"/>
          </a:p>
        </p:txBody>
      </p:sp>
    </p:spTree>
  </p:cSld>
  <p:clrMap bg1="lt1" tx1="dk1" bg2="lt2" tx2="dk2" accent1="accent1" accent2="accent2" accent3="accent3" accent4="accent4" accent5="accent5" accent6="accent6" hlink="hlink" folHlink="folHlink"/>
  <p:sldLayoutIdLst>
    <p:sldLayoutId id="2147483701"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iming>
    <p:tnLst>
      <p:par>
        <p:cTn id="1" dur="indefinite" restart="never" nodeType="tmRoot"/>
      </p:par>
    </p:tnLst>
  </p:timing>
  <p:hf hdr="0" ftr="0"/>
  <p:txStyles>
    <p:titleStyle>
      <a:lvl1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mj-lt"/>
          <a:ea typeface="+mj-ea"/>
          <a:cs typeface="+mj-cs"/>
        </a:defRPr>
      </a:lvl1pPr>
      <a:lvl2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2pPr>
      <a:lvl3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3pPr>
      <a:lvl4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4pPr>
      <a:lvl5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5pPr>
      <a:lvl6pPr marL="4572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6pPr>
      <a:lvl7pPr marL="9144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7pPr>
      <a:lvl8pPr marL="13716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8pPr>
      <a:lvl9pPr marL="18288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9pPr>
    </p:titleStyle>
    <p:bodyStyle>
      <a:lvl1pPr marL="258763" indent="-258763" algn="l" defTabSz="814388" rtl="0" eaLnBrk="0" fontAlgn="base" hangingPunct="0">
        <a:lnSpc>
          <a:spcPct val="90000"/>
        </a:lnSpc>
        <a:spcBef>
          <a:spcPct val="35000"/>
        </a:spcBef>
        <a:spcAft>
          <a:spcPct val="0"/>
        </a:spcAft>
        <a:buClr>
          <a:srgbClr val="27305F"/>
        </a:buClr>
        <a:buSzPct val="60000"/>
        <a:buFont typeface="Wingdings" pitchFamily="2" charset="2"/>
        <a:buChar char="n"/>
        <a:defRPr sz="2800" b="1">
          <a:solidFill>
            <a:schemeClr val="tx1"/>
          </a:solidFill>
          <a:latin typeface="+mn-lt"/>
          <a:ea typeface="+mn-ea"/>
          <a:cs typeface="+mn-cs"/>
        </a:defRPr>
      </a:lvl1pPr>
      <a:lvl2pPr marL="649288" indent="-261938"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2pPr>
      <a:lvl3pPr marL="1027113" indent="-249238" algn="l" defTabSz="814388" rtl="0" eaLnBrk="0" fontAlgn="base" hangingPunct="0">
        <a:lnSpc>
          <a:spcPct val="90000"/>
        </a:lnSpc>
        <a:spcBef>
          <a:spcPct val="35000"/>
        </a:spcBef>
        <a:spcAft>
          <a:spcPct val="0"/>
        </a:spcAft>
        <a:buClr>
          <a:srgbClr val="27305F"/>
        </a:buClr>
        <a:buFont typeface="Wingdings" pitchFamily="2" charset="2"/>
        <a:buChar char="Ø"/>
        <a:defRPr sz="2800" b="1">
          <a:solidFill>
            <a:schemeClr val="tx1"/>
          </a:solidFill>
          <a:latin typeface="+mn-lt"/>
          <a:ea typeface="+mn-ea"/>
        </a:defRPr>
      </a:lvl3pPr>
      <a:lvl4pPr marL="1416050"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4pPr>
      <a:lvl5pPr marL="18049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5pPr>
      <a:lvl6pPr marL="22621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6pPr>
      <a:lvl7pPr marL="27193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7pPr>
      <a:lvl8pPr marL="31765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8pPr>
      <a:lvl9pPr marL="36337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8.pn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 Id="rId9" Type="http://schemas.openxmlformats.org/officeDocument/2006/relationships/image" Target="../media/image11.wmf"/></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3.bin"/><Relationship Id="rId18" Type="http://schemas.openxmlformats.org/officeDocument/2006/relationships/image" Target="../media/image19.wmf"/><Relationship Id="rId3" Type="http://schemas.openxmlformats.org/officeDocument/2006/relationships/oleObject" Target="../embeddings/oleObject8.bin"/><Relationship Id="rId21" Type="http://schemas.openxmlformats.org/officeDocument/2006/relationships/oleObject" Target="../embeddings/oleObject17.bin"/><Relationship Id="rId7" Type="http://schemas.openxmlformats.org/officeDocument/2006/relationships/oleObject" Target="../embeddings/oleObject10.bin"/><Relationship Id="rId12" Type="http://schemas.openxmlformats.org/officeDocument/2006/relationships/image" Target="../media/image16.wmf"/><Relationship Id="rId17" Type="http://schemas.openxmlformats.org/officeDocument/2006/relationships/oleObject" Target="../embeddings/oleObject15.bin"/><Relationship Id="rId2" Type="http://schemas.openxmlformats.org/officeDocument/2006/relationships/slideLayout" Target="../slideLayouts/slideLayout2.xml"/><Relationship Id="rId16" Type="http://schemas.openxmlformats.org/officeDocument/2006/relationships/image" Target="../media/image18.wmf"/><Relationship Id="rId20" Type="http://schemas.openxmlformats.org/officeDocument/2006/relationships/image" Target="../media/image20.wmf"/><Relationship Id="rId1" Type="http://schemas.openxmlformats.org/officeDocument/2006/relationships/vmlDrawing" Target="../drawings/vmlDrawing6.vml"/><Relationship Id="rId6" Type="http://schemas.openxmlformats.org/officeDocument/2006/relationships/image" Target="../media/image13.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5.wmf"/><Relationship Id="rId19" Type="http://schemas.openxmlformats.org/officeDocument/2006/relationships/oleObject" Target="../embeddings/oleObject16.bin"/><Relationship Id="rId4" Type="http://schemas.openxmlformats.org/officeDocument/2006/relationships/image" Target="../media/image12.wmf"/><Relationship Id="rId9" Type="http://schemas.openxmlformats.org/officeDocument/2006/relationships/oleObject" Target="../embeddings/oleObject11.bin"/><Relationship Id="rId14" Type="http://schemas.openxmlformats.org/officeDocument/2006/relationships/image" Target="../media/image17.wmf"/><Relationship Id="rId22" Type="http://schemas.openxmlformats.org/officeDocument/2006/relationships/image" Target="../media/image21.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6.wmf"/><Relationship Id="rId3" Type="http://schemas.openxmlformats.org/officeDocument/2006/relationships/notesSlide" Target="../notesSlides/notesSlide9.xml"/><Relationship Id="rId7" Type="http://schemas.openxmlformats.org/officeDocument/2006/relationships/image" Target="../media/image23.wmf"/><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9.bin"/><Relationship Id="rId11" Type="http://schemas.openxmlformats.org/officeDocument/2006/relationships/image" Target="../media/image25.wmf"/><Relationship Id="rId5" Type="http://schemas.openxmlformats.org/officeDocument/2006/relationships/image" Target="../media/image22.wmf"/><Relationship Id="rId15" Type="http://schemas.openxmlformats.org/officeDocument/2006/relationships/image" Target="../media/image27.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4.wmf"/><Relationship Id="rId14" Type="http://schemas.openxmlformats.org/officeDocument/2006/relationships/oleObject" Target="../embeddings/oleObject23.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0.emf"/><Relationship Id="rId4" Type="http://schemas.openxmlformats.org/officeDocument/2006/relationships/oleObject" Target="../embeddings/oleObject24.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1.e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32.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6" name="Rectangle 4"/>
          <p:cNvSpPr>
            <a:spLocks noGrp="1" noChangeArrowheads="1"/>
          </p:cNvSpPr>
          <p:nvPr>
            <p:ph type="ctrTitle"/>
          </p:nvPr>
        </p:nvSpPr>
        <p:spPr/>
        <p:txBody>
          <a:bodyPr/>
          <a:lstStyle/>
          <a:p>
            <a:pPr>
              <a:defRPr/>
            </a:pPr>
            <a:r>
              <a:rPr lang="zh-CN" altLang="en-US" smtClean="0"/>
              <a:t>第5章 查询处理和查询优化</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A3CDD69C-8677-4E15-A09E-D11A85B9E83B}" type="slidenum">
              <a:rPr lang="zh-CN" altLang="en-US" sz="2000" smtClean="0"/>
              <a:pPr/>
              <a:t>10</a:t>
            </a:fld>
            <a:endParaRPr lang="en-US" altLang="zh-CN" sz="2000" smtClean="0"/>
          </a:p>
        </p:txBody>
      </p:sp>
      <p:sp>
        <p:nvSpPr>
          <p:cNvPr id="1229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AB4475F6-B1A0-4338-83ED-B0121202C470}" type="datetime1">
              <a:rPr lang="zh-CN" altLang="en-US" sz="1800" smtClean="0"/>
              <a:pPr/>
              <a:t>2018/5/9</a:t>
            </a:fld>
            <a:endParaRPr lang="en-US" altLang="zh-CN" sz="1000" smtClean="0"/>
          </a:p>
        </p:txBody>
      </p:sp>
      <p:sp>
        <p:nvSpPr>
          <p:cNvPr id="1581058" name="Rectangle 2"/>
          <p:cNvSpPr>
            <a:spLocks noGrp="1" noChangeArrowheads="1"/>
          </p:cNvSpPr>
          <p:nvPr>
            <p:ph type="title"/>
          </p:nvPr>
        </p:nvSpPr>
        <p:spPr/>
        <p:txBody>
          <a:bodyPr/>
          <a:lstStyle/>
          <a:p>
            <a:pPr>
              <a:defRPr/>
            </a:pPr>
            <a:r>
              <a:rPr lang="en-US" altLang="zh-CN" smtClean="0"/>
              <a:t>1.	</a:t>
            </a:r>
            <a:r>
              <a:rPr lang="zh-CN" altLang="en-US" smtClean="0"/>
              <a:t>选择操作的实现</a:t>
            </a:r>
          </a:p>
        </p:txBody>
      </p:sp>
      <p:sp>
        <p:nvSpPr>
          <p:cNvPr id="12293" name="Rectangle 3"/>
          <p:cNvSpPr>
            <a:spLocks noGrp="1" noChangeArrowheads="1"/>
          </p:cNvSpPr>
          <p:nvPr>
            <p:ph type="body" idx="1"/>
          </p:nvPr>
        </p:nvSpPr>
        <p:spPr>
          <a:xfrm>
            <a:off x="415925" y="1125538"/>
            <a:ext cx="9255125" cy="2219325"/>
          </a:xfrm>
        </p:spPr>
        <p:txBody>
          <a:bodyPr/>
          <a:lstStyle/>
          <a:p>
            <a:r>
              <a:rPr lang="zh-CN" altLang="en-US" smtClean="0"/>
              <a:t>（</a:t>
            </a:r>
            <a:r>
              <a:rPr lang="en-US" altLang="zh-CN" smtClean="0"/>
              <a:t>3</a:t>
            </a:r>
            <a:r>
              <a:rPr lang="zh-CN" altLang="en-US" smtClean="0"/>
              <a:t>）使用索引（或散列）的扫描方法</a:t>
            </a:r>
          </a:p>
          <a:p>
            <a:pPr lvl="1"/>
            <a:r>
              <a:rPr lang="zh-CN" altLang="en-US" smtClean="0"/>
              <a:t>适合选择条件中的属性上有索引</a:t>
            </a:r>
            <a:r>
              <a:rPr lang="en-US" altLang="zh-CN" smtClean="0"/>
              <a:t>(</a:t>
            </a:r>
            <a:r>
              <a:rPr lang="zh-CN" altLang="en-US" smtClean="0"/>
              <a:t>例如</a:t>
            </a:r>
            <a:r>
              <a:rPr lang="en-US" altLang="zh-CN" smtClean="0"/>
              <a:t>B+</a:t>
            </a:r>
            <a:r>
              <a:rPr lang="zh-CN" altLang="en-US" smtClean="0"/>
              <a:t>树索引或</a:t>
            </a:r>
            <a:r>
              <a:rPr lang="en-US" altLang="zh-CN" smtClean="0"/>
              <a:t>Hash</a:t>
            </a:r>
            <a:r>
              <a:rPr lang="zh-CN" altLang="en-US" smtClean="0"/>
              <a:t>索引</a:t>
            </a:r>
            <a:r>
              <a:rPr lang="en-US" altLang="zh-CN" smtClean="0"/>
              <a:t>) </a:t>
            </a:r>
          </a:p>
          <a:p>
            <a:pPr lvl="1"/>
            <a:r>
              <a:rPr lang="zh-CN" altLang="en-US" smtClean="0"/>
              <a:t>通过索引先找到满足条件的元组指针，然后通过该指针继续检索满足查询条件的元组。 </a:t>
            </a:r>
          </a:p>
        </p:txBody>
      </p:sp>
      <p:sp>
        <p:nvSpPr>
          <p:cNvPr id="12294" name="Rectangle 5"/>
          <p:cNvSpPr>
            <a:spLocks noChangeArrowheads="1"/>
          </p:cNvSpPr>
          <p:nvPr/>
        </p:nvSpPr>
        <p:spPr bwMode="auto">
          <a:xfrm>
            <a:off x="0" y="2119313"/>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5724599-FC76-4BC6-8084-7C905A6E8902}" type="slidenum">
              <a:rPr lang="zh-CN" altLang="en-US" sz="2000" smtClean="0"/>
              <a:pPr/>
              <a:t>11</a:t>
            </a:fld>
            <a:endParaRPr lang="en-US" altLang="zh-CN" sz="2000" smtClean="0"/>
          </a:p>
        </p:txBody>
      </p:sp>
      <p:sp>
        <p:nvSpPr>
          <p:cNvPr id="1331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8D0F5A4-F830-4AC5-A24E-4ECDD7CDD203}" type="datetime1">
              <a:rPr lang="zh-CN" altLang="en-US" sz="1800" smtClean="0"/>
              <a:pPr/>
              <a:t>2018/5/9</a:t>
            </a:fld>
            <a:endParaRPr lang="en-US" altLang="zh-CN" sz="1000" smtClean="0"/>
          </a:p>
        </p:txBody>
      </p:sp>
      <p:sp>
        <p:nvSpPr>
          <p:cNvPr id="1629186" name="Rectangle 2"/>
          <p:cNvSpPr>
            <a:spLocks noGrp="1" noChangeArrowheads="1"/>
          </p:cNvSpPr>
          <p:nvPr>
            <p:ph type="title"/>
          </p:nvPr>
        </p:nvSpPr>
        <p:spPr/>
        <p:txBody>
          <a:bodyPr/>
          <a:lstStyle/>
          <a:p>
            <a:pPr>
              <a:defRPr/>
            </a:pPr>
            <a:endParaRPr lang="zh-CN" altLang="en-US" smtClean="0"/>
          </a:p>
        </p:txBody>
      </p:sp>
      <p:sp>
        <p:nvSpPr>
          <p:cNvPr id="13317" name="Rectangle 3"/>
          <p:cNvSpPr>
            <a:spLocks noGrp="1" noChangeArrowheads="1"/>
          </p:cNvSpPr>
          <p:nvPr>
            <p:ph type="body" idx="1"/>
          </p:nvPr>
        </p:nvSpPr>
        <p:spPr/>
        <p:txBody>
          <a:bodyPr/>
          <a:lstStyle/>
          <a:p>
            <a:endParaRPr lang="zh-CN" altLang="en-US" smtClean="0"/>
          </a:p>
        </p:txBody>
      </p:sp>
      <p:pic>
        <p:nvPicPr>
          <p:cNvPr id="133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936163"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29189" name="Group 5"/>
          <p:cNvGrpSpPr>
            <a:grpSpLocks/>
          </p:cNvGrpSpPr>
          <p:nvPr/>
        </p:nvGrpSpPr>
        <p:grpSpPr bwMode="auto">
          <a:xfrm>
            <a:off x="0" y="4352925"/>
            <a:ext cx="4800600" cy="2290763"/>
            <a:chOff x="192" y="1104"/>
            <a:chExt cx="2496" cy="1443"/>
          </a:xfrm>
        </p:grpSpPr>
        <p:sp>
          <p:nvSpPr>
            <p:cNvPr id="13323" name="Text Box 6"/>
            <p:cNvSpPr txBox="1">
              <a:spLocks noChangeArrowheads="1"/>
            </p:cNvSpPr>
            <p:nvPr/>
          </p:nvSpPr>
          <p:spPr bwMode="auto">
            <a:xfrm>
              <a:off x="249" y="1104"/>
              <a:ext cx="2439" cy="1443"/>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lnSpc>
                  <a:spcPct val="80000"/>
                </a:lnSpc>
                <a:spcBef>
                  <a:spcPct val="35000"/>
                </a:spcBef>
                <a:buClr>
                  <a:srgbClr val="27305F"/>
                </a:buClr>
                <a:buSzPct val="60000"/>
                <a:buFont typeface="Wingdings" pitchFamily="2" charset="2"/>
                <a:buNone/>
              </a:pPr>
              <a:r>
                <a:rPr lang="zh-CN" altLang="en-US" sz="2800" b="1">
                  <a:latin typeface="Times New Roman" pitchFamily="18" charset="0"/>
                </a:rPr>
                <a:t>检索</a:t>
              </a:r>
              <a:r>
                <a:rPr lang="en-US" altLang="zh-CN" sz="2800" b="1">
                  <a:latin typeface="Times New Roman" pitchFamily="18" charset="0"/>
                </a:rPr>
                <a:t>Sno=‘60’</a:t>
              </a:r>
              <a:r>
                <a:rPr lang="zh-CN" altLang="en-US" sz="2800" b="1">
                  <a:latin typeface="Times New Roman" pitchFamily="18" charset="0"/>
                </a:rPr>
                <a:t>的元组</a:t>
              </a:r>
              <a:endParaRPr lang="en-US" altLang="zh-CN" sz="2800" b="1">
                <a:latin typeface="Times New Roman" pitchFamily="18" charset="0"/>
              </a:endParaRPr>
            </a:p>
            <a:p>
              <a:pPr algn="l">
                <a:lnSpc>
                  <a:spcPct val="80000"/>
                </a:lnSpc>
                <a:spcBef>
                  <a:spcPct val="35000"/>
                </a:spcBef>
                <a:buClr>
                  <a:srgbClr val="27305F"/>
                </a:buClr>
              </a:pPr>
              <a:r>
                <a:rPr lang="zh-CN" altLang="en-US" sz="2800" b="1">
                  <a:latin typeface="Times New Roman" pitchFamily="18" charset="0"/>
                </a:rPr>
                <a:t>使用索引(或散列)得到</a:t>
              </a:r>
              <a:r>
                <a:rPr lang="en-US" altLang="zh-CN" sz="2800" b="1">
                  <a:latin typeface="Times New Roman" pitchFamily="18" charset="0"/>
                </a:rPr>
                <a:t>Sno</a:t>
              </a:r>
              <a:r>
                <a:rPr lang="zh-CN" altLang="en-US" sz="2800" b="1">
                  <a:latin typeface="Times New Roman" pitchFamily="18" charset="0"/>
                </a:rPr>
                <a:t>为‘</a:t>
              </a:r>
              <a:r>
                <a:rPr lang="en-US" altLang="zh-CN" sz="2800" b="1">
                  <a:latin typeface="Times New Roman" pitchFamily="18" charset="0"/>
                </a:rPr>
                <a:t>60’ </a:t>
              </a:r>
              <a:r>
                <a:rPr lang="zh-CN" altLang="en-US" sz="2800" b="1">
                  <a:latin typeface="Times New Roman" pitchFamily="18" charset="0"/>
                </a:rPr>
                <a:t>元组的指针</a:t>
              </a:r>
            </a:p>
            <a:p>
              <a:pPr algn="l">
                <a:lnSpc>
                  <a:spcPct val="80000"/>
                </a:lnSpc>
                <a:spcBef>
                  <a:spcPct val="35000"/>
                </a:spcBef>
                <a:buClr>
                  <a:srgbClr val="27305F"/>
                </a:buClr>
              </a:pPr>
              <a:r>
                <a:rPr lang="zh-CN" altLang="en-US" sz="2800" b="1">
                  <a:latin typeface="Times New Roman" pitchFamily="18" charset="0"/>
                </a:rPr>
                <a:t>通过元组指针检索符合查询条件的元组</a:t>
              </a:r>
            </a:p>
          </p:txBody>
        </p:sp>
        <p:sp>
          <p:nvSpPr>
            <p:cNvPr id="1629191" name="Oval 7"/>
            <p:cNvSpPr>
              <a:spLocks noChangeArrowheads="1"/>
            </p:cNvSpPr>
            <p:nvPr/>
          </p:nvSpPr>
          <p:spPr bwMode="auto">
            <a:xfrm>
              <a:off x="192" y="1152"/>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defRPr/>
              </a:pPr>
              <a:r>
                <a:rPr kumimoji="1" lang="en-US" altLang="zh-CN" sz="2800" b="1">
                  <a:solidFill>
                    <a:schemeClr val="bg1"/>
                  </a:solidFill>
                  <a:effectLst>
                    <a:outerShdw blurRad="38100" dist="38100" dir="2700000" algn="tl">
                      <a:srgbClr val="000000"/>
                    </a:outerShdw>
                  </a:effectLst>
                  <a:latin typeface="Arial" pitchFamily="34" charset="0"/>
                  <a:ea typeface="宋体" pitchFamily="2" charset="-122"/>
                </a:rPr>
                <a:t>1</a:t>
              </a:r>
            </a:p>
          </p:txBody>
        </p:sp>
      </p:grpSp>
      <p:grpSp>
        <p:nvGrpSpPr>
          <p:cNvPr id="1629192" name="Group 8"/>
          <p:cNvGrpSpPr>
            <a:grpSpLocks/>
          </p:cNvGrpSpPr>
          <p:nvPr/>
        </p:nvGrpSpPr>
        <p:grpSpPr bwMode="auto">
          <a:xfrm>
            <a:off x="0" y="3810000"/>
            <a:ext cx="4800600" cy="2846388"/>
            <a:chOff x="192" y="1104"/>
            <a:chExt cx="2496" cy="1793"/>
          </a:xfrm>
        </p:grpSpPr>
        <p:sp>
          <p:nvSpPr>
            <p:cNvPr id="13321" name="Text Box 9"/>
            <p:cNvSpPr txBox="1">
              <a:spLocks noChangeArrowheads="1"/>
            </p:cNvSpPr>
            <p:nvPr/>
          </p:nvSpPr>
          <p:spPr bwMode="auto">
            <a:xfrm>
              <a:off x="249" y="1104"/>
              <a:ext cx="2439" cy="1793"/>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lnSpc>
                  <a:spcPct val="80000"/>
                </a:lnSpc>
                <a:spcBef>
                  <a:spcPct val="35000"/>
                </a:spcBef>
                <a:buClr>
                  <a:srgbClr val="27305F"/>
                </a:buClr>
                <a:buSzPct val="60000"/>
                <a:buFont typeface="Wingdings" pitchFamily="2" charset="2"/>
                <a:buNone/>
              </a:pPr>
              <a:r>
                <a:rPr lang="zh-CN" altLang="en-US" sz="2800" b="1">
                  <a:latin typeface="Times New Roman" pitchFamily="18" charset="0"/>
                </a:rPr>
                <a:t>检索</a:t>
              </a:r>
              <a:r>
                <a:rPr lang="en-US" altLang="zh-CN" sz="2800" b="1">
                  <a:latin typeface="Times New Roman" pitchFamily="18" charset="0"/>
                </a:rPr>
                <a:t>Sno&gt;‘78’</a:t>
              </a:r>
              <a:r>
                <a:rPr lang="zh-CN" altLang="en-US" sz="2800" b="1">
                  <a:latin typeface="Times New Roman" pitchFamily="18" charset="0"/>
                </a:rPr>
                <a:t>的元组</a:t>
              </a:r>
              <a:endParaRPr lang="en-US" altLang="zh-CN" sz="2800" b="1">
                <a:latin typeface="Times New Roman" pitchFamily="18" charset="0"/>
              </a:endParaRPr>
            </a:p>
            <a:p>
              <a:pPr algn="l">
                <a:lnSpc>
                  <a:spcPct val="90000"/>
                </a:lnSpc>
                <a:spcBef>
                  <a:spcPct val="35000"/>
                </a:spcBef>
                <a:buClr>
                  <a:srgbClr val="27305F"/>
                </a:buClr>
              </a:pPr>
              <a:r>
                <a:rPr lang="zh-CN" altLang="en-US" sz="2800" b="1">
                  <a:latin typeface="Times New Roman" pitchFamily="18" charset="0"/>
                </a:rPr>
                <a:t>找到</a:t>
              </a:r>
              <a:r>
                <a:rPr lang="en-US" altLang="zh-CN" sz="2800" b="1">
                  <a:latin typeface="Times New Roman" pitchFamily="18" charset="0"/>
                </a:rPr>
                <a:t>78</a:t>
              </a:r>
              <a:r>
                <a:rPr lang="zh-CN" altLang="en-US" sz="2800" b="1">
                  <a:latin typeface="Times New Roman" pitchFamily="18" charset="0"/>
                </a:rPr>
                <a:t>的索引项，以此为入口点在</a:t>
              </a:r>
              <a:r>
                <a:rPr lang="en-US" altLang="zh-CN" sz="2800" b="1">
                  <a:latin typeface="Times New Roman" pitchFamily="18" charset="0"/>
                </a:rPr>
                <a:t>B+</a:t>
              </a:r>
              <a:r>
                <a:rPr lang="zh-CN" altLang="en-US" sz="2800" b="1">
                  <a:latin typeface="Times New Roman" pitchFamily="18" charset="0"/>
                </a:rPr>
                <a:t>树的顺序集上得到</a:t>
              </a:r>
              <a:r>
                <a:rPr lang="en-US" altLang="zh-CN" sz="2800" b="1">
                  <a:latin typeface="Times New Roman" pitchFamily="18" charset="0"/>
                </a:rPr>
                <a:t>&gt;78</a:t>
              </a:r>
              <a:r>
                <a:rPr lang="zh-CN" altLang="en-US" sz="2800" b="1">
                  <a:latin typeface="Times New Roman" pitchFamily="18" charset="0"/>
                </a:rPr>
                <a:t>的所有元组指针，</a:t>
              </a:r>
            </a:p>
            <a:p>
              <a:pPr algn="l">
                <a:lnSpc>
                  <a:spcPct val="90000"/>
                </a:lnSpc>
                <a:spcBef>
                  <a:spcPct val="35000"/>
                </a:spcBef>
                <a:buClr>
                  <a:srgbClr val="27305F"/>
                </a:buClr>
              </a:pPr>
              <a:r>
                <a:rPr lang="zh-CN" altLang="en-US" sz="2800" b="1">
                  <a:latin typeface="Times New Roman" pitchFamily="18" charset="0"/>
                </a:rPr>
                <a:t>通过这些元组指针检索</a:t>
              </a:r>
              <a:r>
                <a:rPr lang="en-US" altLang="zh-CN" sz="2800" b="1">
                  <a:latin typeface="Times New Roman" pitchFamily="18" charset="0"/>
                </a:rPr>
                <a:t>&gt;78</a:t>
              </a:r>
              <a:r>
                <a:rPr lang="zh-CN" altLang="en-US" sz="2800" b="1">
                  <a:latin typeface="Times New Roman" pitchFamily="18" charset="0"/>
                </a:rPr>
                <a:t>的所有元组</a:t>
              </a:r>
            </a:p>
          </p:txBody>
        </p:sp>
        <p:sp>
          <p:nvSpPr>
            <p:cNvPr id="1629194" name="Oval 10"/>
            <p:cNvSpPr>
              <a:spLocks noChangeArrowheads="1"/>
            </p:cNvSpPr>
            <p:nvPr/>
          </p:nvSpPr>
          <p:spPr bwMode="auto">
            <a:xfrm>
              <a:off x="192" y="1152"/>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defRPr/>
              </a:pPr>
              <a:r>
                <a:rPr kumimoji="1" lang="en-US" altLang="zh-CN" sz="2800" b="1">
                  <a:solidFill>
                    <a:schemeClr val="bg1"/>
                  </a:solidFill>
                  <a:effectLst>
                    <a:outerShdw blurRad="38100" dist="38100" dir="2700000" algn="tl">
                      <a:srgbClr val="000000"/>
                    </a:outerShdw>
                  </a:effectLst>
                  <a:latin typeface="Arial" pitchFamily="34" charset="0"/>
                  <a:ea typeface="宋体" pitchFamily="2" charset="-122"/>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629189"/>
                                        </p:tgtEl>
                                        <p:attrNameLst>
                                          <p:attrName>style.visibility</p:attrName>
                                        </p:attrNameLst>
                                      </p:cBhvr>
                                      <p:to>
                                        <p:strVal val="visible"/>
                                      </p:to>
                                    </p:set>
                                    <p:anim calcmode="lin" valueType="num">
                                      <p:cBhvr>
                                        <p:cTn id="7" dur="500" fill="hold"/>
                                        <p:tgtEl>
                                          <p:spTgt spid="1629189"/>
                                        </p:tgtEl>
                                        <p:attrNameLst>
                                          <p:attrName>ppt_w</p:attrName>
                                        </p:attrNameLst>
                                      </p:cBhvr>
                                      <p:tavLst>
                                        <p:tav tm="0">
                                          <p:val>
                                            <p:fltVal val="0"/>
                                          </p:val>
                                        </p:tav>
                                        <p:tav tm="100000">
                                          <p:val>
                                            <p:strVal val="#ppt_w"/>
                                          </p:val>
                                        </p:tav>
                                      </p:tavLst>
                                    </p:anim>
                                    <p:anim calcmode="lin" valueType="num">
                                      <p:cBhvr>
                                        <p:cTn id="8" dur="500" fill="hold"/>
                                        <p:tgtEl>
                                          <p:spTgt spid="1629189"/>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629189"/>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1629192"/>
                                        </p:tgtEl>
                                        <p:attrNameLst>
                                          <p:attrName>style.visibility</p:attrName>
                                        </p:attrNameLst>
                                      </p:cBhvr>
                                      <p:to>
                                        <p:strVal val="visible"/>
                                      </p:to>
                                    </p:set>
                                    <p:anim calcmode="lin" valueType="num">
                                      <p:cBhvr>
                                        <p:cTn id="13" dur="500" fill="hold"/>
                                        <p:tgtEl>
                                          <p:spTgt spid="1629192"/>
                                        </p:tgtEl>
                                        <p:attrNameLst>
                                          <p:attrName>ppt_w</p:attrName>
                                        </p:attrNameLst>
                                      </p:cBhvr>
                                      <p:tavLst>
                                        <p:tav tm="0">
                                          <p:val>
                                            <p:fltVal val="0"/>
                                          </p:val>
                                        </p:tav>
                                        <p:tav tm="100000">
                                          <p:val>
                                            <p:strVal val="#ppt_w"/>
                                          </p:val>
                                        </p:tav>
                                      </p:tavLst>
                                    </p:anim>
                                    <p:anim calcmode="lin" valueType="num">
                                      <p:cBhvr>
                                        <p:cTn id="14" dur="500" fill="hold"/>
                                        <p:tgtEl>
                                          <p:spTgt spid="162919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62919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1BDE086-BC9A-420E-8FF0-1697F6510549}" type="slidenum">
              <a:rPr lang="zh-CN" altLang="en-US" sz="2000" smtClean="0"/>
              <a:pPr/>
              <a:t>12</a:t>
            </a:fld>
            <a:endParaRPr lang="en-US" altLang="zh-CN" sz="2000" smtClean="0"/>
          </a:p>
        </p:txBody>
      </p:sp>
      <p:sp>
        <p:nvSpPr>
          <p:cNvPr id="1433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F0B3316A-7EB9-49E3-9614-9C8D2546D20F}" type="datetime1">
              <a:rPr lang="zh-CN" altLang="en-US" sz="1800" smtClean="0"/>
              <a:pPr/>
              <a:t>2018/5/9</a:t>
            </a:fld>
            <a:endParaRPr lang="en-US" altLang="zh-CN" sz="1000" smtClean="0"/>
          </a:p>
        </p:txBody>
      </p:sp>
      <p:sp>
        <p:nvSpPr>
          <p:cNvPr id="1633282" name="Rectangle 2"/>
          <p:cNvSpPr>
            <a:spLocks noGrp="1" noChangeArrowheads="1"/>
          </p:cNvSpPr>
          <p:nvPr>
            <p:ph type="title"/>
          </p:nvPr>
        </p:nvSpPr>
        <p:spPr>
          <a:xfrm>
            <a:off x="650875" y="365125"/>
            <a:ext cx="8820150" cy="549275"/>
          </a:xfrm>
        </p:spPr>
        <p:txBody>
          <a:bodyPr/>
          <a:lstStyle/>
          <a:p>
            <a:pPr>
              <a:defRPr/>
            </a:pPr>
            <a:r>
              <a:rPr lang="zh-CN" altLang="en-US" sz="4000" smtClean="0"/>
              <a:t>（</a:t>
            </a:r>
            <a:r>
              <a:rPr lang="en-US" altLang="zh-CN" sz="4000" smtClean="0"/>
              <a:t>3</a:t>
            </a:r>
            <a:r>
              <a:rPr lang="zh-CN" altLang="en-US" sz="4000" smtClean="0"/>
              <a:t>）使用索引（或散列）的扫描方法</a:t>
            </a:r>
          </a:p>
        </p:txBody>
      </p:sp>
      <p:sp>
        <p:nvSpPr>
          <p:cNvPr id="14341" name="Rectangle 3"/>
          <p:cNvSpPr>
            <a:spLocks noGrp="1" noChangeArrowheads="1"/>
          </p:cNvSpPr>
          <p:nvPr>
            <p:ph type="body" idx="1"/>
          </p:nvPr>
        </p:nvSpPr>
        <p:spPr>
          <a:xfrm>
            <a:off x="650875" y="1143000"/>
            <a:ext cx="8820150" cy="4289425"/>
          </a:xfrm>
        </p:spPr>
        <p:txBody>
          <a:bodyPr/>
          <a:lstStyle/>
          <a:p>
            <a:r>
              <a:rPr lang="zh-CN" altLang="en-US" smtClean="0"/>
              <a:t>索引扫描算法的代价估算公式：</a:t>
            </a:r>
          </a:p>
          <a:p>
            <a:r>
              <a:rPr lang="zh-CN" altLang="en-US" smtClean="0"/>
              <a:t>①如果选择条件是相等比较操作，需要存取索引树中从根结点到叶结点</a:t>
            </a:r>
            <a:r>
              <a:rPr lang="en-US" altLang="zh-CN" smtClean="0"/>
              <a:t>L</a:t>
            </a:r>
            <a:r>
              <a:rPr lang="zh-CN" altLang="en-US" smtClean="0"/>
              <a:t>块，再加上基本表中该元组所在的那一块，所以</a:t>
            </a:r>
            <a:r>
              <a:rPr lang="en-US" altLang="zh-CN" smtClean="0"/>
              <a:t>cost=L+1</a:t>
            </a:r>
            <a:endParaRPr lang="zh-CN" altLang="en-US" smtClean="0"/>
          </a:p>
          <a:p>
            <a:r>
              <a:rPr lang="zh-CN" altLang="en-US" smtClean="0"/>
              <a:t>② 如果选择条件涉及非主键属性的相等比较，若为</a:t>
            </a:r>
            <a:r>
              <a:rPr lang="en-US" altLang="zh-CN" smtClean="0"/>
              <a:t>B+</a:t>
            </a:r>
            <a:r>
              <a:rPr lang="zh-CN" altLang="en-US" smtClean="0"/>
              <a:t>树索引，如果有</a:t>
            </a:r>
            <a:r>
              <a:rPr lang="en-US" altLang="zh-CN" smtClean="0"/>
              <a:t>S</a:t>
            </a:r>
            <a:r>
              <a:rPr lang="zh-CN" altLang="en-US" smtClean="0"/>
              <a:t>个元组满足条件，若每个满足条件的元组可能会保存在不同块上，最坏情况下</a:t>
            </a:r>
            <a:r>
              <a:rPr lang="en-US" altLang="zh-CN" smtClean="0"/>
              <a:t>cost=L+S</a:t>
            </a:r>
            <a:r>
              <a:rPr lang="zh-CN" altLang="en-US" smtClean="0"/>
              <a:t>。</a:t>
            </a:r>
          </a:p>
          <a:p>
            <a:r>
              <a:rPr lang="zh-CN" altLang="en-US" smtClean="0"/>
              <a:t>③如果比较条件是＞，＞＝，＜，＜＝操作，而且假设有一半的元组满足条件就要存取一半的叶结点，则代价估计</a:t>
            </a:r>
            <a:r>
              <a:rPr lang="en-US" altLang="zh-CN" smtClean="0"/>
              <a:t>cost=L+</a:t>
            </a:r>
            <a:r>
              <a:rPr lang="zh-CN" altLang="en-US" smtClean="0"/>
              <a:t>索引的叶结点数</a:t>
            </a:r>
            <a:r>
              <a:rPr lang="en-US" altLang="zh-CN" smtClean="0"/>
              <a:t>/2+</a:t>
            </a:r>
            <a:r>
              <a:rPr lang="zh-CN" altLang="en-US" smtClean="0"/>
              <a:t>元组占用的块数 </a:t>
            </a:r>
            <a:r>
              <a:rPr lang="en-US" altLang="zh-CN" smtClean="0"/>
              <a:t>/2 </a:t>
            </a:r>
            <a:endParaRPr lang="zh-CN" alt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4A06B27-0FBF-40B9-A4AE-2BFAEBAFB583}" type="slidenum">
              <a:rPr lang="zh-CN" altLang="en-US" sz="2000" smtClean="0"/>
              <a:pPr/>
              <a:t>13</a:t>
            </a:fld>
            <a:endParaRPr lang="en-US" altLang="zh-CN" sz="2000" smtClean="0"/>
          </a:p>
        </p:txBody>
      </p:sp>
      <p:sp>
        <p:nvSpPr>
          <p:cNvPr id="1536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8970B264-3CFD-4651-9185-1E4D3B9F411B}" type="datetime1">
              <a:rPr lang="zh-CN" altLang="en-US" sz="1800" smtClean="0"/>
              <a:pPr/>
              <a:t>2018/5/9</a:t>
            </a:fld>
            <a:endParaRPr lang="en-US" altLang="zh-CN" sz="1000" smtClean="0"/>
          </a:p>
        </p:txBody>
      </p:sp>
      <p:sp>
        <p:nvSpPr>
          <p:cNvPr id="1583106" name="Rectangle 2"/>
          <p:cNvSpPr>
            <a:spLocks noGrp="1" noChangeArrowheads="1"/>
          </p:cNvSpPr>
          <p:nvPr>
            <p:ph type="title"/>
          </p:nvPr>
        </p:nvSpPr>
        <p:spPr/>
        <p:txBody>
          <a:bodyPr/>
          <a:lstStyle/>
          <a:p>
            <a:pPr>
              <a:defRPr/>
            </a:pPr>
            <a:r>
              <a:rPr lang="zh-CN" altLang="zh-CN" smtClean="0"/>
              <a:t>（4）复合选择－</a:t>
            </a:r>
            <a:r>
              <a:rPr lang="zh-CN" altLang="en-US" smtClean="0"/>
              <a:t>逻辑合取</a:t>
            </a:r>
            <a:r>
              <a:rPr lang="en-US" altLang="zh-CN" smtClean="0"/>
              <a:t>AND</a:t>
            </a:r>
            <a:endParaRPr lang="zh-CN" altLang="en-US" smtClean="0"/>
          </a:p>
        </p:txBody>
      </p:sp>
      <p:sp>
        <p:nvSpPr>
          <p:cNvPr id="15365" name="Rectangle 3"/>
          <p:cNvSpPr>
            <a:spLocks noGrp="1" noChangeArrowheads="1"/>
          </p:cNvSpPr>
          <p:nvPr>
            <p:ph type="body" idx="1"/>
          </p:nvPr>
        </p:nvSpPr>
        <p:spPr>
          <a:xfrm>
            <a:off x="650875" y="1143000"/>
            <a:ext cx="8820150" cy="4587875"/>
          </a:xfrm>
        </p:spPr>
        <p:txBody>
          <a:bodyPr/>
          <a:lstStyle/>
          <a:p>
            <a:r>
              <a:rPr lang="zh-CN" altLang="en-US" smtClean="0"/>
              <a:t>逻辑合取（</a:t>
            </a:r>
            <a:r>
              <a:rPr lang="en-US" altLang="zh-CN" smtClean="0"/>
              <a:t>AND</a:t>
            </a:r>
            <a:r>
              <a:rPr lang="zh-CN" altLang="en-US" smtClean="0"/>
              <a:t>）</a:t>
            </a:r>
          </a:p>
          <a:p>
            <a:pPr lvl="1"/>
            <a:r>
              <a:rPr lang="zh-CN" altLang="en-US" smtClean="0"/>
              <a:t>使用组合索引</a:t>
            </a:r>
          </a:p>
          <a:p>
            <a:pPr lvl="2"/>
            <a:r>
              <a:rPr lang="zh-CN" altLang="en-US" smtClean="0"/>
              <a:t>如果合取条件中的相等条件包含两个或两个以上的属性，且在组合字段上存在组合索引</a:t>
            </a:r>
            <a:r>
              <a:rPr lang="en-US" altLang="zh-CN" smtClean="0"/>
              <a:t>(</a:t>
            </a:r>
            <a:r>
              <a:rPr lang="zh-CN" altLang="en-US" smtClean="0"/>
              <a:t>或散列</a:t>
            </a:r>
            <a:r>
              <a:rPr lang="en-US" altLang="zh-CN" smtClean="0"/>
              <a:t>),</a:t>
            </a:r>
            <a:r>
              <a:rPr lang="zh-CN" altLang="en-US" smtClean="0"/>
              <a:t>可以直接使用这个组合索引</a:t>
            </a:r>
          </a:p>
          <a:p>
            <a:pPr lvl="2"/>
            <a:r>
              <a:rPr lang="zh-CN" altLang="en-US" smtClean="0"/>
              <a:t>以</a:t>
            </a:r>
            <a:r>
              <a:rPr lang="en-US" altLang="zh-CN" smtClean="0"/>
              <a:t>C4</a:t>
            </a:r>
            <a:r>
              <a:rPr lang="zh-CN" altLang="en-US" smtClean="0"/>
              <a:t>：</a:t>
            </a:r>
            <a:r>
              <a:rPr lang="en-US" altLang="zh-CN" smtClean="0"/>
              <a:t>Sdept = ‘</a:t>
            </a:r>
            <a:r>
              <a:rPr lang="zh-CN" altLang="en-US" smtClean="0"/>
              <a:t>计算机’ </a:t>
            </a:r>
            <a:r>
              <a:rPr lang="en-US" altLang="zh-CN" smtClean="0"/>
              <a:t>and Sno = ’200636’</a:t>
            </a:r>
            <a:r>
              <a:rPr lang="zh-CN" altLang="en-US" smtClean="0"/>
              <a:t>为例</a:t>
            </a:r>
            <a:r>
              <a:rPr lang="en-US" altLang="zh-CN" smtClean="0"/>
              <a:t>,</a:t>
            </a:r>
            <a:r>
              <a:rPr lang="zh-CN" altLang="en-US" smtClean="0"/>
              <a:t>如果在（</a:t>
            </a:r>
            <a:r>
              <a:rPr lang="en-US" altLang="zh-CN" smtClean="0"/>
              <a:t>Sdept</a:t>
            </a:r>
            <a:r>
              <a:rPr lang="zh-CN" altLang="en-US" smtClean="0"/>
              <a:t>，</a:t>
            </a:r>
            <a:r>
              <a:rPr lang="en-US" altLang="zh-CN" smtClean="0"/>
              <a:t>Sno</a:t>
            </a:r>
            <a:r>
              <a:rPr lang="zh-CN" altLang="en-US" smtClean="0"/>
              <a:t>）上建立了组合索引，通过这个组合索引可以直接找到满足条件的元组  </a:t>
            </a:r>
          </a:p>
          <a:p>
            <a:pPr lvl="1"/>
            <a:r>
              <a:rPr lang="zh-CN" altLang="en-US" smtClean="0"/>
              <a:t>使用单独索引</a:t>
            </a:r>
          </a:p>
          <a:p>
            <a:pPr lvl="1"/>
            <a:r>
              <a:rPr lang="zh-CN" altLang="en-US" smtClean="0"/>
              <a:t>使用多个索引</a:t>
            </a:r>
            <a:endParaRPr lang="en-US" altLang="zh-CN"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AC03723-DAAC-4869-9DB4-7E858039FA5E}" type="slidenum">
              <a:rPr lang="zh-CN" altLang="en-US" sz="2000" smtClean="0"/>
              <a:pPr/>
              <a:t>14</a:t>
            </a:fld>
            <a:endParaRPr lang="en-US" altLang="zh-CN" sz="2000" smtClean="0"/>
          </a:p>
        </p:txBody>
      </p:sp>
      <p:sp>
        <p:nvSpPr>
          <p:cNvPr id="1638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EE2E199-B3AB-49C0-A82E-BE5479B2DF58}" type="datetime1">
              <a:rPr lang="zh-CN" altLang="en-US" sz="1800" smtClean="0"/>
              <a:pPr/>
              <a:t>2018/5/9</a:t>
            </a:fld>
            <a:endParaRPr lang="en-US" altLang="zh-CN" sz="1000" smtClean="0"/>
          </a:p>
        </p:txBody>
      </p:sp>
      <p:sp>
        <p:nvSpPr>
          <p:cNvPr id="1630210" name="Rectangle 2"/>
          <p:cNvSpPr>
            <a:spLocks noGrp="1" noChangeArrowheads="1"/>
          </p:cNvSpPr>
          <p:nvPr>
            <p:ph type="title"/>
          </p:nvPr>
        </p:nvSpPr>
        <p:spPr/>
        <p:txBody>
          <a:bodyPr/>
          <a:lstStyle/>
          <a:p>
            <a:pPr>
              <a:defRPr/>
            </a:pPr>
            <a:r>
              <a:rPr lang="zh-CN" altLang="zh-CN" smtClean="0"/>
              <a:t>（4）复合选择－</a:t>
            </a:r>
            <a:r>
              <a:rPr lang="zh-CN" altLang="en-US" smtClean="0"/>
              <a:t>逻辑合取</a:t>
            </a:r>
            <a:r>
              <a:rPr lang="en-US" altLang="zh-CN" smtClean="0"/>
              <a:t>AND</a:t>
            </a:r>
            <a:endParaRPr lang="zh-CN" altLang="en-US" smtClean="0"/>
          </a:p>
        </p:txBody>
      </p:sp>
      <p:sp>
        <p:nvSpPr>
          <p:cNvPr id="1630211" name="Rectangle 3"/>
          <p:cNvSpPr>
            <a:spLocks noGrp="1" noChangeArrowheads="1"/>
          </p:cNvSpPr>
          <p:nvPr>
            <p:ph type="body" idx="1"/>
          </p:nvPr>
        </p:nvSpPr>
        <p:spPr>
          <a:xfrm>
            <a:off x="650875" y="1143000"/>
            <a:ext cx="8820150" cy="4697413"/>
          </a:xfrm>
        </p:spPr>
        <p:txBody>
          <a:bodyPr/>
          <a:lstStyle/>
          <a:p>
            <a:pPr>
              <a:lnSpc>
                <a:spcPct val="100000"/>
              </a:lnSpc>
              <a:spcBef>
                <a:spcPct val="0"/>
              </a:spcBef>
            </a:pPr>
            <a:r>
              <a:rPr lang="zh-CN" altLang="en-US" smtClean="0"/>
              <a:t>逻辑合取（</a:t>
            </a:r>
            <a:r>
              <a:rPr lang="en-US" altLang="zh-CN" smtClean="0"/>
              <a:t>AND</a:t>
            </a:r>
            <a:r>
              <a:rPr lang="zh-CN" altLang="en-US" smtClean="0"/>
              <a:t>）（续）</a:t>
            </a:r>
            <a:endParaRPr lang="en-US" altLang="zh-CN" smtClean="0"/>
          </a:p>
          <a:p>
            <a:pPr lvl="1">
              <a:lnSpc>
                <a:spcPct val="100000"/>
              </a:lnSpc>
              <a:spcBef>
                <a:spcPct val="0"/>
              </a:spcBef>
            </a:pPr>
            <a:r>
              <a:rPr lang="zh-CN" altLang="en-US" smtClean="0"/>
              <a:t>使用单独索引</a:t>
            </a:r>
          </a:p>
          <a:p>
            <a:pPr lvl="1">
              <a:lnSpc>
                <a:spcPct val="100000"/>
              </a:lnSpc>
              <a:spcBef>
                <a:spcPct val="0"/>
              </a:spcBef>
              <a:buFontTx/>
              <a:buNone/>
            </a:pPr>
            <a:r>
              <a:rPr lang="zh-CN" altLang="en-US" smtClean="0"/>
              <a:t>   通过索引找到符合与该属性有关的查询条件的元组</a:t>
            </a:r>
          </a:p>
          <a:p>
            <a:pPr lvl="1">
              <a:lnSpc>
                <a:spcPct val="100000"/>
              </a:lnSpc>
              <a:spcBef>
                <a:spcPct val="0"/>
              </a:spcBef>
              <a:buFontTx/>
              <a:buNone/>
            </a:pPr>
            <a:r>
              <a:rPr lang="zh-CN" altLang="en-US" smtClean="0"/>
              <a:t>   检查其余的查询条件是否满足</a:t>
            </a:r>
          </a:p>
          <a:p>
            <a:pPr lvl="1">
              <a:lnSpc>
                <a:spcPct val="100000"/>
              </a:lnSpc>
              <a:spcBef>
                <a:spcPct val="0"/>
              </a:spcBef>
              <a:buFontTx/>
              <a:buNone/>
            </a:pPr>
            <a:endParaRPr lang="zh-CN" altLang="en-US" smtClean="0"/>
          </a:p>
          <a:p>
            <a:pPr>
              <a:lnSpc>
                <a:spcPct val="100000"/>
              </a:lnSpc>
              <a:spcBef>
                <a:spcPct val="0"/>
              </a:spcBef>
            </a:pPr>
            <a:r>
              <a:rPr lang="zh-CN" altLang="en-US" smtClean="0"/>
              <a:t>以</a:t>
            </a:r>
            <a:r>
              <a:rPr lang="en-US" altLang="zh-CN" smtClean="0"/>
              <a:t>C5</a:t>
            </a:r>
            <a:r>
              <a:rPr lang="zh-CN" altLang="en-US" smtClean="0"/>
              <a:t>：</a:t>
            </a:r>
            <a:r>
              <a:rPr lang="en-US" altLang="zh-CN" smtClean="0"/>
              <a:t>Sdept = ‘</a:t>
            </a:r>
            <a:r>
              <a:rPr lang="zh-CN" altLang="en-US" smtClean="0"/>
              <a:t>计算机’ </a:t>
            </a:r>
            <a:r>
              <a:rPr lang="en-US" altLang="zh-CN" smtClean="0"/>
              <a:t>and Sage &gt; 18</a:t>
            </a:r>
            <a:r>
              <a:rPr lang="zh-CN" altLang="en-US" smtClean="0"/>
              <a:t>为例，</a:t>
            </a:r>
          </a:p>
          <a:p>
            <a:pPr lvl="1">
              <a:lnSpc>
                <a:spcPct val="100000"/>
              </a:lnSpc>
              <a:spcBef>
                <a:spcPct val="0"/>
              </a:spcBef>
            </a:pPr>
            <a:r>
              <a:rPr lang="zh-CN" altLang="en-US" smtClean="0"/>
              <a:t>如果</a:t>
            </a:r>
            <a:r>
              <a:rPr lang="en-US" altLang="zh-CN" smtClean="0"/>
              <a:t>Sdept</a:t>
            </a:r>
            <a:r>
              <a:rPr lang="zh-CN" altLang="en-US" smtClean="0"/>
              <a:t>上有索引，先找到</a:t>
            </a:r>
            <a:r>
              <a:rPr lang="en-US" altLang="zh-CN" smtClean="0"/>
              <a:t>Sdept=‘</a:t>
            </a:r>
            <a:r>
              <a:rPr lang="zh-CN" altLang="en-US" smtClean="0"/>
              <a:t>计算机’的一组元组指针，通过这些元组指针到</a:t>
            </a:r>
            <a:r>
              <a:rPr lang="en-US" altLang="zh-CN" smtClean="0"/>
              <a:t>student</a:t>
            </a:r>
            <a:r>
              <a:rPr lang="zh-CN" altLang="en-US" smtClean="0"/>
              <a:t>表中检索，</a:t>
            </a:r>
          </a:p>
          <a:p>
            <a:pPr lvl="1">
              <a:lnSpc>
                <a:spcPct val="100000"/>
              </a:lnSpc>
              <a:spcBef>
                <a:spcPct val="0"/>
              </a:spcBef>
            </a:pPr>
            <a:r>
              <a:rPr lang="zh-CN" altLang="en-US" smtClean="0"/>
              <a:t>对得到的元组检查另一些选择条件（如</a:t>
            </a:r>
            <a:r>
              <a:rPr lang="en-US" altLang="zh-CN" smtClean="0"/>
              <a:t>Sage&gt;18</a:t>
            </a:r>
            <a:r>
              <a:rPr lang="zh-CN" altLang="en-US" smtClean="0"/>
              <a:t>）是否满足，</a:t>
            </a:r>
          </a:p>
          <a:p>
            <a:pPr lvl="1">
              <a:lnSpc>
                <a:spcPct val="100000"/>
              </a:lnSpc>
              <a:spcBef>
                <a:spcPct val="0"/>
              </a:spcBef>
            </a:pPr>
            <a:r>
              <a:rPr lang="zh-CN" altLang="en-US" smtClean="0"/>
              <a:t>最后把满足条件的元组作为结果输出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0211">
                                            <p:txEl>
                                              <p:pRg st="0" end="0"/>
                                            </p:txEl>
                                          </p:spTgt>
                                        </p:tgtEl>
                                        <p:attrNameLst>
                                          <p:attrName>style.visibility</p:attrName>
                                        </p:attrNameLst>
                                      </p:cBhvr>
                                      <p:to>
                                        <p:strVal val="visible"/>
                                      </p:to>
                                    </p:set>
                                    <p:anim calcmode="lin" valueType="num">
                                      <p:cBhvr additive="base">
                                        <p:cTn id="7" dur="500" fill="hold"/>
                                        <p:tgtEl>
                                          <p:spTgt spid="163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0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30211">
                                            <p:txEl>
                                              <p:pRg st="1" end="1"/>
                                            </p:txEl>
                                          </p:spTgt>
                                        </p:tgtEl>
                                        <p:attrNameLst>
                                          <p:attrName>style.visibility</p:attrName>
                                        </p:attrNameLst>
                                      </p:cBhvr>
                                      <p:to>
                                        <p:strVal val="visible"/>
                                      </p:to>
                                    </p:set>
                                    <p:anim calcmode="lin" valueType="num">
                                      <p:cBhvr additive="base">
                                        <p:cTn id="11" dur="500" fill="hold"/>
                                        <p:tgtEl>
                                          <p:spTgt spid="163021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302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30211">
                                            <p:txEl>
                                              <p:pRg st="2" end="2"/>
                                            </p:txEl>
                                          </p:spTgt>
                                        </p:tgtEl>
                                        <p:attrNameLst>
                                          <p:attrName>style.visibility</p:attrName>
                                        </p:attrNameLst>
                                      </p:cBhvr>
                                      <p:to>
                                        <p:strVal val="visible"/>
                                      </p:to>
                                    </p:set>
                                    <p:anim calcmode="lin" valueType="num">
                                      <p:cBhvr additive="base">
                                        <p:cTn id="15" dur="500" fill="hold"/>
                                        <p:tgtEl>
                                          <p:spTgt spid="163021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302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30211">
                                            <p:txEl>
                                              <p:pRg st="3" end="3"/>
                                            </p:txEl>
                                          </p:spTgt>
                                        </p:tgtEl>
                                        <p:attrNameLst>
                                          <p:attrName>style.visibility</p:attrName>
                                        </p:attrNameLst>
                                      </p:cBhvr>
                                      <p:to>
                                        <p:strVal val="visible"/>
                                      </p:to>
                                    </p:set>
                                    <p:anim calcmode="lin" valueType="num">
                                      <p:cBhvr additive="base">
                                        <p:cTn id="19" dur="500" fill="hold"/>
                                        <p:tgtEl>
                                          <p:spTgt spid="163021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0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0211">
                                            <p:txEl>
                                              <p:pRg st="5" end="5"/>
                                            </p:txEl>
                                          </p:spTgt>
                                        </p:tgtEl>
                                        <p:attrNameLst>
                                          <p:attrName>style.visibility</p:attrName>
                                        </p:attrNameLst>
                                      </p:cBhvr>
                                      <p:to>
                                        <p:strVal val="visible"/>
                                      </p:to>
                                    </p:set>
                                    <p:anim calcmode="lin" valueType="num">
                                      <p:cBhvr additive="base">
                                        <p:cTn id="25" dur="500" fill="hold"/>
                                        <p:tgtEl>
                                          <p:spTgt spid="163021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0211">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630211">
                                            <p:txEl>
                                              <p:pRg st="6" end="6"/>
                                            </p:txEl>
                                          </p:spTgt>
                                        </p:tgtEl>
                                        <p:attrNameLst>
                                          <p:attrName>style.visibility</p:attrName>
                                        </p:attrNameLst>
                                      </p:cBhvr>
                                      <p:to>
                                        <p:strVal val="visible"/>
                                      </p:to>
                                    </p:set>
                                    <p:anim calcmode="lin" valueType="num">
                                      <p:cBhvr additive="base">
                                        <p:cTn id="29" dur="500" fill="hold"/>
                                        <p:tgtEl>
                                          <p:spTgt spid="1630211">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30211">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630211">
                                            <p:txEl>
                                              <p:pRg st="7" end="7"/>
                                            </p:txEl>
                                          </p:spTgt>
                                        </p:tgtEl>
                                        <p:attrNameLst>
                                          <p:attrName>style.visibility</p:attrName>
                                        </p:attrNameLst>
                                      </p:cBhvr>
                                      <p:to>
                                        <p:strVal val="visible"/>
                                      </p:to>
                                    </p:set>
                                    <p:anim calcmode="lin" valueType="num">
                                      <p:cBhvr additive="base">
                                        <p:cTn id="33" dur="500" fill="hold"/>
                                        <p:tgtEl>
                                          <p:spTgt spid="1630211">
                                            <p:txEl>
                                              <p:pRg st="7" end="7"/>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30211">
                                            <p:txEl>
                                              <p:pRg st="7" end="7"/>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630211">
                                            <p:txEl>
                                              <p:pRg st="8" end="8"/>
                                            </p:txEl>
                                          </p:spTgt>
                                        </p:tgtEl>
                                        <p:attrNameLst>
                                          <p:attrName>style.visibility</p:attrName>
                                        </p:attrNameLst>
                                      </p:cBhvr>
                                      <p:to>
                                        <p:strVal val="visible"/>
                                      </p:to>
                                    </p:set>
                                    <p:anim calcmode="lin" valueType="num">
                                      <p:cBhvr additive="base">
                                        <p:cTn id="37" dur="500" fill="hold"/>
                                        <p:tgtEl>
                                          <p:spTgt spid="1630211">
                                            <p:txEl>
                                              <p:pRg st="8"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3021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021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A830B8A4-E754-44C9-A699-005774ABE38A}" type="slidenum">
              <a:rPr lang="zh-CN" altLang="en-US" sz="2000" smtClean="0"/>
              <a:pPr/>
              <a:t>15</a:t>
            </a:fld>
            <a:endParaRPr lang="en-US" altLang="zh-CN" sz="2000" smtClean="0"/>
          </a:p>
        </p:txBody>
      </p:sp>
      <p:sp>
        <p:nvSpPr>
          <p:cNvPr id="1741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A8680860-80D9-461D-AF7F-7064188C624E}" type="datetime1">
              <a:rPr lang="zh-CN" altLang="en-US" sz="1800" smtClean="0"/>
              <a:pPr/>
              <a:t>2018/5/9</a:t>
            </a:fld>
            <a:endParaRPr lang="en-US" altLang="zh-CN" sz="1000" smtClean="0"/>
          </a:p>
        </p:txBody>
      </p:sp>
      <p:sp>
        <p:nvSpPr>
          <p:cNvPr id="1631234" name="Rectangle 2"/>
          <p:cNvSpPr>
            <a:spLocks noGrp="1" noChangeArrowheads="1"/>
          </p:cNvSpPr>
          <p:nvPr>
            <p:ph type="title"/>
          </p:nvPr>
        </p:nvSpPr>
        <p:spPr/>
        <p:txBody>
          <a:bodyPr/>
          <a:lstStyle/>
          <a:p>
            <a:pPr>
              <a:defRPr/>
            </a:pPr>
            <a:r>
              <a:rPr lang="zh-CN" altLang="zh-CN" smtClean="0"/>
              <a:t>（4）复合选择－</a:t>
            </a:r>
            <a:r>
              <a:rPr lang="zh-CN" altLang="en-US" smtClean="0"/>
              <a:t>逻辑合取</a:t>
            </a:r>
            <a:r>
              <a:rPr lang="en-US" altLang="zh-CN" smtClean="0"/>
              <a:t>AND</a:t>
            </a:r>
            <a:endParaRPr lang="zh-CN" altLang="en-US" smtClean="0"/>
          </a:p>
        </p:txBody>
      </p:sp>
      <p:sp>
        <p:nvSpPr>
          <p:cNvPr id="1631235" name="Rectangle 3"/>
          <p:cNvSpPr>
            <a:spLocks noGrp="1" noChangeArrowheads="1"/>
          </p:cNvSpPr>
          <p:nvPr>
            <p:ph type="body" idx="1"/>
          </p:nvPr>
        </p:nvSpPr>
        <p:spPr>
          <a:xfrm>
            <a:off x="650875" y="1143000"/>
            <a:ext cx="8820150" cy="5270500"/>
          </a:xfrm>
        </p:spPr>
        <p:txBody>
          <a:bodyPr/>
          <a:lstStyle/>
          <a:p>
            <a:pPr>
              <a:spcBef>
                <a:spcPct val="0"/>
              </a:spcBef>
            </a:pPr>
            <a:r>
              <a:rPr lang="zh-CN" altLang="en-US" smtClean="0"/>
              <a:t>逻辑合取（</a:t>
            </a:r>
            <a:r>
              <a:rPr lang="en-US" altLang="zh-CN" smtClean="0"/>
              <a:t>AND</a:t>
            </a:r>
            <a:r>
              <a:rPr lang="zh-CN" altLang="en-US" smtClean="0"/>
              <a:t>）（续）</a:t>
            </a:r>
            <a:endParaRPr lang="en-US" altLang="zh-CN" smtClean="0"/>
          </a:p>
          <a:p>
            <a:pPr lvl="1"/>
            <a:r>
              <a:rPr lang="zh-CN" altLang="en-US" smtClean="0"/>
              <a:t>使用多个索引</a:t>
            </a:r>
            <a:endParaRPr lang="en-US" altLang="zh-CN" smtClean="0"/>
          </a:p>
          <a:p>
            <a:pPr lvl="2"/>
            <a:r>
              <a:rPr lang="zh-CN" altLang="en-US" smtClean="0"/>
              <a:t>分别检索满足单个条件的元组指针集，</a:t>
            </a:r>
          </a:p>
          <a:p>
            <a:pPr lvl="2"/>
            <a:r>
              <a:rPr lang="zh-CN" altLang="en-US" smtClean="0"/>
              <a:t>这些元组指针集的交集就提供了满足合取条件的指针。</a:t>
            </a:r>
          </a:p>
          <a:p>
            <a:pPr lvl="2"/>
            <a:endParaRPr lang="zh-CN" altLang="en-US" smtClean="0"/>
          </a:p>
          <a:p>
            <a:r>
              <a:rPr lang="zh-CN" altLang="en-US" smtClean="0"/>
              <a:t>以</a:t>
            </a:r>
            <a:r>
              <a:rPr lang="en-US" altLang="zh-CN" smtClean="0"/>
              <a:t>C5 :Sdept = ‘</a:t>
            </a:r>
            <a:r>
              <a:rPr lang="zh-CN" altLang="en-US" smtClean="0"/>
              <a:t>计算机’ </a:t>
            </a:r>
            <a:r>
              <a:rPr lang="en-US" altLang="zh-CN" smtClean="0"/>
              <a:t>and Sage &gt; 18</a:t>
            </a:r>
            <a:r>
              <a:rPr lang="zh-CN" altLang="en-US" smtClean="0"/>
              <a:t>为例，假设</a:t>
            </a:r>
            <a:r>
              <a:rPr lang="en-US" altLang="zh-CN" smtClean="0"/>
              <a:t>Sdept</a:t>
            </a:r>
            <a:r>
              <a:rPr lang="zh-CN" altLang="en-US" smtClean="0"/>
              <a:t>和</a:t>
            </a:r>
            <a:r>
              <a:rPr lang="en-US" altLang="zh-CN" smtClean="0"/>
              <a:t>Sage</a:t>
            </a:r>
            <a:r>
              <a:rPr lang="zh-CN" altLang="en-US" smtClean="0"/>
              <a:t>上都有索引。</a:t>
            </a:r>
          </a:p>
          <a:p>
            <a:pPr lvl="1"/>
            <a:r>
              <a:rPr lang="zh-CN" altLang="en-US" smtClean="0"/>
              <a:t>分别使用索引（或散列）的扫描方法找到</a:t>
            </a:r>
            <a:r>
              <a:rPr lang="en-US" altLang="zh-CN" smtClean="0"/>
              <a:t>Sdept=‘</a:t>
            </a:r>
            <a:r>
              <a:rPr lang="zh-CN" altLang="en-US" smtClean="0"/>
              <a:t>计算机’的一组元组指针和</a:t>
            </a:r>
            <a:r>
              <a:rPr lang="en-US" altLang="zh-CN" smtClean="0"/>
              <a:t>Sage&gt;18</a:t>
            </a:r>
            <a:r>
              <a:rPr lang="zh-CN" altLang="en-US" smtClean="0"/>
              <a:t>的另一组元组指针</a:t>
            </a:r>
          </a:p>
          <a:p>
            <a:pPr lvl="1"/>
            <a:r>
              <a:rPr lang="zh-CN" altLang="en-US" smtClean="0"/>
              <a:t>然后求这两组指针的交集，再到</a:t>
            </a:r>
            <a:r>
              <a:rPr lang="en-US" altLang="zh-CN" smtClean="0"/>
              <a:t>student</a:t>
            </a:r>
            <a:r>
              <a:rPr lang="zh-CN" altLang="en-US" smtClean="0"/>
              <a:t>表中检索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1235">
                                            <p:txEl>
                                              <p:pRg st="0" end="0"/>
                                            </p:txEl>
                                          </p:spTgt>
                                        </p:tgtEl>
                                        <p:attrNameLst>
                                          <p:attrName>style.visibility</p:attrName>
                                        </p:attrNameLst>
                                      </p:cBhvr>
                                      <p:to>
                                        <p:strVal val="visible"/>
                                      </p:to>
                                    </p:set>
                                    <p:anim calcmode="lin" valueType="num">
                                      <p:cBhvr additive="base">
                                        <p:cTn id="7" dur="500" fill="hold"/>
                                        <p:tgtEl>
                                          <p:spTgt spid="163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123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31235">
                                            <p:txEl>
                                              <p:pRg st="1" end="1"/>
                                            </p:txEl>
                                          </p:spTgt>
                                        </p:tgtEl>
                                        <p:attrNameLst>
                                          <p:attrName>style.visibility</p:attrName>
                                        </p:attrNameLst>
                                      </p:cBhvr>
                                      <p:to>
                                        <p:strVal val="visible"/>
                                      </p:to>
                                    </p:set>
                                    <p:anim calcmode="lin" valueType="num">
                                      <p:cBhvr additive="base">
                                        <p:cTn id="11" dur="500" fill="hold"/>
                                        <p:tgtEl>
                                          <p:spTgt spid="163123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3123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31235">
                                            <p:txEl>
                                              <p:pRg st="2" end="2"/>
                                            </p:txEl>
                                          </p:spTgt>
                                        </p:tgtEl>
                                        <p:attrNameLst>
                                          <p:attrName>style.visibility</p:attrName>
                                        </p:attrNameLst>
                                      </p:cBhvr>
                                      <p:to>
                                        <p:strVal val="visible"/>
                                      </p:to>
                                    </p:set>
                                    <p:anim calcmode="lin" valueType="num">
                                      <p:cBhvr additive="base">
                                        <p:cTn id="15" dur="500" fill="hold"/>
                                        <p:tgtEl>
                                          <p:spTgt spid="163123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3123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31235">
                                            <p:txEl>
                                              <p:pRg st="3" end="3"/>
                                            </p:txEl>
                                          </p:spTgt>
                                        </p:tgtEl>
                                        <p:attrNameLst>
                                          <p:attrName>style.visibility</p:attrName>
                                        </p:attrNameLst>
                                      </p:cBhvr>
                                      <p:to>
                                        <p:strVal val="visible"/>
                                      </p:to>
                                    </p:set>
                                    <p:anim calcmode="lin" valueType="num">
                                      <p:cBhvr additive="base">
                                        <p:cTn id="19" dur="500" fill="hold"/>
                                        <p:tgtEl>
                                          <p:spTgt spid="163123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1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1235">
                                            <p:txEl>
                                              <p:pRg st="5" end="5"/>
                                            </p:txEl>
                                          </p:spTgt>
                                        </p:tgtEl>
                                        <p:attrNameLst>
                                          <p:attrName>style.visibility</p:attrName>
                                        </p:attrNameLst>
                                      </p:cBhvr>
                                      <p:to>
                                        <p:strVal val="visible"/>
                                      </p:to>
                                    </p:set>
                                    <p:anim calcmode="lin" valueType="num">
                                      <p:cBhvr additive="base">
                                        <p:cTn id="25" dur="500" fill="hold"/>
                                        <p:tgtEl>
                                          <p:spTgt spid="1631235">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1235">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631235">
                                            <p:txEl>
                                              <p:pRg st="6" end="6"/>
                                            </p:txEl>
                                          </p:spTgt>
                                        </p:tgtEl>
                                        <p:attrNameLst>
                                          <p:attrName>style.visibility</p:attrName>
                                        </p:attrNameLst>
                                      </p:cBhvr>
                                      <p:to>
                                        <p:strVal val="visible"/>
                                      </p:to>
                                    </p:set>
                                    <p:anim calcmode="lin" valueType="num">
                                      <p:cBhvr additive="base">
                                        <p:cTn id="29" dur="500" fill="hold"/>
                                        <p:tgtEl>
                                          <p:spTgt spid="1631235">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31235">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631235">
                                            <p:txEl>
                                              <p:pRg st="7" end="7"/>
                                            </p:txEl>
                                          </p:spTgt>
                                        </p:tgtEl>
                                        <p:attrNameLst>
                                          <p:attrName>style.visibility</p:attrName>
                                        </p:attrNameLst>
                                      </p:cBhvr>
                                      <p:to>
                                        <p:strVal val="visible"/>
                                      </p:to>
                                    </p:set>
                                    <p:anim calcmode="lin" valueType="num">
                                      <p:cBhvr additive="base">
                                        <p:cTn id="33" dur="500" fill="hold"/>
                                        <p:tgtEl>
                                          <p:spTgt spid="1631235">
                                            <p:txEl>
                                              <p:pRg st="7" end="7"/>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3123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123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04E51EE4-CE87-45D5-9EA0-0C3E883CA0C0}" type="slidenum">
              <a:rPr lang="zh-CN" altLang="en-US" sz="2000" smtClean="0"/>
              <a:pPr/>
              <a:t>16</a:t>
            </a:fld>
            <a:endParaRPr lang="en-US" altLang="zh-CN" sz="2000" smtClean="0"/>
          </a:p>
        </p:txBody>
      </p:sp>
      <p:sp>
        <p:nvSpPr>
          <p:cNvPr id="1843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446B5E3B-03F9-4F8E-9B9F-408B87894979}" type="datetime1">
              <a:rPr lang="zh-CN" altLang="en-US" sz="1800" smtClean="0"/>
              <a:pPr/>
              <a:t>2018/5/9</a:t>
            </a:fld>
            <a:endParaRPr lang="en-US" altLang="zh-CN" sz="1000" smtClean="0"/>
          </a:p>
        </p:txBody>
      </p:sp>
      <p:sp>
        <p:nvSpPr>
          <p:cNvPr id="1632258" name="Rectangle 2"/>
          <p:cNvSpPr>
            <a:spLocks noGrp="1" noChangeArrowheads="1"/>
          </p:cNvSpPr>
          <p:nvPr>
            <p:ph type="title"/>
          </p:nvPr>
        </p:nvSpPr>
        <p:spPr/>
        <p:txBody>
          <a:bodyPr/>
          <a:lstStyle/>
          <a:p>
            <a:pPr>
              <a:defRPr/>
            </a:pPr>
            <a:r>
              <a:rPr lang="zh-CN" altLang="zh-CN" smtClean="0"/>
              <a:t>（4）复合选择－</a:t>
            </a:r>
            <a:r>
              <a:rPr lang="zh-CN" altLang="en-US" smtClean="0"/>
              <a:t>逻辑合取</a:t>
            </a:r>
            <a:r>
              <a:rPr lang="en-US" altLang="zh-CN" smtClean="0"/>
              <a:t>AND</a:t>
            </a:r>
            <a:endParaRPr lang="zh-CN" altLang="en-US" smtClean="0"/>
          </a:p>
        </p:txBody>
      </p:sp>
      <p:sp>
        <p:nvSpPr>
          <p:cNvPr id="18437" name="Rectangle 3"/>
          <p:cNvSpPr>
            <a:spLocks noGrp="1" noChangeArrowheads="1"/>
          </p:cNvSpPr>
          <p:nvPr>
            <p:ph type="body" idx="1"/>
          </p:nvPr>
        </p:nvSpPr>
        <p:spPr>
          <a:xfrm>
            <a:off x="650875" y="1143000"/>
            <a:ext cx="8820150" cy="2987675"/>
          </a:xfrm>
        </p:spPr>
        <p:txBody>
          <a:bodyPr/>
          <a:lstStyle/>
          <a:p>
            <a:r>
              <a:rPr lang="zh-CN" altLang="en-US" smtClean="0"/>
              <a:t>在合取选择条件的多个简单条件中进行选择时，通常要考虑每个条件的</a:t>
            </a:r>
            <a:r>
              <a:rPr lang="zh-CN" altLang="en-US" smtClean="0">
                <a:solidFill>
                  <a:srgbClr val="0000FF"/>
                </a:solidFill>
              </a:rPr>
              <a:t>选择率或选择性（</a:t>
            </a:r>
            <a:r>
              <a:rPr lang="en-US" altLang="zh-CN" smtClean="0">
                <a:solidFill>
                  <a:srgbClr val="0000FF"/>
                </a:solidFill>
              </a:rPr>
              <a:t>selectivity</a:t>
            </a:r>
            <a:r>
              <a:rPr lang="zh-CN" altLang="en-US" smtClean="0">
                <a:solidFill>
                  <a:srgbClr val="0000FF"/>
                </a:solidFill>
              </a:rPr>
              <a:t>）</a:t>
            </a:r>
            <a:r>
              <a:rPr lang="zh-CN" altLang="en-US" smtClean="0"/>
              <a:t>。</a:t>
            </a:r>
          </a:p>
          <a:p>
            <a:pPr lvl="1"/>
            <a:r>
              <a:rPr lang="zh-CN" altLang="en-US" smtClean="0"/>
              <a:t>所谓</a:t>
            </a:r>
            <a:r>
              <a:rPr lang="zh-CN" altLang="en-US" smtClean="0">
                <a:solidFill>
                  <a:srgbClr val="0000FF"/>
                </a:solidFill>
              </a:rPr>
              <a:t>选择率</a:t>
            </a:r>
            <a:r>
              <a:rPr lang="zh-CN" altLang="en-US" smtClean="0"/>
              <a:t>，就是满足条件的元组（记录）数占关系中元组（记录）总数的比例 </a:t>
            </a:r>
          </a:p>
          <a:p>
            <a:pPr lvl="1"/>
            <a:r>
              <a:rPr lang="zh-CN" altLang="en-US" smtClean="0"/>
              <a:t>一般地，如果选择条件的选择率为</a:t>
            </a:r>
            <a:r>
              <a:rPr lang="en-US" altLang="zh-CN" smtClean="0"/>
              <a:t>s</a:t>
            </a:r>
            <a:r>
              <a:rPr lang="zh-CN" altLang="en-US" smtClean="0"/>
              <a:t>，满足该条件的元组数则可以估计为（</a:t>
            </a:r>
            <a:r>
              <a:rPr lang="en-US" altLang="zh-CN" smtClean="0"/>
              <a:t>s×</a:t>
            </a:r>
            <a:r>
              <a:rPr lang="zh-CN" altLang="en-US" smtClean="0"/>
              <a:t>元组数）。所估计的值越小，就越有必要首先使用这个条件来检索元组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92FDB30-755F-4AF7-B9F7-40394CAE99A3}" type="slidenum">
              <a:rPr lang="zh-CN" altLang="en-US" sz="2000" smtClean="0"/>
              <a:pPr/>
              <a:t>17</a:t>
            </a:fld>
            <a:endParaRPr lang="en-US" altLang="zh-CN" sz="2000" smtClean="0"/>
          </a:p>
        </p:txBody>
      </p:sp>
      <p:sp>
        <p:nvSpPr>
          <p:cNvPr id="1945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E3440FB-283C-452F-BD99-98B9794131A6}" type="datetime1">
              <a:rPr lang="zh-CN" altLang="en-US" sz="1800" smtClean="0"/>
              <a:pPr/>
              <a:t>2018/5/9</a:t>
            </a:fld>
            <a:endParaRPr lang="en-US" altLang="zh-CN" sz="1000" smtClean="0"/>
          </a:p>
        </p:txBody>
      </p:sp>
      <p:sp>
        <p:nvSpPr>
          <p:cNvPr id="1634306" name="Rectangle 2"/>
          <p:cNvSpPr>
            <a:spLocks noGrp="1" noChangeArrowheads="1"/>
          </p:cNvSpPr>
          <p:nvPr>
            <p:ph type="title"/>
          </p:nvPr>
        </p:nvSpPr>
        <p:spPr/>
        <p:txBody>
          <a:bodyPr/>
          <a:lstStyle/>
          <a:p>
            <a:pPr>
              <a:defRPr/>
            </a:pPr>
            <a:r>
              <a:rPr lang="zh-CN" altLang="zh-CN" smtClean="0"/>
              <a:t>（4）复合选择－</a:t>
            </a:r>
            <a:r>
              <a:rPr lang="zh-CN" altLang="en-US" smtClean="0"/>
              <a:t>逻辑析取</a:t>
            </a:r>
            <a:r>
              <a:rPr lang="en-US" altLang="zh-CN" smtClean="0"/>
              <a:t>OR</a:t>
            </a:r>
            <a:endParaRPr lang="zh-CN" altLang="en-US" smtClean="0"/>
          </a:p>
        </p:txBody>
      </p:sp>
      <p:sp>
        <p:nvSpPr>
          <p:cNvPr id="19461" name="Rectangle 3"/>
          <p:cNvSpPr>
            <a:spLocks noGrp="1" noChangeArrowheads="1"/>
          </p:cNvSpPr>
          <p:nvPr>
            <p:ph type="body" idx="1"/>
          </p:nvPr>
        </p:nvSpPr>
        <p:spPr>
          <a:xfrm>
            <a:off x="650875" y="1143000"/>
            <a:ext cx="8820150" cy="4438650"/>
          </a:xfrm>
        </p:spPr>
        <p:txBody>
          <a:bodyPr/>
          <a:lstStyle/>
          <a:p>
            <a:r>
              <a:rPr lang="zh-CN" altLang="en-US" smtClean="0"/>
              <a:t>析取条件就是用逻辑连接符</a:t>
            </a:r>
            <a:r>
              <a:rPr lang="en-US" altLang="zh-CN" smtClean="0"/>
              <a:t>OR</a:t>
            </a:r>
            <a:r>
              <a:rPr lang="zh-CN" altLang="en-US" smtClean="0"/>
              <a:t>连接的查询条件，处理和优化的难度就大得多。</a:t>
            </a:r>
          </a:p>
          <a:p>
            <a:pPr lvl="1"/>
            <a:r>
              <a:rPr lang="zh-CN" altLang="en-US" smtClean="0"/>
              <a:t>以</a:t>
            </a:r>
            <a:r>
              <a:rPr lang="en-US" altLang="zh-CN" smtClean="0"/>
              <a:t>C6</a:t>
            </a:r>
            <a:r>
              <a:rPr lang="zh-CN" altLang="en-US" smtClean="0"/>
              <a:t>为例，</a:t>
            </a:r>
            <a:r>
              <a:rPr lang="en-US" altLang="zh-CN" smtClean="0"/>
              <a:t>Sage &gt; 18 or Sdept = ‘</a:t>
            </a:r>
            <a:r>
              <a:rPr lang="zh-CN" altLang="en-US" smtClean="0"/>
              <a:t>计算机’，</a:t>
            </a:r>
          </a:p>
          <a:p>
            <a:pPr lvl="2"/>
            <a:r>
              <a:rPr lang="zh-CN" altLang="en-US" smtClean="0"/>
              <a:t>如果</a:t>
            </a:r>
            <a:r>
              <a:rPr lang="en-US" altLang="zh-CN" smtClean="0"/>
              <a:t>Sdept</a:t>
            </a:r>
            <a:r>
              <a:rPr lang="zh-CN" altLang="en-US" smtClean="0"/>
              <a:t>上有索引，而</a:t>
            </a:r>
            <a:r>
              <a:rPr lang="en-US" altLang="zh-CN" smtClean="0"/>
              <a:t>Sage</a:t>
            </a:r>
            <a:r>
              <a:rPr lang="zh-CN" altLang="en-US" smtClean="0"/>
              <a:t>上没有索引，基本上无法进行优化。</a:t>
            </a:r>
          </a:p>
          <a:p>
            <a:pPr lvl="2"/>
            <a:r>
              <a:rPr lang="zh-CN" altLang="en-US" smtClean="0"/>
              <a:t>只要任意一个条件没有索引，就只能使用顺序扫描方法。</a:t>
            </a:r>
          </a:p>
          <a:p>
            <a:pPr lvl="2"/>
            <a:r>
              <a:rPr lang="zh-CN" altLang="en-US" smtClean="0"/>
              <a:t>对于条件中涉及的属性都具有索引时，才能通过优化检索满足条件的元组，然后再通过合并操作消除重复元组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EA54277-44EC-452C-8F91-FDC17BEAF180}" type="slidenum">
              <a:rPr lang="zh-CN" altLang="en-US" sz="2000" smtClean="0"/>
              <a:pPr/>
              <a:t>18</a:t>
            </a:fld>
            <a:endParaRPr lang="en-US" altLang="zh-CN" sz="2000" smtClean="0"/>
          </a:p>
        </p:txBody>
      </p:sp>
      <p:sp>
        <p:nvSpPr>
          <p:cNvPr id="2048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09BF85C-3C1E-4E4F-9FC2-B6D0D641E393}" type="datetime1">
              <a:rPr lang="zh-CN" altLang="en-US" sz="1800" smtClean="0"/>
              <a:pPr/>
              <a:t>2018/5/9</a:t>
            </a:fld>
            <a:endParaRPr lang="en-US" altLang="zh-CN" sz="1000" smtClean="0"/>
          </a:p>
        </p:txBody>
      </p:sp>
      <p:sp>
        <p:nvSpPr>
          <p:cNvPr id="1584130" name="Rectangle 2"/>
          <p:cNvSpPr>
            <a:spLocks noGrp="1" noChangeArrowheads="1"/>
          </p:cNvSpPr>
          <p:nvPr>
            <p:ph type="title"/>
          </p:nvPr>
        </p:nvSpPr>
        <p:spPr/>
        <p:txBody>
          <a:bodyPr/>
          <a:lstStyle/>
          <a:p>
            <a:pPr>
              <a:defRPr/>
            </a:pPr>
            <a:r>
              <a:rPr lang="en-US" altLang="zh-CN" smtClean="0"/>
              <a:t>2.	</a:t>
            </a:r>
            <a:r>
              <a:rPr lang="zh-CN" altLang="en-US" smtClean="0"/>
              <a:t>连接操作的实现</a:t>
            </a:r>
          </a:p>
        </p:txBody>
      </p:sp>
      <p:sp>
        <p:nvSpPr>
          <p:cNvPr id="20485" name="Rectangle 3"/>
          <p:cNvSpPr>
            <a:spLocks noGrp="1" noChangeArrowheads="1"/>
          </p:cNvSpPr>
          <p:nvPr>
            <p:ph type="body" idx="1"/>
          </p:nvPr>
        </p:nvSpPr>
        <p:spPr>
          <a:xfrm>
            <a:off x="650875" y="1143000"/>
            <a:ext cx="8820150" cy="2901950"/>
          </a:xfrm>
        </p:spPr>
        <p:txBody>
          <a:bodyPr/>
          <a:lstStyle/>
          <a:p>
            <a:r>
              <a:rPr lang="zh-CN" altLang="en-US" smtClean="0"/>
              <a:t>连接操作是查询处理中最耗时的操作之一，操作本身开销大，并且可能产生很大的中间结果。</a:t>
            </a:r>
          </a:p>
          <a:p>
            <a:pPr lvl="1"/>
            <a:r>
              <a:rPr lang="zh-CN" altLang="en-US" smtClean="0"/>
              <a:t>（</a:t>
            </a:r>
            <a:r>
              <a:rPr lang="en-US" altLang="zh-CN" smtClean="0"/>
              <a:t>1</a:t>
            </a:r>
            <a:r>
              <a:rPr lang="zh-CN" altLang="en-US" smtClean="0"/>
              <a:t>）	嵌套循环法</a:t>
            </a:r>
          </a:p>
          <a:p>
            <a:pPr lvl="1"/>
            <a:r>
              <a:rPr lang="zh-CN" altLang="en-US" smtClean="0"/>
              <a:t>（</a:t>
            </a:r>
            <a:r>
              <a:rPr lang="en-US" altLang="zh-CN" smtClean="0"/>
              <a:t>2</a:t>
            </a:r>
            <a:r>
              <a:rPr lang="zh-CN" altLang="en-US" smtClean="0"/>
              <a:t>）	索引嵌套循环法</a:t>
            </a:r>
          </a:p>
          <a:p>
            <a:pPr lvl="1"/>
            <a:r>
              <a:rPr lang="zh-CN" altLang="en-US" smtClean="0"/>
              <a:t>（</a:t>
            </a:r>
            <a:r>
              <a:rPr lang="en-US" altLang="zh-CN" smtClean="0"/>
              <a:t>3</a:t>
            </a:r>
            <a:r>
              <a:rPr lang="zh-CN" altLang="en-US" smtClean="0"/>
              <a:t>）	排序合并法</a:t>
            </a:r>
          </a:p>
          <a:p>
            <a:pPr lvl="1"/>
            <a:r>
              <a:rPr lang="zh-CN" altLang="en-US" smtClean="0"/>
              <a:t>（</a:t>
            </a:r>
            <a:r>
              <a:rPr lang="en-US" altLang="zh-CN" smtClean="0"/>
              <a:t>4</a:t>
            </a:r>
            <a:r>
              <a:rPr lang="zh-CN" altLang="en-US" smtClean="0"/>
              <a:t>）	散列连接（</a:t>
            </a:r>
            <a:r>
              <a:rPr lang="en-US" altLang="zh-CN" smtClean="0"/>
              <a:t>Hash Join</a:t>
            </a:r>
            <a:r>
              <a:rPr lang="zh-CN" altLang="en-US" smtClean="0"/>
              <a:t>）法</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B0506CA-8A93-4580-ABB8-B5C41FEAA522}" type="slidenum">
              <a:rPr lang="zh-CN" altLang="en-US" sz="2000" smtClean="0"/>
              <a:pPr/>
              <a:t>19</a:t>
            </a:fld>
            <a:endParaRPr lang="en-US" altLang="zh-CN" sz="2000" smtClean="0"/>
          </a:p>
        </p:txBody>
      </p:sp>
      <p:sp>
        <p:nvSpPr>
          <p:cNvPr id="2150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929C614C-FDFC-46F2-B62E-51F2782CF031}" type="datetime1">
              <a:rPr lang="zh-CN" altLang="en-US" sz="1800" smtClean="0"/>
              <a:pPr/>
              <a:t>2018/5/9</a:t>
            </a:fld>
            <a:endParaRPr lang="en-US" altLang="zh-CN" sz="1000" smtClean="0"/>
          </a:p>
        </p:txBody>
      </p:sp>
      <p:sp>
        <p:nvSpPr>
          <p:cNvPr id="1585154" name="Rectangle 2"/>
          <p:cNvSpPr>
            <a:spLocks noGrp="1" noChangeArrowheads="1"/>
          </p:cNvSpPr>
          <p:nvPr>
            <p:ph type="title"/>
          </p:nvPr>
        </p:nvSpPr>
        <p:spPr/>
        <p:txBody>
          <a:bodyPr/>
          <a:lstStyle/>
          <a:p>
            <a:pPr>
              <a:defRPr/>
            </a:pPr>
            <a:r>
              <a:rPr lang="zh-CN" altLang="en-US" smtClean="0"/>
              <a:t>（</a:t>
            </a:r>
            <a:r>
              <a:rPr lang="en-US" altLang="zh-CN" smtClean="0"/>
              <a:t>1</a:t>
            </a:r>
            <a:r>
              <a:rPr lang="zh-CN" altLang="en-US" smtClean="0"/>
              <a:t>）	嵌套循环法</a:t>
            </a:r>
          </a:p>
        </p:txBody>
      </p:sp>
      <p:sp>
        <p:nvSpPr>
          <p:cNvPr id="21509" name="Rectangle 3"/>
          <p:cNvSpPr>
            <a:spLocks noGrp="1" noChangeArrowheads="1"/>
          </p:cNvSpPr>
          <p:nvPr>
            <p:ph type="body" idx="1"/>
          </p:nvPr>
        </p:nvSpPr>
        <p:spPr>
          <a:xfrm>
            <a:off x="650875" y="1143000"/>
            <a:ext cx="8820150" cy="768350"/>
          </a:xfrm>
        </p:spPr>
        <p:txBody>
          <a:bodyPr/>
          <a:lstStyle/>
          <a:p>
            <a:r>
              <a:rPr lang="zh-CN" altLang="en-US" smtClean="0"/>
              <a:t>嵌套循环法是最简单、最直接的连接算法，与选择操作中的顺序扫描法类似，不需要特别的存取路径 </a:t>
            </a:r>
          </a:p>
        </p:txBody>
      </p:sp>
      <p:graphicFrame>
        <p:nvGraphicFramePr>
          <p:cNvPr id="1585156" name="Group 4"/>
          <p:cNvGraphicFramePr>
            <a:graphicFrameLocks noGrp="1"/>
          </p:cNvGraphicFramePr>
          <p:nvPr/>
        </p:nvGraphicFramePr>
        <p:xfrm>
          <a:off x="1327150" y="2233613"/>
          <a:ext cx="2063750" cy="1901896"/>
        </p:xfrm>
        <a:graphic>
          <a:graphicData uri="http://schemas.openxmlformats.org/drawingml/2006/table">
            <a:tbl>
              <a:tblPr/>
              <a:tblGrid>
                <a:gridCol w="687388"/>
                <a:gridCol w="688975"/>
                <a:gridCol w="687387"/>
              </a:tblGrid>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宋体" pitchFamily="2" charset="-122"/>
                        </a:rPr>
                        <a:t>A</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宋体" pitchFamily="2" charset="-122"/>
                        </a:rPr>
                        <a:t>B</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宋体" pitchFamily="2" charset="-122"/>
                        </a:rPr>
                        <a:t>C</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00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0000FF"/>
                          </a:solidFill>
                          <a:effectLst/>
                          <a:latin typeface="Times New Roman" pitchFamily="18" charset="0"/>
                          <a:ea typeface="宋体" pitchFamily="2" charset="-122"/>
                        </a:rPr>
                        <a:t>b1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0000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CC33"/>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CC33"/>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CC33"/>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99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99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99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5180" name="Group 28"/>
          <p:cNvGraphicFramePr>
            <a:graphicFrameLocks noGrp="1"/>
          </p:cNvGraphicFramePr>
          <p:nvPr/>
        </p:nvGraphicFramePr>
        <p:xfrm>
          <a:off x="4711700" y="2005013"/>
          <a:ext cx="2063750" cy="4754740"/>
        </p:xfrm>
        <a:graphic>
          <a:graphicData uri="http://schemas.openxmlformats.org/drawingml/2006/table">
            <a:tbl>
              <a:tblPr/>
              <a:tblGrid>
                <a:gridCol w="781050"/>
                <a:gridCol w="622300"/>
                <a:gridCol w="660400"/>
              </a:tblGrid>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宋体" pitchFamily="2" charset="-122"/>
                        </a:rPr>
                        <a:t>A</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宋体" pitchFamily="2" charset="-122"/>
                        </a:rPr>
                        <a:t>B</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宋体" pitchFamily="2" charset="-122"/>
                        </a:rPr>
                        <a:t>C</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00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0000FF"/>
                          </a:solidFill>
                          <a:effectLst/>
                          <a:latin typeface="Times New Roman" pitchFamily="18" charset="0"/>
                          <a:ea typeface="宋体" pitchFamily="2" charset="-122"/>
                        </a:rPr>
                        <a:t>b1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0000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00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0000FF"/>
                          </a:solidFill>
                          <a:effectLst/>
                          <a:latin typeface="Times New Roman" pitchFamily="18" charset="0"/>
                          <a:ea typeface="宋体" pitchFamily="2" charset="-122"/>
                        </a:rPr>
                        <a:t>b1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0000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00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0000FF"/>
                          </a:solidFill>
                          <a:effectLst/>
                          <a:latin typeface="Times New Roman" pitchFamily="18" charset="0"/>
                          <a:ea typeface="宋体" pitchFamily="2" charset="-122"/>
                        </a:rPr>
                        <a:t>b1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0000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CC33"/>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CC33"/>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CC33"/>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CC33"/>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CC33"/>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CC33"/>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CC33"/>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CC33"/>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CC33"/>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99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99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99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99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99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99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99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99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3399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5228" name="Group 76"/>
          <p:cNvGraphicFramePr>
            <a:graphicFrameLocks noGrp="1"/>
          </p:cNvGraphicFramePr>
          <p:nvPr/>
        </p:nvGraphicFramePr>
        <p:xfrm>
          <a:off x="1409700" y="4672013"/>
          <a:ext cx="1981200" cy="1901896"/>
        </p:xfrm>
        <a:graphic>
          <a:graphicData uri="http://schemas.openxmlformats.org/drawingml/2006/table">
            <a:tbl>
              <a:tblPr/>
              <a:tblGrid>
                <a:gridCol w="660400"/>
                <a:gridCol w="660400"/>
                <a:gridCol w="660400"/>
              </a:tblGrid>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宋体" pitchFamily="2" charset="-122"/>
                        </a:rPr>
                        <a:t>A</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宋体" pitchFamily="2" charset="-122"/>
                        </a:rPr>
                        <a:t>B</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宋体" pitchFamily="2" charset="-122"/>
                        </a:rPr>
                        <a:t>C</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00"/>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00"/>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00"/>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FF"/>
                          </a:solidFill>
                          <a:effectLst/>
                          <a:latin typeface="Times New Roman" pitchFamily="18" charset="0"/>
                          <a:ea typeface="宋体" pitchFamily="2" charset="-122"/>
                        </a:rPr>
                        <a:t>b3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FF"/>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9933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9933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9933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606" name="Rectangle 100"/>
          <p:cNvSpPr>
            <a:spLocks noChangeArrowheads="1"/>
          </p:cNvSpPr>
          <p:nvPr/>
        </p:nvSpPr>
        <p:spPr bwMode="auto">
          <a:xfrm>
            <a:off x="914400" y="2614613"/>
            <a:ext cx="33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en-US" altLang="zh-CN" b="1" i="1">
                <a:latin typeface="Times New Roman" pitchFamily="18" charset="0"/>
              </a:rPr>
              <a:t>R</a:t>
            </a:r>
          </a:p>
        </p:txBody>
      </p:sp>
      <p:sp>
        <p:nvSpPr>
          <p:cNvPr id="21607" name="Rectangle 101"/>
          <p:cNvSpPr>
            <a:spLocks noChangeArrowheads="1"/>
          </p:cNvSpPr>
          <p:nvPr/>
        </p:nvSpPr>
        <p:spPr bwMode="auto">
          <a:xfrm>
            <a:off x="996950" y="5129213"/>
            <a:ext cx="33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en-US" altLang="zh-CN" b="1" i="1">
                <a:latin typeface="Times New Roman" pitchFamily="18" charset="0"/>
              </a:rPr>
              <a:t>S</a:t>
            </a:r>
          </a:p>
        </p:txBody>
      </p:sp>
      <p:sp>
        <p:nvSpPr>
          <p:cNvPr id="1585254" name="Rectangle 102"/>
          <p:cNvSpPr>
            <a:spLocks noChangeArrowheads="1"/>
          </p:cNvSpPr>
          <p:nvPr/>
        </p:nvSpPr>
        <p:spPr bwMode="auto">
          <a:xfrm>
            <a:off x="3638550" y="3833813"/>
            <a:ext cx="908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en-US" altLang="zh-CN" sz="2800" b="1" i="1">
                <a:latin typeface="Times New Roman" pitchFamily="18" charset="0"/>
              </a:rPr>
              <a:t>R </a:t>
            </a:r>
            <a:r>
              <a:rPr kumimoji="1" lang="en-US" altLang="zh-CN" sz="2800" b="1">
                <a:latin typeface="Times New Roman" pitchFamily="18" charset="0"/>
              </a:rPr>
              <a:t>×</a:t>
            </a:r>
            <a:r>
              <a:rPr kumimoji="1" lang="en-US" altLang="zh-CN" sz="2800" b="1" i="1">
                <a:latin typeface="Times New Roman" pitchFamily="18" charset="0"/>
              </a:rPr>
              <a:t> S</a:t>
            </a:r>
            <a:r>
              <a:rPr kumimoji="1" lang="en-US" altLang="zh-CN" sz="2800">
                <a:latin typeface="Times New Roman" pitchFamily="18" charset="0"/>
              </a:rPr>
              <a:t> </a:t>
            </a:r>
          </a:p>
        </p:txBody>
      </p:sp>
      <p:graphicFrame>
        <p:nvGraphicFramePr>
          <p:cNvPr id="1585255" name="Group 103"/>
          <p:cNvGraphicFramePr>
            <a:graphicFrameLocks noGrp="1"/>
          </p:cNvGraphicFramePr>
          <p:nvPr/>
        </p:nvGraphicFramePr>
        <p:xfrm>
          <a:off x="6775450" y="2005013"/>
          <a:ext cx="2063750" cy="4754740"/>
        </p:xfrm>
        <a:graphic>
          <a:graphicData uri="http://schemas.openxmlformats.org/drawingml/2006/table">
            <a:tbl>
              <a:tblPr/>
              <a:tblGrid>
                <a:gridCol w="742950"/>
                <a:gridCol w="660400"/>
                <a:gridCol w="660400"/>
              </a:tblGrid>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宋体" pitchFamily="2" charset="-122"/>
                        </a:rPr>
                        <a:t>A</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宋体" pitchFamily="2" charset="-122"/>
                        </a:rPr>
                        <a:t>B</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宋体" pitchFamily="2" charset="-122"/>
                        </a:rPr>
                        <a:t>C</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00"/>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00"/>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00"/>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FF"/>
                          </a:solidFill>
                          <a:effectLst/>
                          <a:latin typeface="Times New Roman" pitchFamily="18" charset="0"/>
                          <a:ea typeface="宋体" pitchFamily="2" charset="-122"/>
                        </a:rPr>
                        <a:t>b3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FF"/>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9933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9933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9933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00"/>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00"/>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00"/>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FF"/>
                          </a:solidFill>
                          <a:effectLst/>
                          <a:latin typeface="Times New Roman" pitchFamily="18" charset="0"/>
                          <a:ea typeface="宋体" pitchFamily="2" charset="-122"/>
                        </a:rPr>
                        <a:t>b3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FF"/>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9933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9933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9933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00"/>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00"/>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00"/>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FF"/>
                          </a:solidFill>
                          <a:effectLst/>
                          <a:latin typeface="Times New Roman" pitchFamily="18" charset="0"/>
                          <a:ea typeface="宋体" pitchFamily="2" charset="-122"/>
                        </a:rPr>
                        <a:t>b3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FF00FF"/>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9933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9933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smtClean="0">
                          <a:ln>
                            <a:noFill/>
                          </a:ln>
                          <a:solidFill>
                            <a:srgbClr val="9933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85303" name="Rectangle 151"/>
          <p:cNvSpPr>
            <a:spLocks noChangeArrowheads="1"/>
          </p:cNvSpPr>
          <p:nvPr/>
        </p:nvSpPr>
        <p:spPr bwMode="auto">
          <a:xfrm>
            <a:off x="6789738" y="2462213"/>
            <a:ext cx="2087562" cy="1439862"/>
          </a:xfrm>
          <a:prstGeom prst="rect">
            <a:avLst/>
          </a:prstGeom>
          <a:noFill/>
          <a:ln w="50800">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585304" name="Rectangle 152"/>
          <p:cNvSpPr>
            <a:spLocks noChangeArrowheads="1"/>
          </p:cNvSpPr>
          <p:nvPr/>
        </p:nvSpPr>
        <p:spPr bwMode="auto">
          <a:xfrm>
            <a:off x="6789738" y="3902075"/>
            <a:ext cx="2087562" cy="1439863"/>
          </a:xfrm>
          <a:prstGeom prst="rect">
            <a:avLst/>
          </a:prstGeom>
          <a:noFill/>
          <a:ln w="50800">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585305" name="Rectangle 153"/>
          <p:cNvSpPr>
            <a:spLocks noChangeArrowheads="1"/>
          </p:cNvSpPr>
          <p:nvPr/>
        </p:nvSpPr>
        <p:spPr bwMode="auto">
          <a:xfrm>
            <a:off x="6789738" y="5341938"/>
            <a:ext cx="2087562" cy="1439862"/>
          </a:xfrm>
          <a:prstGeom prst="rect">
            <a:avLst/>
          </a:prstGeom>
          <a:noFill/>
          <a:ln w="50800">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585306" name="Text Box 154"/>
          <p:cNvSpPr txBox="1">
            <a:spLocks noChangeArrowheads="1"/>
          </p:cNvSpPr>
          <p:nvPr/>
        </p:nvSpPr>
        <p:spPr bwMode="auto">
          <a:xfrm>
            <a:off x="4091791" y="3452496"/>
            <a:ext cx="5376862" cy="3275012"/>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eaLnBrk="1" hangingPunct="1">
              <a:buSzPct val="80000"/>
              <a:buFont typeface="Wingdings" pitchFamily="2" charset="2"/>
              <a:buChar char="q"/>
            </a:pPr>
            <a:r>
              <a:rPr lang="zh-CN" altLang="en-US" sz="2800" b="1" dirty="0">
                <a:latin typeface="楷体_GB2312" pitchFamily="49" charset="-122"/>
                <a:ea typeface="楷体_GB2312" pitchFamily="49" charset="-122"/>
              </a:rPr>
              <a:t> 选择哪一个关系用于外循环、哪一个关系用于内循环会给连接的性能带来比较大的差异</a:t>
            </a:r>
          </a:p>
          <a:p>
            <a:pPr algn="l" eaLnBrk="1" hangingPunct="1">
              <a:buSzPct val="80000"/>
              <a:buFont typeface="Wingdings" pitchFamily="2" charset="2"/>
              <a:buChar char="q"/>
            </a:pPr>
            <a:r>
              <a:rPr lang="zh-CN" altLang="en-US" sz="2800" b="1" dirty="0">
                <a:latin typeface="楷体_GB2312" pitchFamily="49" charset="-122"/>
                <a:ea typeface="楷体_GB2312" pitchFamily="49" charset="-122"/>
              </a:rPr>
              <a:t> 一般使用较少块的文件作为外循环文件连接代价较小。</a:t>
            </a:r>
          </a:p>
          <a:p>
            <a:pPr algn="l" eaLnBrk="1" hangingPunct="1">
              <a:buSzPct val="80000"/>
              <a:buFont typeface="Wingdings" pitchFamily="2" charset="2"/>
              <a:buChar char="q"/>
            </a:pPr>
            <a:r>
              <a:rPr lang="zh-CN" altLang="en-US" sz="2800" b="1" dirty="0">
                <a:latin typeface="楷体_GB2312" pitchFamily="49" charset="-122"/>
                <a:ea typeface="楷体_GB2312" pitchFamily="49" charset="-122"/>
              </a:rPr>
              <a:t> 嵌套循环法适用于任何条件的连接   </a:t>
            </a:r>
            <a:endParaRPr lang="en-US" altLang="zh-CN" sz="2800" b="1" dirty="0">
              <a:latin typeface="楷体_GB2312" pitchFamily="49" charset="-122"/>
              <a:ea typeface="楷体_GB2312" pitchFamily="49" charset="-122"/>
            </a:endParaRPr>
          </a:p>
        </p:txBody>
      </p:sp>
      <p:sp>
        <p:nvSpPr>
          <p:cNvPr id="17" name="Text Box 154"/>
          <p:cNvSpPr txBox="1">
            <a:spLocks noChangeArrowheads="1"/>
          </p:cNvSpPr>
          <p:nvPr/>
        </p:nvSpPr>
        <p:spPr bwMode="auto">
          <a:xfrm>
            <a:off x="200472" y="1702724"/>
            <a:ext cx="5376862" cy="1569660"/>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eaLnBrk="1" hangingPunct="1">
              <a:buSzPct val="80000"/>
              <a:buFont typeface="Wingdings" pitchFamily="2" charset="2"/>
              <a:buChar char="q"/>
            </a:pP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考虑：选择</a:t>
            </a:r>
            <a:r>
              <a:rPr lang="zh-CN" altLang="en-US" sz="2800" b="1" dirty="0">
                <a:latin typeface="楷体_GB2312" pitchFamily="49" charset="-122"/>
                <a:ea typeface="楷体_GB2312" pitchFamily="49" charset="-122"/>
              </a:rPr>
              <a:t>哪一个关系用于外循环、哪一个关系用于内</a:t>
            </a:r>
            <a:r>
              <a:rPr lang="zh-CN" altLang="en-US" sz="2800" b="1" dirty="0" smtClean="0">
                <a:latin typeface="楷体_GB2312" pitchFamily="49" charset="-122"/>
                <a:ea typeface="楷体_GB2312" pitchFamily="49" charset="-122"/>
              </a:rPr>
              <a:t>循环会影响连接</a:t>
            </a:r>
            <a:r>
              <a:rPr lang="zh-CN" altLang="en-US" sz="2800" b="1" dirty="0">
                <a:latin typeface="楷体_GB2312" pitchFamily="49" charset="-122"/>
                <a:ea typeface="楷体_GB2312" pitchFamily="49" charset="-122"/>
              </a:rPr>
              <a:t>的</a:t>
            </a:r>
            <a:r>
              <a:rPr lang="zh-CN" altLang="en-US" sz="2800" b="1" dirty="0" smtClean="0">
                <a:latin typeface="楷体_GB2312" pitchFamily="49" charset="-122"/>
                <a:ea typeface="楷体_GB2312" pitchFamily="49" charset="-122"/>
              </a:rPr>
              <a:t>性能吗？</a:t>
            </a:r>
            <a:endParaRPr lang="zh-CN" altLang="en-US" sz="28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85254"/>
                                        </p:tgtEl>
                                        <p:attrNameLst>
                                          <p:attrName>style.visibility</p:attrName>
                                        </p:attrNameLst>
                                      </p:cBhvr>
                                      <p:to>
                                        <p:strVal val="visible"/>
                                      </p:to>
                                    </p:set>
                                    <p:animEffect transition="in" filter="wipe(up)">
                                      <p:cBhvr>
                                        <p:cTn id="7" dur="500"/>
                                        <p:tgtEl>
                                          <p:spTgt spid="1585254"/>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585180"/>
                                        </p:tgtEl>
                                        <p:attrNameLst>
                                          <p:attrName>style.visibility</p:attrName>
                                        </p:attrNameLst>
                                      </p:cBhvr>
                                      <p:to>
                                        <p:strVal val="visible"/>
                                      </p:to>
                                    </p:set>
                                    <p:animEffect transition="in" filter="wipe(up)">
                                      <p:cBhvr>
                                        <p:cTn id="11" dur="500"/>
                                        <p:tgtEl>
                                          <p:spTgt spid="158518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585255"/>
                                        </p:tgtEl>
                                        <p:attrNameLst>
                                          <p:attrName>style.visibility</p:attrName>
                                        </p:attrNameLst>
                                      </p:cBhvr>
                                      <p:to>
                                        <p:strVal val="visible"/>
                                      </p:to>
                                    </p:set>
                                    <p:animEffect transition="in" filter="wipe(up)">
                                      <p:cBhvr>
                                        <p:cTn id="15" dur="500"/>
                                        <p:tgtEl>
                                          <p:spTgt spid="158525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585303"/>
                                        </p:tgtEl>
                                        <p:attrNameLst>
                                          <p:attrName>style.visibility</p:attrName>
                                        </p:attrNameLst>
                                      </p:cBhvr>
                                      <p:to>
                                        <p:strVal val="visible"/>
                                      </p:to>
                                    </p:set>
                                    <p:animEffect transition="in" filter="wipe(up)">
                                      <p:cBhvr>
                                        <p:cTn id="19" dur="500"/>
                                        <p:tgtEl>
                                          <p:spTgt spid="158530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585304"/>
                                        </p:tgtEl>
                                        <p:attrNameLst>
                                          <p:attrName>style.visibility</p:attrName>
                                        </p:attrNameLst>
                                      </p:cBhvr>
                                      <p:to>
                                        <p:strVal val="visible"/>
                                      </p:to>
                                    </p:set>
                                    <p:animEffect transition="in" filter="wipe(up)">
                                      <p:cBhvr>
                                        <p:cTn id="23" dur="500"/>
                                        <p:tgtEl>
                                          <p:spTgt spid="158530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85305"/>
                                        </p:tgtEl>
                                        <p:attrNameLst>
                                          <p:attrName>style.visibility</p:attrName>
                                        </p:attrNameLst>
                                      </p:cBhvr>
                                      <p:to>
                                        <p:strVal val="visible"/>
                                      </p:to>
                                    </p:set>
                                    <p:animEffect transition="in" filter="wipe(up)">
                                      <p:cBhvr>
                                        <p:cTn id="27" dur="500"/>
                                        <p:tgtEl>
                                          <p:spTgt spid="158530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ox(i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585306"/>
                                        </p:tgtEl>
                                        <p:attrNameLst>
                                          <p:attrName>style.visibility</p:attrName>
                                        </p:attrNameLst>
                                      </p:cBhvr>
                                      <p:to>
                                        <p:strVal val="visible"/>
                                      </p:to>
                                    </p:set>
                                    <p:animEffect transition="in" filter="box(in)">
                                      <p:cBhvr>
                                        <p:cTn id="37" dur="500"/>
                                        <p:tgtEl>
                                          <p:spTgt spid="1585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254" grpId="0" autoUpdateAnimBg="0"/>
      <p:bldP spid="1585303" grpId="0" animBg="1"/>
      <p:bldP spid="1585304" grpId="0" animBg="1"/>
      <p:bldP spid="1585305" grpId="0" animBg="1"/>
      <p:bldP spid="1585306" grpId="0" animBg="1" autoUpdateAnimBg="0"/>
      <p:bldP spid="1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9B90D152-5D0C-43E4-BAC2-B179C34257F2}" type="slidenum">
              <a:rPr lang="zh-CN" altLang="en-US" sz="2000" smtClean="0"/>
              <a:pPr/>
              <a:t>2</a:t>
            </a:fld>
            <a:endParaRPr lang="en-US" altLang="zh-CN" sz="2000" smtClean="0"/>
          </a:p>
        </p:txBody>
      </p:sp>
      <p:sp>
        <p:nvSpPr>
          <p:cNvPr id="409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117ADF6-36A0-45BB-AEE7-32CC111CEFCB}" type="datetime1">
              <a:rPr lang="zh-CN" altLang="en-US" sz="1800" smtClean="0"/>
              <a:pPr/>
              <a:t>2018/5/9</a:t>
            </a:fld>
            <a:endParaRPr lang="en-US" altLang="zh-CN" sz="1000" smtClean="0"/>
          </a:p>
        </p:txBody>
      </p:sp>
      <p:sp>
        <p:nvSpPr>
          <p:cNvPr id="1500162" name="Rectangle 2"/>
          <p:cNvSpPr>
            <a:spLocks noGrp="1" noChangeArrowheads="1"/>
          </p:cNvSpPr>
          <p:nvPr>
            <p:ph type="title"/>
          </p:nvPr>
        </p:nvSpPr>
        <p:spPr>
          <a:xfrm>
            <a:off x="650875" y="311150"/>
            <a:ext cx="8820150" cy="603250"/>
          </a:xfrm>
        </p:spPr>
        <p:txBody>
          <a:bodyPr/>
          <a:lstStyle/>
          <a:p>
            <a:pPr defTabSz="914400">
              <a:defRPr/>
            </a:pPr>
            <a:r>
              <a:rPr lang="zh-CN" altLang="en-US" sz="4400" smtClean="0"/>
              <a:t>第5章  关系查询处理和查询优化</a:t>
            </a:r>
          </a:p>
        </p:txBody>
      </p:sp>
      <p:sp>
        <p:nvSpPr>
          <p:cNvPr id="4101" name="Rectangle 3"/>
          <p:cNvSpPr>
            <a:spLocks noGrp="1" noChangeArrowheads="1"/>
          </p:cNvSpPr>
          <p:nvPr>
            <p:ph type="body" idx="1"/>
          </p:nvPr>
        </p:nvSpPr>
        <p:spPr>
          <a:xfrm>
            <a:off x="650875" y="1143000"/>
            <a:ext cx="8820150" cy="4737100"/>
          </a:xfrm>
        </p:spPr>
        <p:txBody>
          <a:bodyPr/>
          <a:lstStyle/>
          <a:p>
            <a:r>
              <a:rPr lang="zh-CN" altLang="en-US" smtClean="0"/>
              <a:t>查询是数据库管理系统中使用最频繁、最基本的操作</a:t>
            </a:r>
            <a:r>
              <a:rPr lang="en-US" altLang="zh-CN" smtClean="0"/>
              <a:t>,</a:t>
            </a:r>
            <a:r>
              <a:rPr lang="zh-CN" altLang="en-US" smtClean="0"/>
              <a:t>对系统性能有很大影响。</a:t>
            </a:r>
          </a:p>
          <a:p>
            <a:r>
              <a:rPr lang="zh-CN" altLang="en-US" smtClean="0"/>
              <a:t>查询优化技术是关系数据库的关键技术。</a:t>
            </a:r>
          </a:p>
          <a:p>
            <a:r>
              <a:rPr lang="zh-CN" altLang="en-US" smtClean="0"/>
              <a:t>对于同一个</a:t>
            </a:r>
            <a:r>
              <a:rPr lang="en-US" altLang="zh-CN" smtClean="0"/>
              <a:t>SQL</a:t>
            </a:r>
            <a:r>
              <a:rPr lang="zh-CN" altLang="en-US" smtClean="0"/>
              <a:t>查询，通常可以有多个等价的关系代数表达式，由于存取路径的不同，每个关系代数表达式的查询代价和效率也是不同的。 </a:t>
            </a:r>
          </a:p>
          <a:p>
            <a:r>
              <a:rPr lang="zh-CN" altLang="en-US" smtClean="0"/>
              <a:t>本章目的： </a:t>
            </a:r>
          </a:p>
          <a:p>
            <a:pPr lvl="1"/>
            <a:r>
              <a:rPr lang="en-US" altLang="zh-CN" smtClean="0"/>
              <a:t>RDBMS</a:t>
            </a:r>
            <a:r>
              <a:rPr lang="zh-CN" altLang="en-US" smtClean="0"/>
              <a:t>的查询处理步骤 </a:t>
            </a:r>
          </a:p>
          <a:p>
            <a:pPr lvl="1"/>
            <a:r>
              <a:rPr lang="zh-CN" altLang="en-US" smtClean="0"/>
              <a:t>查询优化的概念 </a:t>
            </a:r>
          </a:p>
          <a:p>
            <a:pPr lvl="1"/>
            <a:r>
              <a:rPr lang="zh-CN" altLang="en-US" smtClean="0"/>
              <a:t>基本方法和技术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ACC8A7D7-0CE6-41E4-92D4-0A2BA6C03E1D}" type="slidenum">
              <a:rPr lang="zh-CN" altLang="en-US" sz="2000" smtClean="0"/>
              <a:pPr/>
              <a:t>20</a:t>
            </a:fld>
            <a:endParaRPr lang="en-US" altLang="zh-CN" sz="2000" smtClean="0"/>
          </a:p>
        </p:txBody>
      </p:sp>
      <p:sp>
        <p:nvSpPr>
          <p:cNvPr id="2253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F38F6CF3-2394-4276-85EB-AE416890AD40}" type="datetime1">
              <a:rPr lang="zh-CN" altLang="en-US" sz="1800" smtClean="0"/>
              <a:pPr/>
              <a:t>2018/5/9</a:t>
            </a:fld>
            <a:endParaRPr lang="en-US" altLang="zh-CN" sz="1000" smtClean="0"/>
          </a:p>
        </p:txBody>
      </p:sp>
      <p:sp>
        <p:nvSpPr>
          <p:cNvPr id="1635330" name="Rectangle 2"/>
          <p:cNvSpPr>
            <a:spLocks noGrp="1" noChangeArrowheads="1"/>
          </p:cNvSpPr>
          <p:nvPr>
            <p:ph type="title"/>
          </p:nvPr>
        </p:nvSpPr>
        <p:spPr/>
        <p:txBody>
          <a:bodyPr/>
          <a:lstStyle/>
          <a:p>
            <a:pPr>
              <a:defRPr/>
            </a:pPr>
            <a:r>
              <a:rPr lang="zh-CN" altLang="en-US" smtClean="0"/>
              <a:t>（</a:t>
            </a:r>
            <a:r>
              <a:rPr lang="en-US" altLang="zh-CN" smtClean="0"/>
              <a:t>2</a:t>
            </a:r>
            <a:r>
              <a:rPr lang="zh-CN" altLang="en-US" smtClean="0"/>
              <a:t>）	索引嵌套循环法</a:t>
            </a:r>
          </a:p>
        </p:txBody>
      </p:sp>
      <p:sp>
        <p:nvSpPr>
          <p:cNvPr id="22533" name="Rectangle 3"/>
          <p:cNvSpPr>
            <a:spLocks noGrp="1" noChangeArrowheads="1"/>
          </p:cNvSpPr>
          <p:nvPr>
            <p:ph type="body" idx="1"/>
          </p:nvPr>
        </p:nvSpPr>
        <p:spPr>
          <a:xfrm>
            <a:off x="650875" y="1143000"/>
            <a:ext cx="8820150" cy="3856440"/>
          </a:xfrm>
        </p:spPr>
        <p:txBody>
          <a:bodyPr/>
          <a:lstStyle/>
          <a:p>
            <a:r>
              <a:rPr lang="zh-CN" altLang="en-US" dirty="0" smtClean="0"/>
              <a:t>在嵌套循环法中，如果两个连接属性中的一个属性上存在索引（或散列），可以使用索引扫描代替顺序扫描。</a:t>
            </a:r>
          </a:p>
          <a:p>
            <a:pPr lvl="1"/>
            <a:r>
              <a:rPr lang="zh-CN" altLang="en-US" dirty="0" smtClean="0"/>
              <a:t>例如，在关系</a:t>
            </a:r>
            <a:r>
              <a:rPr lang="en-US" altLang="zh-CN" dirty="0" smtClean="0"/>
              <a:t>S</a:t>
            </a:r>
            <a:r>
              <a:rPr lang="zh-CN" altLang="en-US" dirty="0" smtClean="0"/>
              <a:t>中的属性</a:t>
            </a:r>
            <a:r>
              <a:rPr lang="en-US" altLang="zh-CN" dirty="0" smtClean="0"/>
              <a:t>B</a:t>
            </a:r>
            <a:r>
              <a:rPr lang="zh-CN" altLang="en-US" dirty="0" smtClean="0"/>
              <a:t>上存在索引，</a:t>
            </a:r>
          </a:p>
          <a:p>
            <a:pPr lvl="1"/>
            <a:r>
              <a:rPr lang="zh-CN" altLang="en-US" dirty="0" smtClean="0"/>
              <a:t>则对于</a:t>
            </a:r>
            <a:r>
              <a:rPr lang="en-US" altLang="zh-CN" dirty="0" smtClean="0"/>
              <a:t>R</a:t>
            </a:r>
            <a:r>
              <a:rPr lang="zh-CN" altLang="en-US" dirty="0" smtClean="0"/>
              <a:t>中的每个元组</a:t>
            </a:r>
            <a:r>
              <a:rPr lang="en-US" altLang="zh-CN" dirty="0" smtClean="0"/>
              <a:t>(R</a:t>
            </a:r>
            <a:r>
              <a:rPr lang="zh-CN" altLang="en-US" dirty="0" smtClean="0"/>
              <a:t>为外表</a:t>
            </a:r>
            <a:r>
              <a:rPr lang="en-US" altLang="zh-CN" dirty="0" smtClean="0"/>
              <a:t>)</a:t>
            </a:r>
            <a:r>
              <a:rPr lang="zh-CN" altLang="en-US" dirty="0" smtClean="0"/>
              <a:t>，</a:t>
            </a:r>
            <a:endParaRPr lang="en-US" altLang="zh-CN" dirty="0" smtClean="0"/>
          </a:p>
          <a:p>
            <a:pPr lvl="2"/>
            <a:r>
              <a:rPr lang="zh-CN" altLang="en-US" dirty="0" smtClean="0"/>
              <a:t>可以</a:t>
            </a:r>
            <a:r>
              <a:rPr lang="zh-CN" altLang="en-US" dirty="0" smtClean="0">
                <a:solidFill>
                  <a:srgbClr val="FF0000"/>
                </a:solidFill>
              </a:rPr>
              <a:t>通过</a:t>
            </a:r>
            <a:r>
              <a:rPr lang="en-US" altLang="zh-CN" dirty="0" smtClean="0">
                <a:solidFill>
                  <a:srgbClr val="FF0000"/>
                </a:solidFill>
              </a:rPr>
              <a:t>S</a:t>
            </a:r>
            <a:r>
              <a:rPr lang="zh-CN" altLang="en-US" dirty="0" smtClean="0">
                <a:solidFill>
                  <a:srgbClr val="FF0000"/>
                </a:solidFill>
              </a:rPr>
              <a:t>的索引查找</a:t>
            </a:r>
            <a:r>
              <a:rPr lang="zh-CN" altLang="en-US" dirty="0" smtClean="0"/>
              <a:t>满足 </a:t>
            </a:r>
            <a:r>
              <a:rPr lang="en-US" altLang="zh-CN" dirty="0" smtClean="0"/>
              <a:t>s[B]</a:t>
            </a:r>
            <a:r>
              <a:rPr lang="zh-CN" altLang="en-US" dirty="0" smtClean="0"/>
              <a:t>＝</a:t>
            </a:r>
            <a:r>
              <a:rPr lang="en-US" altLang="zh-CN" dirty="0" smtClean="0"/>
              <a:t> t[A]</a:t>
            </a:r>
            <a:r>
              <a:rPr lang="zh-CN" altLang="en-US" dirty="0" smtClean="0"/>
              <a:t>的所有元组</a:t>
            </a:r>
            <a:endParaRPr lang="en-US" altLang="zh-CN" dirty="0" smtClean="0"/>
          </a:p>
          <a:p>
            <a:pPr lvl="2"/>
            <a:r>
              <a:rPr lang="zh-CN" altLang="en-US" dirty="0" smtClean="0">
                <a:solidFill>
                  <a:srgbClr val="FF0000"/>
                </a:solidFill>
              </a:rPr>
              <a:t>而不必扫描</a:t>
            </a:r>
            <a:r>
              <a:rPr lang="en-US" altLang="zh-CN" dirty="0" smtClean="0">
                <a:solidFill>
                  <a:srgbClr val="FF0000"/>
                </a:solidFill>
              </a:rPr>
              <a:t>S</a:t>
            </a:r>
            <a:r>
              <a:rPr lang="zh-CN" altLang="en-US" dirty="0" smtClean="0">
                <a:solidFill>
                  <a:srgbClr val="FF0000"/>
                </a:solidFill>
              </a:rPr>
              <a:t>中的所有元组，以减少扫描时间</a:t>
            </a:r>
            <a:r>
              <a:rPr lang="zh-CN" altLang="en-US" dirty="0" smtClean="0"/>
              <a:t>。</a:t>
            </a:r>
          </a:p>
          <a:p>
            <a:endParaRPr lang="zh-CN" altLang="en-US" dirty="0" smtClean="0"/>
          </a:p>
        </p:txBody>
      </p:sp>
      <p:sp>
        <p:nvSpPr>
          <p:cNvPr id="7" name="Text Box 154"/>
          <p:cNvSpPr txBox="1">
            <a:spLocks noChangeArrowheads="1"/>
          </p:cNvSpPr>
          <p:nvPr/>
        </p:nvSpPr>
        <p:spPr bwMode="auto">
          <a:xfrm>
            <a:off x="1352600" y="4725144"/>
            <a:ext cx="7344816" cy="1138773"/>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wrap="square"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eaLnBrk="1" hangingPunct="1">
              <a:buSzPct val="80000"/>
              <a:buFont typeface="Wingdings" pitchFamily="2" charset="2"/>
              <a:buChar char="q"/>
            </a:pPr>
            <a:r>
              <a:rPr lang="zh-CN" altLang="en-US" sz="2800" b="1" dirty="0" smtClean="0"/>
              <a:t>在一般情况下，索引嵌套循环法和嵌套循环法相比，查询的代价可以降低很多</a:t>
            </a:r>
            <a:endParaRPr lang="zh-CN" altLang="en-US" sz="28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00551CF-8EC6-4A13-808E-181F5F6EEEA4}" type="slidenum">
              <a:rPr lang="zh-CN" altLang="en-US" sz="2000" smtClean="0"/>
              <a:pPr/>
              <a:t>21</a:t>
            </a:fld>
            <a:endParaRPr lang="en-US" altLang="zh-CN" sz="2000" smtClean="0"/>
          </a:p>
        </p:txBody>
      </p:sp>
      <p:sp>
        <p:nvSpPr>
          <p:cNvPr id="2355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4B7AC6D5-8980-429C-B943-0DDE9E32F727}" type="datetime1">
              <a:rPr lang="zh-CN" altLang="en-US" sz="1800" smtClean="0"/>
              <a:pPr/>
              <a:t>2018/5/9</a:t>
            </a:fld>
            <a:endParaRPr lang="en-US" altLang="zh-CN" sz="1000" smtClean="0"/>
          </a:p>
        </p:txBody>
      </p:sp>
      <p:sp>
        <p:nvSpPr>
          <p:cNvPr id="23557" name="Rectangle 3"/>
          <p:cNvSpPr>
            <a:spLocks noGrp="1" noChangeArrowheads="1"/>
          </p:cNvSpPr>
          <p:nvPr>
            <p:ph type="body" idx="1"/>
          </p:nvPr>
        </p:nvSpPr>
        <p:spPr>
          <a:xfrm>
            <a:off x="326197" y="1203861"/>
            <a:ext cx="8820150" cy="387798"/>
          </a:xfrm>
        </p:spPr>
        <p:txBody>
          <a:bodyPr/>
          <a:lstStyle/>
          <a:p>
            <a:r>
              <a:rPr lang="en-US" altLang="zh-CN" dirty="0" smtClean="0"/>
              <a:t>R</a:t>
            </a:r>
            <a:endParaRPr lang="zh-CN" altLang="en-US" dirty="0" smtClean="0"/>
          </a:p>
        </p:txBody>
      </p:sp>
      <p:grpSp>
        <p:nvGrpSpPr>
          <p:cNvPr id="23558" name="Group 4"/>
          <p:cNvGrpSpPr>
            <a:grpSpLocks/>
          </p:cNvGrpSpPr>
          <p:nvPr/>
        </p:nvGrpSpPr>
        <p:grpSpPr bwMode="auto">
          <a:xfrm>
            <a:off x="1208088" y="1123950"/>
            <a:ext cx="3527425" cy="2286000"/>
            <a:chOff x="1170" y="663"/>
            <a:chExt cx="1769" cy="1440"/>
          </a:xfrm>
        </p:grpSpPr>
        <p:sp>
          <p:nvSpPr>
            <p:cNvPr id="23691" name="Rectangle 5"/>
            <p:cNvSpPr>
              <a:spLocks noChangeArrowheads="1"/>
            </p:cNvSpPr>
            <p:nvPr/>
          </p:nvSpPr>
          <p:spPr bwMode="auto">
            <a:xfrm>
              <a:off x="1170" y="890"/>
              <a:ext cx="1769" cy="317"/>
            </a:xfrm>
            <a:prstGeom prst="rect">
              <a:avLst/>
            </a:prstGeom>
            <a:solidFill>
              <a:srgbClr val="FFFF99"/>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23692" name="Rectangle 6"/>
            <p:cNvSpPr>
              <a:spLocks noChangeArrowheads="1"/>
            </p:cNvSpPr>
            <p:nvPr/>
          </p:nvSpPr>
          <p:spPr bwMode="auto">
            <a:xfrm>
              <a:off x="1170" y="1162"/>
              <a:ext cx="1769" cy="317"/>
            </a:xfrm>
            <a:prstGeom prst="rect">
              <a:avLst/>
            </a:prstGeom>
            <a:solidFill>
              <a:srgbClr val="CCFFCC"/>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23693" name="Rectangle 7"/>
            <p:cNvSpPr>
              <a:spLocks noChangeArrowheads="1"/>
            </p:cNvSpPr>
            <p:nvPr/>
          </p:nvSpPr>
          <p:spPr bwMode="auto">
            <a:xfrm>
              <a:off x="1170" y="1480"/>
              <a:ext cx="1769" cy="317"/>
            </a:xfrm>
            <a:prstGeom prst="rect">
              <a:avLst/>
            </a:prstGeom>
            <a:solidFill>
              <a:srgbClr val="FFCCCC"/>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nvGrpSpPr>
            <p:cNvPr id="23694" name="Group 8"/>
            <p:cNvGrpSpPr>
              <a:grpSpLocks/>
            </p:cNvGrpSpPr>
            <p:nvPr/>
          </p:nvGrpSpPr>
          <p:grpSpPr bwMode="auto">
            <a:xfrm>
              <a:off x="1170" y="663"/>
              <a:ext cx="1768" cy="1440"/>
              <a:chOff x="-3" y="-3"/>
              <a:chExt cx="1171" cy="2832"/>
            </a:xfrm>
          </p:grpSpPr>
          <p:grpSp>
            <p:nvGrpSpPr>
              <p:cNvPr id="23695" name="Group 9"/>
              <p:cNvGrpSpPr>
                <a:grpSpLocks/>
              </p:cNvGrpSpPr>
              <p:nvPr/>
            </p:nvGrpSpPr>
            <p:grpSpPr bwMode="auto">
              <a:xfrm>
                <a:off x="0" y="0"/>
                <a:ext cx="1165" cy="2826"/>
                <a:chOff x="0" y="0"/>
                <a:chExt cx="1165" cy="2826"/>
              </a:xfrm>
            </p:grpSpPr>
            <p:grpSp>
              <p:nvGrpSpPr>
                <p:cNvPr id="23697" name="Group 10"/>
                <p:cNvGrpSpPr>
                  <a:grpSpLocks/>
                </p:cNvGrpSpPr>
                <p:nvPr/>
              </p:nvGrpSpPr>
              <p:grpSpPr bwMode="auto">
                <a:xfrm>
                  <a:off x="0" y="0"/>
                  <a:ext cx="417" cy="442"/>
                  <a:chOff x="0" y="0"/>
                  <a:chExt cx="417" cy="442"/>
                </a:xfrm>
              </p:grpSpPr>
              <p:sp>
                <p:nvSpPr>
                  <p:cNvPr id="23740" name="Rectangle 11"/>
                  <p:cNvSpPr>
                    <a:spLocks noChangeArrowheads="1"/>
                  </p:cNvSpPr>
                  <p:nvPr/>
                </p:nvSpPr>
                <p:spPr bwMode="auto">
                  <a:xfrm>
                    <a:off x="43" y="0"/>
                    <a:ext cx="33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dirty="0">
                        <a:latin typeface="Times New Roman" pitchFamily="18" charset="0"/>
                      </a:rPr>
                      <a:t>A</a:t>
                    </a:r>
                    <a:endParaRPr kumimoji="1" lang="en-US" altLang="zh-CN" dirty="0">
                      <a:latin typeface="Times New Roman" pitchFamily="18" charset="0"/>
                    </a:endParaRPr>
                  </a:p>
                </p:txBody>
              </p:sp>
              <p:sp>
                <p:nvSpPr>
                  <p:cNvPr id="23741" name="Rectangle 12"/>
                  <p:cNvSpPr>
                    <a:spLocks noChangeArrowheads="1"/>
                  </p:cNvSpPr>
                  <p:nvPr/>
                </p:nvSpPr>
                <p:spPr bwMode="auto">
                  <a:xfrm>
                    <a:off x="0" y="0"/>
                    <a:ext cx="41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98" name="Group 13"/>
                <p:cNvGrpSpPr>
                  <a:grpSpLocks/>
                </p:cNvGrpSpPr>
                <p:nvPr/>
              </p:nvGrpSpPr>
              <p:grpSpPr bwMode="auto">
                <a:xfrm>
                  <a:off x="417" y="0"/>
                  <a:ext cx="302" cy="442"/>
                  <a:chOff x="417" y="0"/>
                  <a:chExt cx="302" cy="442"/>
                </a:xfrm>
              </p:grpSpPr>
              <p:sp>
                <p:nvSpPr>
                  <p:cNvPr id="23738" name="Rectangle 14"/>
                  <p:cNvSpPr>
                    <a:spLocks noChangeArrowheads="1"/>
                  </p:cNvSpPr>
                  <p:nvPr/>
                </p:nvSpPr>
                <p:spPr bwMode="auto">
                  <a:xfrm>
                    <a:off x="460" y="0"/>
                    <a:ext cx="21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a:latin typeface="Times New Roman" pitchFamily="18" charset="0"/>
                      </a:rPr>
                      <a:t>B</a:t>
                    </a:r>
                    <a:endParaRPr kumimoji="1" lang="en-US" altLang="zh-CN">
                      <a:latin typeface="Times New Roman" pitchFamily="18" charset="0"/>
                    </a:endParaRPr>
                  </a:p>
                </p:txBody>
              </p:sp>
              <p:sp>
                <p:nvSpPr>
                  <p:cNvPr id="23739" name="Rectangle 15"/>
                  <p:cNvSpPr>
                    <a:spLocks noChangeArrowheads="1"/>
                  </p:cNvSpPr>
                  <p:nvPr/>
                </p:nvSpPr>
                <p:spPr bwMode="auto">
                  <a:xfrm>
                    <a:off x="417" y="0"/>
                    <a:ext cx="302"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99" name="Group 16"/>
                <p:cNvGrpSpPr>
                  <a:grpSpLocks/>
                </p:cNvGrpSpPr>
                <p:nvPr/>
              </p:nvGrpSpPr>
              <p:grpSpPr bwMode="auto">
                <a:xfrm>
                  <a:off x="719" y="0"/>
                  <a:ext cx="446" cy="442"/>
                  <a:chOff x="719" y="0"/>
                  <a:chExt cx="446" cy="442"/>
                </a:xfrm>
              </p:grpSpPr>
              <p:sp>
                <p:nvSpPr>
                  <p:cNvPr id="23736" name="Rectangle 17"/>
                  <p:cNvSpPr>
                    <a:spLocks noChangeArrowheads="1"/>
                  </p:cNvSpPr>
                  <p:nvPr/>
                </p:nvSpPr>
                <p:spPr bwMode="auto">
                  <a:xfrm>
                    <a:off x="762" y="0"/>
                    <a:ext cx="36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a:latin typeface="Times New Roman" pitchFamily="18" charset="0"/>
                      </a:rPr>
                      <a:t>C</a:t>
                    </a:r>
                    <a:endParaRPr kumimoji="1" lang="en-US" altLang="zh-CN">
                      <a:latin typeface="Times New Roman" pitchFamily="18" charset="0"/>
                    </a:endParaRPr>
                  </a:p>
                </p:txBody>
              </p:sp>
              <p:sp>
                <p:nvSpPr>
                  <p:cNvPr id="23737" name="Rectangle 18"/>
                  <p:cNvSpPr>
                    <a:spLocks noChangeArrowheads="1"/>
                  </p:cNvSpPr>
                  <p:nvPr/>
                </p:nvSpPr>
                <p:spPr bwMode="auto">
                  <a:xfrm>
                    <a:off x="719" y="0"/>
                    <a:ext cx="44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00" name="Group 19"/>
                <p:cNvGrpSpPr>
                  <a:grpSpLocks/>
                </p:cNvGrpSpPr>
                <p:nvPr/>
              </p:nvGrpSpPr>
              <p:grpSpPr bwMode="auto">
                <a:xfrm>
                  <a:off x="0" y="442"/>
                  <a:ext cx="417" cy="596"/>
                  <a:chOff x="0" y="442"/>
                  <a:chExt cx="417" cy="596"/>
                </a:xfrm>
              </p:grpSpPr>
              <p:sp>
                <p:nvSpPr>
                  <p:cNvPr id="23734" name="Rectangle 20"/>
                  <p:cNvSpPr>
                    <a:spLocks noChangeArrowheads="1"/>
                  </p:cNvSpPr>
                  <p:nvPr/>
                </p:nvSpPr>
                <p:spPr bwMode="auto">
                  <a:xfrm>
                    <a:off x="43" y="442"/>
                    <a:ext cx="33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a:latin typeface="Times New Roman" pitchFamily="18" charset="0"/>
                      </a:rPr>
                      <a:t>a</a:t>
                    </a:r>
                    <a:r>
                      <a:rPr kumimoji="1" lang="en-US" altLang="zh-CN" b="1" baseline="-30000">
                        <a:latin typeface="Times New Roman" pitchFamily="18" charset="0"/>
                      </a:rPr>
                      <a:t>1</a:t>
                    </a:r>
                    <a:endParaRPr kumimoji="1" lang="en-US" altLang="zh-CN">
                      <a:latin typeface="Times New Roman" pitchFamily="18" charset="0"/>
                    </a:endParaRPr>
                  </a:p>
                </p:txBody>
              </p:sp>
              <p:sp>
                <p:nvSpPr>
                  <p:cNvPr id="23735" name="Rectangle 21"/>
                  <p:cNvSpPr>
                    <a:spLocks noChangeArrowheads="1"/>
                  </p:cNvSpPr>
                  <p:nvPr/>
                </p:nvSpPr>
                <p:spPr bwMode="auto">
                  <a:xfrm>
                    <a:off x="0" y="442"/>
                    <a:ext cx="417"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01" name="Group 22"/>
                <p:cNvGrpSpPr>
                  <a:grpSpLocks/>
                </p:cNvGrpSpPr>
                <p:nvPr/>
              </p:nvGrpSpPr>
              <p:grpSpPr bwMode="auto">
                <a:xfrm>
                  <a:off x="417" y="442"/>
                  <a:ext cx="302" cy="596"/>
                  <a:chOff x="417" y="442"/>
                  <a:chExt cx="302" cy="596"/>
                </a:xfrm>
              </p:grpSpPr>
              <p:sp>
                <p:nvSpPr>
                  <p:cNvPr id="23732" name="Rectangle 23"/>
                  <p:cNvSpPr>
                    <a:spLocks noChangeArrowheads="1"/>
                  </p:cNvSpPr>
                  <p:nvPr/>
                </p:nvSpPr>
                <p:spPr bwMode="auto">
                  <a:xfrm>
                    <a:off x="460" y="442"/>
                    <a:ext cx="21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dirty="0">
                        <a:latin typeface="Times New Roman" pitchFamily="18" charset="0"/>
                      </a:rPr>
                      <a:t>b</a:t>
                    </a:r>
                    <a:r>
                      <a:rPr kumimoji="1" lang="en-US" altLang="zh-CN" b="1" baseline="-30000" dirty="0">
                        <a:latin typeface="Times New Roman" pitchFamily="18" charset="0"/>
                      </a:rPr>
                      <a:t>1</a:t>
                    </a:r>
                    <a:endParaRPr kumimoji="1" lang="en-US" altLang="zh-CN" dirty="0">
                      <a:latin typeface="Times New Roman" pitchFamily="18" charset="0"/>
                    </a:endParaRPr>
                  </a:p>
                </p:txBody>
              </p:sp>
              <p:sp>
                <p:nvSpPr>
                  <p:cNvPr id="23733" name="Rectangle 24"/>
                  <p:cNvSpPr>
                    <a:spLocks noChangeArrowheads="1"/>
                  </p:cNvSpPr>
                  <p:nvPr/>
                </p:nvSpPr>
                <p:spPr bwMode="auto">
                  <a:xfrm>
                    <a:off x="417" y="442"/>
                    <a:ext cx="302"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02" name="Group 25"/>
                <p:cNvGrpSpPr>
                  <a:grpSpLocks/>
                </p:cNvGrpSpPr>
                <p:nvPr/>
              </p:nvGrpSpPr>
              <p:grpSpPr bwMode="auto">
                <a:xfrm>
                  <a:off x="719" y="442"/>
                  <a:ext cx="446" cy="596"/>
                  <a:chOff x="719" y="442"/>
                  <a:chExt cx="446" cy="596"/>
                </a:xfrm>
              </p:grpSpPr>
              <p:sp>
                <p:nvSpPr>
                  <p:cNvPr id="23730" name="Rectangle 26"/>
                  <p:cNvSpPr>
                    <a:spLocks noChangeArrowheads="1"/>
                  </p:cNvSpPr>
                  <p:nvPr/>
                </p:nvSpPr>
                <p:spPr bwMode="auto">
                  <a:xfrm>
                    <a:off x="762" y="442"/>
                    <a:ext cx="36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a:latin typeface="Times New Roman" pitchFamily="18" charset="0"/>
                      </a:rPr>
                      <a:t>5</a:t>
                    </a:r>
                    <a:endParaRPr kumimoji="1" lang="en-US" altLang="zh-CN">
                      <a:latin typeface="Times New Roman" pitchFamily="18" charset="0"/>
                    </a:endParaRPr>
                  </a:p>
                </p:txBody>
              </p:sp>
              <p:sp>
                <p:nvSpPr>
                  <p:cNvPr id="23731" name="Rectangle 27"/>
                  <p:cNvSpPr>
                    <a:spLocks noChangeArrowheads="1"/>
                  </p:cNvSpPr>
                  <p:nvPr/>
                </p:nvSpPr>
                <p:spPr bwMode="auto">
                  <a:xfrm>
                    <a:off x="719" y="442"/>
                    <a:ext cx="446"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03" name="Group 28"/>
                <p:cNvGrpSpPr>
                  <a:grpSpLocks/>
                </p:cNvGrpSpPr>
                <p:nvPr/>
              </p:nvGrpSpPr>
              <p:grpSpPr bwMode="auto">
                <a:xfrm>
                  <a:off x="0" y="1038"/>
                  <a:ext cx="417" cy="596"/>
                  <a:chOff x="0" y="1038"/>
                  <a:chExt cx="417" cy="596"/>
                </a:xfrm>
              </p:grpSpPr>
              <p:sp>
                <p:nvSpPr>
                  <p:cNvPr id="23728" name="Rectangle 29"/>
                  <p:cNvSpPr>
                    <a:spLocks noChangeArrowheads="1"/>
                  </p:cNvSpPr>
                  <p:nvPr/>
                </p:nvSpPr>
                <p:spPr bwMode="auto">
                  <a:xfrm>
                    <a:off x="43" y="1038"/>
                    <a:ext cx="33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a:latin typeface="Times New Roman" pitchFamily="18" charset="0"/>
                      </a:rPr>
                      <a:t>a</a:t>
                    </a:r>
                    <a:r>
                      <a:rPr kumimoji="1" lang="en-US" altLang="zh-CN" b="1" baseline="-30000">
                        <a:latin typeface="Times New Roman" pitchFamily="18" charset="0"/>
                      </a:rPr>
                      <a:t>1</a:t>
                    </a:r>
                    <a:endParaRPr kumimoji="1" lang="en-US" altLang="zh-CN">
                      <a:latin typeface="Times New Roman" pitchFamily="18" charset="0"/>
                    </a:endParaRPr>
                  </a:p>
                </p:txBody>
              </p:sp>
              <p:sp>
                <p:nvSpPr>
                  <p:cNvPr id="23729" name="Rectangle 30"/>
                  <p:cNvSpPr>
                    <a:spLocks noChangeArrowheads="1"/>
                  </p:cNvSpPr>
                  <p:nvPr/>
                </p:nvSpPr>
                <p:spPr bwMode="auto">
                  <a:xfrm>
                    <a:off x="0" y="1038"/>
                    <a:ext cx="417"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04" name="Group 31"/>
                <p:cNvGrpSpPr>
                  <a:grpSpLocks/>
                </p:cNvGrpSpPr>
                <p:nvPr/>
              </p:nvGrpSpPr>
              <p:grpSpPr bwMode="auto">
                <a:xfrm>
                  <a:off x="417" y="1038"/>
                  <a:ext cx="302" cy="596"/>
                  <a:chOff x="417" y="1038"/>
                  <a:chExt cx="302" cy="596"/>
                </a:xfrm>
              </p:grpSpPr>
              <p:sp>
                <p:nvSpPr>
                  <p:cNvPr id="23726" name="Rectangle 32"/>
                  <p:cNvSpPr>
                    <a:spLocks noChangeArrowheads="1"/>
                  </p:cNvSpPr>
                  <p:nvPr/>
                </p:nvSpPr>
                <p:spPr bwMode="auto">
                  <a:xfrm>
                    <a:off x="460" y="1038"/>
                    <a:ext cx="21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a:latin typeface="Times New Roman" pitchFamily="18" charset="0"/>
                      </a:rPr>
                      <a:t>b</a:t>
                    </a:r>
                    <a:r>
                      <a:rPr kumimoji="1" lang="en-US" altLang="zh-CN" b="1" baseline="-30000">
                        <a:latin typeface="Times New Roman" pitchFamily="18" charset="0"/>
                      </a:rPr>
                      <a:t>2</a:t>
                    </a:r>
                    <a:endParaRPr kumimoji="1" lang="en-US" altLang="zh-CN">
                      <a:latin typeface="Times New Roman" pitchFamily="18" charset="0"/>
                    </a:endParaRPr>
                  </a:p>
                </p:txBody>
              </p:sp>
              <p:sp>
                <p:nvSpPr>
                  <p:cNvPr id="23727" name="Rectangle 33"/>
                  <p:cNvSpPr>
                    <a:spLocks noChangeArrowheads="1"/>
                  </p:cNvSpPr>
                  <p:nvPr/>
                </p:nvSpPr>
                <p:spPr bwMode="auto">
                  <a:xfrm>
                    <a:off x="417" y="1038"/>
                    <a:ext cx="302"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05" name="Group 34"/>
                <p:cNvGrpSpPr>
                  <a:grpSpLocks/>
                </p:cNvGrpSpPr>
                <p:nvPr/>
              </p:nvGrpSpPr>
              <p:grpSpPr bwMode="auto">
                <a:xfrm>
                  <a:off x="719" y="1038"/>
                  <a:ext cx="446" cy="596"/>
                  <a:chOff x="719" y="1038"/>
                  <a:chExt cx="446" cy="596"/>
                </a:xfrm>
              </p:grpSpPr>
              <p:sp>
                <p:nvSpPr>
                  <p:cNvPr id="23724" name="Rectangle 35"/>
                  <p:cNvSpPr>
                    <a:spLocks noChangeArrowheads="1"/>
                  </p:cNvSpPr>
                  <p:nvPr/>
                </p:nvSpPr>
                <p:spPr bwMode="auto">
                  <a:xfrm>
                    <a:off x="762" y="1038"/>
                    <a:ext cx="36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a:latin typeface="Times New Roman" pitchFamily="18" charset="0"/>
                      </a:rPr>
                      <a:t>6</a:t>
                    </a:r>
                    <a:endParaRPr kumimoji="1" lang="en-US" altLang="zh-CN">
                      <a:latin typeface="Times New Roman" pitchFamily="18" charset="0"/>
                    </a:endParaRPr>
                  </a:p>
                </p:txBody>
              </p:sp>
              <p:sp>
                <p:nvSpPr>
                  <p:cNvPr id="23725" name="Rectangle 36"/>
                  <p:cNvSpPr>
                    <a:spLocks noChangeArrowheads="1"/>
                  </p:cNvSpPr>
                  <p:nvPr/>
                </p:nvSpPr>
                <p:spPr bwMode="auto">
                  <a:xfrm>
                    <a:off x="719" y="1038"/>
                    <a:ext cx="446"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06" name="Group 37"/>
                <p:cNvGrpSpPr>
                  <a:grpSpLocks/>
                </p:cNvGrpSpPr>
                <p:nvPr/>
              </p:nvGrpSpPr>
              <p:grpSpPr bwMode="auto">
                <a:xfrm>
                  <a:off x="0" y="1634"/>
                  <a:ext cx="417" cy="596"/>
                  <a:chOff x="0" y="1634"/>
                  <a:chExt cx="417" cy="596"/>
                </a:xfrm>
              </p:grpSpPr>
              <p:sp>
                <p:nvSpPr>
                  <p:cNvPr id="23722" name="Rectangle 38"/>
                  <p:cNvSpPr>
                    <a:spLocks noChangeArrowheads="1"/>
                  </p:cNvSpPr>
                  <p:nvPr/>
                </p:nvSpPr>
                <p:spPr bwMode="auto">
                  <a:xfrm>
                    <a:off x="43" y="1634"/>
                    <a:ext cx="33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a:latin typeface="Times New Roman" pitchFamily="18" charset="0"/>
                      </a:rPr>
                      <a:t>a</a:t>
                    </a:r>
                    <a:r>
                      <a:rPr kumimoji="1" lang="en-US" altLang="zh-CN" b="1" baseline="-30000">
                        <a:latin typeface="Times New Roman" pitchFamily="18" charset="0"/>
                      </a:rPr>
                      <a:t>2</a:t>
                    </a:r>
                    <a:endParaRPr kumimoji="1" lang="en-US" altLang="zh-CN">
                      <a:latin typeface="Times New Roman" pitchFamily="18" charset="0"/>
                    </a:endParaRPr>
                  </a:p>
                </p:txBody>
              </p:sp>
              <p:sp>
                <p:nvSpPr>
                  <p:cNvPr id="23723" name="Rectangle 39"/>
                  <p:cNvSpPr>
                    <a:spLocks noChangeArrowheads="1"/>
                  </p:cNvSpPr>
                  <p:nvPr/>
                </p:nvSpPr>
                <p:spPr bwMode="auto">
                  <a:xfrm>
                    <a:off x="0" y="1634"/>
                    <a:ext cx="417"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07" name="Group 40"/>
                <p:cNvGrpSpPr>
                  <a:grpSpLocks/>
                </p:cNvGrpSpPr>
                <p:nvPr/>
              </p:nvGrpSpPr>
              <p:grpSpPr bwMode="auto">
                <a:xfrm>
                  <a:off x="417" y="1634"/>
                  <a:ext cx="302" cy="596"/>
                  <a:chOff x="417" y="1634"/>
                  <a:chExt cx="302" cy="596"/>
                </a:xfrm>
              </p:grpSpPr>
              <p:sp>
                <p:nvSpPr>
                  <p:cNvPr id="23720" name="Rectangle 41"/>
                  <p:cNvSpPr>
                    <a:spLocks noChangeArrowheads="1"/>
                  </p:cNvSpPr>
                  <p:nvPr/>
                </p:nvSpPr>
                <p:spPr bwMode="auto">
                  <a:xfrm>
                    <a:off x="460" y="1634"/>
                    <a:ext cx="21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a:latin typeface="Times New Roman" pitchFamily="18" charset="0"/>
                      </a:rPr>
                      <a:t>b</a:t>
                    </a:r>
                    <a:r>
                      <a:rPr kumimoji="1" lang="en-US" altLang="zh-CN" b="1" baseline="-30000">
                        <a:latin typeface="Times New Roman" pitchFamily="18" charset="0"/>
                      </a:rPr>
                      <a:t>3</a:t>
                    </a:r>
                    <a:endParaRPr kumimoji="1" lang="en-US" altLang="zh-CN">
                      <a:latin typeface="Times New Roman" pitchFamily="18" charset="0"/>
                    </a:endParaRPr>
                  </a:p>
                </p:txBody>
              </p:sp>
              <p:sp>
                <p:nvSpPr>
                  <p:cNvPr id="23721" name="Rectangle 42"/>
                  <p:cNvSpPr>
                    <a:spLocks noChangeArrowheads="1"/>
                  </p:cNvSpPr>
                  <p:nvPr/>
                </p:nvSpPr>
                <p:spPr bwMode="auto">
                  <a:xfrm>
                    <a:off x="417" y="1634"/>
                    <a:ext cx="302"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08" name="Group 43"/>
                <p:cNvGrpSpPr>
                  <a:grpSpLocks/>
                </p:cNvGrpSpPr>
                <p:nvPr/>
              </p:nvGrpSpPr>
              <p:grpSpPr bwMode="auto">
                <a:xfrm>
                  <a:off x="719" y="1634"/>
                  <a:ext cx="446" cy="596"/>
                  <a:chOff x="719" y="1634"/>
                  <a:chExt cx="446" cy="596"/>
                </a:xfrm>
              </p:grpSpPr>
              <p:sp>
                <p:nvSpPr>
                  <p:cNvPr id="23718" name="Rectangle 44"/>
                  <p:cNvSpPr>
                    <a:spLocks noChangeArrowheads="1"/>
                  </p:cNvSpPr>
                  <p:nvPr/>
                </p:nvSpPr>
                <p:spPr bwMode="auto">
                  <a:xfrm>
                    <a:off x="762" y="1634"/>
                    <a:ext cx="36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a:latin typeface="Times New Roman" pitchFamily="18" charset="0"/>
                      </a:rPr>
                      <a:t>8</a:t>
                    </a:r>
                    <a:endParaRPr kumimoji="1" lang="en-US" altLang="zh-CN">
                      <a:latin typeface="Times New Roman" pitchFamily="18" charset="0"/>
                    </a:endParaRPr>
                  </a:p>
                </p:txBody>
              </p:sp>
              <p:sp>
                <p:nvSpPr>
                  <p:cNvPr id="23719" name="Rectangle 45"/>
                  <p:cNvSpPr>
                    <a:spLocks noChangeArrowheads="1"/>
                  </p:cNvSpPr>
                  <p:nvPr/>
                </p:nvSpPr>
                <p:spPr bwMode="auto">
                  <a:xfrm>
                    <a:off x="719" y="1634"/>
                    <a:ext cx="446"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09" name="Group 46"/>
                <p:cNvGrpSpPr>
                  <a:grpSpLocks/>
                </p:cNvGrpSpPr>
                <p:nvPr/>
              </p:nvGrpSpPr>
              <p:grpSpPr bwMode="auto">
                <a:xfrm>
                  <a:off x="0" y="2230"/>
                  <a:ext cx="417" cy="596"/>
                  <a:chOff x="0" y="2230"/>
                  <a:chExt cx="417" cy="596"/>
                </a:xfrm>
              </p:grpSpPr>
              <p:sp>
                <p:nvSpPr>
                  <p:cNvPr id="23716" name="Rectangle 47"/>
                  <p:cNvSpPr>
                    <a:spLocks noChangeArrowheads="1"/>
                  </p:cNvSpPr>
                  <p:nvPr/>
                </p:nvSpPr>
                <p:spPr bwMode="auto">
                  <a:xfrm>
                    <a:off x="43" y="2230"/>
                    <a:ext cx="33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a:latin typeface="Times New Roman" pitchFamily="18" charset="0"/>
                      </a:rPr>
                      <a:t>a</a:t>
                    </a:r>
                    <a:r>
                      <a:rPr kumimoji="1" lang="en-US" altLang="zh-CN" b="1" baseline="-30000">
                        <a:latin typeface="Times New Roman" pitchFamily="18" charset="0"/>
                      </a:rPr>
                      <a:t>2</a:t>
                    </a:r>
                    <a:endParaRPr kumimoji="1" lang="en-US" altLang="zh-CN">
                      <a:latin typeface="Times New Roman" pitchFamily="18" charset="0"/>
                    </a:endParaRPr>
                  </a:p>
                </p:txBody>
              </p:sp>
              <p:sp>
                <p:nvSpPr>
                  <p:cNvPr id="23717" name="Rectangle 48"/>
                  <p:cNvSpPr>
                    <a:spLocks noChangeArrowheads="1"/>
                  </p:cNvSpPr>
                  <p:nvPr/>
                </p:nvSpPr>
                <p:spPr bwMode="auto">
                  <a:xfrm>
                    <a:off x="0" y="2230"/>
                    <a:ext cx="417"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10" name="Group 49"/>
                <p:cNvGrpSpPr>
                  <a:grpSpLocks/>
                </p:cNvGrpSpPr>
                <p:nvPr/>
              </p:nvGrpSpPr>
              <p:grpSpPr bwMode="auto">
                <a:xfrm>
                  <a:off x="417" y="2230"/>
                  <a:ext cx="302" cy="596"/>
                  <a:chOff x="417" y="2230"/>
                  <a:chExt cx="302" cy="596"/>
                </a:xfrm>
              </p:grpSpPr>
              <p:sp>
                <p:nvSpPr>
                  <p:cNvPr id="23714" name="Rectangle 50"/>
                  <p:cNvSpPr>
                    <a:spLocks noChangeArrowheads="1"/>
                  </p:cNvSpPr>
                  <p:nvPr/>
                </p:nvSpPr>
                <p:spPr bwMode="auto">
                  <a:xfrm>
                    <a:off x="460" y="2230"/>
                    <a:ext cx="21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a:latin typeface="Times New Roman" pitchFamily="18" charset="0"/>
                      </a:rPr>
                      <a:t>b</a:t>
                    </a:r>
                    <a:r>
                      <a:rPr kumimoji="1" lang="en-US" altLang="zh-CN" b="1" baseline="-30000">
                        <a:latin typeface="Times New Roman" pitchFamily="18" charset="0"/>
                      </a:rPr>
                      <a:t>4</a:t>
                    </a:r>
                    <a:endParaRPr kumimoji="1" lang="en-US" altLang="zh-CN">
                      <a:latin typeface="Times New Roman" pitchFamily="18" charset="0"/>
                    </a:endParaRPr>
                  </a:p>
                </p:txBody>
              </p:sp>
              <p:sp>
                <p:nvSpPr>
                  <p:cNvPr id="23715" name="Rectangle 51"/>
                  <p:cNvSpPr>
                    <a:spLocks noChangeArrowheads="1"/>
                  </p:cNvSpPr>
                  <p:nvPr/>
                </p:nvSpPr>
                <p:spPr bwMode="auto">
                  <a:xfrm>
                    <a:off x="417" y="2230"/>
                    <a:ext cx="302"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11" name="Group 52"/>
                <p:cNvGrpSpPr>
                  <a:grpSpLocks/>
                </p:cNvGrpSpPr>
                <p:nvPr/>
              </p:nvGrpSpPr>
              <p:grpSpPr bwMode="auto">
                <a:xfrm>
                  <a:off x="719" y="2230"/>
                  <a:ext cx="446" cy="596"/>
                  <a:chOff x="719" y="2230"/>
                  <a:chExt cx="446" cy="596"/>
                </a:xfrm>
              </p:grpSpPr>
              <p:sp>
                <p:nvSpPr>
                  <p:cNvPr id="23712" name="Rectangle 53"/>
                  <p:cNvSpPr>
                    <a:spLocks noChangeArrowheads="1"/>
                  </p:cNvSpPr>
                  <p:nvPr/>
                </p:nvSpPr>
                <p:spPr bwMode="auto">
                  <a:xfrm>
                    <a:off x="762" y="2230"/>
                    <a:ext cx="36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a:latin typeface="Times New Roman" pitchFamily="18" charset="0"/>
                      </a:rPr>
                      <a:t>12</a:t>
                    </a:r>
                    <a:endParaRPr kumimoji="1" lang="en-US" altLang="zh-CN">
                      <a:latin typeface="Times New Roman" pitchFamily="18" charset="0"/>
                    </a:endParaRPr>
                  </a:p>
                </p:txBody>
              </p:sp>
              <p:sp>
                <p:nvSpPr>
                  <p:cNvPr id="23713" name="Rectangle 54"/>
                  <p:cNvSpPr>
                    <a:spLocks noChangeArrowheads="1"/>
                  </p:cNvSpPr>
                  <p:nvPr/>
                </p:nvSpPr>
                <p:spPr bwMode="auto">
                  <a:xfrm>
                    <a:off x="719" y="2230"/>
                    <a:ext cx="446"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23696" name="Rectangle 55"/>
              <p:cNvSpPr>
                <a:spLocks noChangeArrowheads="1"/>
              </p:cNvSpPr>
              <p:nvPr/>
            </p:nvSpPr>
            <p:spPr bwMode="auto">
              <a:xfrm>
                <a:off x="-3" y="-3"/>
                <a:ext cx="1171" cy="2832"/>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grpSp>
        <p:nvGrpSpPr>
          <p:cNvPr id="23559" name="Group 56"/>
          <p:cNvGrpSpPr>
            <a:grpSpLocks/>
          </p:cNvGrpSpPr>
          <p:nvPr/>
        </p:nvGrpSpPr>
        <p:grpSpPr bwMode="auto">
          <a:xfrm>
            <a:off x="6430269" y="1136649"/>
            <a:ext cx="1873250" cy="2519363"/>
            <a:chOff x="3483" y="164"/>
            <a:chExt cx="1270" cy="1905"/>
          </a:xfrm>
        </p:grpSpPr>
        <p:sp>
          <p:nvSpPr>
            <p:cNvPr id="23649" name="Rectangle 57"/>
            <p:cNvSpPr>
              <a:spLocks noChangeArrowheads="1"/>
            </p:cNvSpPr>
            <p:nvPr/>
          </p:nvSpPr>
          <p:spPr bwMode="auto">
            <a:xfrm>
              <a:off x="3483" y="436"/>
              <a:ext cx="1270" cy="317"/>
            </a:xfrm>
            <a:prstGeom prst="rect">
              <a:avLst/>
            </a:prstGeom>
            <a:solidFill>
              <a:srgbClr val="FFFF99"/>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23650" name="Rectangle 58"/>
            <p:cNvSpPr>
              <a:spLocks noChangeArrowheads="1"/>
            </p:cNvSpPr>
            <p:nvPr/>
          </p:nvSpPr>
          <p:spPr bwMode="auto">
            <a:xfrm>
              <a:off x="3483" y="754"/>
              <a:ext cx="1270" cy="317"/>
            </a:xfrm>
            <a:prstGeom prst="rect">
              <a:avLst/>
            </a:prstGeom>
            <a:solidFill>
              <a:srgbClr val="CCFFCC"/>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23651" name="Rectangle 59"/>
            <p:cNvSpPr>
              <a:spLocks noChangeArrowheads="1"/>
            </p:cNvSpPr>
            <p:nvPr/>
          </p:nvSpPr>
          <p:spPr bwMode="auto">
            <a:xfrm>
              <a:off x="3483" y="1071"/>
              <a:ext cx="1270" cy="681"/>
            </a:xfrm>
            <a:prstGeom prst="rect">
              <a:avLst/>
            </a:prstGeom>
            <a:solidFill>
              <a:srgbClr val="FFCCCC"/>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nvGrpSpPr>
            <p:cNvPr id="23652" name="Group 60"/>
            <p:cNvGrpSpPr>
              <a:grpSpLocks/>
            </p:cNvGrpSpPr>
            <p:nvPr/>
          </p:nvGrpSpPr>
          <p:grpSpPr bwMode="auto">
            <a:xfrm>
              <a:off x="3483" y="164"/>
              <a:ext cx="1270" cy="1905"/>
              <a:chOff x="-3" y="-3"/>
              <a:chExt cx="740" cy="3211"/>
            </a:xfrm>
          </p:grpSpPr>
          <p:grpSp>
            <p:nvGrpSpPr>
              <p:cNvPr id="23653" name="Group 61"/>
              <p:cNvGrpSpPr>
                <a:grpSpLocks/>
              </p:cNvGrpSpPr>
              <p:nvPr/>
            </p:nvGrpSpPr>
            <p:grpSpPr bwMode="auto">
              <a:xfrm>
                <a:off x="0" y="0"/>
                <a:ext cx="734" cy="3205"/>
                <a:chOff x="0" y="0"/>
                <a:chExt cx="734" cy="3205"/>
              </a:xfrm>
            </p:grpSpPr>
            <p:grpSp>
              <p:nvGrpSpPr>
                <p:cNvPr id="23655" name="Group 62"/>
                <p:cNvGrpSpPr>
                  <a:grpSpLocks/>
                </p:cNvGrpSpPr>
                <p:nvPr/>
              </p:nvGrpSpPr>
              <p:grpSpPr bwMode="auto">
                <a:xfrm>
                  <a:off x="0" y="0"/>
                  <a:ext cx="360" cy="499"/>
                  <a:chOff x="0" y="0"/>
                  <a:chExt cx="360" cy="499"/>
                </a:xfrm>
              </p:grpSpPr>
              <p:sp>
                <p:nvSpPr>
                  <p:cNvPr id="23689" name="Rectangle 63"/>
                  <p:cNvSpPr>
                    <a:spLocks noChangeArrowheads="1"/>
                  </p:cNvSpPr>
                  <p:nvPr/>
                </p:nvSpPr>
                <p:spPr bwMode="auto">
                  <a:xfrm>
                    <a:off x="43" y="0"/>
                    <a:ext cx="27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lstStyle/>
                  <a:p>
                    <a:pPr eaLnBrk="1" hangingPunct="1"/>
                    <a:r>
                      <a:rPr kumimoji="1" lang="en-US" altLang="zh-CN" sz="2200" b="1">
                        <a:latin typeface="Times New Roman" pitchFamily="18" charset="0"/>
                        <a:cs typeface="Times New Roman" pitchFamily="18" charset="0"/>
                      </a:rPr>
                      <a:t>B</a:t>
                    </a:r>
                    <a:endParaRPr kumimoji="1" lang="en-US" altLang="zh-CN" sz="1200" b="1" i="1">
                      <a:latin typeface="Times New Roman" pitchFamily="18" charset="0"/>
                      <a:cs typeface="Times New Roman" pitchFamily="18" charset="0"/>
                    </a:endParaRPr>
                  </a:p>
                  <a:p>
                    <a:endParaRPr kumimoji="1" lang="zh-CN" altLang="en-US">
                      <a:latin typeface="Times New Roman" pitchFamily="18" charset="0"/>
                    </a:endParaRPr>
                  </a:p>
                </p:txBody>
              </p:sp>
              <p:sp>
                <p:nvSpPr>
                  <p:cNvPr id="23690" name="Rectangle 64"/>
                  <p:cNvSpPr>
                    <a:spLocks noChangeArrowheads="1"/>
                  </p:cNvSpPr>
                  <p:nvPr/>
                </p:nvSpPr>
                <p:spPr bwMode="auto">
                  <a:xfrm>
                    <a:off x="0" y="0"/>
                    <a:ext cx="36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56" name="Group 65"/>
                <p:cNvGrpSpPr>
                  <a:grpSpLocks/>
                </p:cNvGrpSpPr>
                <p:nvPr/>
              </p:nvGrpSpPr>
              <p:grpSpPr bwMode="auto">
                <a:xfrm>
                  <a:off x="360" y="0"/>
                  <a:ext cx="374" cy="499"/>
                  <a:chOff x="360" y="0"/>
                  <a:chExt cx="374" cy="499"/>
                </a:xfrm>
              </p:grpSpPr>
              <p:sp>
                <p:nvSpPr>
                  <p:cNvPr id="23687" name="Rectangle 66"/>
                  <p:cNvSpPr>
                    <a:spLocks noChangeArrowheads="1"/>
                  </p:cNvSpPr>
                  <p:nvPr/>
                </p:nvSpPr>
                <p:spPr bwMode="auto">
                  <a:xfrm>
                    <a:off x="403" y="0"/>
                    <a:ext cx="28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E</a:t>
                    </a:r>
                    <a:endParaRPr kumimoji="1" lang="en-US" altLang="zh-CN" sz="1000">
                      <a:latin typeface="Times New Roman" pitchFamily="18" charset="0"/>
                    </a:endParaRPr>
                  </a:p>
                  <a:p>
                    <a:endParaRPr kumimoji="1" lang="zh-CN" altLang="en-US">
                      <a:latin typeface="Times New Roman" pitchFamily="18" charset="0"/>
                    </a:endParaRPr>
                  </a:p>
                </p:txBody>
              </p:sp>
              <p:sp>
                <p:nvSpPr>
                  <p:cNvPr id="23688" name="Rectangle 67"/>
                  <p:cNvSpPr>
                    <a:spLocks noChangeArrowheads="1"/>
                  </p:cNvSpPr>
                  <p:nvPr/>
                </p:nvSpPr>
                <p:spPr bwMode="auto">
                  <a:xfrm>
                    <a:off x="360" y="0"/>
                    <a:ext cx="374"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57" name="Group 68"/>
                <p:cNvGrpSpPr>
                  <a:grpSpLocks/>
                </p:cNvGrpSpPr>
                <p:nvPr/>
              </p:nvGrpSpPr>
              <p:grpSpPr bwMode="auto">
                <a:xfrm>
                  <a:off x="0" y="499"/>
                  <a:ext cx="360" cy="499"/>
                  <a:chOff x="0" y="499"/>
                  <a:chExt cx="360" cy="499"/>
                </a:xfrm>
              </p:grpSpPr>
              <p:sp>
                <p:nvSpPr>
                  <p:cNvPr id="23685" name="Rectangle 69"/>
                  <p:cNvSpPr>
                    <a:spLocks noChangeArrowheads="1"/>
                  </p:cNvSpPr>
                  <p:nvPr/>
                </p:nvSpPr>
                <p:spPr bwMode="auto">
                  <a:xfrm>
                    <a:off x="43" y="499"/>
                    <a:ext cx="27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800" b="1" i="1">
                        <a:latin typeface="Times New Roman" pitchFamily="18" charset="0"/>
                      </a:rPr>
                      <a:t>b</a:t>
                    </a:r>
                    <a:r>
                      <a:rPr kumimoji="1" lang="en-US" altLang="zh-CN" sz="2800" b="1" baseline="-30000">
                        <a:latin typeface="Times New Roman" pitchFamily="18" charset="0"/>
                      </a:rPr>
                      <a:t>1</a:t>
                    </a:r>
                    <a:endParaRPr kumimoji="1" lang="en-US" altLang="zh-CN" sz="2800">
                      <a:latin typeface="Times New Roman" pitchFamily="18" charset="0"/>
                    </a:endParaRPr>
                  </a:p>
                  <a:p>
                    <a:endParaRPr kumimoji="1" lang="zh-CN" altLang="en-US" sz="2800">
                      <a:latin typeface="Times New Roman" pitchFamily="18" charset="0"/>
                    </a:endParaRPr>
                  </a:p>
                </p:txBody>
              </p:sp>
              <p:sp>
                <p:nvSpPr>
                  <p:cNvPr id="23686" name="Rectangle 70"/>
                  <p:cNvSpPr>
                    <a:spLocks noChangeArrowheads="1"/>
                  </p:cNvSpPr>
                  <p:nvPr/>
                </p:nvSpPr>
                <p:spPr bwMode="auto">
                  <a:xfrm>
                    <a:off x="0" y="499"/>
                    <a:ext cx="36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58" name="Group 71"/>
                <p:cNvGrpSpPr>
                  <a:grpSpLocks/>
                </p:cNvGrpSpPr>
                <p:nvPr/>
              </p:nvGrpSpPr>
              <p:grpSpPr bwMode="auto">
                <a:xfrm>
                  <a:off x="360" y="499"/>
                  <a:ext cx="374" cy="499"/>
                  <a:chOff x="360" y="499"/>
                  <a:chExt cx="374" cy="499"/>
                </a:xfrm>
              </p:grpSpPr>
              <p:sp>
                <p:nvSpPr>
                  <p:cNvPr id="23683" name="Rectangle 72"/>
                  <p:cNvSpPr>
                    <a:spLocks noChangeArrowheads="1"/>
                  </p:cNvSpPr>
                  <p:nvPr/>
                </p:nvSpPr>
                <p:spPr bwMode="auto">
                  <a:xfrm>
                    <a:off x="403" y="499"/>
                    <a:ext cx="28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800" b="1">
                        <a:latin typeface="Times New Roman" pitchFamily="18" charset="0"/>
                      </a:rPr>
                      <a:t>3</a:t>
                    </a:r>
                    <a:endParaRPr kumimoji="1" lang="en-US" altLang="zh-CN" sz="2800">
                      <a:latin typeface="Times New Roman" pitchFamily="18" charset="0"/>
                    </a:endParaRPr>
                  </a:p>
                  <a:p>
                    <a:endParaRPr kumimoji="1" lang="zh-CN" altLang="en-US" sz="2800">
                      <a:latin typeface="Times New Roman" pitchFamily="18" charset="0"/>
                    </a:endParaRPr>
                  </a:p>
                </p:txBody>
              </p:sp>
              <p:sp>
                <p:nvSpPr>
                  <p:cNvPr id="23684" name="Rectangle 73"/>
                  <p:cNvSpPr>
                    <a:spLocks noChangeArrowheads="1"/>
                  </p:cNvSpPr>
                  <p:nvPr/>
                </p:nvSpPr>
                <p:spPr bwMode="auto">
                  <a:xfrm>
                    <a:off x="360" y="499"/>
                    <a:ext cx="374"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59" name="Group 74"/>
                <p:cNvGrpSpPr>
                  <a:grpSpLocks/>
                </p:cNvGrpSpPr>
                <p:nvPr/>
              </p:nvGrpSpPr>
              <p:grpSpPr bwMode="auto">
                <a:xfrm>
                  <a:off x="0" y="998"/>
                  <a:ext cx="360" cy="499"/>
                  <a:chOff x="0" y="998"/>
                  <a:chExt cx="360" cy="499"/>
                </a:xfrm>
              </p:grpSpPr>
              <p:sp>
                <p:nvSpPr>
                  <p:cNvPr id="23681" name="Rectangle 75"/>
                  <p:cNvSpPr>
                    <a:spLocks noChangeArrowheads="1"/>
                  </p:cNvSpPr>
                  <p:nvPr/>
                </p:nvSpPr>
                <p:spPr bwMode="auto">
                  <a:xfrm>
                    <a:off x="43" y="998"/>
                    <a:ext cx="27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800" b="1" i="1">
                        <a:latin typeface="Times New Roman" pitchFamily="18" charset="0"/>
                      </a:rPr>
                      <a:t>b</a:t>
                    </a:r>
                    <a:r>
                      <a:rPr kumimoji="1" lang="en-US" altLang="zh-CN" sz="2800" b="1" baseline="-30000">
                        <a:latin typeface="Times New Roman" pitchFamily="18" charset="0"/>
                      </a:rPr>
                      <a:t>2</a:t>
                    </a:r>
                    <a:endParaRPr kumimoji="1" lang="en-US" altLang="zh-CN" sz="2800">
                      <a:latin typeface="Times New Roman" pitchFamily="18" charset="0"/>
                    </a:endParaRPr>
                  </a:p>
                  <a:p>
                    <a:endParaRPr kumimoji="1" lang="zh-CN" altLang="en-US" sz="2800">
                      <a:latin typeface="Times New Roman" pitchFamily="18" charset="0"/>
                    </a:endParaRPr>
                  </a:p>
                </p:txBody>
              </p:sp>
              <p:sp>
                <p:nvSpPr>
                  <p:cNvPr id="23682" name="Rectangle 76"/>
                  <p:cNvSpPr>
                    <a:spLocks noChangeArrowheads="1"/>
                  </p:cNvSpPr>
                  <p:nvPr/>
                </p:nvSpPr>
                <p:spPr bwMode="auto">
                  <a:xfrm>
                    <a:off x="0" y="998"/>
                    <a:ext cx="36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60" name="Group 77"/>
                <p:cNvGrpSpPr>
                  <a:grpSpLocks/>
                </p:cNvGrpSpPr>
                <p:nvPr/>
              </p:nvGrpSpPr>
              <p:grpSpPr bwMode="auto">
                <a:xfrm>
                  <a:off x="360" y="998"/>
                  <a:ext cx="374" cy="499"/>
                  <a:chOff x="360" y="998"/>
                  <a:chExt cx="374" cy="499"/>
                </a:xfrm>
              </p:grpSpPr>
              <p:sp>
                <p:nvSpPr>
                  <p:cNvPr id="23679" name="Rectangle 78"/>
                  <p:cNvSpPr>
                    <a:spLocks noChangeArrowheads="1"/>
                  </p:cNvSpPr>
                  <p:nvPr/>
                </p:nvSpPr>
                <p:spPr bwMode="auto">
                  <a:xfrm>
                    <a:off x="403" y="998"/>
                    <a:ext cx="28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800" b="1">
                        <a:latin typeface="Times New Roman" pitchFamily="18" charset="0"/>
                      </a:rPr>
                      <a:t>7</a:t>
                    </a:r>
                    <a:endParaRPr kumimoji="1" lang="en-US" altLang="zh-CN" sz="2800">
                      <a:latin typeface="Times New Roman" pitchFamily="18" charset="0"/>
                    </a:endParaRPr>
                  </a:p>
                  <a:p>
                    <a:endParaRPr kumimoji="1" lang="zh-CN" altLang="en-US" sz="2800">
                      <a:latin typeface="Times New Roman" pitchFamily="18" charset="0"/>
                    </a:endParaRPr>
                  </a:p>
                </p:txBody>
              </p:sp>
              <p:sp>
                <p:nvSpPr>
                  <p:cNvPr id="23680" name="Rectangle 79"/>
                  <p:cNvSpPr>
                    <a:spLocks noChangeArrowheads="1"/>
                  </p:cNvSpPr>
                  <p:nvPr/>
                </p:nvSpPr>
                <p:spPr bwMode="auto">
                  <a:xfrm>
                    <a:off x="360" y="998"/>
                    <a:ext cx="374"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61" name="Group 80"/>
                <p:cNvGrpSpPr>
                  <a:grpSpLocks/>
                </p:cNvGrpSpPr>
                <p:nvPr/>
              </p:nvGrpSpPr>
              <p:grpSpPr bwMode="auto">
                <a:xfrm>
                  <a:off x="0" y="1497"/>
                  <a:ext cx="360" cy="710"/>
                  <a:chOff x="0" y="1497"/>
                  <a:chExt cx="360" cy="710"/>
                </a:xfrm>
              </p:grpSpPr>
              <p:sp>
                <p:nvSpPr>
                  <p:cNvPr id="23677" name="Rectangle 81"/>
                  <p:cNvSpPr>
                    <a:spLocks noChangeArrowheads="1"/>
                  </p:cNvSpPr>
                  <p:nvPr/>
                </p:nvSpPr>
                <p:spPr bwMode="auto">
                  <a:xfrm>
                    <a:off x="43" y="1497"/>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800" b="1" i="1" dirty="0">
                        <a:latin typeface="Times New Roman" pitchFamily="18" charset="0"/>
                      </a:rPr>
                      <a:t>b</a:t>
                    </a:r>
                    <a:r>
                      <a:rPr kumimoji="1" lang="en-US" altLang="zh-CN" sz="2800" b="1" baseline="-30000" dirty="0">
                        <a:latin typeface="Times New Roman" pitchFamily="18" charset="0"/>
                      </a:rPr>
                      <a:t>3</a:t>
                    </a:r>
                    <a:endParaRPr kumimoji="1" lang="en-US" altLang="zh-CN" sz="2800" dirty="0">
                      <a:latin typeface="Times New Roman" pitchFamily="18" charset="0"/>
                    </a:endParaRPr>
                  </a:p>
                </p:txBody>
              </p:sp>
              <p:sp>
                <p:nvSpPr>
                  <p:cNvPr id="23678" name="Rectangle 82"/>
                  <p:cNvSpPr>
                    <a:spLocks noChangeArrowheads="1"/>
                  </p:cNvSpPr>
                  <p:nvPr/>
                </p:nvSpPr>
                <p:spPr bwMode="auto">
                  <a:xfrm>
                    <a:off x="0" y="1497"/>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62" name="Group 83"/>
                <p:cNvGrpSpPr>
                  <a:grpSpLocks/>
                </p:cNvGrpSpPr>
                <p:nvPr/>
              </p:nvGrpSpPr>
              <p:grpSpPr bwMode="auto">
                <a:xfrm>
                  <a:off x="360" y="1497"/>
                  <a:ext cx="374" cy="710"/>
                  <a:chOff x="360" y="1497"/>
                  <a:chExt cx="374" cy="710"/>
                </a:xfrm>
              </p:grpSpPr>
              <p:sp>
                <p:nvSpPr>
                  <p:cNvPr id="23675" name="Rectangle 84"/>
                  <p:cNvSpPr>
                    <a:spLocks noChangeArrowheads="1"/>
                  </p:cNvSpPr>
                  <p:nvPr/>
                </p:nvSpPr>
                <p:spPr bwMode="auto">
                  <a:xfrm>
                    <a:off x="403" y="1497"/>
                    <a:ext cx="288"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800" b="1">
                        <a:latin typeface="Times New Roman" pitchFamily="18" charset="0"/>
                      </a:rPr>
                      <a:t>10</a:t>
                    </a:r>
                    <a:endParaRPr kumimoji="1" lang="en-US" altLang="zh-CN" sz="2800">
                      <a:latin typeface="Times New Roman" pitchFamily="18" charset="0"/>
                    </a:endParaRPr>
                  </a:p>
                </p:txBody>
              </p:sp>
              <p:sp>
                <p:nvSpPr>
                  <p:cNvPr id="23676" name="Rectangle 85"/>
                  <p:cNvSpPr>
                    <a:spLocks noChangeArrowheads="1"/>
                  </p:cNvSpPr>
                  <p:nvPr/>
                </p:nvSpPr>
                <p:spPr bwMode="auto">
                  <a:xfrm>
                    <a:off x="360" y="1497"/>
                    <a:ext cx="374"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63" name="Group 86"/>
                <p:cNvGrpSpPr>
                  <a:grpSpLocks/>
                </p:cNvGrpSpPr>
                <p:nvPr/>
              </p:nvGrpSpPr>
              <p:grpSpPr bwMode="auto">
                <a:xfrm>
                  <a:off x="0" y="2207"/>
                  <a:ext cx="360" cy="499"/>
                  <a:chOff x="0" y="2207"/>
                  <a:chExt cx="360" cy="499"/>
                </a:xfrm>
              </p:grpSpPr>
              <p:sp>
                <p:nvSpPr>
                  <p:cNvPr id="23673" name="Rectangle 87"/>
                  <p:cNvSpPr>
                    <a:spLocks noChangeArrowheads="1"/>
                  </p:cNvSpPr>
                  <p:nvPr/>
                </p:nvSpPr>
                <p:spPr bwMode="auto">
                  <a:xfrm>
                    <a:off x="43" y="2207"/>
                    <a:ext cx="27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800" b="1" i="1">
                        <a:latin typeface="Times New Roman" pitchFamily="18" charset="0"/>
                      </a:rPr>
                      <a:t>b</a:t>
                    </a:r>
                    <a:r>
                      <a:rPr kumimoji="1" lang="en-US" altLang="zh-CN" sz="2800" b="1" baseline="-30000">
                        <a:latin typeface="Times New Roman" pitchFamily="18" charset="0"/>
                      </a:rPr>
                      <a:t>3</a:t>
                    </a:r>
                    <a:endParaRPr kumimoji="1" lang="en-US" altLang="zh-CN" sz="2800">
                      <a:latin typeface="Times New Roman" pitchFamily="18" charset="0"/>
                    </a:endParaRPr>
                  </a:p>
                  <a:p>
                    <a:endParaRPr kumimoji="1" lang="zh-CN" altLang="en-US" sz="2800">
                      <a:latin typeface="Times New Roman" pitchFamily="18" charset="0"/>
                    </a:endParaRPr>
                  </a:p>
                </p:txBody>
              </p:sp>
              <p:sp>
                <p:nvSpPr>
                  <p:cNvPr id="23674" name="Rectangle 88"/>
                  <p:cNvSpPr>
                    <a:spLocks noChangeArrowheads="1"/>
                  </p:cNvSpPr>
                  <p:nvPr/>
                </p:nvSpPr>
                <p:spPr bwMode="auto">
                  <a:xfrm>
                    <a:off x="0" y="2207"/>
                    <a:ext cx="36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64" name="Group 89"/>
                <p:cNvGrpSpPr>
                  <a:grpSpLocks/>
                </p:cNvGrpSpPr>
                <p:nvPr/>
              </p:nvGrpSpPr>
              <p:grpSpPr bwMode="auto">
                <a:xfrm>
                  <a:off x="360" y="2207"/>
                  <a:ext cx="374" cy="499"/>
                  <a:chOff x="360" y="2207"/>
                  <a:chExt cx="374" cy="499"/>
                </a:xfrm>
              </p:grpSpPr>
              <p:sp>
                <p:nvSpPr>
                  <p:cNvPr id="23671" name="Rectangle 90"/>
                  <p:cNvSpPr>
                    <a:spLocks noChangeArrowheads="1"/>
                  </p:cNvSpPr>
                  <p:nvPr/>
                </p:nvSpPr>
                <p:spPr bwMode="auto">
                  <a:xfrm>
                    <a:off x="403" y="2207"/>
                    <a:ext cx="28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800" b="1">
                        <a:latin typeface="Times New Roman" pitchFamily="18" charset="0"/>
                      </a:rPr>
                      <a:t>2</a:t>
                    </a:r>
                    <a:endParaRPr kumimoji="1" lang="en-US" altLang="zh-CN" sz="2800">
                      <a:latin typeface="Times New Roman" pitchFamily="18" charset="0"/>
                    </a:endParaRPr>
                  </a:p>
                  <a:p>
                    <a:endParaRPr kumimoji="1" lang="zh-CN" altLang="en-US" sz="2800">
                      <a:latin typeface="Times New Roman" pitchFamily="18" charset="0"/>
                    </a:endParaRPr>
                  </a:p>
                </p:txBody>
              </p:sp>
              <p:sp>
                <p:nvSpPr>
                  <p:cNvPr id="23672" name="Rectangle 91"/>
                  <p:cNvSpPr>
                    <a:spLocks noChangeArrowheads="1"/>
                  </p:cNvSpPr>
                  <p:nvPr/>
                </p:nvSpPr>
                <p:spPr bwMode="auto">
                  <a:xfrm>
                    <a:off x="360" y="2207"/>
                    <a:ext cx="374"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65" name="Group 92"/>
                <p:cNvGrpSpPr>
                  <a:grpSpLocks/>
                </p:cNvGrpSpPr>
                <p:nvPr/>
              </p:nvGrpSpPr>
              <p:grpSpPr bwMode="auto">
                <a:xfrm>
                  <a:off x="0" y="2706"/>
                  <a:ext cx="360" cy="499"/>
                  <a:chOff x="0" y="2706"/>
                  <a:chExt cx="360" cy="499"/>
                </a:xfrm>
              </p:grpSpPr>
              <p:sp>
                <p:nvSpPr>
                  <p:cNvPr id="23669" name="Rectangle 93"/>
                  <p:cNvSpPr>
                    <a:spLocks noChangeArrowheads="1"/>
                  </p:cNvSpPr>
                  <p:nvPr/>
                </p:nvSpPr>
                <p:spPr bwMode="auto">
                  <a:xfrm>
                    <a:off x="43" y="2706"/>
                    <a:ext cx="27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800" b="1" i="1">
                        <a:latin typeface="Times New Roman" pitchFamily="18" charset="0"/>
                      </a:rPr>
                      <a:t>b</a:t>
                    </a:r>
                    <a:r>
                      <a:rPr kumimoji="1" lang="en-US" altLang="zh-CN" sz="2800" b="1" baseline="-30000">
                        <a:latin typeface="Times New Roman" pitchFamily="18" charset="0"/>
                      </a:rPr>
                      <a:t>5</a:t>
                    </a:r>
                    <a:endParaRPr kumimoji="1" lang="en-US" altLang="zh-CN" sz="2800">
                      <a:latin typeface="Times New Roman" pitchFamily="18" charset="0"/>
                    </a:endParaRPr>
                  </a:p>
                  <a:p>
                    <a:endParaRPr kumimoji="1" lang="zh-CN" altLang="en-US" sz="2800">
                      <a:latin typeface="Times New Roman" pitchFamily="18" charset="0"/>
                    </a:endParaRPr>
                  </a:p>
                </p:txBody>
              </p:sp>
              <p:sp>
                <p:nvSpPr>
                  <p:cNvPr id="23670" name="Rectangle 94"/>
                  <p:cNvSpPr>
                    <a:spLocks noChangeArrowheads="1"/>
                  </p:cNvSpPr>
                  <p:nvPr/>
                </p:nvSpPr>
                <p:spPr bwMode="auto">
                  <a:xfrm>
                    <a:off x="0" y="2706"/>
                    <a:ext cx="36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66" name="Group 95"/>
                <p:cNvGrpSpPr>
                  <a:grpSpLocks/>
                </p:cNvGrpSpPr>
                <p:nvPr/>
              </p:nvGrpSpPr>
              <p:grpSpPr bwMode="auto">
                <a:xfrm>
                  <a:off x="360" y="2706"/>
                  <a:ext cx="374" cy="499"/>
                  <a:chOff x="360" y="2706"/>
                  <a:chExt cx="374" cy="499"/>
                </a:xfrm>
              </p:grpSpPr>
              <p:sp>
                <p:nvSpPr>
                  <p:cNvPr id="23667" name="Rectangle 96"/>
                  <p:cNvSpPr>
                    <a:spLocks noChangeArrowheads="1"/>
                  </p:cNvSpPr>
                  <p:nvPr/>
                </p:nvSpPr>
                <p:spPr bwMode="auto">
                  <a:xfrm>
                    <a:off x="403" y="2706"/>
                    <a:ext cx="28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800" b="1">
                        <a:latin typeface="Times New Roman" pitchFamily="18" charset="0"/>
                      </a:rPr>
                      <a:t>2</a:t>
                    </a:r>
                    <a:endParaRPr kumimoji="1" lang="en-US" altLang="zh-CN" sz="2800">
                      <a:latin typeface="Times New Roman" pitchFamily="18" charset="0"/>
                    </a:endParaRPr>
                  </a:p>
                  <a:p>
                    <a:endParaRPr kumimoji="1" lang="zh-CN" altLang="en-US" sz="2800">
                      <a:latin typeface="Times New Roman" pitchFamily="18" charset="0"/>
                    </a:endParaRPr>
                  </a:p>
                </p:txBody>
              </p:sp>
              <p:sp>
                <p:nvSpPr>
                  <p:cNvPr id="23668" name="Rectangle 97"/>
                  <p:cNvSpPr>
                    <a:spLocks noChangeArrowheads="1"/>
                  </p:cNvSpPr>
                  <p:nvPr/>
                </p:nvSpPr>
                <p:spPr bwMode="auto">
                  <a:xfrm>
                    <a:off x="360" y="2706"/>
                    <a:ext cx="374"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23654" name="Rectangle 98"/>
              <p:cNvSpPr>
                <a:spLocks noChangeArrowheads="1"/>
              </p:cNvSpPr>
              <p:nvPr/>
            </p:nvSpPr>
            <p:spPr bwMode="auto">
              <a:xfrm>
                <a:off x="-3" y="-3"/>
                <a:ext cx="740" cy="3211"/>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grpSp>
        <p:nvGrpSpPr>
          <p:cNvPr id="23560" name="Group 99"/>
          <p:cNvGrpSpPr>
            <a:grpSpLocks/>
          </p:cNvGrpSpPr>
          <p:nvPr/>
        </p:nvGrpSpPr>
        <p:grpSpPr bwMode="auto">
          <a:xfrm>
            <a:off x="2944469" y="3982694"/>
            <a:ext cx="4321175" cy="2933700"/>
            <a:chOff x="2394" y="2296"/>
            <a:chExt cx="2722" cy="1848"/>
          </a:xfrm>
        </p:grpSpPr>
        <p:sp>
          <p:nvSpPr>
            <p:cNvPr id="23568" name="Rectangle 100"/>
            <p:cNvSpPr>
              <a:spLocks noChangeArrowheads="1"/>
            </p:cNvSpPr>
            <p:nvPr/>
          </p:nvSpPr>
          <p:spPr bwMode="auto">
            <a:xfrm>
              <a:off x="2394" y="2659"/>
              <a:ext cx="2722" cy="317"/>
            </a:xfrm>
            <a:prstGeom prst="rect">
              <a:avLst/>
            </a:prstGeom>
            <a:solidFill>
              <a:srgbClr val="FFFF99"/>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23569" name="Rectangle 101"/>
            <p:cNvSpPr>
              <a:spLocks noChangeArrowheads="1"/>
            </p:cNvSpPr>
            <p:nvPr/>
          </p:nvSpPr>
          <p:spPr bwMode="auto">
            <a:xfrm>
              <a:off x="2394" y="3067"/>
              <a:ext cx="2676" cy="317"/>
            </a:xfrm>
            <a:prstGeom prst="rect">
              <a:avLst/>
            </a:prstGeom>
            <a:solidFill>
              <a:srgbClr val="CCFFCC"/>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23570" name="Rectangle 102"/>
            <p:cNvSpPr>
              <a:spLocks noChangeArrowheads="1"/>
            </p:cNvSpPr>
            <p:nvPr/>
          </p:nvSpPr>
          <p:spPr bwMode="auto">
            <a:xfrm>
              <a:off x="2394" y="3430"/>
              <a:ext cx="2676" cy="681"/>
            </a:xfrm>
            <a:prstGeom prst="rect">
              <a:avLst/>
            </a:prstGeom>
            <a:solidFill>
              <a:srgbClr val="FFCCCC"/>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nvGrpSpPr>
            <p:cNvPr id="23571" name="Group 103"/>
            <p:cNvGrpSpPr>
              <a:grpSpLocks/>
            </p:cNvGrpSpPr>
            <p:nvPr/>
          </p:nvGrpSpPr>
          <p:grpSpPr bwMode="auto">
            <a:xfrm>
              <a:off x="2394" y="2296"/>
              <a:ext cx="2717" cy="1848"/>
              <a:chOff x="-3" y="-3"/>
              <a:chExt cx="2205" cy="2501"/>
            </a:xfrm>
          </p:grpSpPr>
          <p:grpSp>
            <p:nvGrpSpPr>
              <p:cNvPr id="23572" name="Group 104"/>
              <p:cNvGrpSpPr>
                <a:grpSpLocks/>
              </p:cNvGrpSpPr>
              <p:nvPr/>
            </p:nvGrpSpPr>
            <p:grpSpPr bwMode="auto">
              <a:xfrm>
                <a:off x="0" y="0"/>
                <a:ext cx="2199" cy="2495"/>
                <a:chOff x="0" y="0"/>
                <a:chExt cx="2199" cy="2495"/>
              </a:xfrm>
            </p:grpSpPr>
            <p:grpSp>
              <p:nvGrpSpPr>
                <p:cNvPr id="23574" name="Group 105"/>
                <p:cNvGrpSpPr>
                  <a:grpSpLocks/>
                </p:cNvGrpSpPr>
                <p:nvPr/>
              </p:nvGrpSpPr>
              <p:grpSpPr bwMode="auto">
                <a:xfrm>
                  <a:off x="0" y="0"/>
                  <a:ext cx="390" cy="499"/>
                  <a:chOff x="0" y="0"/>
                  <a:chExt cx="390" cy="499"/>
                </a:xfrm>
              </p:grpSpPr>
              <p:sp>
                <p:nvSpPr>
                  <p:cNvPr id="23647" name="Rectangle 106"/>
                  <p:cNvSpPr>
                    <a:spLocks noChangeArrowheads="1"/>
                  </p:cNvSpPr>
                  <p:nvPr/>
                </p:nvSpPr>
                <p:spPr bwMode="auto">
                  <a:xfrm>
                    <a:off x="43" y="0"/>
                    <a:ext cx="30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A</a:t>
                    </a:r>
                    <a:endParaRPr kumimoji="1" lang="en-US" altLang="zh-CN" sz="1000">
                      <a:latin typeface="Times New Roman" pitchFamily="18" charset="0"/>
                    </a:endParaRPr>
                  </a:p>
                  <a:p>
                    <a:endParaRPr kumimoji="1" lang="zh-CN" altLang="en-US">
                      <a:latin typeface="Times New Roman" pitchFamily="18" charset="0"/>
                    </a:endParaRPr>
                  </a:p>
                </p:txBody>
              </p:sp>
              <p:sp>
                <p:nvSpPr>
                  <p:cNvPr id="23648" name="Rectangle 107"/>
                  <p:cNvSpPr>
                    <a:spLocks noChangeArrowheads="1"/>
                  </p:cNvSpPr>
                  <p:nvPr/>
                </p:nvSpPr>
                <p:spPr bwMode="auto">
                  <a:xfrm>
                    <a:off x="0" y="0"/>
                    <a:ext cx="39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75" name="Group 108"/>
                <p:cNvGrpSpPr>
                  <a:grpSpLocks/>
                </p:cNvGrpSpPr>
                <p:nvPr/>
              </p:nvGrpSpPr>
              <p:grpSpPr bwMode="auto">
                <a:xfrm>
                  <a:off x="390" y="0"/>
                  <a:ext cx="523" cy="499"/>
                  <a:chOff x="390" y="0"/>
                  <a:chExt cx="523" cy="499"/>
                </a:xfrm>
              </p:grpSpPr>
              <p:sp>
                <p:nvSpPr>
                  <p:cNvPr id="23645" name="Rectangle 109"/>
                  <p:cNvSpPr>
                    <a:spLocks noChangeArrowheads="1"/>
                  </p:cNvSpPr>
                  <p:nvPr/>
                </p:nvSpPr>
                <p:spPr bwMode="auto">
                  <a:xfrm>
                    <a:off x="433" y="0"/>
                    <a:ext cx="43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R.B</a:t>
                    </a:r>
                    <a:endParaRPr kumimoji="1" lang="en-US" altLang="zh-CN" sz="1000">
                      <a:latin typeface="Times New Roman" pitchFamily="18" charset="0"/>
                    </a:endParaRPr>
                  </a:p>
                  <a:p>
                    <a:endParaRPr kumimoji="1" lang="zh-CN" altLang="en-US">
                      <a:latin typeface="Times New Roman" pitchFamily="18" charset="0"/>
                    </a:endParaRPr>
                  </a:p>
                </p:txBody>
              </p:sp>
              <p:sp>
                <p:nvSpPr>
                  <p:cNvPr id="23646" name="Rectangle 110"/>
                  <p:cNvSpPr>
                    <a:spLocks noChangeArrowheads="1"/>
                  </p:cNvSpPr>
                  <p:nvPr/>
                </p:nvSpPr>
                <p:spPr bwMode="auto">
                  <a:xfrm>
                    <a:off x="390" y="0"/>
                    <a:ext cx="52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76" name="Group 111"/>
                <p:cNvGrpSpPr>
                  <a:grpSpLocks/>
                </p:cNvGrpSpPr>
                <p:nvPr/>
              </p:nvGrpSpPr>
              <p:grpSpPr bwMode="auto">
                <a:xfrm>
                  <a:off x="913" y="0"/>
                  <a:ext cx="362" cy="499"/>
                  <a:chOff x="913" y="0"/>
                  <a:chExt cx="362" cy="499"/>
                </a:xfrm>
              </p:grpSpPr>
              <p:sp>
                <p:nvSpPr>
                  <p:cNvPr id="23643" name="Rectangle 112"/>
                  <p:cNvSpPr>
                    <a:spLocks noChangeArrowheads="1"/>
                  </p:cNvSpPr>
                  <p:nvPr/>
                </p:nvSpPr>
                <p:spPr bwMode="auto">
                  <a:xfrm>
                    <a:off x="956" y="0"/>
                    <a:ext cx="27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C</a:t>
                    </a:r>
                    <a:endParaRPr kumimoji="1" lang="en-US" altLang="zh-CN" sz="1000">
                      <a:latin typeface="Times New Roman" pitchFamily="18" charset="0"/>
                    </a:endParaRPr>
                  </a:p>
                  <a:p>
                    <a:endParaRPr kumimoji="1" lang="zh-CN" altLang="en-US">
                      <a:latin typeface="Times New Roman" pitchFamily="18" charset="0"/>
                    </a:endParaRPr>
                  </a:p>
                </p:txBody>
              </p:sp>
              <p:sp>
                <p:nvSpPr>
                  <p:cNvPr id="23644" name="Rectangle 113"/>
                  <p:cNvSpPr>
                    <a:spLocks noChangeArrowheads="1"/>
                  </p:cNvSpPr>
                  <p:nvPr/>
                </p:nvSpPr>
                <p:spPr bwMode="auto">
                  <a:xfrm>
                    <a:off x="913" y="0"/>
                    <a:ext cx="36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77" name="Group 114"/>
                <p:cNvGrpSpPr>
                  <a:grpSpLocks/>
                </p:cNvGrpSpPr>
                <p:nvPr/>
              </p:nvGrpSpPr>
              <p:grpSpPr bwMode="auto">
                <a:xfrm>
                  <a:off x="1275" y="0"/>
                  <a:ext cx="504" cy="499"/>
                  <a:chOff x="1275" y="0"/>
                  <a:chExt cx="504" cy="499"/>
                </a:xfrm>
              </p:grpSpPr>
              <p:sp>
                <p:nvSpPr>
                  <p:cNvPr id="23641" name="Rectangle 115"/>
                  <p:cNvSpPr>
                    <a:spLocks noChangeArrowheads="1"/>
                  </p:cNvSpPr>
                  <p:nvPr/>
                </p:nvSpPr>
                <p:spPr bwMode="auto">
                  <a:xfrm>
                    <a:off x="1318" y="0"/>
                    <a:ext cx="41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S.B</a:t>
                    </a:r>
                    <a:endParaRPr kumimoji="1" lang="en-US" altLang="zh-CN" sz="1000">
                      <a:latin typeface="Times New Roman" pitchFamily="18" charset="0"/>
                    </a:endParaRPr>
                  </a:p>
                  <a:p>
                    <a:endParaRPr kumimoji="1" lang="zh-CN" altLang="en-US">
                      <a:latin typeface="Times New Roman" pitchFamily="18" charset="0"/>
                    </a:endParaRPr>
                  </a:p>
                </p:txBody>
              </p:sp>
              <p:sp>
                <p:nvSpPr>
                  <p:cNvPr id="23642" name="Rectangle 116"/>
                  <p:cNvSpPr>
                    <a:spLocks noChangeArrowheads="1"/>
                  </p:cNvSpPr>
                  <p:nvPr/>
                </p:nvSpPr>
                <p:spPr bwMode="auto">
                  <a:xfrm>
                    <a:off x="1275" y="0"/>
                    <a:ext cx="504"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78" name="Group 117"/>
                <p:cNvGrpSpPr>
                  <a:grpSpLocks/>
                </p:cNvGrpSpPr>
                <p:nvPr/>
              </p:nvGrpSpPr>
              <p:grpSpPr bwMode="auto">
                <a:xfrm>
                  <a:off x="1779" y="0"/>
                  <a:ext cx="420" cy="499"/>
                  <a:chOff x="1779" y="0"/>
                  <a:chExt cx="420" cy="499"/>
                </a:xfrm>
              </p:grpSpPr>
              <p:sp>
                <p:nvSpPr>
                  <p:cNvPr id="23639" name="Rectangle 118"/>
                  <p:cNvSpPr>
                    <a:spLocks noChangeArrowheads="1"/>
                  </p:cNvSpPr>
                  <p:nvPr/>
                </p:nvSpPr>
                <p:spPr bwMode="auto">
                  <a:xfrm>
                    <a:off x="1822" y="0"/>
                    <a:ext cx="33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E</a:t>
                    </a:r>
                    <a:endParaRPr kumimoji="1" lang="en-US" altLang="zh-CN" sz="1000">
                      <a:latin typeface="Times New Roman" pitchFamily="18" charset="0"/>
                    </a:endParaRPr>
                  </a:p>
                  <a:p>
                    <a:endParaRPr kumimoji="1" lang="zh-CN" altLang="en-US">
                      <a:latin typeface="Times New Roman" pitchFamily="18" charset="0"/>
                    </a:endParaRPr>
                  </a:p>
                </p:txBody>
              </p:sp>
              <p:sp>
                <p:nvSpPr>
                  <p:cNvPr id="23640" name="Rectangle 119"/>
                  <p:cNvSpPr>
                    <a:spLocks noChangeArrowheads="1"/>
                  </p:cNvSpPr>
                  <p:nvPr/>
                </p:nvSpPr>
                <p:spPr bwMode="auto">
                  <a:xfrm>
                    <a:off x="1779" y="0"/>
                    <a:ext cx="42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79" name="Group 120"/>
                <p:cNvGrpSpPr>
                  <a:grpSpLocks/>
                </p:cNvGrpSpPr>
                <p:nvPr/>
              </p:nvGrpSpPr>
              <p:grpSpPr bwMode="auto">
                <a:xfrm>
                  <a:off x="0" y="499"/>
                  <a:ext cx="390" cy="499"/>
                  <a:chOff x="0" y="499"/>
                  <a:chExt cx="390" cy="499"/>
                </a:xfrm>
              </p:grpSpPr>
              <p:sp>
                <p:nvSpPr>
                  <p:cNvPr id="23637" name="Rectangle 121"/>
                  <p:cNvSpPr>
                    <a:spLocks noChangeArrowheads="1"/>
                  </p:cNvSpPr>
                  <p:nvPr/>
                </p:nvSpPr>
                <p:spPr bwMode="auto">
                  <a:xfrm>
                    <a:off x="43" y="499"/>
                    <a:ext cx="30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a</a:t>
                    </a:r>
                    <a:r>
                      <a:rPr kumimoji="1" lang="en-US" altLang="zh-CN" sz="2200" b="1" baseline="-30000">
                        <a:latin typeface="Times New Roman" pitchFamily="18" charset="0"/>
                      </a:rPr>
                      <a:t>1</a:t>
                    </a:r>
                    <a:endParaRPr kumimoji="1" lang="en-US" altLang="zh-CN" sz="1000">
                      <a:latin typeface="Times New Roman" pitchFamily="18" charset="0"/>
                    </a:endParaRPr>
                  </a:p>
                  <a:p>
                    <a:endParaRPr kumimoji="1" lang="zh-CN" altLang="en-US">
                      <a:latin typeface="Times New Roman" pitchFamily="18" charset="0"/>
                    </a:endParaRPr>
                  </a:p>
                </p:txBody>
              </p:sp>
              <p:sp>
                <p:nvSpPr>
                  <p:cNvPr id="23638" name="Rectangle 122"/>
                  <p:cNvSpPr>
                    <a:spLocks noChangeArrowheads="1"/>
                  </p:cNvSpPr>
                  <p:nvPr/>
                </p:nvSpPr>
                <p:spPr bwMode="auto">
                  <a:xfrm>
                    <a:off x="0" y="499"/>
                    <a:ext cx="39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80" name="Group 123"/>
                <p:cNvGrpSpPr>
                  <a:grpSpLocks/>
                </p:cNvGrpSpPr>
                <p:nvPr/>
              </p:nvGrpSpPr>
              <p:grpSpPr bwMode="auto">
                <a:xfrm>
                  <a:off x="390" y="499"/>
                  <a:ext cx="523" cy="499"/>
                  <a:chOff x="390" y="499"/>
                  <a:chExt cx="523" cy="499"/>
                </a:xfrm>
              </p:grpSpPr>
              <p:sp>
                <p:nvSpPr>
                  <p:cNvPr id="23635" name="Rectangle 124"/>
                  <p:cNvSpPr>
                    <a:spLocks noChangeArrowheads="1"/>
                  </p:cNvSpPr>
                  <p:nvPr/>
                </p:nvSpPr>
                <p:spPr bwMode="auto">
                  <a:xfrm>
                    <a:off x="433" y="499"/>
                    <a:ext cx="43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b</a:t>
                    </a:r>
                    <a:r>
                      <a:rPr kumimoji="1" lang="en-US" altLang="zh-CN" sz="2200" b="1" baseline="-30000">
                        <a:latin typeface="Times New Roman" pitchFamily="18" charset="0"/>
                      </a:rPr>
                      <a:t>1</a:t>
                    </a:r>
                    <a:endParaRPr kumimoji="1" lang="en-US" altLang="zh-CN" sz="1000">
                      <a:latin typeface="Times New Roman" pitchFamily="18" charset="0"/>
                    </a:endParaRPr>
                  </a:p>
                  <a:p>
                    <a:endParaRPr kumimoji="1" lang="zh-CN" altLang="en-US">
                      <a:latin typeface="Times New Roman" pitchFamily="18" charset="0"/>
                    </a:endParaRPr>
                  </a:p>
                </p:txBody>
              </p:sp>
              <p:sp>
                <p:nvSpPr>
                  <p:cNvPr id="23636" name="Rectangle 125"/>
                  <p:cNvSpPr>
                    <a:spLocks noChangeArrowheads="1"/>
                  </p:cNvSpPr>
                  <p:nvPr/>
                </p:nvSpPr>
                <p:spPr bwMode="auto">
                  <a:xfrm>
                    <a:off x="390" y="499"/>
                    <a:ext cx="52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81" name="Group 126"/>
                <p:cNvGrpSpPr>
                  <a:grpSpLocks/>
                </p:cNvGrpSpPr>
                <p:nvPr/>
              </p:nvGrpSpPr>
              <p:grpSpPr bwMode="auto">
                <a:xfrm>
                  <a:off x="913" y="499"/>
                  <a:ext cx="362" cy="499"/>
                  <a:chOff x="913" y="499"/>
                  <a:chExt cx="362" cy="499"/>
                </a:xfrm>
              </p:grpSpPr>
              <p:sp>
                <p:nvSpPr>
                  <p:cNvPr id="23633" name="Rectangle 127"/>
                  <p:cNvSpPr>
                    <a:spLocks noChangeArrowheads="1"/>
                  </p:cNvSpPr>
                  <p:nvPr/>
                </p:nvSpPr>
                <p:spPr bwMode="auto">
                  <a:xfrm>
                    <a:off x="956" y="499"/>
                    <a:ext cx="27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a:latin typeface="Times New Roman" pitchFamily="18" charset="0"/>
                      </a:rPr>
                      <a:t>5</a:t>
                    </a:r>
                    <a:endParaRPr kumimoji="1" lang="en-US" altLang="zh-CN" sz="1000">
                      <a:latin typeface="Times New Roman" pitchFamily="18" charset="0"/>
                    </a:endParaRPr>
                  </a:p>
                  <a:p>
                    <a:endParaRPr kumimoji="1" lang="zh-CN" altLang="en-US">
                      <a:latin typeface="Times New Roman" pitchFamily="18" charset="0"/>
                    </a:endParaRPr>
                  </a:p>
                </p:txBody>
              </p:sp>
              <p:sp>
                <p:nvSpPr>
                  <p:cNvPr id="23634" name="Rectangle 128"/>
                  <p:cNvSpPr>
                    <a:spLocks noChangeArrowheads="1"/>
                  </p:cNvSpPr>
                  <p:nvPr/>
                </p:nvSpPr>
                <p:spPr bwMode="auto">
                  <a:xfrm>
                    <a:off x="913" y="499"/>
                    <a:ext cx="36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82" name="Group 129"/>
                <p:cNvGrpSpPr>
                  <a:grpSpLocks/>
                </p:cNvGrpSpPr>
                <p:nvPr/>
              </p:nvGrpSpPr>
              <p:grpSpPr bwMode="auto">
                <a:xfrm>
                  <a:off x="1275" y="499"/>
                  <a:ext cx="504" cy="499"/>
                  <a:chOff x="1275" y="499"/>
                  <a:chExt cx="504" cy="499"/>
                </a:xfrm>
              </p:grpSpPr>
              <p:sp>
                <p:nvSpPr>
                  <p:cNvPr id="23631" name="Rectangle 130"/>
                  <p:cNvSpPr>
                    <a:spLocks noChangeArrowheads="1"/>
                  </p:cNvSpPr>
                  <p:nvPr/>
                </p:nvSpPr>
                <p:spPr bwMode="auto">
                  <a:xfrm>
                    <a:off x="1318" y="499"/>
                    <a:ext cx="41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b</a:t>
                    </a:r>
                    <a:r>
                      <a:rPr kumimoji="1" lang="en-US" altLang="zh-CN" sz="2200" b="1" baseline="-30000">
                        <a:latin typeface="Times New Roman" pitchFamily="18" charset="0"/>
                      </a:rPr>
                      <a:t>1</a:t>
                    </a:r>
                    <a:endParaRPr kumimoji="1" lang="en-US" altLang="zh-CN" sz="1000">
                      <a:latin typeface="Times New Roman" pitchFamily="18" charset="0"/>
                    </a:endParaRPr>
                  </a:p>
                  <a:p>
                    <a:endParaRPr kumimoji="1" lang="zh-CN" altLang="en-US">
                      <a:latin typeface="Times New Roman" pitchFamily="18" charset="0"/>
                    </a:endParaRPr>
                  </a:p>
                </p:txBody>
              </p:sp>
              <p:sp>
                <p:nvSpPr>
                  <p:cNvPr id="23632" name="Rectangle 131"/>
                  <p:cNvSpPr>
                    <a:spLocks noChangeArrowheads="1"/>
                  </p:cNvSpPr>
                  <p:nvPr/>
                </p:nvSpPr>
                <p:spPr bwMode="auto">
                  <a:xfrm>
                    <a:off x="1275" y="499"/>
                    <a:ext cx="504"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83" name="Group 132"/>
                <p:cNvGrpSpPr>
                  <a:grpSpLocks/>
                </p:cNvGrpSpPr>
                <p:nvPr/>
              </p:nvGrpSpPr>
              <p:grpSpPr bwMode="auto">
                <a:xfrm>
                  <a:off x="1779" y="499"/>
                  <a:ext cx="420" cy="499"/>
                  <a:chOff x="1779" y="499"/>
                  <a:chExt cx="420" cy="499"/>
                </a:xfrm>
              </p:grpSpPr>
              <p:sp>
                <p:nvSpPr>
                  <p:cNvPr id="23629" name="Rectangle 133"/>
                  <p:cNvSpPr>
                    <a:spLocks noChangeArrowheads="1"/>
                  </p:cNvSpPr>
                  <p:nvPr/>
                </p:nvSpPr>
                <p:spPr bwMode="auto">
                  <a:xfrm>
                    <a:off x="1822" y="499"/>
                    <a:ext cx="33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a:latin typeface="Times New Roman" pitchFamily="18" charset="0"/>
                      </a:rPr>
                      <a:t>3</a:t>
                    </a:r>
                    <a:endParaRPr kumimoji="1" lang="en-US" altLang="zh-CN" sz="1000">
                      <a:latin typeface="Times New Roman" pitchFamily="18" charset="0"/>
                    </a:endParaRPr>
                  </a:p>
                  <a:p>
                    <a:endParaRPr kumimoji="1" lang="zh-CN" altLang="en-US">
                      <a:latin typeface="Times New Roman" pitchFamily="18" charset="0"/>
                    </a:endParaRPr>
                  </a:p>
                </p:txBody>
              </p:sp>
              <p:sp>
                <p:nvSpPr>
                  <p:cNvPr id="23630" name="Rectangle 134"/>
                  <p:cNvSpPr>
                    <a:spLocks noChangeArrowheads="1"/>
                  </p:cNvSpPr>
                  <p:nvPr/>
                </p:nvSpPr>
                <p:spPr bwMode="auto">
                  <a:xfrm>
                    <a:off x="1779" y="499"/>
                    <a:ext cx="42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84" name="Group 135"/>
                <p:cNvGrpSpPr>
                  <a:grpSpLocks/>
                </p:cNvGrpSpPr>
                <p:nvPr/>
              </p:nvGrpSpPr>
              <p:grpSpPr bwMode="auto">
                <a:xfrm>
                  <a:off x="0" y="998"/>
                  <a:ext cx="390" cy="499"/>
                  <a:chOff x="0" y="998"/>
                  <a:chExt cx="390" cy="499"/>
                </a:xfrm>
              </p:grpSpPr>
              <p:sp>
                <p:nvSpPr>
                  <p:cNvPr id="23627" name="Rectangle 136"/>
                  <p:cNvSpPr>
                    <a:spLocks noChangeArrowheads="1"/>
                  </p:cNvSpPr>
                  <p:nvPr/>
                </p:nvSpPr>
                <p:spPr bwMode="auto">
                  <a:xfrm>
                    <a:off x="43" y="998"/>
                    <a:ext cx="30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a</a:t>
                    </a:r>
                    <a:r>
                      <a:rPr kumimoji="1" lang="en-US" altLang="zh-CN" sz="2200" b="1" baseline="-30000">
                        <a:latin typeface="Times New Roman" pitchFamily="18" charset="0"/>
                      </a:rPr>
                      <a:t>1</a:t>
                    </a:r>
                    <a:endParaRPr kumimoji="1" lang="en-US" altLang="zh-CN" sz="1000">
                      <a:latin typeface="Times New Roman" pitchFamily="18" charset="0"/>
                    </a:endParaRPr>
                  </a:p>
                  <a:p>
                    <a:endParaRPr kumimoji="1" lang="zh-CN" altLang="en-US">
                      <a:latin typeface="Times New Roman" pitchFamily="18" charset="0"/>
                    </a:endParaRPr>
                  </a:p>
                </p:txBody>
              </p:sp>
              <p:sp>
                <p:nvSpPr>
                  <p:cNvPr id="23628" name="Rectangle 137"/>
                  <p:cNvSpPr>
                    <a:spLocks noChangeArrowheads="1"/>
                  </p:cNvSpPr>
                  <p:nvPr/>
                </p:nvSpPr>
                <p:spPr bwMode="auto">
                  <a:xfrm>
                    <a:off x="0" y="998"/>
                    <a:ext cx="39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85" name="Group 138"/>
                <p:cNvGrpSpPr>
                  <a:grpSpLocks/>
                </p:cNvGrpSpPr>
                <p:nvPr/>
              </p:nvGrpSpPr>
              <p:grpSpPr bwMode="auto">
                <a:xfrm>
                  <a:off x="390" y="998"/>
                  <a:ext cx="523" cy="499"/>
                  <a:chOff x="390" y="998"/>
                  <a:chExt cx="523" cy="499"/>
                </a:xfrm>
              </p:grpSpPr>
              <p:sp>
                <p:nvSpPr>
                  <p:cNvPr id="23625" name="Rectangle 139"/>
                  <p:cNvSpPr>
                    <a:spLocks noChangeArrowheads="1"/>
                  </p:cNvSpPr>
                  <p:nvPr/>
                </p:nvSpPr>
                <p:spPr bwMode="auto">
                  <a:xfrm>
                    <a:off x="433" y="998"/>
                    <a:ext cx="43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b</a:t>
                    </a:r>
                    <a:r>
                      <a:rPr kumimoji="1" lang="en-US" altLang="zh-CN" sz="2200" b="1" baseline="-30000">
                        <a:latin typeface="Times New Roman" pitchFamily="18" charset="0"/>
                      </a:rPr>
                      <a:t>2</a:t>
                    </a:r>
                    <a:endParaRPr kumimoji="1" lang="en-US" altLang="zh-CN" sz="1000">
                      <a:latin typeface="Times New Roman" pitchFamily="18" charset="0"/>
                    </a:endParaRPr>
                  </a:p>
                  <a:p>
                    <a:endParaRPr kumimoji="1" lang="zh-CN" altLang="en-US">
                      <a:latin typeface="Times New Roman" pitchFamily="18" charset="0"/>
                    </a:endParaRPr>
                  </a:p>
                </p:txBody>
              </p:sp>
              <p:sp>
                <p:nvSpPr>
                  <p:cNvPr id="23626" name="Rectangle 140"/>
                  <p:cNvSpPr>
                    <a:spLocks noChangeArrowheads="1"/>
                  </p:cNvSpPr>
                  <p:nvPr/>
                </p:nvSpPr>
                <p:spPr bwMode="auto">
                  <a:xfrm>
                    <a:off x="390" y="998"/>
                    <a:ext cx="52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86" name="Group 141"/>
                <p:cNvGrpSpPr>
                  <a:grpSpLocks/>
                </p:cNvGrpSpPr>
                <p:nvPr/>
              </p:nvGrpSpPr>
              <p:grpSpPr bwMode="auto">
                <a:xfrm>
                  <a:off x="913" y="998"/>
                  <a:ext cx="362" cy="499"/>
                  <a:chOff x="913" y="998"/>
                  <a:chExt cx="362" cy="499"/>
                </a:xfrm>
              </p:grpSpPr>
              <p:sp>
                <p:nvSpPr>
                  <p:cNvPr id="23623" name="Rectangle 142"/>
                  <p:cNvSpPr>
                    <a:spLocks noChangeArrowheads="1"/>
                  </p:cNvSpPr>
                  <p:nvPr/>
                </p:nvSpPr>
                <p:spPr bwMode="auto">
                  <a:xfrm>
                    <a:off x="956" y="998"/>
                    <a:ext cx="27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a:latin typeface="Times New Roman" pitchFamily="18" charset="0"/>
                      </a:rPr>
                      <a:t>6</a:t>
                    </a:r>
                    <a:endParaRPr kumimoji="1" lang="en-US" altLang="zh-CN" sz="1000">
                      <a:latin typeface="Times New Roman" pitchFamily="18" charset="0"/>
                    </a:endParaRPr>
                  </a:p>
                  <a:p>
                    <a:endParaRPr kumimoji="1" lang="zh-CN" altLang="en-US">
                      <a:latin typeface="Times New Roman" pitchFamily="18" charset="0"/>
                    </a:endParaRPr>
                  </a:p>
                </p:txBody>
              </p:sp>
              <p:sp>
                <p:nvSpPr>
                  <p:cNvPr id="23624" name="Rectangle 143"/>
                  <p:cNvSpPr>
                    <a:spLocks noChangeArrowheads="1"/>
                  </p:cNvSpPr>
                  <p:nvPr/>
                </p:nvSpPr>
                <p:spPr bwMode="auto">
                  <a:xfrm>
                    <a:off x="913" y="998"/>
                    <a:ext cx="36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87" name="Group 144"/>
                <p:cNvGrpSpPr>
                  <a:grpSpLocks/>
                </p:cNvGrpSpPr>
                <p:nvPr/>
              </p:nvGrpSpPr>
              <p:grpSpPr bwMode="auto">
                <a:xfrm>
                  <a:off x="1275" y="998"/>
                  <a:ext cx="504" cy="499"/>
                  <a:chOff x="1275" y="998"/>
                  <a:chExt cx="504" cy="499"/>
                </a:xfrm>
              </p:grpSpPr>
              <p:sp>
                <p:nvSpPr>
                  <p:cNvPr id="23621" name="Rectangle 145"/>
                  <p:cNvSpPr>
                    <a:spLocks noChangeArrowheads="1"/>
                  </p:cNvSpPr>
                  <p:nvPr/>
                </p:nvSpPr>
                <p:spPr bwMode="auto">
                  <a:xfrm>
                    <a:off x="1318" y="998"/>
                    <a:ext cx="41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b</a:t>
                    </a:r>
                    <a:r>
                      <a:rPr kumimoji="1" lang="en-US" altLang="zh-CN" sz="2200" b="1" baseline="-30000">
                        <a:latin typeface="Times New Roman" pitchFamily="18" charset="0"/>
                      </a:rPr>
                      <a:t>2</a:t>
                    </a:r>
                    <a:endParaRPr kumimoji="1" lang="en-US" altLang="zh-CN" sz="1000">
                      <a:latin typeface="Times New Roman" pitchFamily="18" charset="0"/>
                    </a:endParaRPr>
                  </a:p>
                  <a:p>
                    <a:endParaRPr kumimoji="1" lang="zh-CN" altLang="en-US">
                      <a:latin typeface="Times New Roman" pitchFamily="18" charset="0"/>
                    </a:endParaRPr>
                  </a:p>
                </p:txBody>
              </p:sp>
              <p:sp>
                <p:nvSpPr>
                  <p:cNvPr id="23622" name="Rectangle 146"/>
                  <p:cNvSpPr>
                    <a:spLocks noChangeArrowheads="1"/>
                  </p:cNvSpPr>
                  <p:nvPr/>
                </p:nvSpPr>
                <p:spPr bwMode="auto">
                  <a:xfrm>
                    <a:off x="1275" y="998"/>
                    <a:ext cx="504"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88" name="Group 147"/>
                <p:cNvGrpSpPr>
                  <a:grpSpLocks/>
                </p:cNvGrpSpPr>
                <p:nvPr/>
              </p:nvGrpSpPr>
              <p:grpSpPr bwMode="auto">
                <a:xfrm>
                  <a:off x="1779" y="998"/>
                  <a:ext cx="420" cy="499"/>
                  <a:chOff x="1779" y="998"/>
                  <a:chExt cx="420" cy="499"/>
                </a:xfrm>
              </p:grpSpPr>
              <p:sp>
                <p:nvSpPr>
                  <p:cNvPr id="23619" name="Rectangle 148"/>
                  <p:cNvSpPr>
                    <a:spLocks noChangeArrowheads="1"/>
                  </p:cNvSpPr>
                  <p:nvPr/>
                </p:nvSpPr>
                <p:spPr bwMode="auto">
                  <a:xfrm>
                    <a:off x="1822" y="998"/>
                    <a:ext cx="33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a:latin typeface="Times New Roman" pitchFamily="18" charset="0"/>
                      </a:rPr>
                      <a:t>7</a:t>
                    </a:r>
                    <a:endParaRPr kumimoji="1" lang="en-US" altLang="zh-CN" sz="1000">
                      <a:latin typeface="Times New Roman" pitchFamily="18" charset="0"/>
                    </a:endParaRPr>
                  </a:p>
                  <a:p>
                    <a:endParaRPr kumimoji="1" lang="zh-CN" altLang="en-US">
                      <a:latin typeface="Times New Roman" pitchFamily="18" charset="0"/>
                    </a:endParaRPr>
                  </a:p>
                </p:txBody>
              </p:sp>
              <p:sp>
                <p:nvSpPr>
                  <p:cNvPr id="23620" name="Rectangle 149"/>
                  <p:cNvSpPr>
                    <a:spLocks noChangeArrowheads="1"/>
                  </p:cNvSpPr>
                  <p:nvPr/>
                </p:nvSpPr>
                <p:spPr bwMode="auto">
                  <a:xfrm>
                    <a:off x="1779" y="998"/>
                    <a:ext cx="42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89" name="Group 150"/>
                <p:cNvGrpSpPr>
                  <a:grpSpLocks/>
                </p:cNvGrpSpPr>
                <p:nvPr/>
              </p:nvGrpSpPr>
              <p:grpSpPr bwMode="auto">
                <a:xfrm>
                  <a:off x="0" y="1497"/>
                  <a:ext cx="390" cy="499"/>
                  <a:chOff x="0" y="1497"/>
                  <a:chExt cx="390" cy="499"/>
                </a:xfrm>
              </p:grpSpPr>
              <p:sp>
                <p:nvSpPr>
                  <p:cNvPr id="23617" name="Rectangle 151"/>
                  <p:cNvSpPr>
                    <a:spLocks noChangeArrowheads="1"/>
                  </p:cNvSpPr>
                  <p:nvPr/>
                </p:nvSpPr>
                <p:spPr bwMode="auto">
                  <a:xfrm>
                    <a:off x="43" y="1497"/>
                    <a:ext cx="30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a</a:t>
                    </a:r>
                    <a:r>
                      <a:rPr kumimoji="1" lang="en-US" altLang="zh-CN" sz="2200" b="1" baseline="-30000">
                        <a:latin typeface="Times New Roman" pitchFamily="18" charset="0"/>
                      </a:rPr>
                      <a:t>2</a:t>
                    </a:r>
                    <a:endParaRPr kumimoji="1" lang="en-US" altLang="zh-CN" sz="1000">
                      <a:latin typeface="Times New Roman" pitchFamily="18" charset="0"/>
                    </a:endParaRPr>
                  </a:p>
                  <a:p>
                    <a:endParaRPr kumimoji="1" lang="zh-CN" altLang="en-US">
                      <a:latin typeface="Times New Roman" pitchFamily="18" charset="0"/>
                    </a:endParaRPr>
                  </a:p>
                </p:txBody>
              </p:sp>
              <p:sp>
                <p:nvSpPr>
                  <p:cNvPr id="23618" name="Rectangle 152"/>
                  <p:cNvSpPr>
                    <a:spLocks noChangeArrowheads="1"/>
                  </p:cNvSpPr>
                  <p:nvPr/>
                </p:nvSpPr>
                <p:spPr bwMode="auto">
                  <a:xfrm>
                    <a:off x="0" y="1497"/>
                    <a:ext cx="39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90" name="Group 153"/>
                <p:cNvGrpSpPr>
                  <a:grpSpLocks/>
                </p:cNvGrpSpPr>
                <p:nvPr/>
              </p:nvGrpSpPr>
              <p:grpSpPr bwMode="auto">
                <a:xfrm>
                  <a:off x="390" y="1497"/>
                  <a:ext cx="523" cy="499"/>
                  <a:chOff x="390" y="1497"/>
                  <a:chExt cx="523" cy="499"/>
                </a:xfrm>
              </p:grpSpPr>
              <p:sp>
                <p:nvSpPr>
                  <p:cNvPr id="23615" name="Rectangle 154"/>
                  <p:cNvSpPr>
                    <a:spLocks noChangeArrowheads="1"/>
                  </p:cNvSpPr>
                  <p:nvPr/>
                </p:nvSpPr>
                <p:spPr bwMode="auto">
                  <a:xfrm>
                    <a:off x="433" y="1497"/>
                    <a:ext cx="43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b</a:t>
                    </a:r>
                    <a:r>
                      <a:rPr kumimoji="1" lang="en-US" altLang="zh-CN" sz="2200" b="1" baseline="-30000">
                        <a:latin typeface="Times New Roman" pitchFamily="18" charset="0"/>
                      </a:rPr>
                      <a:t>3</a:t>
                    </a:r>
                    <a:endParaRPr kumimoji="1" lang="en-US" altLang="zh-CN" sz="1000">
                      <a:latin typeface="Times New Roman" pitchFamily="18" charset="0"/>
                    </a:endParaRPr>
                  </a:p>
                  <a:p>
                    <a:endParaRPr kumimoji="1" lang="zh-CN" altLang="en-US">
                      <a:latin typeface="Times New Roman" pitchFamily="18" charset="0"/>
                    </a:endParaRPr>
                  </a:p>
                </p:txBody>
              </p:sp>
              <p:sp>
                <p:nvSpPr>
                  <p:cNvPr id="23616" name="Rectangle 155"/>
                  <p:cNvSpPr>
                    <a:spLocks noChangeArrowheads="1"/>
                  </p:cNvSpPr>
                  <p:nvPr/>
                </p:nvSpPr>
                <p:spPr bwMode="auto">
                  <a:xfrm>
                    <a:off x="390" y="1497"/>
                    <a:ext cx="52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91" name="Group 156"/>
                <p:cNvGrpSpPr>
                  <a:grpSpLocks/>
                </p:cNvGrpSpPr>
                <p:nvPr/>
              </p:nvGrpSpPr>
              <p:grpSpPr bwMode="auto">
                <a:xfrm>
                  <a:off x="913" y="1497"/>
                  <a:ext cx="362" cy="499"/>
                  <a:chOff x="913" y="1497"/>
                  <a:chExt cx="362" cy="499"/>
                </a:xfrm>
              </p:grpSpPr>
              <p:sp>
                <p:nvSpPr>
                  <p:cNvPr id="23613" name="Rectangle 157"/>
                  <p:cNvSpPr>
                    <a:spLocks noChangeArrowheads="1"/>
                  </p:cNvSpPr>
                  <p:nvPr/>
                </p:nvSpPr>
                <p:spPr bwMode="auto">
                  <a:xfrm>
                    <a:off x="956" y="1497"/>
                    <a:ext cx="27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a:latin typeface="Times New Roman" pitchFamily="18" charset="0"/>
                      </a:rPr>
                      <a:t>8</a:t>
                    </a:r>
                    <a:endParaRPr kumimoji="1" lang="en-US" altLang="zh-CN" sz="1000">
                      <a:latin typeface="Times New Roman" pitchFamily="18" charset="0"/>
                    </a:endParaRPr>
                  </a:p>
                  <a:p>
                    <a:endParaRPr kumimoji="1" lang="zh-CN" altLang="en-US">
                      <a:latin typeface="Times New Roman" pitchFamily="18" charset="0"/>
                    </a:endParaRPr>
                  </a:p>
                </p:txBody>
              </p:sp>
              <p:sp>
                <p:nvSpPr>
                  <p:cNvPr id="23614" name="Rectangle 158"/>
                  <p:cNvSpPr>
                    <a:spLocks noChangeArrowheads="1"/>
                  </p:cNvSpPr>
                  <p:nvPr/>
                </p:nvSpPr>
                <p:spPr bwMode="auto">
                  <a:xfrm>
                    <a:off x="913" y="1497"/>
                    <a:ext cx="36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92" name="Group 159"/>
                <p:cNvGrpSpPr>
                  <a:grpSpLocks/>
                </p:cNvGrpSpPr>
                <p:nvPr/>
              </p:nvGrpSpPr>
              <p:grpSpPr bwMode="auto">
                <a:xfrm>
                  <a:off x="1275" y="1497"/>
                  <a:ext cx="504" cy="499"/>
                  <a:chOff x="1275" y="1497"/>
                  <a:chExt cx="504" cy="499"/>
                </a:xfrm>
              </p:grpSpPr>
              <p:sp>
                <p:nvSpPr>
                  <p:cNvPr id="23611" name="Rectangle 160"/>
                  <p:cNvSpPr>
                    <a:spLocks noChangeArrowheads="1"/>
                  </p:cNvSpPr>
                  <p:nvPr/>
                </p:nvSpPr>
                <p:spPr bwMode="auto">
                  <a:xfrm>
                    <a:off x="1318" y="1497"/>
                    <a:ext cx="41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b</a:t>
                    </a:r>
                    <a:r>
                      <a:rPr kumimoji="1" lang="en-US" altLang="zh-CN" sz="2200" b="1" baseline="-30000">
                        <a:latin typeface="Times New Roman" pitchFamily="18" charset="0"/>
                      </a:rPr>
                      <a:t>3</a:t>
                    </a:r>
                    <a:endParaRPr kumimoji="1" lang="en-US" altLang="zh-CN" sz="1000">
                      <a:latin typeface="Times New Roman" pitchFamily="18" charset="0"/>
                    </a:endParaRPr>
                  </a:p>
                  <a:p>
                    <a:endParaRPr kumimoji="1" lang="zh-CN" altLang="en-US">
                      <a:latin typeface="Times New Roman" pitchFamily="18" charset="0"/>
                    </a:endParaRPr>
                  </a:p>
                </p:txBody>
              </p:sp>
              <p:sp>
                <p:nvSpPr>
                  <p:cNvPr id="23612" name="Rectangle 161"/>
                  <p:cNvSpPr>
                    <a:spLocks noChangeArrowheads="1"/>
                  </p:cNvSpPr>
                  <p:nvPr/>
                </p:nvSpPr>
                <p:spPr bwMode="auto">
                  <a:xfrm>
                    <a:off x="1275" y="1497"/>
                    <a:ext cx="504"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93" name="Group 162"/>
                <p:cNvGrpSpPr>
                  <a:grpSpLocks/>
                </p:cNvGrpSpPr>
                <p:nvPr/>
              </p:nvGrpSpPr>
              <p:grpSpPr bwMode="auto">
                <a:xfrm>
                  <a:off x="1779" y="1497"/>
                  <a:ext cx="420" cy="499"/>
                  <a:chOff x="1779" y="1497"/>
                  <a:chExt cx="420" cy="499"/>
                </a:xfrm>
              </p:grpSpPr>
              <p:sp>
                <p:nvSpPr>
                  <p:cNvPr id="23609" name="Rectangle 163"/>
                  <p:cNvSpPr>
                    <a:spLocks noChangeArrowheads="1"/>
                  </p:cNvSpPr>
                  <p:nvPr/>
                </p:nvSpPr>
                <p:spPr bwMode="auto">
                  <a:xfrm>
                    <a:off x="1822" y="1497"/>
                    <a:ext cx="33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a:latin typeface="Times New Roman" pitchFamily="18" charset="0"/>
                      </a:rPr>
                      <a:t>10</a:t>
                    </a:r>
                    <a:endParaRPr kumimoji="1" lang="en-US" altLang="zh-CN" sz="1000">
                      <a:latin typeface="Times New Roman" pitchFamily="18" charset="0"/>
                    </a:endParaRPr>
                  </a:p>
                  <a:p>
                    <a:endParaRPr kumimoji="1" lang="zh-CN" altLang="en-US">
                      <a:latin typeface="Times New Roman" pitchFamily="18" charset="0"/>
                    </a:endParaRPr>
                  </a:p>
                </p:txBody>
              </p:sp>
              <p:sp>
                <p:nvSpPr>
                  <p:cNvPr id="23610" name="Rectangle 164"/>
                  <p:cNvSpPr>
                    <a:spLocks noChangeArrowheads="1"/>
                  </p:cNvSpPr>
                  <p:nvPr/>
                </p:nvSpPr>
                <p:spPr bwMode="auto">
                  <a:xfrm>
                    <a:off x="1779" y="1497"/>
                    <a:ext cx="42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94" name="Group 165"/>
                <p:cNvGrpSpPr>
                  <a:grpSpLocks/>
                </p:cNvGrpSpPr>
                <p:nvPr/>
              </p:nvGrpSpPr>
              <p:grpSpPr bwMode="auto">
                <a:xfrm>
                  <a:off x="0" y="1996"/>
                  <a:ext cx="390" cy="499"/>
                  <a:chOff x="0" y="1996"/>
                  <a:chExt cx="390" cy="499"/>
                </a:xfrm>
              </p:grpSpPr>
              <p:sp>
                <p:nvSpPr>
                  <p:cNvPr id="23607" name="Rectangle 166"/>
                  <p:cNvSpPr>
                    <a:spLocks noChangeArrowheads="1"/>
                  </p:cNvSpPr>
                  <p:nvPr/>
                </p:nvSpPr>
                <p:spPr bwMode="auto">
                  <a:xfrm>
                    <a:off x="43" y="1996"/>
                    <a:ext cx="30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a</a:t>
                    </a:r>
                    <a:r>
                      <a:rPr kumimoji="1" lang="en-US" altLang="zh-CN" sz="2200" b="1" baseline="-30000">
                        <a:latin typeface="Times New Roman" pitchFamily="18" charset="0"/>
                      </a:rPr>
                      <a:t>2</a:t>
                    </a:r>
                    <a:endParaRPr kumimoji="1" lang="en-US" altLang="zh-CN" sz="1000">
                      <a:latin typeface="Times New Roman" pitchFamily="18" charset="0"/>
                    </a:endParaRPr>
                  </a:p>
                  <a:p>
                    <a:endParaRPr kumimoji="1" lang="zh-CN" altLang="en-US">
                      <a:latin typeface="Times New Roman" pitchFamily="18" charset="0"/>
                    </a:endParaRPr>
                  </a:p>
                </p:txBody>
              </p:sp>
              <p:sp>
                <p:nvSpPr>
                  <p:cNvPr id="23608" name="Rectangle 167"/>
                  <p:cNvSpPr>
                    <a:spLocks noChangeArrowheads="1"/>
                  </p:cNvSpPr>
                  <p:nvPr/>
                </p:nvSpPr>
                <p:spPr bwMode="auto">
                  <a:xfrm>
                    <a:off x="0" y="1996"/>
                    <a:ext cx="39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95" name="Group 168"/>
                <p:cNvGrpSpPr>
                  <a:grpSpLocks/>
                </p:cNvGrpSpPr>
                <p:nvPr/>
              </p:nvGrpSpPr>
              <p:grpSpPr bwMode="auto">
                <a:xfrm>
                  <a:off x="390" y="1996"/>
                  <a:ext cx="523" cy="499"/>
                  <a:chOff x="390" y="1996"/>
                  <a:chExt cx="523" cy="499"/>
                </a:xfrm>
              </p:grpSpPr>
              <p:sp>
                <p:nvSpPr>
                  <p:cNvPr id="23605" name="Rectangle 169"/>
                  <p:cNvSpPr>
                    <a:spLocks noChangeArrowheads="1"/>
                  </p:cNvSpPr>
                  <p:nvPr/>
                </p:nvSpPr>
                <p:spPr bwMode="auto">
                  <a:xfrm>
                    <a:off x="433" y="1996"/>
                    <a:ext cx="43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b</a:t>
                    </a:r>
                    <a:r>
                      <a:rPr kumimoji="1" lang="en-US" altLang="zh-CN" sz="2200" b="1" baseline="-30000">
                        <a:latin typeface="Times New Roman" pitchFamily="18" charset="0"/>
                      </a:rPr>
                      <a:t>3</a:t>
                    </a:r>
                    <a:endParaRPr kumimoji="1" lang="en-US" altLang="zh-CN" sz="1000">
                      <a:latin typeface="Times New Roman" pitchFamily="18" charset="0"/>
                    </a:endParaRPr>
                  </a:p>
                  <a:p>
                    <a:endParaRPr kumimoji="1" lang="zh-CN" altLang="en-US">
                      <a:latin typeface="Times New Roman" pitchFamily="18" charset="0"/>
                    </a:endParaRPr>
                  </a:p>
                </p:txBody>
              </p:sp>
              <p:sp>
                <p:nvSpPr>
                  <p:cNvPr id="23606" name="Rectangle 170"/>
                  <p:cNvSpPr>
                    <a:spLocks noChangeArrowheads="1"/>
                  </p:cNvSpPr>
                  <p:nvPr/>
                </p:nvSpPr>
                <p:spPr bwMode="auto">
                  <a:xfrm>
                    <a:off x="390" y="1996"/>
                    <a:ext cx="52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96" name="Group 171"/>
                <p:cNvGrpSpPr>
                  <a:grpSpLocks/>
                </p:cNvGrpSpPr>
                <p:nvPr/>
              </p:nvGrpSpPr>
              <p:grpSpPr bwMode="auto">
                <a:xfrm>
                  <a:off x="913" y="1996"/>
                  <a:ext cx="362" cy="499"/>
                  <a:chOff x="913" y="1996"/>
                  <a:chExt cx="362" cy="499"/>
                </a:xfrm>
              </p:grpSpPr>
              <p:sp>
                <p:nvSpPr>
                  <p:cNvPr id="23603" name="Rectangle 172"/>
                  <p:cNvSpPr>
                    <a:spLocks noChangeArrowheads="1"/>
                  </p:cNvSpPr>
                  <p:nvPr/>
                </p:nvSpPr>
                <p:spPr bwMode="auto">
                  <a:xfrm>
                    <a:off x="956" y="1996"/>
                    <a:ext cx="27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a:latin typeface="Times New Roman" pitchFamily="18" charset="0"/>
                      </a:rPr>
                      <a:t>8</a:t>
                    </a:r>
                    <a:endParaRPr kumimoji="1" lang="en-US" altLang="zh-CN" sz="1000">
                      <a:latin typeface="Times New Roman" pitchFamily="18" charset="0"/>
                    </a:endParaRPr>
                  </a:p>
                  <a:p>
                    <a:endParaRPr kumimoji="1" lang="zh-CN" altLang="en-US">
                      <a:latin typeface="Times New Roman" pitchFamily="18" charset="0"/>
                    </a:endParaRPr>
                  </a:p>
                </p:txBody>
              </p:sp>
              <p:sp>
                <p:nvSpPr>
                  <p:cNvPr id="23604" name="Rectangle 173"/>
                  <p:cNvSpPr>
                    <a:spLocks noChangeArrowheads="1"/>
                  </p:cNvSpPr>
                  <p:nvPr/>
                </p:nvSpPr>
                <p:spPr bwMode="auto">
                  <a:xfrm>
                    <a:off x="913" y="1996"/>
                    <a:ext cx="36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97" name="Group 174"/>
                <p:cNvGrpSpPr>
                  <a:grpSpLocks/>
                </p:cNvGrpSpPr>
                <p:nvPr/>
              </p:nvGrpSpPr>
              <p:grpSpPr bwMode="auto">
                <a:xfrm>
                  <a:off x="1275" y="1996"/>
                  <a:ext cx="504" cy="499"/>
                  <a:chOff x="1275" y="1996"/>
                  <a:chExt cx="504" cy="499"/>
                </a:xfrm>
              </p:grpSpPr>
              <p:sp>
                <p:nvSpPr>
                  <p:cNvPr id="23601" name="Rectangle 175"/>
                  <p:cNvSpPr>
                    <a:spLocks noChangeArrowheads="1"/>
                  </p:cNvSpPr>
                  <p:nvPr/>
                </p:nvSpPr>
                <p:spPr bwMode="auto">
                  <a:xfrm>
                    <a:off x="1318" y="1996"/>
                    <a:ext cx="41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b</a:t>
                    </a:r>
                    <a:r>
                      <a:rPr kumimoji="1" lang="en-US" altLang="zh-CN" sz="2200" b="1" baseline="-30000">
                        <a:latin typeface="Times New Roman" pitchFamily="18" charset="0"/>
                      </a:rPr>
                      <a:t>3</a:t>
                    </a:r>
                    <a:endParaRPr kumimoji="1" lang="en-US" altLang="zh-CN" sz="1000">
                      <a:latin typeface="Times New Roman" pitchFamily="18" charset="0"/>
                    </a:endParaRPr>
                  </a:p>
                  <a:p>
                    <a:endParaRPr kumimoji="1" lang="zh-CN" altLang="en-US">
                      <a:latin typeface="Times New Roman" pitchFamily="18" charset="0"/>
                    </a:endParaRPr>
                  </a:p>
                </p:txBody>
              </p:sp>
              <p:sp>
                <p:nvSpPr>
                  <p:cNvPr id="23602" name="Rectangle 176"/>
                  <p:cNvSpPr>
                    <a:spLocks noChangeArrowheads="1"/>
                  </p:cNvSpPr>
                  <p:nvPr/>
                </p:nvSpPr>
                <p:spPr bwMode="auto">
                  <a:xfrm>
                    <a:off x="1275" y="1996"/>
                    <a:ext cx="504"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98" name="Group 177"/>
                <p:cNvGrpSpPr>
                  <a:grpSpLocks/>
                </p:cNvGrpSpPr>
                <p:nvPr/>
              </p:nvGrpSpPr>
              <p:grpSpPr bwMode="auto">
                <a:xfrm>
                  <a:off x="1779" y="1996"/>
                  <a:ext cx="420" cy="499"/>
                  <a:chOff x="1779" y="1996"/>
                  <a:chExt cx="420" cy="499"/>
                </a:xfrm>
              </p:grpSpPr>
              <p:sp>
                <p:nvSpPr>
                  <p:cNvPr id="23599" name="Rectangle 178"/>
                  <p:cNvSpPr>
                    <a:spLocks noChangeArrowheads="1"/>
                  </p:cNvSpPr>
                  <p:nvPr/>
                </p:nvSpPr>
                <p:spPr bwMode="auto">
                  <a:xfrm>
                    <a:off x="1822" y="1996"/>
                    <a:ext cx="33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a:latin typeface="Times New Roman" pitchFamily="18" charset="0"/>
                      </a:rPr>
                      <a:t>2</a:t>
                    </a:r>
                    <a:endParaRPr kumimoji="1" lang="en-US" altLang="zh-CN" sz="1000">
                      <a:latin typeface="Times New Roman" pitchFamily="18" charset="0"/>
                    </a:endParaRPr>
                  </a:p>
                  <a:p>
                    <a:endParaRPr kumimoji="1" lang="zh-CN" altLang="en-US">
                      <a:latin typeface="Times New Roman" pitchFamily="18" charset="0"/>
                    </a:endParaRPr>
                  </a:p>
                </p:txBody>
              </p:sp>
              <p:sp>
                <p:nvSpPr>
                  <p:cNvPr id="23600" name="Rectangle 179"/>
                  <p:cNvSpPr>
                    <a:spLocks noChangeArrowheads="1"/>
                  </p:cNvSpPr>
                  <p:nvPr/>
                </p:nvSpPr>
                <p:spPr bwMode="auto">
                  <a:xfrm>
                    <a:off x="1779" y="1996"/>
                    <a:ext cx="42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23573" name="Rectangle 180"/>
              <p:cNvSpPr>
                <a:spLocks noChangeArrowheads="1"/>
              </p:cNvSpPr>
              <p:nvPr/>
            </p:nvSpPr>
            <p:spPr bwMode="auto">
              <a:xfrm>
                <a:off x="-3" y="-3"/>
                <a:ext cx="2205" cy="2501"/>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grpSp>
        <p:nvGrpSpPr>
          <p:cNvPr id="23561" name="Group 181"/>
          <p:cNvGrpSpPr>
            <a:grpSpLocks/>
          </p:cNvGrpSpPr>
          <p:nvPr/>
        </p:nvGrpSpPr>
        <p:grpSpPr bwMode="auto">
          <a:xfrm>
            <a:off x="215900" y="2781300"/>
            <a:ext cx="3440113" cy="1447800"/>
            <a:chOff x="172" y="2997"/>
            <a:chExt cx="2167" cy="912"/>
          </a:xfrm>
        </p:grpSpPr>
        <p:sp>
          <p:nvSpPr>
            <p:cNvPr id="23563" name="Rectangle 182"/>
            <p:cNvSpPr>
              <a:spLocks noChangeArrowheads="1"/>
            </p:cNvSpPr>
            <p:nvPr/>
          </p:nvSpPr>
          <p:spPr bwMode="auto">
            <a:xfrm>
              <a:off x="172" y="3385"/>
              <a:ext cx="2167"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just" defTabSz="814388">
                <a:lnSpc>
                  <a:spcPct val="90000"/>
                </a:lnSpc>
                <a:spcBef>
                  <a:spcPct val="35000"/>
                </a:spcBef>
                <a:buClr>
                  <a:srgbClr val="27305F"/>
                </a:buClr>
                <a:buSzPct val="60000"/>
                <a:buFont typeface="Wingdings" pitchFamily="2" charset="2"/>
                <a:buNone/>
              </a:pPr>
              <a:r>
                <a:rPr lang="zh-CN" altLang="en-US" sz="2800" b="1">
                  <a:latin typeface="Times New Roman" pitchFamily="18" charset="0"/>
                </a:rPr>
                <a:t>   等值连接 </a:t>
              </a:r>
              <a:r>
                <a:rPr lang="en-US" altLang="zh-CN" sz="2800" b="1" i="1">
                  <a:latin typeface="Times New Roman" pitchFamily="18" charset="0"/>
                </a:rPr>
                <a:t>R</a:t>
              </a:r>
              <a:r>
                <a:rPr lang="en-US" altLang="zh-CN" sz="2800" b="1">
                  <a:latin typeface="Times New Roman" pitchFamily="18" charset="0"/>
                </a:rPr>
                <a:t>  </a:t>
              </a:r>
              <a:r>
                <a:rPr lang="en-US" altLang="zh-CN" sz="2800" b="1" i="1">
                  <a:latin typeface="Times New Roman" pitchFamily="18" charset="0"/>
                </a:rPr>
                <a:t>      S</a:t>
              </a:r>
              <a:r>
                <a:rPr lang="en-US" altLang="zh-CN" sz="2800" b="1">
                  <a:latin typeface="Times New Roman" pitchFamily="18" charset="0"/>
                </a:rPr>
                <a:t> </a:t>
              </a:r>
            </a:p>
          </p:txBody>
        </p:sp>
        <p:sp>
          <p:nvSpPr>
            <p:cNvPr id="23564" name="Rectangle 183"/>
            <p:cNvSpPr>
              <a:spLocks noChangeArrowheads="1"/>
            </p:cNvSpPr>
            <p:nvPr/>
          </p:nvSpPr>
          <p:spPr bwMode="auto">
            <a:xfrm>
              <a:off x="1343" y="3525"/>
              <a:ext cx="82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nSpc>
                  <a:spcPct val="80000"/>
                </a:lnSpc>
              </a:pPr>
              <a:r>
                <a:rPr lang="en-US" altLang="zh-CN" sz="1800" i="1">
                  <a:latin typeface="Times New Roman" pitchFamily="18" charset="0"/>
                </a:rPr>
                <a:t>R.B=S.B</a:t>
              </a:r>
              <a:endParaRPr kumimoji="1" lang="en-US" altLang="zh-CN" sz="1800">
                <a:latin typeface="Times New Roman" pitchFamily="18" charset="0"/>
              </a:endParaRPr>
            </a:p>
          </p:txBody>
        </p:sp>
        <p:grpSp>
          <p:nvGrpSpPr>
            <p:cNvPr id="23565" name="Group 184"/>
            <p:cNvGrpSpPr>
              <a:grpSpLocks/>
            </p:cNvGrpSpPr>
            <p:nvPr/>
          </p:nvGrpSpPr>
          <p:grpSpPr bwMode="auto">
            <a:xfrm rot="10800000">
              <a:off x="1280" y="2997"/>
              <a:ext cx="824" cy="576"/>
              <a:chOff x="6431" y="11824"/>
              <a:chExt cx="705" cy="367"/>
            </a:xfrm>
          </p:grpSpPr>
          <p:sp>
            <p:nvSpPr>
              <p:cNvPr id="23566" name="AutoShape 185"/>
              <p:cNvSpPr>
                <a:spLocks noChangeArrowheads="1"/>
              </p:cNvSpPr>
              <p:nvPr/>
            </p:nvSpPr>
            <p:spPr bwMode="auto">
              <a:xfrm rot="5400000" flipV="1">
                <a:off x="6793" y="11792"/>
                <a:ext cx="78" cy="142"/>
              </a:xfrm>
              <a:prstGeom prst="flowChartCollate">
                <a:avLst/>
              </a:prstGeom>
              <a:solidFill>
                <a:srgbClr val="FFFFFF"/>
              </a:solidFill>
              <a:ln w="6350">
                <a:solidFill>
                  <a:srgbClr val="000000"/>
                </a:solidFill>
                <a:miter lim="800000"/>
                <a:headEnd/>
                <a:tailEnd/>
              </a:ln>
            </p:spPr>
            <p:txBody>
              <a:bodyPr/>
              <a:lstStyle/>
              <a:p>
                <a:endParaRPr lang="zh-CN" altLang="en-US"/>
              </a:p>
            </p:txBody>
          </p:sp>
          <p:sp>
            <p:nvSpPr>
              <p:cNvPr id="23567" name="Text Box 186"/>
              <p:cNvSpPr txBox="1">
                <a:spLocks noChangeArrowheads="1"/>
              </p:cNvSpPr>
              <p:nvPr/>
            </p:nvSpPr>
            <p:spPr bwMode="auto">
              <a:xfrm flipV="1">
                <a:off x="6431" y="11828"/>
                <a:ext cx="705"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pPr algn="just"/>
                <a:r>
                  <a:rPr lang="zh-CN" altLang="en-US" sz="600" i="1">
                    <a:latin typeface="Times New Roman" pitchFamily="18" charset="0"/>
                  </a:rPr>
                  <a:t> </a:t>
                </a:r>
                <a:endParaRPr lang="zh-CN" altLang="en-US">
                  <a:latin typeface="Times New Roman" pitchFamily="18" charset="0"/>
                </a:endParaRPr>
              </a:p>
            </p:txBody>
          </p:sp>
        </p:grpSp>
      </p:grpSp>
      <p:sp>
        <p:nvSpPr>
          <p:cNvPr id="189" name="Rectangle 3"/>
          <p:cNvSpPr txBox="1">
            <a:spLocks noChangeArrowheads="1"/>
          </p:cNvSpPr>
          <p:nvPr/>
        </p:nvSpPr>
        <p:spPr bwMode="auto">
          <a:xfrm>
            <a:off x="4916750" y="1162263"/>
            <a:ext cx="8820150"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58763" indent="-258763" algn="l" defTabSz="814388" rtl="0" eaLnBrk="0" fontAlgn="base" hangingPunct="0">
              <a:lnSpc>
                <a:spcPct val="90000"/>
              </a:lnSpc>
              <a:spcBef>
                <a:spcPct val="35000"/>
              </a:spcBef>
              <a:spcAft>
                <a:spcPct val="0"/>
              </a:spcAft>
              <a:buClr>
                <a:srgbClr val="27305F"/>
              </a:buClr>
              <a:buSzPct val="60000"/>
              <a:buFont typeface="Wingdings" pitchFamily="2" charset="2"/>
              <a:buChar char="n"/>
              <a:defRPr sz="2800" b="1">
                <a:solidFill>
                  <a:schemeClr val="tx1"/>
                </a:solidFill>
                <a:latin typeface="+mn-lt"/>
                <a:ea typeface="+mn-ea"/>
                <a:cs typeface="+mn-cs"/>
              </a:defRPr>
            </a:lvl1pPr>
            <a:lvl2pPr marL="649288" indent="-261938"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2pPr>
            <a:lvl3pPr marL="1027113" indent="-249238" algn="l" defTabSz="814388" rtl="0" eaLnBrk="0" fontAlgn="base" hangingPunct="0">
              <a:lnSpc>
                <a:spcPct val="90000"/>
              </a:lnSpc>
              <a:spcBef>
                <a:spcPct val="35000"/>
              </a:spcBef>
              <a:spcAft>
                <a:spcPct val="0"/>
              </a:spcAft>
              <a:buClr>
                <a:srgbClr val="27305F"/>
              </a:buClr>
              <a:buFont typeface="Wingdings" pitchFamily="2" charset="2"/>
              <a:buChar char="Ø"/>
              <a:defRPr sz="2800" b="1">
                <a:solidFill>
                  <a:schemeClr val="tx1"/>
                </a:solidFill>
                <a:latin typeface="+mn-lt"/>
                <a:ea typeface="+mn-ea"/>
              </a:defRPr>
            </a:lvl3pPr>
            <a:lvl4pPr marL="1416050"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4pPr>
            <a:lvl5pPr marL="18049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5pPr>
            <a:lvl6pPr marL="22621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6pPr>
            <a:lvl7pPr marL="27193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7pPr>
            <a:lvl8pPr marL="31765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8pPr>
            <a:lvl9pPr marL="36337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9pPr>
          </a:lstStyle>
          <a:p>
            <a:r>
              <a:rPr lang="en-US" altLang="zh-CN" kern="0" dirty="0" smtClean="0"/>
              <a:t>S</a:t>
            </a:r>
            <a:r>
              <a:rPr lang="zh-CN" altLang="en-US" kern="0" dirty="0" smtClean="0"/>
              <a:t>有索引</a:t>
            </a:r>
          </a:p>
        </p:txBody>
      </p:sp>
      <p:cxnSp>
        <p:nvCxnSpPr>
          <p:cNvPr id="3" name="曲线连接符 2"/>
          <p:cNvCxnSpPr>
            <a:stCxn id="23691" idx="3"/>
          </p:cNvCxnSpPr>
          <p:nvPr/>
        </p:nvCxnSpPr>
        <p:spPr bwMode="auto">
          <a:xfrm flipV="1">
            <a:off x="4735513" y="1723702"/>
            <a:ext cx="1694756" cy="12230"/>
          </a:xfrm>
          <a:prstGeom prst="curvedConnector3">
            <a:avLst/>
          </a:prstGeom>
          <a:noFill/>
          <a:ln w="25400" cap="flat" cmpd="sng" algn="ctr">
            <a:solidFill>
              <a:srgbClr val="0000FF"/>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5" name="曲线连接符 4"/>
          <p:cNvCxnSpPr>
            <a:stCxn id="23696" idx="3"/>
          </p:cNvCxnSpPr>
          <p:nvPr/>
        </p:nvCxnSpPr>
        <p:spPr bwMode="auto">
          <a:xfrm flipV="1">
            <a:off x="4733519" y="2117796"/>
            <a:ext cx="1612637" cy="149154"/>
          </a:xfrm>
          <a:prstGeom prst="curvedConnector3">
            <a:avLst/>
          </a:prstGeom>
          <a:noFill/>
          <a:ln w="28575" cap="flat" cmpd="sng" algn="ctr">
            <a:solidFill>
              <a:srgbClr val="CC00FF"/>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7" name="曲线连接符 6"/>
          <p:cNvCxnSpPr/>
          <p:nvPr/>
        </p:nvCxnSpPr>
        <p:spPr bwMode="auto">
          <a:xfrm flipV="1">
            <a:off x="4724487" y="2592089"/>
            <a:ext cx="1713376" cy="93800"/>
          </a:xfrm>
          <a:prstGeom prst="curvedConnector3">
            <a:avLst/>
          </a:prstGeom>
          <a:noFill/>
          <a:ln w="25400" cap="flat" cmpd="sng" algn="ctr">
            <a:solidFill>
              <a:srgbClr val="FF0000"/>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12" name="曲线连接符 11"/>
          <p:cNvCxnSpPr/>
          <p:nvPr/>
        </p:nvCxnSpPr>
        <p:spPr bwMode="auto">
          <a:xfrm>
            <a:off x="4736272" y="2685888"/>
            <a:ext cx="1693997" cy="380493"/>
          </a:xfrm>
          <a:prstGeom prst="curvedConnector3">
            <a:avLst/>
          </a:prstGeom>
          <a:noFill/>
          <a:ln w="28575" cap="flat" cmpd="sng" algn="ctr">
            <a:solidFill>
              <a:srgbClr val="FF0000"/>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01EDD46-3437-4531-A9E8-E6987F9B7F01}" type="slidenum">
              <a:rPr lang="zh-CN" altLang="en-US" sz="2000" smtClean="0"/>
              <a:pPr/>
              <a:t>22</a:t>
            </a:fld>
            <a:endParaRPr lang="en-US" altLang="zh-CN" sz="2000" smtClean="0"/>
          </a:p>
        </p:txBody>
      </p:sp>
      <p:sp>
        <p:nvSpPr>
          <p:cNvPr id="2457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CEAAA28-BDF2-4B9C-A176-850F48C90642}" type="datetime1">
              <a:rPr lang="zh-CN" altLang="en-US" sz="1800" smtClean="0"/>
              <a:pPr/>
              <a:t>2018/5/9</a:t>
            </a:fld>
            <a:endParaRPr lang="en-US" altLang="zh-CN" sz="1000" smtClean="0"/>
          </a:p>
        </p:txBody>
      </p:sp>
      <p:sp>
        <p:nvSpPr>
          <p:cNvPr id="1586178" name="Rectangle 2"/>
          <p:cNvSpPr>
            <a:spLocks noGrp="1" noChangeArrowheads="1"/>
          </p:cNvSpPr>
          <p:nvPr>
            <p:ph type="title"/>
          </p:nvPr>
        </p:nvSpPr>
        <p:spPr/>
        <p:txBody>
          <a:bodyPr/>
          <a:lstStyle/>
          <a:p>
            <a:pPr>
              <a:defRPr/>
            </a:pPr>
            <a:r>
              <a:rPr lang="zh-CN" altLang="en-US" smtClean="0"/>
              <a:t>（</a:t>
            </a:r>
            <a:r>
              <a:rPr lang="en-US" altLang="zh-CN" smtClean="0"/>
              <a:t>3</a:t>
            </a:r>
            <a:r>
              <a:rPr lang="zh-CN" altLang="en-US" smtClean="0"/>
              <a:t>）	排序合并法</a:t>
            </a:r>
          </a:p>
        </p:txBody>
      </p:sp>
      <p:sp>
        <p:nvSpPr>
          <p:cNvPr id="24581" name="Rectangle 3"/>
          <p:cNvSpPr>
            <a:spLocks noGrp="1" noChangeArrowheads="1"/>
          </p:cNvSpPr>
          <p:nvPr>
            <p:ph type="body" idx="1"/>
          </p:nvPr>
        </p:nvSpPr>
        <p:spPr>
          <a:xfrm>
            <a:off x="650875" y="1143000"/>
            <a:ext cx="8820150" cy="2437590"/>
          </a:xfrm>
        </p:spPr>
        <p:txBody>
          <a:bodyPr/>
          <a:lstStyle/>
          <a:p>
            <a:pPr>
              <a:spcBef>
                <a:spcPct val="0"/>
              </a:spcBef>
            </a:pPr>
            <a:r>
              <a:rPr lang="zh-CN" altLang="zh-CN" dirty="0" smtClean="0"/>
              <a:t>适合连接的诸表已经排好序的情况 </a:t>
            </a:r>
          </a:p>
          <a:p>
            <a:pPr>
              <a:spcBef>
                <a:spcPct val="0"/>
              </a:spcBef>
            </a:pPr>
            <a:r>
              <a:rPr lang="zh-CN" altLang="zh-CN" dirty="0" smtClean="0"/>
              <a:t>排序合并法的步骤：</a:t>
            </a:r>
          </a:p>
          <a:p>
            <a:pPr lvl="1">
              <a:spcBef>
                <a:spcPct val="0"/>
              </a:spcBef>
            </a:pPr>
            <a:r>
              <a:rPr lang="zh-CN" altLang="zh-CN" sz="2400" dirty="0" smtClean="0"/>
              <a:t>如果连接的表没有排好序，先对Student表和SC表按连接属性Sno排序 </a:t>
            </a:r>
          </a:p>
          <a:p>
            <a:pPr lvl="1">
              <a:spcBef>
                <a:spcPct val="0"/>
              </a:spcBef>
            </a:pPr>
            <a:r>
              <a:rPr lang="zh-CN" altLang="zh-CN" sz="2400" dirty="0" smtClean="0"/>
              <a:t>取Student表中第一个Sno，依次扫描SC表中具有相同Sno的元组 </a:t>
            </a:r>
            <a:r>
              <a:rPr lang="zh-CN" altLang="en-US" sz="2400" dirty="0" smtClean="0"/>
              <a:t>，</a:t>
            </a:r>
            <a:r>
              <a:rPr lang="zh-CN" altLang="zh-CN" sz="2400" dirty="0">
                <a:latin typeface="Times New Roman" pitchFamily="18" charset="0"/>
              </a:rPr>
              <a:t>当扫描到Sno不相同的第一个SC元组时，返回Student表扫描它的下一个元组</a:t>
            </a:r>
            <a:endParaRPr lang="zh-CN" altLang="zh-CN" sz="2400" dirty="0" smtClean="0"/>
          </a:p>
        </p:txBody>
      </p:sp>
      <p:sp>
        <p:nvSpPr>
          <p:cNvPr id="24582" name="Rectangle 5"/>
          <p:cNvSpPr>
            <a:spLocks noChangeArrowheads="1"/>
          </p:cNvSpPr>
          <p:nvPr/>
        </p:nvSpPr>
        <p:spPr bwMode="auto">
          <a:xfrm>
            <a:off x="-5737" y="3573463"/>
            <a:ext cx="1625600" cy="2879725"/>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eaLnBrk="1" hangingPunct="1">
              <a:lnSpc>
                <a:spcPct val="160000"/>
              </a:lnSpc>
            </a:pPr>
            <a:r>
              <a:rPr lang="en-US" altLang="zh-CN" b="1" dirty="0" smtClean="0">
                <a:latin typeface="Times New Roman" pitchFamily="18" charset="0"/>
              </a:rPr>
              <a:t>201215121</a:t>
            </a:r>
            <a:endParaRPr lang="en-US" altLang="zh-CN" b="1" dirty="0">
              <a:latin typeface="Times New Roman" pitchFamily="18" charset="0"/>
            </a:endParaRPr>
          </a:p>
          <a:p>
            <a:pPr marL="342900" indent="-342900" eaLnBrk="1" hangingPunct="1">
              <a:lnSpc>
                <a:spcPct val="160000"/>
              </a:lnSpc>
            </a:pPr>
            <a:r>
              <a:rPr lang="en-US" altLang="zh-CN" b="1" dirty="0" smtClean="0">
                <a:latin typeface="Times New Roman" pitchFamily="18" charset="0"/>
              </a:rPr>
              <a:t>201215122</a:t>
            </a:r>
            <a:endParaRPr lang="en-US" altLang="zh-CN" b="1" dirty="0">
              <a:latin typeface="Times New Roman" pitchFamily="18" charset="0"/>
            </a:endParaRPr>
          </a:p>
          <a:p>
            <a:pPr marL="342900" indent="-342900" eaLnBrk="1" hangingPunct="1">
              <a:lnSpc>
                <a:spcPct val="160000"/>
              </a:lnSpc>
            </a:pPr>
            <a:r>
              <a:rPr lang="en-US" altLang="zh-CN" b="1" dirty="0" smtClean="0">
                <a:latin typeface="Times New Roman" pitchFamily="18" charset="0"/>
              </a:rPr>
              <a:t>201215123</a:t>
            </a:r>
            <a:endParaRPr lang="en-US" altLang="zh-CN" b="1" dirty="0">
              <a:latin typeface="Times New Roman" pitchFamily="18" charset="0"/>
            </a:endParaRPr>
          </a:p>
          <a:p>
            <a:pPr marL="342900" indent="-342900" eaLnBrk="1" hangingPunct="1">
              <a:lnSpc>
                <a:spcPct val="160000"/>
              </a:lnSpc>
            </a:pPr>
            <a:r>
              <a:rPr lang="en-US" altLang="zh-CN" b="1" dirty="0" smtClean="0">
                <a:latin typeface="Times New Roman" pitchFamily="18" charset="0"/>
              </a:rPr>
              <a:t>201215124</a:t>
            </a:r>
            <a:endParaRPr lang="en-US" altLang="zh-CN" b="1" dirty="0">
              <a:latin typeface="Times New Roman" pitchFamily="18" charset="0"/>
            </a:endParaRPr>
          </a:p>
          <a:p>
            <a:pPr marL="342900" indent="-342900" eaLnBrk="1" hangingPunct="1">
              <a:lnSpc>
                <a:spcPct val="30000"/>
              </a:lnSpc>
            </a:pPr>
            <a:r>
              <a:rPr lang="en-US" altLang="zh-CN" b="1" dirty="0">
                <a:latin typeface="Times New Roman" pitchFamily="18" charset="0"/>
              </a:rPr>
              <a:t>.</a:t>
            </a:r>
          </a:p>
          <a:p>
            <a:pPr marL="342900" indent="-342900" eaLnBrk="1" hangingPunct="1">
              <a:lnSpc>
                <a:spcPct val="30000"/>
              </a:lnSpc>
            </a:pPr>
            <a:r>
              <a:rPr lang="en-US" altLang="zh-CN" sz="2000" b="1" dirty="0">
                <a:latin typeface="Times New Roman" pitchFamily="18" charset="0"/>
              </a:rPr>
              <a:t>.</a:t>
            </a:r>
          </a:p>
          <a:p>
            <a:pPr marL="342900" indent="-342900" eaLnBrk="1" hangingPunct="1">
              <a:lnSpc>
                <a:spcPct val="30000"/>
              </a:lnSpc>
            </a:pPr>
            <a:r>
              <a:rPr lang="en-US" altLang="zh-CN" sz="2000" b="1" dirty="0">
                <a:latin typeface="Times New Roman" pitchFamily="18" charset="0"/>
              </a:rPr>
              <a:t>.</a:t>
            </a:r>
          </a:p>
          <a:p>
            <a:pPr marL="342900" indent="-342900" eaLnBrk="1" hangingPunct="1">
              <a:lnSpc>
                <a:spcPct val="30000"/>
              </a:lnSpc>
            </a:pPr>
            <a:endParaRPr lang="zh-CN" altLang="en-US" sz="2000" b="1" dirty="0">
              <a:latin typeface="Times New Roman" pitchFamily="18" charset="0"/>
            </a:endParaRPr>
          </a:p>
        </p:txBody>
      </p:sp>
      <p:sp>
        <p:nvSpPr>
          <p:cNvPr id="24583" name="Rectangle 6"/>
          <p:cNvSpPr>
            <a:spLocks noChangeArrowheads="1"/>
          </p:cNvSpPr>
          <p:nvPr/>
        </p:nvSpPr>
        <p:spPr bwMode="auto">
          <a:xfrm>
            <a:off x="2503364" y="3573463"/>
            <a:ext cx="2305620" cy="2879725"/>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eaLnBrk="1" hangingPunct="1">
              <a:lnSpc>
                <a:spcPct val="130000"/>
              </a:lnSpc>
            </a:pPr>
            <a:r>
              <a:rPr lang="en-US" altLang="zh-CN" b="1" dirty="0" smtClean="0">
                <a:latin typeface="Times New Roman" pitchFamily="18" charset="0"/>
              </a:rPr>
              <a:t>201215121  </a:t>
            </a:r>
            <a:r>
              <a:rPr lang="en-US" altLang="zh-CN" b="1" dirty="0">
                <a:latin typeface="Times New Roman" pitchFamily="18" charset="0"/>
              </a:rPr>
              <a:t>1  92</a:t>
            </a:r>
          </a:p>
          <a:p>
            <a:pPr marL="342900" indent="-342900" eaLnBrk="1" hangingPunct="1">
              <a:lnSpc>
                <a:spcPct val="130000"/>
              </a:lnSpc>
            </a:pPr>
            <a:r>
              <a:rPr lang="en-US" altLang="zh-CN" b="1" dirty="0" smtClean="0">
                <a:latin typeface="Times New Roman" pitchFamily="18" charset="0"/>
              </a:rPr>
              <a:t>201215121  </a:t>
            </a:r>
            <a:r>
              <a:rPr lang="en-US" altLang="zh-CN" b="1" dirty="0">
                <a:latin typeface="Times New Roman" pitchFamily="18" charset="0"/>
              </a:rPr>
              <a:t>2  85</a:t>
            </a:r>
          </a:p>
          <a:p>
            <a:pPr marL="342900" indent="-342900" eaLnBrk="1" hangingPunct="1">
              <a:lnSpc>
                <a:spcPct val="130000"/>
              </a:lnSpc>
            </a:pPr>
            <a:r>
              <a:rPr lang="en-US" altLang="zh-CN" b="1" dirty="0" smtClean="0">
                <a:latin typeface="Times New Roman" pitchFamily="18" charset="0"/>
              </a:rPr>
              <a:t>201215121  </a:t>
            </a:r>
            <a:r>
              <a:rPr lang="en-US" altLang="zh-CN" b="1" dirty="0">
                <a:latin typeface="Times New Roman" pitchFamily="18" charset="0"/>
              </a:rPr>
              <a:t>3  88</a:t>
            </a:r>
          </a:p>
          <a:p>
            <a:pPr marL="342900" indent="-342900" eaLnBrk="1" hangingPunct="1">
              <a:lnSpc>
                <a:spcPct val="130000"/>
              </a:lnSpc>
            </a:pPr>
            <a:r>
              <a:rPr lang="en-US" altLang="zh-CN" b="1" dirty="0" smtClean="0">
                <a:latin typeface="Times New Roman" pitchFamily="18" charset="0"/>
              </a:rPr>
              <a:t>201215122  </a:t>
            </a:r>
            <a:r>
              <a:rPr lang="en-US" altLang="zh-CN" b="1" dirty="0">
                <a:latin typeface="Times New Roman" pitchFamily="18" charset="0"/>
              </a:rPr>
              <a:t>2  90</a:t>
            </a:r>
          </a:p>
          <a:p>
            <a:pPr marL="342900" indent="-342900" eaLnBrk="1" hangingPunct="1">
              <a:lnSpc>
                <a:spcPct val="130000"/>
              </a:lnSpc>
            </a:pPr>
            <a:r>
              <a:rPr lang="en-US" altLang="zh-CN" b="1" dirty="0" smtClean="0">
                <a:latin typeface="Times New Roman" pitchFamily="18" charset="0"/>
              </a:rPr>
              <a:t>201215122  </a:t>
            </a:r>
            <a:r>
              <a:rPr lang="en-US" altLang="zh-CN" b="1" dirty="0">
                <a:latin typeface="Times New Roman" pitchFamily="18" charset="0"/>
              </a:rPr>
              <a:t>3  80</a:t>
            </a:r>
          </a:p>
          <a:p>
            <a:pPr marL="342900" indent="-342900" eaLnBrk="1" hangingPunct="1">
              <a:lnSpc>
                <a:spcPct val="130000"/>
              </a:lnSpc>
            </a:pPr>
            <a:endParaRPr lang="en-US" altLang="zh-CN" b="1" dirty="0">
              <a:latin typeface="Times New Roman" pitchFamily="18" charset="0"/>
            </a:endParaRPr>
          </a:p>
        </p:txBody>
      </p:sp>
      <p:grpSp>
        <p:nvGrpSpPr>
          <p:cNvPr id="24584" name="Group 13"/>
          <p:cNvGrpSpPr>
            <a:grpSpLocks/>
          </p:cNvGrpSpPr>
          <p:nvPr/>
        </p:nvGrpSpPr>
        <p:grpSpPr bwMode="auto">
          <a:xfrm>
            <a:off x="1507150" y="4005263"/>
            <a:ext cx="1008063" cy="1584325"/>
            <a:chOff x="962" y="2705"/>
            <a:chExt cx="1299" cy="998"/>
          </a:xfrm>
        </p:grpSpPr>
        <p:sp>
          <p:nvSpPr>
            <p:cNvPr id="24587" name="Line 7"/>
            <p:cNvSpPr>
              <a:spLocks noChangeShapeType="1"/>
            </p:cNvSpPr>
            <p:nvPr/>
          </p:nvSpPr>
          <p:spPr bwMode="auto">
            <a:xfrm>
              <a:off x="962" y="2705"/>
              <a:ext cx="129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8" name="Line 8"/>
            <p:cNvSpPr>
              <a:spLocks noChangeShapeType="1"/>
            </p:cNvSpPr>
            <p:nvPr/>
          </p:nvSpPr>
          <p:spPr bwMode="auto">
            <a:xfrm>
              <a:off x="962" y="2705"/>
              <a:ext cx="1251" cy="49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9" name="Line 9"/>
            <p:cNvSpPr>
              <a:spLocks noChangeShapeType="1"/>
            </p:cNvSpPr>
            <p:nvPr/>
          </p:nvSpPr>
          <p:spPr bwMode="auto">
            <a:xfrm>
              <a:off x="962" y="3068"/>
              <a:ext cx="1299" cy="40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0" name="Line 10"/>
            <p:cNvSpPr>
              <a:spLocks noChangeShapeType="1"/>
            </p:cNvSpPr>
            <p:nvPr/>
          </p:nvSpPr>
          <p:spPr bwMode="auto">
            <a:xfrm>
              <a:off x="962" y="3068"/>
              <a:ext cx="1299" cy="63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585" name="Rectangle 12"/>
          <p:cNvSpPr>
            <a:spLocks noChangeArrowheads="1"/>
          </p:cNvSpPr>
          <p:nvPr/>
        </p:nvSpPr>
        <p:spPr bwMode="auto">
          <a:xfrm>
            <a:off x="4592960" y="3539603"/>
            <a:ext cx="5529064"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87350" lvl="1" algn="l" defTabSz="814388">
              <a:lnSpc>
                <a:spcPct val="90000"/>
              </a:lnSpc>
              <a:spcBef>
                <a:spcPct val="35000"/>
              </a:spcBef>
              <a:buClr>
                <a:srgbClr val="27305F"/>
              </a:buClr>
            </a:pPr>
            <a:r>
              <a:rPr lang="zh-CN" altLang="zh-CN" b="1" dirty="0" smtClean="0">
                <a:latin typeface="Times New Roman" pitchFamily="18" charset="0"/>
              </a:rPr>
              <a:t>再</a:t>
            </a:r>
            <a:r>
              <a:rPr lang="zh-CN" altLang="zh-CN" b="1" dirty="0">
                <a:latin typeface="Times New Roman" pitchFamily="18" charset="0"/>
              </a:rPr>
              <a:t>扫描SC表中具有相同Sno的元组，把它们连接起来 </a:t>
            </a:r>
          </a:p>
          <a:p>
            <a:pPr marL="387350" lvl="1" algn="l" defTabSz="814388">
              <a:lnSpc>
                <a:spcPct val="90000"/>
              </a:lnSpc>
              <a:spcBef>
                <a:spcPct val="35000"/>
              </a:spcBef>
              <a:buClr>
                <a:srgbClr val="27305F"/>
              </a:buClr>
            </a:pPr>
            <a:r>
              <a:rPr lang="zh-CN" altLang="zh-CN" b="1" dirty="0">
                <a:latin typeface="Times New Roman" pitchFamily="18" charset="0"/>
              </a:rPr>
              <a:t>重复上述步骤直到Student 表扫描完</a:t>
            </a:r>
          </a:p>
        </p:txBody>
      </p:sp>
      <p:sp>
        <p:nvSpPr>
          <p:cNvPr id="1586191" name="Text Box 15"/>
          <p:cNvSpPr txBox="1">
            <a:spLocks noChangeArrowheads="1"/>
          </p:cNvSpPr>
          <p:nvPr/>
        </p:nvSpPr>
        <p:spPr bwMode="auto">
          <a:xfrm>
            <a:off x="3512840" y="4178208"/>
            <a:ext cx="6192688" cy="2443746"/>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wrap="square"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eaLnBrk="1" hangingPunct="1">
              <a:spcBef>
                <a:spcPct val="35000"/>
              </a:spcBef>
              <a:buSzPct val="80000"/>
              <a:buFont typeface="Wingdings" pitchFamily="2" charset="2"/>
              <a:buChar char="q"/>
            </a:pPr>
            <a:r>
              <a:rPr lang="zh-CN" altLang="en-US" sz="2800" b="1" dirty="0">
                <a:latin typeface="楷体_GB2312" pitchFamily="49" charset="-122"/>
                <a:ea typeface="楷体_GB2312" pitchFamily="49" charset="-122"/>
              </a:rPr>
              <a:t> </a:t>
            </a:r>
            <a:r>
              <a:rPr lang="en-US" altLang="zh-CN" b="1" dirty="0">
                <a:solidFill>
                  <a:srgbClr val="FF0000"/>
                </a:solidFill>
                <a:latin typeface="楷体_GB2312" pitchFamily="49" charset="-122"/>
                <a:ea typeface="楷体_GB2312" pitchFamily="49" charset="-122"/>
              </a:rPr>
              <a:t>Student</a:t>
            </a:r>
            <a:r>
              <a:rPr lang="zh-CN" altLang="en-US" b="1" dirty="0">
                <a:solidFill>
                  <a:srgbClr val="FF0000"/>
                </a:solidFill>
                <a:latin typeface="楷体_GB2312" pitchFamily="49" charset="-122"/>
                <a:ea typeface="楷体_GB2312" pitchFamily="49" charset="-122"/>
              </a:rPr>
              <a:t>表和</a:t>
            </a:r>
            <a:r>
              <a:rPr lang="en-US" altLang="zh-CN" b="1" dirty="0">
                <a:solidFill>
                  <a:srgbClr val="FF0000"/>
                </a:solidFill>
                <a:latin typeface="楷体_GB2312" pitchFamily="49" charset="-122"/>
                <a:ea typeface="楷体_GB2312" pitchFamily="49" charset="-122"/>
              </a:rPr>
              <a:t>SC</a:t>
            </a:r>
            <a:r>
              <a:rPr lang="zh-CN" altLang="en-US" b="1" dirty="0">
                <a:solidFill>
                  <a:srgbClr val="FF0000"/>
                </a:solidFill>
                <a:latin typeface="楷体_GB2312" pitchFamily="49" charset="-122"/>
                <a:ea typeface="楷体_GB2312" pitchFamily="49" charset="-122"/>
              </a:rPr>
              <a:t>表都只要扫描一遍</a:t>
            </a:r>
          </a:p>
          <a:p>
            <a:pPr algn="l" eaLnBrk="1" hangingPunct="1">
              <a:spcBef>
                <a:spcPct val="35000"/>
              </a:spcBef>
              <a:buSzPct val="80000"/>
              <a:buFont typeface="Wingdings" pitchFamily="2" charset="2"/>
              <a:buChar char="q"/>
            </a:pPr>
            <a:r>
              <a:rPr lang="zh-CN" altLang="en-US" b="1" dirty="0">
                <a:latin typeface="楷体_GB2312" pitchFamily="49" charset="-122"/>
                <a:ea typeface="楷体_GB2312" pitchFamily="49" charset="-122"/>
              </a:rPr>
              <a:t> 如果两个表原来无序，执行时间要加上对两个表的排序时间</a:t>
            </a:r>
          </a:p>
          <a:p>
            <a:pPr algn="l" eaLnBrk="1" hangingPunct="1">
              <a:spcBef>
                <a:spcPct val="35000"/>
              </a:spcBef>
              <a:buSzPct val="80000"/>
              <a:buFont typeface="Wingdings" pitchFamily="2" charset="2"/>
              <a:buChar char="q"/>
            </a:pPr>
            <a:r>
              <a:rPr lang="zh-CN" altLang="en-US" b="1" dirty="0">
                <a:latin typeface="楷体_GB2312" pitchFamily="49" charset="-122"/>
                <a:ea typeface="楷体_GB2312" pitchFamily="49" charset="-122"/>
              </a:rPr>
              <a:t> 对于两个大表，先排序后使用排序合并法执行连接，总的时间一般仍会大大减少 </a:t>
            </a:r>
          </a:p>
        </p:txBody>
      </p:sp>
      <p:sp>
        <p:nvSpPr>
          <p:cNvPr id="2" name="下箭头 1"/>
          <p:cNvSpPr/>
          <p:nvPr/>
        </p:nvSpPr>
        <p:spPr bwMode="auto">
          <a:xfrm>
            <a:off x="2399541" y="3716338"/>
            <a:ext cx="762951" cy="1105393"/>
          </a:xfrm>
          <a:prstGeom prst="downArrow">
            <a:avLst/>
          </a:prstGeom>
          <a:solidFill>
            <a:srgbClr val="FF99CC">
              <a:alpha val="65000"/>
            </a:srgbClr>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p:txBody>
      </p:sp>
      <p:sp>
        <p:nvSpPr>
          <p:cNvPr id="16" name="下箭头 15"/>
          <p:cNvSpPr/>
          <p:nvPr/>
        </p:nvSpPr>
        <p:spPr bwMode="auto">
          <a:xfrm>
            <a:off x="2370403" y="5013325"/>
            <a:ext cx="802295" cy="1002816"/>
          </a:xfrm>
          <a:prstGeom prst="downArrow">
            <a:avLst/>
          </a:prstGeom>
          <a:solidFill>
            <a:srgbClr val="FF99CC">
              <a:alpha val="72000"/>
            </a:srgbClr>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p:txBody>
      </p:sp>
      <p:sp>
        <p:nvSpPr>
          <p:cNvPr id="17" name="下箭头 16"/>
          <p:cNvSpPr/>
          <p:nvPr/>
        </p:nvSpPr>
        <p:spPr bwMode="auto">
          <a:xfrm>
            <a:off x="-134325" y="3578791"/>
            <a:ext cx="941388" cy="608223"/>
          </a:xfrm>
          <a:prstGeom prst="downArrow">
            <a:avLst/>
          </a:prstGeom>
          <a:solidFill>
            <a:srgbClr val="FF99CC">
              <a:alpha val="72000"/>
            </a:srgbClr>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p:txBody>
      </p:sp>
      <p:sp>
        <p:nvSpPr>
          <p:cNvPr id="18" name="下箭头 17"/>
          <p:cNvSpPr/>
          <p:nvPr/>
        </p:nvSpPr>
        <p:spPr bwMode="auto">
          <a:xfrm>
            <a:off x="-38357" y="4239313"/>
            <a:ext cx="845420" cy="608223"/>
          </a:xfrm>
          <a:prstGeom prst="downArrow">
            <a:avLst/>
          </a:prstGeom>
          <a:solidFill>
            <a:srgbClr val="FF99CC">
              <a:alpha val="78000"/>
            </a:srgbClr>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86191"/>
                                        </p:tgtEl>
                                        <p:attrNameLst>
                                          <p:attrName>style.visibility</p:attrName>
                                        </p:attrNameLst>
                                      </p:cBhvr>
                                      <p:to>
                                        <p:strVal val="visible"/>
                                      </p:to>
                                    </p:set>
                                    <p:animEffect transition="in" filter="box(in)">
                                      <p:cBhvr>
                                        <p:cTn id="27" dur="500"/>
                                        <p:tgtEl>
                                          <p:spTgt spid="1586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6191" grpId="0" animBg="1" autoUpdateAnimBg="0"/>
      <p:bldP spid="2" grpId="0" animBg="1"/>
      <p:bldP spid="16" grpId="0" animBg="1"/>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E5417571-9A88-4F26-B2C9-329CE7C0D6A1}" type="slidenum">
              <a:rPr lang="zh-CN" altLang="en-US" sz="2000" smtClean="0"/>
              <a:pPr/>
              <a:t>23</a:t>
            </a:fld>
            <a:endParaRPr lang="en-US" altLang="zh-CN" sz="2000" smtClean="0"/>
          </a:p>
        </p:txBody>
      </p:sp>
      <p:sp>
        <p:nvSpPr>
          <p:cNvPr id="2560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3753B90-2CBD-4C31-8FD5-C8F70496DB45}" type="datetime1">
              <a:rPr lang="zh-CN" altLang="en-US" sz="1800" smtClean="0"/>
              <a:pPr/>
              <a:t>2018/5/9</a:t>
            </a:fld>
            <a:endParaRPr lang="en-US" altLang="zh-CN" sz="1000" smtClean="0"/>
          </a:p>
        </p:txBody>
      </p:sp>
      <p:graphicFrame>
        <p:nvGraphicFramePr>
          <p:cNvPr id="25604" name="Object 4"/>
          <p:cNvGraphicFramePr>
            <a:graphicFrameLocks noChangeAspect="1"/>
          </p:cNvGraphicFramePr>
          <p:nvPr/>
        </p:nvGraphicFramePr>
        <p:xfrm>
          <a:off x="0" y="2997200"/>
          <a:ext cx="6480175" cy="3860800"/>
        </p:xfrm>
        <a:graphic>
          <a:graphicData uri="http://schemas.openxmlformats.org/presentationml/2006/ole">
            <mc:AlternateContent xmlns:mc="http://schemas.openxmlformats.org/markup-compatibility/2006">
              <mc:Choice xmlns:v="urn:schemas-microsoft-com:vml" Requires="v">
                <p:oleObj spid="_x0000_s25616" name="Visio" r:id="rId3" imgW="5235686" imgH="3454581" progId="Visio.Drawing.11">
                  <p:embed/>
                </p:oleObj>
              </mc:Choice>
              <mc:Fallback>
                <p:oleObj name="Visio" r:id="rId3" imgW="5235686" imgH="345458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997200"/>
                        <a:ext cx="6480175"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89250" name="Rectangle 2"/>
          <p:cNvSpPr>
            <a:spLocks noGrp="1" noChangeArrowheads="1"/>
          </p:cNvSpPr>
          <p:nvPr>
            <p:ph type="title"/>
          </p:nvPr>
        </p:nvSpPr>
        <p:spPr>
          <a:xfrm>
            <a:off x="650875" y="311150"/>
            <a:ext cx="8820150" cy="603250"/>
          </a:xfrm>
        </p:spPr>
        <p:txBody>
          <a:bodyPr/>
          <a:lstStyle/>
          <a:p>
            <a:pPr>
              <a:defRPr/>
            </a:pPr>
            <a:r>
              <a:rPr lang="zh-CN" altLang="en-US" sz="4400" smtClean="0"/>
              <a:t>（</a:t>
            </a:r>
            <a:r>
              <a:rPr lang="en-US" altLang="zh-CN" sz="4400" smtClean="0"/>
              <a:t>4</a:t>
            </a:r>
            <a:r>
              <a:rPr lang="zh-CN" altLang="en-US" sz="4400" smtClean="0"/>
              <a:t>）	散列连接（</a:t>
            </a:r>
            <a:r>
              <a:rPr lang="en-US" altLang="zh-CN" sz="4400" smtClean="0"/>
              <a:t>Hash Join</a:t>
            </a:r>
            <a:r>
              <a:rPr lang="zh-CN" altLang="en-US" sz="4400" smtClean="0"/>
              <a:t>）法</a:t>
            </a:r>
          </a:p>
        </p:txBody>
      </p:sp>
      <p:sp>
        <p:nvSpPr>
          <p:cNvPr id="25606" name="Rectangle 3"/>
          <p:cNvSpPr>
            <a:spLocks noGrp="1" noChangeArrowheads="1"/>
          </p:cNvSpPr>
          <p:nvPr>
            <p:ph type="body" idx="1"/>
          </p:nvPr>
        </p:nvSpPr>
        <p:spPr>
          <a:xfrm>
            <a:off x="650875" y="1143000"/>
            <a:ext cx="8820150" cy="1920875"/>
          </a:xfrm>
        </p:spPr>
        <p:txBody>
          <a:bodyPr/>
          <a:lstStyle/>
          <a:p>
            <a:pPr>
              <a:spcBef>
                <a:spcPct val="0"/>
              </a:spcBef>
            </a:pPr>
            <a:r>
              <a:rPr lang="zh-CN" altLang="fr-FR" smtClean="0"/>
              <a:t>把连接属性作为</a:t>
            </a:r>
            <a:r>
              <a:rPr lang="fr-FR" altLang="zh-CN" smtClean="0"/>
              <a:t>hash</a:t>
            </a:r>
            <a:r>
              <a:rPr lang="zh-CN" altLang="fr-FR" smtClean="0"/>
              <a:t>码，用同一个</a:t>
            </a:r>
            <a:r>
              <a:rPr lang="fr-FR" altLang="zh-CN" smtClean="0"/>
              <a:t>hash</a:t>
            </a:r>
            <a:r>
              <a:rPr lang="zh-CN" altLang="fr-FR" smtClean="0"/>
              <a:t>函数把</a:t>
            </a:r>
            <a:r>
              <a:rPr lang="fr-FR" altLang="zh-CN" smtClean="0"/>
              <a:t>R</a:t>
            </a:r>
            <a:r>
              <a:rPr lang="zh-CN" altLang="fr-FR" smtClean="0"/>
              <a:t>和</a:t>
            </a:r>
            <a:r>
              <a:rPr lang="fr-FR" altLang="zh-CN" smtClean="0"/>
              <a:t>S</a:t>
            </a:r>
            <a:r>
              <a:rPr lang="zh-CN" altLang="fr-FR" smtClean="0"/>
              <a:t>中的元组散列到同一个</a:t>
            </a:r>
            <a:r>
              <a:rPr lang="fr-FR" altLang="zh-CN" smtClean="0"/>
              <a:t>hash</a:t>
            </a:r>
            <a:r>
              <a:rPr lang="zh-CN" altLang="fr-FR" smtClean="0"/>
              <a:t>文件中</a:t>
            </a:r>
          </a:p>
          <a:p>
            <a:pPr>
              <a:spcBef>
                <a:spcPct val="0"/>
              </a:spcBef>
            </a:pPr>
            <a:r>
              <a:rPr lang="zh-CN" altLang="fr-FR" smtClean="0"/>
              <a:t>划分阶段</a:t>
            </a:r>
            <a:r>
              <a:rPr lang="fr-FR" altLang="zh-CN" smtClean="0"/>
              <a:t>(partitioning phase)</a:t>
            </a:r>
            <a:r>
              <a:rPr lang="zh-CN" altLang="fr-FR" smtClean="0"/>
              <a:t>：</a:t>
            </a:r>
          </a:p>
          <a:p>
            <a:pPr lvl="1">
              <a:spcBef>
                <a:spcPct val="0"/>
              </a:spcBef>
            </a:pPr>
            <a:r>
              <a:rPr lang="zh-CN" altLang="fr-FR" smtClean="0"/>
              <a:t>对包含较少元组的表</a:t>
            </a:r>
            <a:r>
              <a:rPr lang="fr-FR" altLang="zh-CN" smtClean="0"/>
              <a:t>(</a:t>
            </a:r>
            <a:r>
              <a:rPr lang="zh-CN" altLang="fr-FR" smtClean="0"/>
              <a:t>比如</a:t>
            </a:r>
            <a:r>
              <a:rPr lang="fr-FR" altLang="zh-CN" smtClean="0"/>
              <a:t>R)</a:t>
            </a:r>
            <a:r>
              <a:rPr lang="zh-CN" altLang="fr-FR" smtClean="0"/>
              <a:t>进行一遍处理</a:t>
            </a:r>
          </a:p>
          <a:p>
            <a:pPr lvl="1">
              <a:spcBef>
                <a:spcPct val="0"/>
              </a:spcBef>
            </a:pPr>
            <a:r>
              <a:rPr lang="zh-CN" altLang="fr-FR" smtClean="0"/>
              <a:t>把它的元组按</a:t>
            </a:r>
            <a:r>
              <a:rPr lang="fr-FR" altLang="zh-CN" smtClean="0"/>
              <a:t>hash</a:t>
            </a:r>
            <a:r>
              <a:rPr lang="zh-CN" altLang="fr-FR" smtClean="0"/>
              <a:t>函数分散到</a:t>
            </a:r>
            <a:r>
              <a:rPr lang="fr-FR" altLang="zh-CN" smtClean="0"/>
              <a:t>hash</a:t>
            </a:r>
            <a:r>
              <a:rPr lang="zh-CN" altLang="fr-FR" smtClean="0"/>
              <a:t>表的桶中</a:t>
            </a:r>
          </a:p>
        </p:txBody>
      </p:sp>
      <p:sp>
        <p:nvSpPr>
          <p:cNvPr id="25607" name="Rectangle 5"/>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25608" name="Rectangle 6"/>
          <p:cNvSpPr>
            <a:spLocks noChangeArrowheads="1"/>
          </p:cNvSpPr>
          <p:nvPr/>
        </p:nvSpPr>
        <p:spPr bwMode="auto">
          <a:xfrm>
            <a:off x="6465168" y="3758257"/>
            <a:ext cx="3440831"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pPr algn="l"/>
            <a:r>
              <a:rPr lang="zh-CN" altLang="en-US" sz="2800" b="1" dirty="0">
                <a:solidFill>
                  <a:srgbClr val="0000FF"/>
                </a:solidFill>
              </a:rPr>
              <a:t>散列连接法原理</a:t>
            </a:r>
            <a:r>
              <a:rPr lang="zh-CN" altLang="en-US" sz="2800" b="1" dirty="0" smtClean="0"/>
              <a:t>：</a:t>
            </a:r>
            <a:endParaRPr lang="en-US" altLang="zh-CN" sz="2800" b="1" dirty="0" smtClean="0"/>
          </a:p>
          <a:p>
            <a:pPr algn="l"/>
            <a:r>
              <a:rPr lang="zh-CN" altLang="en-US" b="1" dirty="0" smtClean="0"/>
              <a:t>  如果</a:t>
            </a:r>
            <a:r>
              <a:rPr lang="zh-CN" altLang="en-US" b="1" dirty="0"/>
              <a:t>属性值相等</a:t>
            </a:r>
            <a:r>
              <a:rPr lang="zh-CN" altLang="en-US" b="1" dirty="0" smtClean="0"/>
              <a:t>，</a:t>
            </a:r>
            <a:endParaRPr lang="en-US" altLang="zh-CN" b="1" dirty="0" smtClean="0"/>
          </a:p>
          <a:p>
            <a:pPr algn="l"/>
            <a:r>
              <a:rPr lang="en-US" altLang="zh-CN" b="1" dirty="0"/>
              <a:t> </a:t>
            </a:r>
            <a:r>
              <a:rPr lang="en-US" altLang="zh-CN" b="1" dirty="0" smtClean="0"/>
              <a:t>       </a:t>
            </a:r>
            <a:r>
              <a:rPr lang="zh-CN" altLang="en-US" b="1" dirty="0" smtClean="0"/>
              <a:t>散</a:t>
            </a:r>
            <a:r>
              <a:rPr lang="zh-CN" altLang="en-US" b="1" dirty="0"/>
              <a:t>列值必然相等</a:t>
            </a:r>
            <a:r>
              <a:rPr lang="zh-CN" altLang="en-US" b="1" dirty="0" smtClean="0"/>
              <a:t>；</a:t>
            </a:r>
            <a:endParaRPr lang="en-US" altLang="zh-CN" b="1" dirty="0" smtClean="0"/>
          </a:p>
          <a:p>
            <a:pPr algn="l"/>
            <a:r>
              <a:rPr lang="zh-CN" altLang="en-US" b="1" dirty="0" smtClean="0"/>
              <a:t>  而</a:t>
            </a:r>
            <a:r>
              <a:rPr lang="zh-CN" altLang="en-US" b="1" dirty="0"/>
              <a:t>散列值相等</a:t>
            </a:r>
            <a:r>
              <a:rPr lang="zh-CN" altLang="en-US" b="1" dirty="0" smtClean="0"/>
              <a:t>，</a:t>
            </a:r>
            <a:endParaRPr lang="en-US" altLang="zh-CN" b="1" dirty="0" smtClean="0"/>
          </a:p>
          <a:p>
            <a:pPr algn="l"/>
            <a:r>
              <a:rPr lang="en-US" altLang="zh-CN" b="1" dirty="0"/>
              <a:t> </a:t>
            </a:r>
            <a:r>
              <a:rPr lang="en-US" altLang="zh-CN" b="1" dirty="0" smtClean="0"/>
              <a:t>       </a:t>
            </a:r>
            <a:r>
              <a:rPr lang="zh-CN" altLang="en-US" b="1" dirty="0" smtClean="0"/>
              <a:t>属性</a:t>
            </a:r>
            <a:r>
              <a:rPr lang="zh-CN" altLang="en-US" b="1" dirty="0"/>
              <a:t>值未必相等。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2425556-E4DB-4493-8452-9B5F7E0DF88B}" type="slidenum">
              <a:rPr lang="zh-CN" altLang="en-US" sz="2000" smtClean="0"/>
              <a:pPr/>
              <a:t>24</a:t>
            </a:fld>
            <a:endParaRPr lang="en-US" altLang="zh-CN" sz="2000" smtClean="0"/>
          </a:p>
        </p:txBody>
      </p:sp>
      <p:sp>
        <p:nvSpPr>
          <p:cNvPr id="2662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8DFF6B3D-2EC7-418D-B8FC-D1533D1724F6}" type="datetime1">
              <a:rPr lang="zh-CN" altLang="en-US" sz="1800" smtClean="0"/>
              <a:pPr/>
              <a:t>2018/5/9</a:t>
            </a:fld>
            <a:endParaRPr lang="en-US" altLang="zh-CN" sz="1000" smtClean="0"/>
          </a:p>
        </p:txBody>
      </p:sp>
      <p:sp>
        <p:nvSpPr>
          <p:cNvPr id="1636354" name="Rectangle 2"/>
          <p:cNvSpPr>
            <a:spLocks noGrp="1" noChangeArrowheads="1"/>
          </p:cNvSpPr>
          <p:nvPr>
            <p:ph type="title"/>
          </p:nvPr>
        </p:nvSpPr>
        <p:spPr>
          <a:xfrm>
            <a:off x="650875" y="311150"/>
            <a:ext cx="8820150" cy="603250"/>
          </a:xfrm>
        </p:spPr>
        <p:txBody>
          <a:bodyPr/>
          <a:lstStyle/>
          <a:p>
            <a:pPr>
              <a:defRPr/>
            </a:pPr>
            <a:r>
              <a:rPr lang="zh-CN" altLang="en-US" sz="4400" smtClean="0"/>
              <a:t>（</a:t>
            </a:r>
            <a:r>
              <a:rPr lang="en-US" altLang="zh-CN" sz="4400" smtClean="0"/>
              <a:t>4</a:t>
            </a:r>
            <a:r>
              <a:rPr lang="zh-CN" altLang="en-US" sz="4400" smtClean="0"/>
              <a:t>）	散列连接（</a:t>
            </a:r>
            <a:r>
              <a:rPr lang="en-US" altLang="zh-CN" sz="4400" smtClean="0"/>
              <a:t>Hash Join</a:t>
            </a:r>
            <a:r>
              <a:rPr lang="zh-CN" altLang="en-US" sz="4400" smtClean="0"/>
              <a:t>）法</a:t>
            </a:r>
          </a:p>
        </p:txBody>
      </p:sp>
      <p:sp>
        <p:nvSpPr>
          <p:cNvPr id="26629" name="Rectangle 3"/>
          <p:cNvSpPr>
            <a:spLocks noGrp="1" noChangeArrowheads="1"/>
          </p:cNvSpPr>
          <p:nvPr>
            <p:ph type="body" idx="1"/>
          </p:nvPr>
        </p:nvSpPr>
        <p:spPr>
          <a:xfrm>
            <a:off x="650875" y="1143000"/>
            <a:ext cx="9255125" cy="1855788"/>
          </a:xfrm>
        </p:spPr>
        <p:txBody>
          <a:bodyPr/>
          <a:lstStyle/>
          <a:p>
            <a:r>
              <a:rPr lang="zh-CN" altLang="fr-FR" smtClean="0"/>
              <a:t>试探阶段</a:t>
            </a:r>
            <a:r>
              <a:rPr lang="fr-FR" altLang="zh-CN" smtClean="0"/>
              <a:t>(probing phase)</a:t>
            </a:r>
            <a:r>
              <a:rPr lang="zh-CN" altLang="fr-FR" smtClean="0"/>
              <a:t>：也称为连接阶段</a:t>
            </a:r>
            <a:r>
              <a:rPr lang="fr-FR" altLang="zh-CN" smtClean="0"/>
              <a:t>(join phase) </a:t>
            </a:r>
          </a:p>
          <a:p>
            <a:pPr lvl="1">
              <a:lnSpc>
                <a:spcPct val="80000"/>
              </a:lnSpc>
            </a:pPr>
            <a:r>
              <a:rPr lang="zh-CN" altLang="fr-FR" smtClean="0"/>
              <a:t>对另一个表</a:t>
            </a:r>
            <a:r>
              <a:rPr lang="fr-FR" altLang="zh-CN" smtClean="0"/>
              <a:t>(S)</a:t>
            </a:r>
            <a:r>
              <a:rPr lang="zh-CN" altLang="fr-FR" smtClean="0"/>
              <a:t>进行一遍处理</a:t>
            </a:r>
          </a:p>
          <a:p>
            <a:pPr lvl="1">
              <a:lnSpc>
                <a:spcPct val="80000"/>
              </a:lnSpc>
            </a:pPr>
            <a:r>
              <a:rPr lang="zh-CN" altLang="fr-FR" smtClean="0"/>
              <a:t>把</a:t>
            </a:r>
            <a:r>
              <a:rPr lang="fr-FR" altLang="zh-CN" smtClean="0"/>
              <a:t>S</a:t>
            </a:r>
            <a:r>
              <a:rPr lang="zh-CN" altLang="fr-FR" smtClean="0"/>
              <a:t>的元组散列到适当的</a:t>
            </a:r>
            <a:r>
              <a:rPr lang="fr-FR" altLang="zh-CN" smtClean="0"/>
              <a:t>hash</a:t>
            </a:r>
            <a:r>
              <a:rPr lang="zh-CN" altLang="fr-FR" smtClean="0"/>
              <a:t>桶中</a:t>
            </a:r>
          </a:p>
          <a:p>
            <a:pPr lvl="1">
              <a:lnSpc>
                <a:spcPct val="80000"/>
              </a:lnSpc>
            </a:pPr>
            <a:r>
              <a:rPr lang="zh-CN" altLang="fr-FR" smtClean="0"/>
              <a:t>把元组与桶中所有来自</a:t>
            </a:r>
            <a:r>
              <a:rPr lang="fr-FR" altLang="zh-CN" smtClean="0"/>
              <a:t>R</a:t>
            </a:r>
            <a:r>
              <a:rPr lang="zh-CN" altLang="fr-FR" smtClean="0"/>
              <a:t>并与之相匹配的元组连接起来 </a:t>
            </a:r>
            <a:endParaRPr lang="fr-FR" altLang="zh-CN" smtClean="0"/>
          </a:p>
        </p:txBody>
      </p:sp>
      <p:graphicFrame>
        <p:nvGraphicFramePr>
          <p:cNvPr id="26630" name="Object 4"/>
          <p:cNvGraphicFramePr>
            <a:graphicFrameLocks noChangeAspect="1"/>
          </p:cNvGraphicFramePr>
          <p:nvPr/>
        </p:nvGraphicFramePr>
        <p:xfrm>
          <a:off x="0" y="2997200"/>
          <a:ext cx="5240338" cy="3860800"/>
        </p:xfrm>
        <a:graphic>
          <a:graphicData uri="http://schemas.openxmlformats.org/presentationml/2006/ole">
            <mc:AlternateContent xmlns:mc="http://schemas.openxmlformats.org/markup-compatibility/2006">
              <mc:Choice xmlns:v="urn:schemas-microsoft-com:vml" Requires="v">
                <p:oleObj spid="_x0000_s26639" name="Visio" r:id="rId3" imgW="5235686" imgH="3454581" progId="Visio.Drawing.11">
                  <p:embed/>
                </p:oleObj>
              </mc:Choice>
              <mc:Fallback>
                <p:oleObj name="Visio" r:id="rId3" imgW="5235686" imgH="345458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997200"/>
                        <a:ext cx="5240338"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Rectangle 5"/>
          <p:cNvSpPr>
            <a:spLocks noChangeArrowheads="1"/>
          </p:cNvSpPr>
          <p:nvPr/>
        </p:nvSpPr>
        <p:spPr bwMode="auto">
          <a:xfrm>
            <a:off x="5153025" y="4005263"/>
            <a:ext cx="4752975"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lnSpc>
                <a:spcPct val="90000"/>
              </a:lnSpc>
              <a:spcBef>
                <a:spcPct val="35000"/>
              </a:spcBef>
              <a:buClr>
                <a:srgbClr val="27305F"/>
              </a:buClr>
              <a:buSzPct val="60000"/>
              <a:buFont typeface="Wingdings" pitchFamily="2" charset="2"/>
              <a:buChar char="n"/>
            </a:pPr>
            <a:r>
              <a:rPr lang="zh-CN" altLang="en-US" b="1" dirty="0">
                <a:latin typeface="Times New Roman" pitchFamily="18" charset="0"/>
              </a:rPr>
              <a:t>散列连接</a:t>
            </a:r>
            <a:r>
              <a:rPr lang="zh-CN" altLang="fr-FR" b="1" dirty="0">
                <a:latin typeface="Times New Roman" pitchFamily="18" charset="0"/>
              </a:rPr>
              <a:t>法前提：假设两个表中较小的表在第一阶段后可以完全放入内存的</a:t>
            </a:r>
            <a:r>
              <a:rPr lang="fr-FR" altLang="zh-CN" b="1" dirty="0">
                <a:latin typeface="Times New Roman" pitchFamily="18" charset="0"/>
              </a:rPr>
              <a:t>hash</a:t>
            </a:r>
            <a:r>
              <a:rPr lang="zh-CN" altLang="fr-FR" b="1" dirty="0">
                <a:latin typeface="Times New Roman" pitchFamily="18" charset="0"/>
              </a:rPr>
              <a:t>桶中 </a:t>
            </a:r>
          </a:p>
          <a:p>
            <a:pPr marL="258763" indent="-258763" algn="l" defTabSz="814388">
              <a:lnSpc>
                <a:spcPct val="90000"/>
              </a:lnSpc>
              <a:spcBef>
                <a:spcPct val="35000"/>
              </a:spcBef>
              <a:buClr>
                <a:srgbClr val="27305F"/>
              </a:buClr>
              <a:buSzPct val="60000"/>
              <a:buFont typeface="Wingdings" pitchFamily="2" charset="2"/>
              <a:buChar char="n"/>
            </a:pPr>
            <a:r>
              <a:rPr lang="zh-CN" altLang="fr-FR" b="1" dirty="0">
                <a:latin typeface="Times New Roman" pitchFamily="18" charset="0"/>
              </a:rPr>
              <a:t>以上的算法思想可以推广到更加一般的多个表的连接算法上</a:t>
            </a:r>
            <a:endParaRPr lang="fr-FR" altLang="zh-CN" b="1" dirty="0">
              <a:latin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78749F8-AA21-44A1-9476-83716E0A7621}" type="slidenum">
              <a:rPr lang="zh-CN" altLang="en-US" sz="2000" smtClean="0"/>
              <a:pPr/>
              <a:t>25</a:t>
            </a:fld>
            <a:endParaRPr lang="en-US" altLang="zh-CN" sz="2000" smtClean="0"/>
          </a:p>
        </p:txBody>
      </p:sp>
      <p:sp>
        <p:nvSpPr>
          <p:cNvPr id="2765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37A0CC2-2E60-4A04-9EAE-D9710DCE14FB}" type="datetime1">
              <a:rPr lang="zh-CN" altLang="en-US" sz="1800" smtClean="0"/>
              <a:pPr/>
              <a:t>2018/5/9</a:t>
            </a:fld>
            <a:endParaRPr lang="en-US" altLang="zh-CN" sz="1000" smtClean="0"/>
          </a:p>
        </p:txBody>
      </p:sp>
      <p:sp>
        <p:nvSpPr>
          <p:cNvPr id="1637378" name="Rectangle 2"/>
          <p:cNvSpPr>
            <a:spLocks noGrp="1" noChangeArrowheads="1"/>
          </p:cNvSpPr>
          <p:nvPr>
            <p:ph type="title"/>
          </p:nvPr>
        </p:nvSpPr>
        <p:spPr/>
        <p:txBody>
          <a:bodyPr/>
          <a:lstStyle/>
          <a:p>
            <a:pPr>
              <a:defRPr/>
            </a:pPr>
            <a:r>
              <a:rPr lang="en-US" altLang="zh-CN" smtClean="0"/>
              <a:t>3.	</a:t>
            </a:r>
            <a:r>
              <a:rPr lang="zh-CN" altLang="en-US" smtClean="0"/>
              <a:t>投影操作的实现</a:t>
            </a:r>
          </a:p>
        </p:txBody>
      </p:sp>
      <p:sp>
        <p:nvSpPr>
          <p:cNvPr id="27653" name="Rectangle 3"/>
          <p:cNvSpPr>
            <a:spLocks noGrp="1" noChangeArrowheads="1"/>
          </p:cNvSpPr>
          <p:nvPr>
            <p:ph type="body" idx="1"/>
          </p:nvPr>
        </p:nvSpPr>
        <p:spPr>
          <a:xfrm>
            <a:off x="650875" y="1143000"/>
            <a:ext cx="8820150" cy="5505450"/>
          </a:xfrm>
        </p:spPr>
        <p:txBody>
          <a:bodyPr/>
          <a:lstStyle/>
          <a:p>
            <a:r>
              <a:rPr lang="zh-CN" altLang="en-US" smtClean="0"/>
              <a:t>投影操作选取关系的某些列，从垂直的方向减小关系的大小。 </a:t>
            </a:r>
          </a:p>
          <a:p>
            <a:pPr lvl="1"/>
            <a:r>
              <a:rPr lang="zh-CN" altLang="en-US" smtClean="0"/>
              <a:t>如果投影属性列包括了关系</a:t>
            </a:r>
            <a:r>
              <a:rPr lang="en-US" altLang="zh-CN" smtClean="0"/>
              <a:t>R</a:t>
            </a:r>
            <a:r>
              <a:rPr lang="zh-CN" altLang="en-US" smtClean="0"/>
              <a:t>的主键，那么操作可以直接执行，操作的结果将与</a:t>
            </a:r>
            <a:r>
              <a:rPr lang="en-US" altLang="zh-CN" smtClean="0"/>
              <a:t>R</a:t>
            </a:r>
            <a:r>
              <a:rPr lang="zh-CN" altLang="en-US" smtClean="0"/>
              <a:t>中的元组个数相同 </a:t>
            </a:r>
          </a:p>
          <a:p>
            <a:pPr lvl="1"/>
            <a:r>
              <a:rPr lang="zh-CN" altLang="en-US" smtClean="0"/>
              <a:t>否则，需要消除重复元组 </a:t>
            </a:r>
          </a:p>
          <a:p>
            <a:pPr lvl="2"/>
            <a:r>
              <a:rPr lang="zh-CN" altLang="en-US" smtClean="0"/>
              <a:t>通常的做法是先对操作结果进行排序， 去掉多余的副本 </a:t>
            </a:r>
          </a:p>
          <a:p>
            <a:pPr lvl="2"/>
            <a:r>
              <a:rPr lang="zh-CN" altLang="en-US" smtClean="0"/>
              <a:t>用散列法来消除重复元组，</a:t>
            </a:r>
          </a:p>
          <a:p>
            <a:pPr lvl="3"/>
            <a:r>
              <a:rPr lang="zh-CN" altLang="en-US" smtClean="0"/>
              <a:t>即把投影结果中的每条元组散列到相应的桶中</a:t>
            </a:r>
          </a:p>
          <a:p>
            <a:pPr lvl="3"/>
            <a:r>
              <a:rPr lang="zh-CN" altLang="en-US" smtClean="0"/>
              <a:t>然后检查是否与该桶中已存在的元组重复，如果该元组是重复的，则不把这个元组插入桶中,否则把该元组插入桶中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480672FE-6A06-4B50-83FC-D7D516BD1ED3}" type="slidenum">
              <a:rPr lang="zh-CN" altLang="en-US" sz="2000" smtClean="0"/>
              <a:pPr/>
              <a:t>26</a:t>
            </a:fld>
            <a:endParaRPr lang="en-US" altLang="zh-CN" sz="2000" smtClean="0"/>
          </a:p>
        </p:txBody>
      </p:sp>
      <p:sp>
        <p:nvSpPr>
          <p:cNvPr id="2867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84C241F-568F-4B01-BCD6-79C5BE97C07F}" type="datetime1">
              <a:rPr lang="zh-CN" altLang="en-US" sz="1800" smtClean="0"/>
              <a:pPr/>
              <a:t>2018/5/9</a:t>
            </a:fld>
            <a:endParaRPr lang="en-US" altLang="zh-CN" sz="1000" smtClean="0"/>
          </a:p>
        </p:txBody>
      </p:sp>
      <p:sp>
        <p:nvSpPr>
          <p:cNvPr id="1638402" name="Rectangle 2"/>
          <p:cNvSpPr>
            <a:spLocks noGrp="1" noChangeArrowheads="1"/>
          </p:cNvSpPr>
          <p:nvPr>
            <p:ph type="title"/>
          </p:nvPr>
        </p:nvSpPr>
        <p:spPr/>
        <p:txBody>
          <a:bodyPr/>
          <a:lstStyle/>
          <a:p>
            <a:pPr>
              <a:defRPr/>
            </a:pPr>
            <a:r>
              <a:rPr lang="en-US" altLang="zh-CN" smtClean="0"/>
              <a:t>4.	</a:t>
            </a:r>
            <a:r>
              <a:rPr lang="zh-CN" altLang="en-US" smtClean="0"/>
              <a:t>集合运算的实现</a:t>
            </a:r>
          </a:p>
        </p:txBody>
      </p:sp>
      <p:sp>
        <p:nvSpPr>
          <p:cNvPr id="28677" name="Rectangle 3"/>
          <p:cNvSpPr>
            <a:spLocks noGrp="1" noChangeArrowheads="1"/>
          </p:cNvSpPr>
          <p:nvPr>
            <p:ph type="body" idx="1"/>
          </p:nvPr>
        </p:nvSpPr>
        <p:spPr>
          <a:xfrm>
            <a:off x="650875" y="1143000"/>
            <a:ext cx="8820150" cy="4972050"/>
          </a:xfrm>
        </p:spPr>
        <p:txBody>
          <a:bodyPr/>
          <a:lstStyle/>
          <a:p>
            <a:r>
              <a:rPr lang="zh-CN" altLang="en-US" dirty="0" smtClean="0"/>
              <a:t>传统的集合运算是二元的，包括并、差、交、笛卡尔积四种运算。 </a:t>
            </a:r>
          </a:p>
          <a:p>
            <a:pPr lvl="1"/>
            <a:r>
              <a:rPr lang="zh-CN" altLang="en-US" dirty="0" smtClean="0"/>
              <a:t>并、差、交运算实现的常用方法类似排序合并法 ，</a:t>
            </a:r>
          </a:p>
          <a:p>
            <a:pPr lvl="2"/>
            <a:r>
              <a:rPr lang="zh-CN" altLang="en-US" dirty="0" smtClean="0"/>
              <a:t>首先对参加运算的两个关系分别按照主键属性排序，</a:t>
            </a:r>
          </a:p>
          <a:p>
            <a:pPr lvl="2"/>
            <a:r>
              <a:rPr lang="zh-CN" altLang="en-US" dirty="0" smtClean="0"/>
              <a:t>排序后只需同时对两个关系执行一次扫描就可以生成计算结果 </a:t>
            </a:r>
          </a:p>
          <a:p>
            <a:pPr lvl="1"/>
            <a:r>
              <a:rPr lang="zh-CN" altLang="en-US" dirty="0" smtClean="0"/>
              <a:t>笛卡尔积的实现通常使用嵌套循环法，</a:t>
            </a:r>
          </a:p>
          <a:p>
            <a:pPr lvl="2"/>
            <a:r>
              <a:rPr lang="zh-CN" altLang="en-US" dirty="0" smtClean="0"/>
              <a:t>由于笛卡尔积的操作结果中包含了</a:t>
            </a:r>
            <a:r>
              <a:rPr lang="en-US" altLang="zh-CN" dirty="0" smtClean="0"/>
              <a:t>R</a:t>
            </a:r>
            <a:r>
              <a:rPr lang="zh-CN" altLang="en-US" dirty="0" smtClean="0"/>
              <a:t>和</a:t>
            </a:r>
            <a:r>
              <a:rPr lang="en-US" altLang="zh-CN" dirty="0" smtClean="0"/>
              <a:t>S</a:t>
            </a:r>
            <a:r>
              <a:rPr lang="zh-CN" altLang="en-US" dirty="0" smtClean="0"/>
              <a:t>中每个元组的组合，其结果集会比参与运算的关系大得多,操作代价非常高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995A95EB-39D0-4B79-B25D-023877DE8CD2}" type="slidenum">
              <a:rPr lang="zh-CN" altLang="en-US" sz="2000" smtClean="0"/>
              <a:pPr/>
              <a:t>27</a:t>
            </a:fld>
            <a:endParaRPr lang="en-US" altLang="zh-CN" sz="2000" smtClean="0"/>
          </a:p>
        </p:txBody>
      </p:sp>
      <p:sp>
        <p:nvSpPr>
          <p:cNvPr id="2969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ED8194C-6479-4509-8C56-7A9AE1C29A52}" type="datetime1">
              <a:rPr lang="zh-CN" altLang="en-US" sz="1800" smtClean="0"/>
              <a:pPr/>
              <a:t>2018/5/9</a:t>
            </a:fld>
            <a:endParaRPr lang="en-US" altLang="zh-CN" sz="1000" smtClean="0"/>
          </a:p>
        </p:txBody>
      </p:sp>
      <p:sp>
        <p:nvSpPr>
          <p:cNvPr id="1639426" name="Rectangle 2"/>
          <p:cNvSpPr>
            <a:spLocks noGrp="1" noChangeArrowheads="1"/>
          </p:cNvSpPr>
          <p:nvPr>
            <p:ph type="title"/>
          </p:nvPr>
        </p:nvSpPr>
        <p:spPr>
          <a:xfrm>
            <a:off x="650875" y="311150"/>
            <a:ext cx="8820150" cy="603250"/>
          </a:xfrm>
        </p:spPr>
        <p:txBody>
          <a:bodyPr/>
          <a:lstStyle/>
          <a:p>
            <a:pPr defTabSz="914400">
              <a:defRPr/>
            </a:pPr>
            <a:r>
              <a:rPr lang="zh-CN" altLang="en-US" sz="4400" smtClean="0"/>
              <a:t>第5章  关系查询处理和查询优化</a:t>
            </a:r>
          </a:p>
        </p:txBody>
      </p:sp>
      <p:sp>
        <p:nvSpPr>
          <p:cNvPr id="29701" name="Rectangle 3"/>
          <p:cNvSpPr>
            <a:spLocks noGrp="1" noChangeArrowheads="1"/>
          </p:cNvSpPr>
          <p:nvPr>
            <p:ph type="body" idx="1"/>
          </p:nvPr>
        </p:nvSpPr>
        <p:spPr>
          <a:xfrm>
            <a:off x="650875" y="1143000"/>
            <a:ext cx="8820150" cy="3051175"/>
          </a:xfrm>
        </p:spPr>
        <p:txBody>
          <a:bodyPr/>
          <a:lstStyle/>
          <a:p>
            <a:r>
              <a:rPr lang="en-US" altLang="zh-CN" smtClean="0"/>
              <a:t>5.1	</a:t>
            </a:r>
            <a:r>
              <a:rPr lang="zh-CN" altLang="en-US" smtClean="0"/>
              <a:t>关系数据库系统的查询处理</a:t>
            </a:r>
          </a:p>
          <a:p>
            <a:r>
              <a:rPr lang="en-US" altLang="zh-CN" smtClean="0">
                <a:solidFill>
                  <a:srgbClr val="0000FF"/>
                </a:solidFill>
              </a:rPr>
              <a:t>5.2	</a:t>
            </a:r>
            <a:r>
              <a:rPr lang="zh-CN" altLang="en-US" smtClean="0">
                <a:solidFill>
                  <a:srgbClr val="0000FF"/>
                </a:solidFill>
              </a:rPr>
              <a:t>关系数据库系统的查询优化</a:t>
            </a:r>
          </a:p>
          <a:p>
            <a:r>
              <a:rPr lang="en-US" altLang="zh-CN" smtClean="0"/>
              <a:t>5.3	</a:t>
            </a:r>
            <a:r>
              <a:rPr lang="zh-CN" altLang="en-US" smtClean="0"/>
              <a:t>代数优化</a:t>
            </a:r>
          </a:p>
          <a:p>
            <a:r>
              <a:rPr lang="en-US" altLang="zh-CN" smtClean="0"/>
              <a:t>5.4	</a:t>
            </a:r>
            <a:r>
              <a:rPr lang="zh-CN" altLang="en-US" smtClean="0"/>
              <a:t>基于存取路径的优化</a:t>
            </a:r>
          </a:p>
          <a:p>
            <a:r>
              <a:rPr lang="en-US" altLang="zh-CN" smtClean="0"/>
              <a:t>5.5	</a:t>
            </a:r>
            <a:r>
              <a:rPr lang="zh-CN" altLang="en-US" smtClean="0"/>
              <a:t>基于代价估算的优化</a:t>
            </a:r>
          </a:p>
          <a:p>
            <a:r>
              <a:rPr lang="zh-CN" altLang="en-US" smtClean="0"/>
              <a:t>5.</a:t>
            </a:r>
            <a:r>
              <a:rPr lang="en-US" altLang="zh-CN" smtClean="0"/>
              <a:t>6	</a:t>
            </a:r>
            <a:r>
              <a:rPr lang="zh-CN" altLang="en-US" smtClean="0"/>
              <a:t>小结</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A7C9CE4-9E5D-4127-8713-61630256F74D}" type="slidenum">
              <a:rPr lang="zh-CN" altLang="en-US" sz="2000" smtClean="0"/>
              <a:pPr/>
              <a:t>28</a:t>
            </a:fld>
            <a:endParaRPr lang="en-US" altLang="zh-CN" sz="2000" smtClean="0"/>
          </a:p>
        </p:txBody>
      </p:sp>
      <p:sp>
        <p:nvSpPr>
          <p:cNvPr id="3072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6916FA7-53E4-4602-9875-44A0547994E3}" type="datetime1">
              <a:rPr lang="zh-CN" altLang="en-US" sz="1800" smtClean="0"/>
              <a:pPr/>
              <a:t>2018/5/9</a:t>
            </a:fld>
            <a:endParaRPr lang="en-US" altLang="zh-CN" sz="1000" smtClean="0"/>
          </a:p>
        </p:txBody>
      </p:sp>
      <p:sp>
        <p:nvSpPr>
          <p:cNvPr id="1509378" name="Rectangle 2"/>
          <p:cNvSpPr>
            <a:spLocks noGrp="1" noChangeArrowheads="1"/>
          </p:cNvSpPr>
          <p:nvPr>
            <p:ph type="title"/>
          </p:nvPr>
        </p:nvSpPr>
        <p:spPr/>
        <p:txBody>
          <a:bodyPr/>
          <a:lstStyle/>
          <a:p>
            <a:pPr>
              <a:defRPr/>
            </a:pPr>
            <a:r>
              <a:rPr lang="en-US" altLang="en-US" smtClean="0"/>
              <a:t>5.2</a:t>
            </a:r>
            <a:r>
              <a:rPr lang="en-US" altLang="zh-CN" smtClean="0"/>
              <a:t> </a:t>
            </a:r>
            <a:r>
              <a:rPr lang="en-US" altLang="en-US" smtClean="0"/>
              <a:t>关系数据库系统的查询优化</a:t>
            </a:r>
            <a:endParaRPr lang="zh-CN" altLang="en-US" smtClean="0"/>
          </a:p>
        </p:txBody>
      </p:sp>
      <p:sp>
        <p:nvSpPr>
          <p:cNvPr id="30725" name="Rectangle 3"/>
          <p:cNvSpPr>
            <a:spLocks noGrp="1" noChangeArrowheads="1"/>
          </p:cNvSpPr>
          <p:nvPr>
            <p:ph type="body" idx="1"/>
          </p:nvPr>
        </p:nvSpPr>
        <p:spPr>
          <a:xfrm>
            <a:off x="650875" y="1143000"/>
            <a:ext cx="8820150" cy="4022725"/>
          </a:xfrm>
        </p:spPr>
        <p:txBody>
          <a:bodyPr/>
          <a:lstStyle/>
          <a:p>
            <a:pPr algn="just"/>
            <a:r>
              <a:rPr lang="zh-CN" altLang="en-US" smtClean="0"/>
              <a:t>查询优化的必要性</a:t>
            </a:r>
          </a:p>
          <a:p>
            <a:pPr lvl="1" algn="just"/>
            <a:r>
              <a:rPr lang="zh-CN" altLang="en-US" smtClean="0"/>
              <a:t>查询优化极大地影响</a:t>
            </a:r>
            <a:r>
              <a:rPr lang="en-US" altLang="zh-CN" smtClean="0"/>
              <a:t>RDBMS</a:t>
            </a:r>
            <a:r>
              <a:rPr lang="zh-CN" altLang="en-US" smtClean="0"/>
              <a:t>的性能。</a:t>
            </a:r>
          </a:p>
          <a:p>
            <a:pPr algn="just"/>
            <a:r>
              <a:rPr lang="zh-CN" altLang="en-US" smtClean="0"/>
              <a:t>查询优化的可能性</a:t>
            </a:r>
          </a:p>
          <a:p>
            <a:pPr lvl="1"/>
            <a:r>
              <a:rPr lang="zh-CN" altLang="en-US" smtClean="0"/>
              <a:t>关系数据语言的</a:t>
            </a:r>
            <a:r>
              <a:rPr lang="zh-CN" altLang="en-US" smtClean="0">
                <a:solidFill>
                  <a:srgbClr val="FF0000"/>
                </a:solidFill>
              </a:rPr>
              <a:t>级别很高</a:t>
            </a:r>
            <a:r>
              <a:rPr lang="zh-CN" altLang="en-US" smtClean="0"/>
              <a:t>，使</a:t>
            </a:r>
            <a:r>
              <a:rPr lang="en-US" altLang="zh-CN" smtClean="0"/>
              <a:t>DBMS</a:t>
            </a:r>
            <a:r>
              <a:rPr lang="zh-CN" altLang="en-US" smtClean="0"/>
              <a:t>可以从关系表达式中分析查询</a:t>
            </a:r>
            <a:r>
              <a:rPr lang="zh-CN" altLang="en-US" smtClean="0">
                <a:solidFill>
                  <a:srgbClr val="FF0000"/>
                </a:solidFill>
              </a:rPr>
              <a:t>语义</a:t>
            </a:r>
            <a:r>
              <a:rPr lang="zh-CN" altLang="en-US" smtClean="0"/>
              <a:t>。</a:t>
            </a:r>
            <a:r>
              <a:rPr lang="zh-CN" altLang="en-US" sz="3200" smtClean="0"/>
              <a:t> </a:t>
            </a:r>
          </a:p>
          <a:p>
            <a:pPr algn="just"/>
            <a:r>
              <a:rPr lang="zh-CN" altLang="en-US" smtClean="0"/>
              <a:t>关系系统的查询优化的优点</a:t>
            </a:r>
          </a:p>
          <a:p>
            <a:pPr lvl="1" algn="just"/>
            <a:r>
              <a:rPr lang="zh-CN" altLang="en-US" smtClean="0"/>
              <a:t>用户不必考虑如何最好地表达查询</a:t>
            </a:r>
          </a:p>
          <a:p>
            <a:pPr lvl="1" algn="just"/>
            <a:r>
              <a:rPr lang="zh-CN" altLang="en-US" smtClean="0"/>
              <a:t>系统可以比用户程序的“优化”做的更好</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08E5899-25C4-434F-9676-1EB6F71E9CC7}" type="slidenum">
              <a:rPr lang="zh-CN" altLang="en-US" sz="2000" smtClean="0"/>
              <a:pPr/>
              <a:t>29</a:t>
            </a:fld>
            <a:endParaRPr lang="en-US" altLang="zh-CN" sz="2000" smtClean="0"/>
          </a:p>
        </p:txBody>
      </p:sp>
      <p:sp>
        <p:nvSpPr>
          <p:cNvPr id="3174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C09B283-F8E3-4479-9F0E-39CCFFC9CE08}" type="datetime1">
              <a:rPr lang="zh-CN" altLang="en-US" sz="1800" smtClean="0"/>
              <a:pPr/>
              <a:t>2018/5/9</a:t>
            </a:fld>
            <a:endParaRPr lang="en-US" altLang="zh-CN" sz="1000" smtClean="0"/>
          </a:p>
        </p:txBody>
      </p:sp>
      <p:sp>
        <p:nvSpPr>
          <p:cNvPr id="1510402" name="Rectangle 2"/>
          <p:cNvSpPr>
            <a:spLocks noGrp="1" noChangeArrowheads="1"/>
          </p:cNvSpPr>
          <p:nvPr>
            <p:ph type="title"/>
          </p:nvPr>
        </p:nvSpPr>
        <p:spPr/>
        <p:txBody>
          <a:bodyPr/>
          <a:lstStyle/>
          <a:p>
            <a:pPr defTabSz="914400">
              <a:defRPr/>
            </a:pPr>
            <a:r>
              <a:rPr lang="en-US" altLang="en-US" smtClean="0"/>
              <a:t>5.2</a:t>
            </a:r>
            <a:r>
              <a:rPr lang="en-US" altLang="zh-CN" smtClean="0"/>
              <a:t> </a:t>
            </a:r>
            <a:r>
              <a:rPr lang="en-US" altLang="en-US" smtClean="0"/>
              <a:t>关系数据库系统的查询优化</a:t>
            </a:r>
            <a:endParaRPr lang="zh-CN" altLang="en-US" smtClean="0"/>
          </a:p>
        </p:txBody>
      </p:sp>
      <p:sp>
        <p:nvSpPr>
          <p:cNvPr id="31749" name="Rectangle 3"/>
          <p:cNvSpPr>
            <a:spLocks noGrp="1" noChangeArrowheads="1"/>
          </p:cNvSpPr>
          <p:nvPr>
            <p:ph type="body" idx="1"/>
          </p:nvPr>
        </p:nvSpPr>
        <p:spPr>
          <a:xfrm>
            <a:off x="650875" y="1143000"/>
            <a:ext cx="8820150" cy="5076825"/>
          </a:xfrm>
        </p:spPr>
        <p:txBody>
          <a:bodyPr/>
          <a:lstStyle/>
          <a:p>
            <a:pPr marL="342900" indent="-342900" algn="just" defTabSz="914400">
              <a:lnSpc>
                <a:spcPct val="100000"/>
              </a:lnSpc>
            </a:pPr>
            <a:r>
              <a:rPr lang="zh-CN" altLang="en-US" smtClean="0">
                <a:latin typeface="宋体" charset="-122"/>
              </a:rPr>
              <a:t>由</a:t>
            </a:r>
            <a:r>
              <a:rPr lang="en-US" altLang="zh-CN" smtClean="0">
                <a:latin typeface="宋体" charset="-122"/>
              </a:rPr>
              <a:t>DBMS</a:t>
            </a:r>
            <a:r>
              <a:rPr lang="zh-CN" altLang="en-US" smtClean="0">
                <a:latin typeface="宋体" charset="-122"/>
              </a:rPr>
              <a:t>进行查询优化的好处</a:t>
            </a:r>
            <a:endParaRPr lang="zh-CN" altLang="en-US" sz="3200" smtClean="0">
              <a:latin typeface="宋体" charset="-122"/>
            </a:endParaRPr>
          </a:p>
          <a:p>
            <a:pPr marL="742950" lvl="1" indent="-285750" algn="just" defTabSz="914400">
              <a:lnSpc>
                <a:spcPct val="100000"/>
              </a:lnSpc>
            </a:pPr>
            <a:r>
              <a:rPr lang="en-US" altLang="zh-CN" smtClean="0">
                <a:latin typeface="宋体" charset="-122"/>
              </a:rPr>
              <a:t>(1) </a:t>
            </a:r>
            <a:r>
              <a:rPr lang="zh-CN" altLang="en-US" smtClean="0">
                <a:latin typeface="宋体" charset="-122"/>
              </a:rPr>
              <a:t>优化器可以从数据字典中获取许多统计信息，而用户程序则难以获得这些信息 </a:t>
            </a:r>
          </a:p>
          <a:p>
            <a:pPr marL="742950" lvl="1" indent="-285750" algn="just" defTabSz="914400">
              <a:lnSpc>
                <a:spcPct val="100000"/>
              </a:lnSpc>
            </a:pPr>
            <a:r>
              <a:rPr lang="en-US" altLang="zh-CN" smtClean="0"/>
              <a:t>(2)</a:t>
            </a:r>
            <a:r>
              <a:rPr lang="zh-CN" altLang="en-US" smtClean="0"/>
              <a:t>如果数据库的物理统计信息改变了，系统可以自动对查询</a:t>
            </a:r>
            <a:r>
              <a:rPr lang="zh-CN" altLang="en-US" smtClean="0">
                <a:solidFill>
                  <a:srgbClr val="FF0000"/>
                </a:solidFill>
              </a:rPr>
              <a:t>重新优化</a:t>
            </a:r>
            <a:r>
              <a:rPr lang="zh-CN" altLang="en-US" smtClean="0"/>
              <a:t>以选择相适应的执行计划。</a:t>
            </a:r>
          </a:p>
          <a:p>
            <a:pPr marL="1162050" lvl="2" indent="-228600" algn="just" defTabSz="914400">
              <a:lnSpc>
                <a:spcPct val="100000"/>
              </a:lnSpc>
            </a:pPr>
            <a:r>
              <a:rPr lang="zh-CN" altLang="en-US" smtClean="0"/>
              <a:t>  在非关系系统中必须重写程序，而重写程序在实际应用中往往是不太可能的。</a:t>
            </a:r>
          </a:p>
          <a:p>
            <a:pPr marL="742950" lvl="1" indent="-285750" algn="just" defTabSz="914400">
              <a:lnSpc>
                <a:spcPct val="100000"/>
              </a:lnSpc>
            </a:pPr>
            <a:r>
              <a:rPr lang="en-US" altLang="zh-CN" smtClean="0"/>
              <a:t>(3)</a:t>
            </a:r>
            <a:r>
              <a:rPr lang="zh-CN" altLang="en-US" smtClean="0"/>
              <a:t>优化器可以考虑数百种不同的执行计划，而程序员一般只能考虑有限的几种可能性</a:t>
            </a:r>
            <a:r>
              <a:rPr lang="zh-CN" altLang="en-US" sz="3200" smtClean="0"/>
              <a:t>。</a:t>
            </a:r>
          </a:p>
          <a:p>
            <a:pPr marL="742950" lvl="1" indent="-285750" algn="just" defTabSz="914400">
              <a:lnSpc>
                <a:spcPct val="100000"/>
              </a:lnSpc>
            </a:pPr>
            <a:r>
              <a:rPr lang="en-US" altLang="zh-CN" smtClean="0"/>
              <a:t>(4)</a:t>
            </a:r>
            <a:r>
              <a:rPr lang="zh-CN" altLang="en-US" smtClean="0"/>
              <a:t>优化器中包括了很多复杂的优化技术</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AE55AC2A-BCBE-45E3-8C31-702DD9D578C6}" type="slidenum">
              <a:rPr lang="zh-CN" altLang="en-US" sz="2000" smtClean="0"/>
              <a:pPr/>
              <a:t>3</a:t>
            </a:fld>
            <a:endParaRPr lang="en-US" altLang="zh-CN" sz="2000" smtClean="0"/>
          </a:p>
        </p:txBody>
      </p:sp>
      <p:sp>
        <p:nvSpPr>
          <p:cNvPr id="512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19A0549-B4DE-43EA-959F-3F65FE4B35E2}" type="datetime1">
              <a:rPr lang="zh-CN" altLang="en-US" sz="1800" smtClean="0"/>
              <a:pPr/>
              <a:t>2018/5/9</a:t>
            </a:fld>
            <a:endParaRPr lang="en-US" altLang="zh-CN" sz="1000" smtClean="0"/>
          </a:p>
        </p:txBody>
      </p:sp>
      <p:sp>
        <p:nvSpPr>
          <p:cNvPr id="1656834" name="Rectangle 2"/>
          <p:cNvSpPr>
            <a:spLocks noGrp="1" noChangeArrowheads="1"/>
          </p:cNvSpPr>
          <p:nvPr>
            <p:ph type="title"/>
          </p:nvPr>
        </p:nvSpPr>
        <p:spPr>
          <a:xfrm>
            <a:off x="650875" y="311150"/>
            <a:ext cx="8820150" cy="603250"/>
          </a:xfrm>
        </p:spPr>
        <p:txBody>
          <a:bodyPr/>
          <a:lstStyle/>
          <a:p>
            <a:pPr defTabSz="914400">
              <a:defRPr/>
            </a:pPr>
            <a:r>
              <a:rPr lang="zh-CN" altLang="en-US" sz="4400" smtClean="0"/>
              <a:t>第5章  关系查询处理和查询优化</a:t>
            </a:r>
          </a:p>
        </p:txBody>
      </p:sp>
      <p:sp>
        <p:nvSpPr>
          <p:cNvPr id="5125" name="Rectangle 3"/>
          <p:cNvSpPr>
            <a:spLocks noGrp="1" noChangeArrowheads="1"/>
          </p:cNvSpPr>
          <p:nvPr>
            <p:ph type="body" idx="1"/>
          </p:nvPr>
        </p:nvSpPr>
        <p:spPr>
          <a:xfrm>
            <a:off x="650875" y="1143000"/>
            <a:ext cx="8820150" cy="3565525"/>
          </a:xfrm>
        </p:spPr>
        <p:txBody>
          <a:bodyPr/>
          <a:lstStyle/>
          <a:p>
            <a:pPr>
              <a:lnSpc>
                <a:spcPct val="110000"/>
              </a:lnSpc>
            </a:pPr>
            <a:r>
              <a:rPr lang="en-US" altLang="zh-CN" smtClean="0">
                <a:solidFill>
                  <a:srgbClr val="0000FF"/>
                </a:solidFill>
              </a:rPr>
              <a:t>5.1	</a:t>
            </a:r>
            <a:r>
              <a:rPr lang="zh-CN" altLang="en-US" smtClean="0">
                <a:solidFill>
                  <a:srgbClr val="0000FF"/>
                </a:solidFill>
              </a:rPr>
              <a:t>关系数据库系统的查询处理</a:t>
            </a:r>
          </a:p>
          <a:p>
            <a:pPr>
              <a:lnSpc>
                <a:spcPct val="110000"/>
              </a:lnSpc>
            </a:pPr>
            <a:r>
              <a:rPr lang="en-US" altLang="zh-CN" smtClean="0"/>
              <a:t>5.2	</a:t>
            </a:r>
            <a:r>
              <a:rPr lang="zh-CN" altLang="en-US" smtClean="0"/>
              <a:t>关系数据库系统的查询优化</a:t>
            </a:r>
          </a:p>
          <a:p>
            <a:pPr>
              <a:lnSpc>
                <a:spcPct val="110000"/>
              </a:lnSpc>
            </a:pPr>
            <a:r>
              <a:rPr lang="en-US" altLang="zh-CN" smtClean="0"/>
              <a:t>5.3	</a:t>
            </a:r>
            <a:r>
              <a:rPr lang="zh-CN" altLang="en-US" smtClean="0"/>
              <a:t>代数优化</a:t>
            </a:r>
          </a:p>
          <a:p>
            <a:pPr>
              <a:lnSpc>
                <a:spcPct val="110000"/>
              </a:lnSpc>
            </a:pPr>
            <a:r>
              <a:rPr lang="en-US" altLang="zh-CN" smtClean="0"/>
              <a:t>5.4	</a:t>
            </a:r>
            <a:r>
              <a:rPr lang="zh-CN" altLang="en-US" smtClean="0"/>
              <a:t>基于存取路径的优化</a:t>
            </a:r>
          </a:p>
          <a:p>
            <a:pPr>
              <a:lnSpc>
                <a:spcPct val="110000"/>
              </a:lnSpc>
            </a:pPr>
            <a:r>
              <a:rPr lang="en-US" altLang="zh-CN" smtClean="0"/>
              <a:t>5.5	</a:t>
            </a:r>
            <a:r>
              <a:rPr lang="zh-CN" altLang="en-US" smtClean="0"/>
              <a:t>基于代价估算的优化</a:t>
            </a:r>
          </a:p>
          <a:p>
            <a:pPr>
              <a:lnSpc>
                <a:spcPct val="110000"/>
              </a:lnSpc>
            </a:pPr>
            <a:r>
              <a:rPr lang="zh-CN" altLang="en-US" smtClean="0"/>
              <a:t>5.</a:t>
            </a:r>
            <a:r>
              <a:rPr lang="en-US" altLang="zh-CN" smtClean="0"/>
              <a:t>6	</a:t>
            </a:r>
            <a:r>
              <a:rPr lang="zh-CN" altLang="en-US" smtClean="0"/>
              <a:t>小结</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8069E516-D382-4C2E-8DF9-C45812E4892D}" type="slidenum">
              <a:rPr lang="zh-CN" altLang="en-US" sz="2000" smtClean="0"/>
              <a:pPr/>
              <a:t>30</a:t>
            </a:fld>
            <a:endParaRPr lang="en-US" altLang="zh-CN" sz="2000" smtClean="0"/>
          </a:p>
        </p:txBody>
      </p:sp>
      <p:sp>
        <p:nvSpPr>
          <p:cNvPr id="3277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F3D90D0-86DB-4856-A076-652F6F4A55F4}" type="datetime1">
              <a:rPr lang="zh-CN" altLang="en-US" sz="1800" smtClean="0"/>
              <a:pPr/>
              <a:t>2018/5/9</a:t>
            </a:fld>
            <a:endParaRPr lang="en-US" altLang="zh-CN" sz="1000" smtClean="0"/>
          </a:p>
        </p:txBody>
      </p:sp>
      <p:sp>
        <p:nvSpPr>
          <p:cNvPr id="1512450" name="Rectangle 2"/>
          <p:cNvSpPr>
            <a:spLocks noGrp="1" noChangeArrowheads="1"/>
          </p:cNvSpPr>
          <p:nvPr>
            <p:ph type="title"/>
          </p:nvPr>
        </p:nvSpPr>
        <p:spPr/>
        <p:txBody>
          <a:bodyPr/>
          <a:lstStyle/>
          <a:p>
            <a:pPr defTabSz="914400">
              <a:defRPr/>
            </a:pPr>
            <a:r>
              <a:rPr lang="en-US" altLang="en-US" smtClean="0"/>
              <a:t>5.2.1	查询优化技术</a:t>
            </a:r>
            <a:endParaRPr lang="zh-CN" altLang="en-US" smtClean="0"/>
          </a:p>
        </p:txBody>
      </p:sp>
      <p:sp>
        <p:nvSpPr>
          <p:cNvPr id="32773" name="Rectangle 3"/>
          <p:cNvSpPr>
            <a:spLocks noGrp="1" noChangeArrowheads="1"/>
          </p:cNvSpPr>
          <p:nvPr>
            <p:ph type="body" idx="1"/>
          </p:nvPr>
        </p:nvSpPr>
        <p:spPr>
          <a:xfrm>
            <a:off x="650875" y="1143000"/>
            <a:ext cx="8820150" cy="3759200"/>
          </a:xfrm>
        </p:spPr>
        <p:txBody>
          <a:bodyPr/>
          <a:lstStyle/>
          <a:p>
            <a:pPr marL="342900" indent="-342900" algn="just" defTabSz="914400">
              <a:lnSpc>
                <a:spcPct val="110000"/>
              </a:lnSpc>
              <a:spcBef>
                <a:spcPct val="0"/>
              </a:spcBef>
            </a:pPr>
            <a:r>
              <a:rPr lang="zh-CN" altLang="en-US" smtClean="0"/>
              <a:t>查询优化的总目标：选择有效策略，求得给定关系表达式的值，使查询代价最小</a:t>
            </a:r>
            <a:r>
              <a:rPr lang="en-US" altLang="zh-CN" smtClean="0"/>
              <a:t>(</a:t>
            </a:r>
            <a:r>
              <a:rPr lang="zh-CN" altLang="en-US" smtClean="0"/>
              <a:t>实际上是较小</a:t>
            </a:r>
            <a:r>
              <a:rPr lang="en-US" altLang="zh-CN" smtClean="0"/>
              <a:t>) </a:t>
            </a:r>
            <a:endParaRPr lang="zh-CN" altLang="en-US" smtClean="0"/>
          </a:p>
          <a:p>
            <a:pPr marL="342900" indent="-342900" defTabSz="914400">
              <a:lnSpc>
                <a:spcPct val="110000"/>
              </a:lnSpc>
              <a:spcBef>
                <a:spcPct val="0"/>
              </a:spcBef>
            </a:pPr>
            <a:r>
              <a:rPr lang="zh-CN" altLang="en-US" smtClean="0"/>
              <a:t>（</a:t>
            </a:r>
            <a:r>
              <a:rPr lang="en-US" altLang="zh-CN" smtClean="0"/>
              <a:t>1</a:t>
            </a:r>
            <a:r>
              <a:rPr lang="zh-CN" altLang="en-US" smtClean="0"/>
              <a:t>）代数优化</a:t>
            </a:r>
          </a:p>
          <a:p>
            <a:pPr marL="935038" lvl="1" indent="-477838" defTabSz="914400">
              <a:lnSpc>
                <a:spcPct val="110000"/>
              </a:lnSpc>
              <a:spcBef>
                <a:spcPct val="0"/>
              </a:spcBef>
            </a:pPr>
            <a:r>
              <a:rPr lang="zh-CN" altLang="en-US" smtClean="0"/>
              <a:t>是关系代数表达式的优化</a:t>
            </a:r>
          </a:p>
          <a:p>
            <a:pPr marL="935038" lvl="1" indent="-477838" defTabSz="914400">
              <a:lnSpc>
                <a:spcPct val="110000"/>
              </a:lnSpc>
              <a:spcBef>
                <a:spcPct val="0"/>
              </a:spcBef>
            </a:pPr>
            <a:r>
              <a:rPr lang="zh-CN" altLang="en-US" smtClean="0"/>
              <a:t>按照一定的规则，改变代数表达式中操作的次序和组合，使查询执行更高效。</a:t>
            </a:r>
          </a:p>
          <a:p>
            <a:pPr marL="935038" lvl="1" indent="-477838" defTabSz="914400">
              <a:lnSpc>
                <a:spcPct val="110000"/>
              </a:lnSpc>
              <a:spcBef>
                <a:spcPct val="0"/>
              </a:spcBef>
            </a:pPr>
            <a:r>
              <a:rPr lang="zh-CN" altLang="en-US" smtClean="0"/>
              <a:t>只改变查询语句中操作的次序和组合，不涉及底层的存取路径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E0570292-A17A-404B-82D9-2FEE5B514835}" type="slidenum">
              <a:rPr lang="zh-CN" altLang="en-US" sz="2000" smtClean="0"/>
              <a:pPr/>
              <a:t>31</a:t>
            </a:fld>
            <a:endParaRPr lang="en-US" altLang="zh-CN" sz="2000" smtClean="0"/>
          </a:p>
        </p:txBody>
      </p:sp>
      <p:sp>
        <p:nvSpPr>
          <p:cNvPr id="3379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127B503-2F17-47A9-ADF8-80276D2D30C5}" type="datetime1">
              <a:rPr lang="zh-CN" altLang="en-US" sz="1800" smtClean="0"/>
              <a:pPr/>
              <a:t>2018/5/9</a:t>
            </a:fld>
            <a:endParaRPr lang="en-US" altLang="zh-CN" sz="1000" smtClean="0"/>
          </a:p>
        </p:txBody>
      </p:sp>
      <p:sp>
        <p:nvSpPr>
          <p:cNvPr id="1661954" name="Rectangle 2"/>
          <p:cNvSpPr>
            <a:spLocks noGrp="1" noChangeArrowheads="1"/>
          </p:cNvSpPr>
          <p:nvPr>
            <p:ph type="title"/>
          </p:nvPr>
        </p:nvSpPr>
        <p:spPr/>
        <p:txBody>
          <a:bodyPr/>
          <a:lstStyle/>
          <a:p>
            <a:pPr defTabSz="914400">
              <a:defRPr/>
            </a:pPr>
            <a:r>
              <a:rPr lang="en-US" altLang="en-US" smtClean="0"/>
              <a:t>5.2.1	查询优化技术</a:t>
            </a:r>
            <a:endParaRPr lang="zh-CN" altLang="en-US" smtClean="0"/>
          </a:p>
        </p:txBody>
      </p:sp>
      <p:sp>
        <p:nvSpPr>
          <p:cNvPr id="33797" name="Rectangle 3"/>
          <p:cNvSpPr>
            <a:spLocks noGrp="1" noChangeArrowheads="1"/>
          </p:cNvSpPr>
          <p:nvPr>
            <p:ph type="body" idx="1"/>
          </p:nvPr>
        </p:nvSpPr>
        <p:spPr>
          <a:xfrm>
            <a:off x="650875" y="1143000"/>
            <a:ext cx="8820150" cy="5124450"/>
          </a:xfrm>
        </p:spPr>
        <p:txBody>
          <a:bodyPr/>
          <a:lstStyle/>
          <a:p>
            <a:pPr marL="342900" indent="-342900" defTabSz="914400">
              <a:lnSpc>
                <a:spcPct val="100000"/>
              </a:lnSpc>
              <a:spcBef>
                <a:spcPct val="0"/>
              </a:spcBef>
            </a:pPr>
            <a:r>
              <a:rPr lang="zh-CN" altLang="en-US" smtClean="0"/>
              <a:t>（</a:t>
            </a:r>
            <a:r>
              <a:rPr lang="en-US" altLang="zh-CN" smtClean="0"/>
              <a:t>2</a:t>
            </a:r>
            <a:r>
              <a:rPr lang="zh-CN" altLang="en-US" smtClean="0"/>
              <a:t>）基于存取路径的优化</a:t>
            </a:r>
          </a:p>
          <a:p>
            <a:pPr marL="935038" lvl="1" indent="-477838" defTabSz="914400">
              <a:lnSpc>
                <a:spcPct val="100000"/>
              </a:lnSpc>
              <a:spcBef>
                <a:spcPct val="0"/>
              </a:spcBef>
            </a:pPr>
            <a:r>
              <a:rPr lang="zh-CN" altLang="en-US" smtClean="0"/>
              <a:t>合理选择各种操作的存取路径以获得优化效果，</a:t>
            </a:r>
          </a:p>
          <a:p>
            <a:pPr marL="935038" lvl="1" indent="-477838" defTabSz="914400">
              <a:lnSpc>
                <a:spcPct val="100000"/>
              </a:lnSpc>
              <a:spcBef>
                <a:spcPct val="0"/>
              </a:spcBef>
            </a:pPr>
            <a:r>
              <a:rPr lang="zh-CN" altLang="en-US" smtClean="0"/>
              <a:t>需要考虑数据的物理组织和访问路径，以及底层操作算法的选择，</a:t>
            </a:r>
          </a:p>
          <a:p>
            <a:pPr marL="935038" lvl="1" indent="-477838" defTabSz="914400">
              <a:lnSpc>
                <a:spcPct val="100000"/>
              </a:lnSpc>
              <a:spcBef>
                <a:spcPct val="0"/>
              </a:spcBef>
            </a:pPr>
            <a:r>
              <a:rPr lang="zh-CN" altLang="en-US" smtClean="0"/>
              <a:t>涉及数据文件的组织方法、数据值的分布情况等，也称为物理优化 </a:t>
            </a:r>
          </a:p>
          <a:p>
            <a:pPr marL="342900" indent="-342900" defTabSz="914400">
              <a:lnSpc>
                <a:spcPct val="100000"/>
              </a:lnSpc>
              <a:spcBef>
                <a:spcPct val="0"/>
              </a:spcBef>
            </a:pPr>
            <a:r>
              <a:rPr lang="zh-CN" altLang="en-US" smtClean="0"/>
              <a:t>（</a:t>
            </a:r>
            <a:r>
              <a:rPr lang="en-US" altLang="zh-CN" smtClean="0"/>
              <a:t>3</a:t>
            </a:r>
            <a:r>
              <a:rPr lang="zh-CN" altLang="en-US" smtClean="0"/>
              <a:t>）基于代价估算的优化</a:t>
            </a:r>
          </a:p>
          <a:p>
            <a:pPr marL="935038" lvl="1" indent="-477838" defTabSz="914400">
              <a:lnSpc>
                <a:spcPct val="100000"/>
              </a:lnSpc>
              <a:spcBef>
                <a:spcPct val="0"/>
              </a:spcBef>
            </a:pPr>
            <a:r>
              <a:rPr lang="zh-CN" altLang="en-US" smtClean="0"/>
              <a:t>对于多个可选的查询策略, 通过估算执行策略的代价, 从中选择代价最小的作为执行策略</a:t>
            </a:r>
          </a:p>
          <a:p>
            <a:pPr marL="342900" indent="-342900" defTabSz="914400">
              <a:lnSpc>
                <a:spcPct val="100000"/>
              </a:lnSpc>
              <a:spcBef>
                <a:spcPct val="0"/>
              </a:spcBef>
            </a:pPr>
            <a:r>
              <a:rPr lang="zh-CN" altLang="en-US" smtClean="0"/>
              <a:t>在实际的关系数据库中，查询优化的具体实现不完全相同，但往往都综合运用了这些优化技术，以获得较好的查询优化效果</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18A5216-C2FF-4082-8668-89F7366FFBB0}" type="slidenum">
              <a:rPr lang="zh-CN" altLang="en-US" sz="2000" smtClean="0"/>
              <a:pPr/>
              <a:t>32</a:t>
            </a:fld>
            <a:endParaRPr lang="en-US" altLang="zh-CN" sz="2000" smtClean="0"/>
          </a:p>
        </p:txBody>
      </p:sp>
      <p:sp>
        <p:nvSpPr>
          <p:cNvPr id="3481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49D89604-2633-4E70-8CB4-9BD230D970F0}" type="datetime1">
              <a:rPr lang="zh-CN" altLang="en-US" sz="1800" smtClean="0"/>
              <a:pPr/>
              <a:t>2018/5/9</a:t>
            </a:fld>
            <a:endParaRPr lang="en-US" altLang="zh-CN" sz="1000" smtClean="0"/>
          </a:p>
        </p:txBody>
      </p:sp>
      <p:sp>
        <p:nvSpPr>
          <p:cNvPr id="1515522" name="Rectangle 2"/>
          <p:cNvSpPr>
            <a:spLocks noGrp="1" noChangeArrowheads="1"/>
          </p:cNvSpPr>
          <p:nvPr>
            <p:ph type="title"/>
          </p:nvPr>
        </p:nvSpPr>
        <p:spPr/>
        <p:txBody>
          <a:bodyPr/>
          <a:lstStyle/>
          <a:p>
            <a:pPr>
              <a:defRPr/>
            </a:pPr>
            <a:r>
              <a:rPr lang="en-US" altLang="en-US" smtClean="0"/>
              <a:t>5.2.2	查询优化实例</a:t>
            </a:r>
            <a:endParaRPr lang="zh-CN" altLang="en-US" smtClean="0"/>
          </a:p>
        </p:txBody>
      </p:sp>
      <p:sp>
        <p:nvSpPr>
          <p:cNvPr id="34821" name="Rectangle 3"/>
          <p:cNvSpPr>
            <a:spLocks noGrp="1" noChangeArrowheads="1"/>
          </p:cNvSpPr>
          <p:nvPr>
            <p:ph type="body" idx="1"/>
          </p:nvPr>
        </p:nvSpPr>
        <p:spPr>
          <a:xfrm>
            <a:off x="650875" y="1143000"/>
            <a:ext cx="8820150" cy="2921000"/>
          </a:xfrm>
        </p:spPr>
        <p:txBody>
          <a:bodyPr/>
          <a:lstStyle/>
          <a:p>
            <a:r>
              <a:rPr lang="en-US" altLang="zh-CN" smtClean="0"/>
              <a:t>【</a:t>
            </a:r>
            <a:r>
              <a:rPr lang="zh-CN" altLang="en-US" smtClean="0"/>
              <a:t>例 </a:t>
            </a:r>
            <a:r>
              <a:rPr lang="en-US" altLang="zh-CN" smtClean="0"/>
              <a:t>5‑2】</a:t>
            </a:r>
            <a:r>
              <a:rPr lang="zh-CN" altLang="en-US" smtClean="0"/>
              <a:t>查询选修“</a:t>
            </a:r>
            <a:r>
              <a:rPr lang="en-US" altLang="zh-CN" smtClean="0"/>
              <a:t>DataBase”</a:t>
            </a:r>
            <a:r>
              <a:rPr lang="zh-CN" altLang="en-US" smtClean="0"/>
              <a:t>课程的学生成绩。用</a:t>
            </a:r>
            <a:r>
              <a:rPr lang="en-US" altLang="zh-CN" smtClean="0"/>
              <a:t>SQL</a:t>
            </a:r>
            <a:r>
              <a:rPr lang="zh-CN" altLang="en-US" smtClean="0"/>
              <a:t>表达如下</a:t>
            </a:r>
          </a:p>
          <a:p>
            <a:pPr lvl="2">
              <a:lnSpc>
                <a:spcPct val="60000"/>
              </a:lnSpc>
              <a:buFont typeface="Wingdings" pitchFamily="2" charset="2"/>
              <a:buNone/>
            </a:pPr>
            <a:r>
              <a:rPr lang="en-US" altLang="zh-CN" smtClean="0"/>
              <a:t>SELECT  SC.Grade</a:t>
            </a:r>
          </a:p>
          <a:p>
            <a:pPr lvl="2">
              <a:lnSpc>
                <a:spcPct val="60000"/>
              </a:lnSpc>
              <a:buFont typeface="Wingdings" pitchFamily="2" charset="2"/>
              <a:buNone/>
            </a:pPr>
            <a:r>
              <a:rPr lang="en-US" altLang="zh-CN" smtClean="0"/>
              <a:t>	   FROM  Course</a:t>
            </a:r>
            <a:r>
              <a:rPr lang="zh-CN" altLang="en-US" smtClean="0"/>
              <a:t>，</a:t>
            </a:r>
            <a:r>
              <a:rPr lang="en-US" altLang="zh-CN" smtClean="0"/>
              <a:t>SC</a:t>
            </a:r>
          </a:p>
          <a:p>
            <a:pPr lvl="2">
              <a:lnSpc>
                <a:spcPct val="60000"/>
              </a:lnSpc>
              <a:buFont typeface="Wingdings" pitchFamily="2" charset="2"/>
              <a:buNone/>
            </a:pPr>
            <a:r>
              <a:rPr lang="en-US" altLang="zh-CN" smtClean="0"/>
              <a:t>	   WHERE Course.Cno=SC.Cno </a:t>
            </a:r>
          </a:p>
          <a:p>
            <a:pPr lvl="2">
              <a:lnSpc>
                <a:spcPct val="60000"/>
              </a:lnSpc>
              <a:buFont typeface="Wingdings" pitchFamily="2" charset="2"/>
              <a:buNone/>
            </a:pPr>
            <a:r>
              <a:rPr lang="en-US" altLang="zh-CN" smtClean="0"/>
              <a:t>                      and Course.Cname='DataBase';</a:t>
            </a:r>
          </a:p>
          <a:p>
            <a:r>
              <a:rPr lang="zh-CN" altLang="en-US" smtClean="0"/>
              <a:t>等价关系代数表达式</a:t>
            </a:r>
            <a:endParaRPr lang="en-US" altLang="zh-CN" smtClean="0"/>
          </a:p>
        </p:txBody>
      </p:sp>
      <p:pic>
        <p:nvPicPr>
          <p:cNvPr id="348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75" y="4056063"/>
            <a:ext cx="8569325" cy="219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90CB1F8-CBC5-448D-B6E0-BA1F9CD0F67F}" type="slidenum">
              <a:rPr lang="zh-CN" altLang="en-US" sz="2000" smtClean="0"/>
              <a:pPr/>
              <a:t>33</a:t>
            </a:fld>
            <a:endParaRPr lang="en-US" altLang="zh-CN" sz="2000" smtClean="0"/>
          </a:p>
        </p:txBody>
      </p:sp>
      <p:sp>
        <p:nvSpPr>
          <p:cNvPr id="3584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0BD3B50-71B6-4E93-B5E7-C3D172A4F8CC}" type="datetime1">
              <a:rPr lang="zh-CN" altLang="en-US" sz="1800" smtClean="0"/>
              <a:pPr/>
              <a:t>2018/5/9</a:t>
            </a:fld>
            <a:endParaRPr lang="en-US" altLang="zh-CN" sz="1000" smtClean="0"/>
          </a:p>
        </p:txBody>
      </p:sp>
      <p:sp>
        <p:nvSpPr>
          <p:cNvPr id="1517570" name="Rectangle 2"/>
          <p:cNvSpPr>
            <a:spLocks noGrp="1" noChangeArrowheads="1"/>
          </p:cNvSpPr>
          <p:nvPr>
            <p:ph type="title"/>
          </p:nvPr>
        </p:nvSpPr>
        <p:spPr>
          <a:xfrm>
            <a:off x="650875" y="311150"/>
            <a:ext cx="8820150" cy="603250"/>
          </a:xfrm>
        </p:spPr>
        <p:txBody>
          <a:bodyPr/>
          <a:lstStyle/>
          <a:p>
            <a:pPr defTabSz="914400">
              <a:defRPr/>
            </a:pPr>
            <a:r>
              <a:rPr lang="en-US" altLang="en-US" sz="4400" smtClean="0"/>
              <a:t>5.2.2	查询优化实例</a:t>
            </a:r>
            <a:endParaRPr lang="en-US" altLang="zh-CN" sz="4400" smtClean="0"/>
          </a:p>
        </p:txBody>
      </p:sp>
      <p:sp>
        <p:nvSpPr>
          <p:cNvPr id="35845" name="Rectangle 3"/>
          <p:cNvSpPr>
            <a:spLocks noGrp="1" noChangeArrowheads="1"/>
          </p:cNvSpPr>
          <p:nvPr>
            <p:ph type="body" idx="1"/>
          </p:nvPr>
        </p:nvSpPr>
        <p:spPr>
          <a:xfrm>
            <a:off x="415925" y="1431925"/>
            <a:ext cx="9001125" cy="4660900"/>
          </a:xfrm>
        </p:spPr>
        <p:txBody>
          <a:bodyPr/>
          <a:lstStyle/>
          <a:p>
            <a:pPr marL="342900" indent="-342900" algn="just" defTabSz="914400">
              <a:buFont typeface="Wingdings" pitchFamily="2" charset="2"/>
              <a:buNone/>
            </a:pPr>
            <a:endParaRPr lang="en-US" altLang="zh-CN" sz="2400" smtClean="0"/>
          </a:p>
          <a:p>
            <a:pPr marL="342900" indent="-342900" defTabSz="914400">
              <a:lnSpc>
                <a:spcPct val="100000"/>
              </a:lnSpc>
              <a:spcBef>
                <a:spcPct val="0"/>
              </a:spcBef>
              <a:buClrTx/>
              <a:buSzTx/>
              <a:buFontTx/>
              <a:buNone/>
            </a:pPr>
            <a:r>
              <a:rPr lang="en-US" altLang="zh-CN" smtClean="0"/>
              <a:t>①Course×SC</a:t>
            </a:r>
            <a:endParaRPr lang="en-US" altLang="zh-CN" sz="2400" smtClean="0"/>
          </a:p>
          <a:p>
            <a:pPr marL="342900" indent="-342900" algn="just" defTabSz="914400"/>
            <a:r>
              <a:rPr lang="zh-CN" altLang="en-US" smtClean="0"/>
              <a:t>首先在内存中尽可能多地装入</a:t>
            </a:r>
            <a:r>
              <a:rPr lang="en-US" altLang="zh-CN" smtClean="0"/>
              <a:t>Course</a:t>
            </a:r>
            <a:r>
              <a:rPr lang="zh-CN" altLang="en-US" smtClean="0"/>
              <a:t>表，留出一块存放</a:t>
            </a:r>
            <a:r>
              <a:rPr lang="en-US" altLang="zh-CN" smtClean="0"/>
              <a:t>SC</a:t>
            </a:r>
            <a:r>
              <a:rPr lang="zh-CN" altLang="en-US" smtClean="0"/>
              <a:t>的元组</a:t>
            </a:r>
          </a:p>
          <a:p>
            <a:pPr marL="342900" indent="-342900" algn="just" defTabSz="914400"/>
            <a:r>
              <a:rPr lang="zh-CN" altLang="en-US" smtClean="0"/>
              <a:t>然后，把</a:t>
            </a:r>
            <a:r>
              <a:rPr lang="en-US" altLang="zh-CN" smtClean="0"/>
              <a:t>SC</a:t>
            </a:r>
            <a:r>
              <a:rPr lang="zh-CN" altLang="en-US" smtClean="0"/>
              <a:t>中的每个元组和</a:t>
            </a:r>
            <a:r>
              <a:rPr lang="en-US" altLang="zh-CN" smtClean="0"/>
              <a:t>Course</a:t>
            </a:r>
            <a:r>
              <a:rPr lang="zh-CN" altLang="en-US" smtClean="0"/>
              <a:t>中的每个元组连接</a:t>
            </a:r>
            <a:r>
              <a:rPr lang="en-US" altLang="zh-CN" smtClean="0"/>
              <a:t>, </a:t>
            </a:r>
            <a:r>
              <a:rPr lang="zh-CN" altLang="en-US" smtClean="0"/>
              <a:t>完成之后，继续读入下一块</a:t>
            </a:r>
            <a:r>
              <a:rPr lang="en-US" altLang="zh-CN" smtClean="0"/>
              <a:t>SC</a:t>
            </a:r>
            <a:r>
              <a:rPr lang="zh-CN" altLang="en-US" smtClean="0"/>
              <a:t>的元组，同样和内存中</a:t>
            </a:r>
            <a:r>
              <a:rPr lang="en-US" altLang="zh-CN" smtClean="0"/>
              <a:t>Course</a:t>
            </a:r>
            <a:r>
              <a:rPr lang="zh-CN" altLang="en-US" smtClean="0"/>
              <a:t>的每个元组连接，依此类推，直到</a:t>
            </a:r>
            <a:r>
              <a:rPr lang="en-US" altLang="zh-CN" smtClean="0"/>
              <a:t>SC</a:t>
            </a:r>
            <a:r>
              <a:rPr lang="zh-CN" altLang="en-US" smtClean="0"/>
              <a:t>表的元组全部处理完毕。</a:t>
            </a:r>
          </a:p>
          <a:p>
            <a:pPr marL="342900" indent="-342900" algn="just" defTabSz="914400"/>
            <a:r>
              <a:rPr lang="zh-CN" altLang="en-US" smtClean="0"/>
              <a:t>接下来，再把</a:t>
            </a:r>
            <a:r>
              <a:rPr lang="en-US" altLang="zh-CN" smtClean="0"/>
              <a:t>Course</a:t>
            </a:r>
            <a:r>
              <a:rPr lang="zh-CN" altLang="en-US" smtClean="0"/>
              <a:t>表中没有装入的元组尽可能多地装入内存，同样逐块装入</a:t>
            </a:r>
            <a:r>
              <a:rPr lang="en-US" altLang="zh-CN" smtClean="0"/>
              <a:t>SC</a:t>
            </a:r>
            <a:r>
              <a:rPr lang="zh-CN" altLang="en-US" smtClean="0"/>
              <a:t>表的元组去作元组的连接，直到</a:t>
            </a:r>
            <a:r>
              <a:rPr lang="en-US" altLang="zh-CN" smtClean="0"/>
              <a:t>Course</a:t>
            </a:r>
            <a:r>
              <a:rPr lang="zh-CN" altLang="en-US" smtClean="0"/>
              <a:t>表的所有元组全部进行完连接。 </a:t>
            </a:r>
          </a:p>
        </p:txBody>
      </p:sp>
      <p:pic>
        <p:nvPicPr>
          <p:cNvPr id="358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1106488"/>
            <a:ext cx="9632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832627BA-70B3-4D4D-AA17-FB6487709250}" type="slidenum">
              <a:rPr lang="zh-CN" altLang="en-US" sz="2000" smtClean="0"/>
              <a:pPr/>
              <a:t>34</a:t>
            </a:fld>
            <a:endParaRPr lang="en-US" altLang="zh-CN" sz="2000" smtClean="0"/>
          </a:p>
        </p:txBody>
      </p:sp>
      <p:sp>
        <p:nvSpPr>
          <p:cNvPr id="3686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08D12AB6-8C28-4992-8642-A6983C703473}" type="datetime1">
              <a:rPr lang="zh-CN" altLang="en-US" sz="1800" smtClean="0"/>
              <a:pPr/>
              <a:t>2018/5/9</a:t>
            </a:fld>
            <a:endParaRPr lang="en-US" altLang="zh-CN" sz="1000" smtClean="0"/>
          </a:p>
        </p:txBody>
      </p:sp>
      <p:sp>
        <p:nvSpPr>
          <p:cNvPr id="1642499" name="Rectangle 3"/>
          <p:cNvSpPr>
            <a:spLocks noGrp="1" noChangeArrowheads="1"/>
          </p:cNvSpPr>
          <p:nvPr>
            <p:ph type="title"/>
          </p:nvPr>
        </p:nvSpPr>
        <p:spPr/>
        <p:txBody>
          <a:bodyPr/>
          <a:lstStyle/>
          <a:p>
            <a:pPr defTabSz="914400">
              <a:defRPr/>
            </a:pPr>
            <a:r>
              <a:rPr lang="en-US" altLang="en-US" smtClean="0"/>
              <a:t>5.2.2	查询优化实例</a:t>
            </a:r>
            <a:endParaRPr lang="en-US" altLang="zh-CN" smtClean="0"/>
          </a:p>
        </p:txBody>
      </p:sp>
      <p:sp>
        <p:nvSpPr>
          <p:cNvPr id="1642500" name="Rectangle 4"/>
          <p:cNvSpPr>
            <a:spLocks noGrp="1" noChangeArrowheads="1"/>
          </p:cNvSpPr>
          <p:nvPr>
            <p:ph type="body" idx="1"/>
          </p:nvPr>
        </p:nvSpPr>
        <p:spPr>
          <a:xfrm>
            <a:off x="631825" y="1817688"/>
            <a:ext cx="9274175" cy="4995862"/>
          </a:xfrm>
        </p:spPr>
        <p:txBody>
          <a:bodyPr/>
          <a:lstStyle/>
          <a:p>
            <a:pPr marL="342900" indent="-342900" algn="just" defTabSz="914400">
              <a:lnSpc>
                <a:spcPct val="70000"/>
              </a:lnSpc>
              <a:buFont typeface="Wingdings" pitchFamily="2" charset="2"/>
              <a:buNone/>
            </a:pPr>
            <a:r>
              <a:rPr lang="en-US" altLang="zh-CN" sz="2000" smtClean="0">
                <a:solidFill>
                  <a:srgbClr val="0000FF"/>
                </a:solidFill>
              </a:rPr>
              <a:t>     </a:t>
            </a:r>
            <a:r>
              <a:rPr lang="en-US" altLang="zh-CN" smtClean="0">
                <a:solidFill>
                  <a:srgbClr val="0000FF"/>
                </a:solidFill>
              </a:rPr>
              <a:t>SC:10000</a:t>
            </a:r>
            <a:r>
              <a:rPr lang="zh-CN" altLang="en-US" smtClean="0">
                <a:solidFill>
                  <a:srgbClr val="0000FF"/>
                </a:solidFill>
              </a:rPr>
              <a:t>条，</a:t>
            </a:r>
            <a:r>
              <a:rPr lang="en-US" altLang="zh-CN" smtClean="0">
                <a:solidFill>
                  <a:srgbClr val="0000FF"/>
                </a:solidFill>
              </a:rPr>
              <a:t>Course:100</a:t>
            </a:r>
            <a:r>
              <a:rPr lang="zh-CN" altLang="en-US" smtClean="0">
                <a:solidFill>
                  <a:srgbClr val="0000FF"/>
                </a:solidFill>
              </a:rPr>
              <a:t>条,满足条件的元组为</a:t>
            </a:r>
            <a:r>
              <a:rPr lang="en-US" altLang="zh-CN" smtClean="0">
                <a:solidFill>
                  <a:srgbClr val="0000FF"/>
                </a:solidFill>
              </a:rPr>
              <a:t>100</a:t>
            </a:r>
            <a:r>
              <a:rPr lang="zh-CN" altLang="en-US" smtClean="0">
                <a:solidFill>
                  <a:srgbClr val="0000FF"/>
                </a:solidFill>
              </a:rPr>
              <a:t>个</a:t>
            </a:r>
          </a:p>
          <a:p>
            <a:pPr marL="342900" indent="-342900" defTabSz="914400">
              <a:lnSpc>
                <a:spcPct val="100000"/>
              </a:lnSpc>
              <a:spcBef>
                <a:spcPct val="0"/>
              </a:spcBef>
              <a:buClrTx/>
              <a:buSzTx/>
              <a:buFontTx/>
              <a:buNone/>
            </a:pPr>
            <a:r>
              <a:rPr lang="zh-CN" altLang="en-US" smtClean="0"/>
              <a:t>    假设内存被划分为</a:t>
            </a:r>
            <a:r>
              <a:rPr lang="en-US" altLang="zh-CN" smtClean="0"/>
              <a:t>6</a:t>
            </a:r>
            <a:r>
              <a:rPr lang="zh-CN" altLang="en-US" smtClean="0"/>
              <a:t>块，每块能装</a:t>
            </a:r>
            <a:r>
              <a:rPr lang="en-US" altLang="zh-CN" smtClean="0"/>
              <a:t>10</a:t>
            </a:r>
            <a:r>
              <a:rPr lang="zh-CN" altLang="en-US" smtClean="0"/>
              <a:t>个</a:t>
            </a:r>
            <a:r>
              <a:rPr lang="en-US" altLang="zh-CN" smtClean="0"/>
              <a:t>Course</a:t>
            </a:r>
            <a:r>
              <a:rPr lang="zh-CN" altLang="en-US" smtClean="0"/>
              <a:t>元组或</a:t>
            </a:r>
            <a:r>
              <a:rPr lang="en-US" altLang="zh-CN" smtClean="0"/>
              <a:t>100</a:t>
            </a:r>
            <a:r>
              <a:rPr lang="zh-CN" altLang="en-US" smtClean="0"/>
              <a:t>个</a:t>
            </a:r>
            <a:r>
              <a:rPr lang="en-US" altLang="zh-CN" smtClean="0"/>
              <a:t>SC</a:t>
            </a:r>
            <a:r>
              <a:rPr lang="zh-CN" altLang="en-US" smtClean="0"/>
              <a:t>元组。每次在内存中放</a:t>
            </a:r>
            <a:r>
              <a:rPr lang="en-US" altLang="zh-CN" smtClean="0"/>
              <a:t>5</a:t>
            </a:r>
            <a:r>
              <a:rPr lang="zh-CN" altLang="en-US" smtClean="0"/>
              <a:t>块</a:t>
            </a:r>
            <a:r>
              <a:rPr lang="en-US" altLang="zh-CN" smtClean="0"/>
              <a:t>Course</a:t>
            </a:r>
            <a:r>
              <a:rPr lang="zh-CN" altLang="en-US" smtClean="0"/>
              <a:t>元组和</a:t>
            </a:r>
            <a:r>
              <a:rPr lang="en-US" altLang="zh-CN" smtClean="0"/>
              <a:t>1</a:t>
            </a:r>
            <a:r>
              <a:rPr lang="zh-CN" altLang="en-US" smtClean="0"/>
              <a:t>块</a:t>
            </a:r>
            <a:r>
              <a:rPr lang="en-US" altLang="zh-CN" smtClean="0"/>
              <a:t>SC</a:t>
            </a:r>
            <a:r>
              <a:rPr lang="zh-CN" altLang="en-US" smtClean="0"/>
              <a:t>元组 </a:t>
            </a:r>
            <a:endParaRPr lang="zh-CN" altLang="en-US" smtClean="0">
              <a:solidFill>
                <a:srgbClr val="0000FF"/>
              </a:solidFill>
            </a:endParaRPr>
          </a:p>
          <a:p>
            <a:pPr marL="342900" indent="-342900" defTabSz="914400">
              <a:lnSpc>
                <a:spcPct val="100000"/>
              </a:lnSpc>
              <a:spcBef>
                <a:spcPct val="0"/>
              </a:spcBef>
              <a:buClrTx/>
              <a:buSzTx/>
              <a:buFontTx/>
              <a:buNone/>
            </a:pPr>
            <a:r>
              <a:rPr lang="en-US" altLang="zh-CN" smtClean="0"/>
              <a:t>①Course×SC</a:t>
            </a:r>
          </a:p>
          <a:p>
            <a:pPr marL="342900" indent="-342900" algn="just" defTabSz="914400">
              <a:lnSpc>
                <a:spcPct val="100000"/>
              </a:lnSpc>
              <a:spcBef>
                <a:spcPct val="0"/>
              </a:spcBef>
              <a:buFont typeface="Wingdings" pitchFamily="2" charset="2"/>
              <a:buNone/>
            </a:pPr>
            <a:r>
              <a:rPr lang="en-US" altLang="zh-CN" smtClean="0"/>
              <a:t>   </a:t>
            </a:r>
            <a:r>
              <a:rPr lang="zh-CN" altLang="en-US" smtClean="0"/>
              <a:t>读取总块数</a:t>
            </a:r>
            <a:r>
              <a:rPr lang="en-US" altLang="zh-CN" smtClean="0"/>
              <a:t>=</a:t>
            </a:r>
            <a:r>
              <a:rPr lang="zh-CN" altLang="en-US" smtClean="0"/>
              <a:t>读</a:t>
            </a:r>
            <a:r>
              <a:rPr lang="en-US" altLang="zh-CN" smtClean="0"/>
              <a:t>Course</a:t>
            </a:r>
            <a:r>
              <a:rPr lang="zh-CN" altLang="en-US" smtClean="0"/>
              <a:t>表的块数＋读</a:t>
            </a:r>
            <a:r>
              <a:rPr lang="en-US" altLang="zh-CN" smtClean="0"/>
              <a:t>SC</a:t>
            </a:r>
            <a:r>
              <a:rPr lang="zh-CN" altLang="en-US" smtClean="0"/>
              <a:t>表的块数组成</a:t>
            </a:r>
          </a:p>
          <a:p>
            <a:pPr marL="342900" indent="-342900" algn="just" defTabSz="914400">
              <a:lnSpc>
                <a:spcPct val="100000"/>
              </a:lnSpc>
              <a:spcBef>
                <a:spcPct val="0"/>
              </a:spcBef>
              <a:buFont typeface="Wingdings" pitchFamily="2" charset="2"/>
              <a:buNone/>
            </a:pPr>
            <a:r>
              <a:rPr lang="zh-CN" altLang="en-US" smtClean="0"/>
              <a:t>＝读</a:t>
            </a:r>
            <a:r>
              <a:rPr lang="en-US" altLang="zh-CN" smtClean="0"/>
              <a:t>Course</a:t>
            </a:r>
            <a:r>
              <a:rPr lang="zh-CN" altLang="en-US" smtClean="0"/>
              <a:t>表的块数</a:t>
            </a:r>
            <a:r>
              <a:rPr lang="en-US" altLang="zh-CN" smtClean="0"/>
              <a:t>+ </a:t>
            </a:r>
            <a:r>
              <a:rPr lang="zh-CN" altLang="en-US" smtClean="0"/>
              <a:t>读</a:t>
            </a:r>
            <a:r>
              <a:rPr lang="en-US" altLang="zh-CN" smtClean="0"/>
              <a:t>SC</a:t>
            </a:r>
            <a:r>
              <a:rPr lang="zh-CN" altLang="en-US" smtClean="0"/>
              <a:t>表遍数*每遍块数</a:t>
            </a:r>
          </a:p>
          <a:p>
            <a:pPr marL="342900" indent="-342900" defTabSz="914400">
              <a:lnSpc>
                <a:spcPct val="100000"/>
              </a:lnSpc>
              <a:spcBef>
                <a:spcPct val="0"/>
              </a:spcBef>
              <a:buFont typeface="Wingdings" pitchFamily="2" charset="2"/>
              <a:buNone/>
            </a:pPr>
            <a:r>
              <a:rPr lang="zh-CN" altLang="en-US" smtClean="0"/>
              <a:t>		</a:t>
            </a:r>
            <a:r>
              <a:rPr lang="zh-CN" altLang="en-US" smtClean="0">
                <a:latin typeface="Courier New" pitchFamily="49" charset="0"/>
              </a:rPr>
              <a:t> </a:t>
            </a:r>
            <a:endParaRPr lang="en-US" altLang="zh-CN" smtClean="0"/>
          </a:p>
          <a:p>
            <a:pPr marL="342900" indent="-342900" algn="just" defTabSz="914400">
              <a:lnSpc>
                <a:spcPct val="100000"/>
              </a:lnSpc>
              <a:spcBef>
                <a:spcPct val="0"/>
              </a:spcBef>
              <a:buFont typeface="Wingdings" pitchFamily="2" charset="2"/>
              <a:buNone/>
            </a:pPr>
            <a:r>
              <a:rPr lang="en-US" altLang="zh-CN" smtClean="0"/>
              <a:t>            </a:t>
            </a:r>
          </a:p>
          <a:p>
            <a:pPr marL="342900" indent="-342900" algn="just" defTabSz="914400">
              <a:lnSpc>
                <a:spcPct val="100000"/>
              </a:lnSpc>
              <a:spcBef>
                <a:spcPct val="0"/>
              </a:spcBef>
              <a:buFont typeface="Wingdings" pitchFamily="2" charset="2"/>
              <a:buNone/>
            </a:pPr>
            <a:r>
              <a:rPr lang="en-US" altLang="zh-CN" smtClean="0"/>
              <a:t> </a:t>
            </a:r>
            <a:r>
              <a:rPr lang="zh-CN" altLang="en-US" smtClean="0"/>
              <a:t>＝</a:t>
            </a:r>
            <a:r>
              <a:rPr lang="en-US" altLang="zh-CN" smtClean="0"/>
              <a:t>10</a:t>
            </a:r>
            <a:r>
              <a:rPr lang="zh-CN" altLang="en-US" smtClean="0"/>
              <a:t>＋</a:t>
            </a:r>
            <a:r>
              <a:rPr lang="en-US" altLang="zh-CN" smtClean="0"/>
              <a:t>2×100 </a:t>
            </a:r>
            <a:r>
              <a:rPr lang="zh-CN" altLang="en-US" smtClean="0"/>
              <a:t>＝</a:t>
            </a:r>
            <a:r>
              <a:rPr lang="en-US" altLang="zh-CN" smtClean="0"/>
              <a:t>210</a:t>
            </a:r>
            <a:r>
              <a:rPr lang="zh-CN" altLang="en-US" smtClean="0"/>
              <a:t>块 </a:t>
            </a:r>
            <a:endParaRPr lang="en-US" altLang="zh-CN" smtClean="0"/>
          </a:p>
          <a:p>
            <a:pPr marL="342900" indent="-342900" defTabSz="914400">
              <a:lnSpc>
                <a:spcPct val="100000"/>
              </a:lnSpc>
              <a:spcBef>
                <a:spcPct val="0"/>
              </a:spcBef>
              <a:buFont typeface="Wingdings" pitchFamily="2" charset="2"/>
              <a:buNone/>
            </a:pPr>
            <a:r>
              <a:rPr lang="en-US" altLang="zh-CN" smtClean="0"/>
              <a:t>    </a:t>
            </a:r>
            <a:r>
              <a:rPr lang="zh-CN" altLang="en-US" smtClean="0">
                <a:solidFill>
                  <a:srgbClr val="FF0000"/>
                </a:solidFill>
              </a:rPr>
              <a:t>读数据时间</a:t>
            </a:r>
            <a:r>
              <a:rPr lang="en-US" altLang="zh-CN" smtClean="0"/>
              <a:t>=210/20=10.5</a:t>
            </a:r>
            <a:r>
              <a:rPr lang="zh-CN" altLang="en-US" smtClean="0"/>
              <a:t>秒     </a:t>
            </a:r>
            <a:r>
              <a:rPr lang="zh-CN" altLang="en-US" smtClean="0">
                <a:solidFill>
                  <a:srgbClr val="0000FF"/>
                </a:solidFill>
              </a:rPr>
              <a:t>读写速度：</a:t>
            </a:r>
            <a:r>
              <a:rPr lang="en-US" altLang="zh-CN" smtClean="0">
                <a:solidFill>
                  <a:srgbClr val="0000FF"/>
                </a:solidFill>
              </a:rPr>
              <a:t>20</a:t>
            </a:r>
            <a:r>
              <a:rPr lang="zh-CN" altLang="en-US" smtClean="0">
                <a:solidFill>
                  <a:srgbClr val="0000FF"/>
                </a:solidFill>
              </a:rPr>
              <a:t>块</a:t>
            </a:r>
            <a:r>
              <a:rPr lang="en-US" altLang="zh-CN" smtClean="0">
                <a:solidFill>
                  <a:srgbClr val="0000FF"/>
                </a:solidFill>
              </a:rPr>
              <a:t>/</a:t>
            </a:r>
            <a:r>
              <a:rPr lang="zh-CN" altLang="en-US" smtClean="0">
                <a:solidFill>
                  <a:srgbClr val="0000FF"/>
                </a:solidFill>
              </a:rPr>
              <a:t>秒</a:t>
            </a:r>
          </a:p>
          <a:p>
            <a:pPr marL="342900" indent="-342900" algn="just" defTabSz="914400">
              <a:lnSpc>
                <a:spcPct val="100000"/>
              </a:lnSpc>
              <a:spcBef>
                <a:spcPct val="0"/>
              </a:spcBef>
              <a:buFont typeface="Wingdings" pitchFamily="2" charset="2"/>
              <a:buNone/>
            </a:pPr>
            <a:r>
              <a:rPr lang="zh-CN" altLang="en-US" smtClean="0"/>
              <a:t>	中间结果大小 </a:t>
            </a:r>
            <a:r>
              <a:rPr lang="en-US" altLang="zh-CN" smtClean="0"/>
              <a:t>= 10000*100 = 10</a:t>
            </a:r>
            <a:r>
              <a:rPr lang="en-US" altLang="zh-CN" baseline="50000" smtClean="0"/>
              <a:t>6</a:t>
            </a:r>
            <a:r>
              <a:rPr lang="en-US" altLang="zh-CN" smtClean="0"/>
              <a:t>       (</a:t>
            </a:r>
            <a:r>
              <a:rPr lang="zh-CN" altLang="en-US" smtClean="0"/>
              <a:t>条元组</a:t>
            </a:r>
            <a:r>
              <a:rPr lang="en-US" altLang="zh-CN" smtClean="0"/>
              <a:t>)</a:t>
            </a:r>
          </a:p>
          <a:p>
            <a:pPr marL="342900" indent="-342900" algn="just" defTabSz="914400">
              <a:lnSpc>
                <a:spcPct val="100000"/>
              </a:lnSpc>
              <a:spcBef>
                <a:spcPct val="0"/>
              </a:spcBef>
              <a:buFont typeface="Wingdings" pitchFamily="2" charset="2"/>
              <a:buNone/>
            </a:pPr>
            <a:r>
              <a:rPr lang="en-US" altLang="zh-CN" smtClean="0"/>
              <a:t>	</a:t>
            </a:r>
            <a:r>
              <a:rPr lang="zh-CN" altLang="en-US" smtClean="0">
                <a:solidFill>
                  <a:srgbClr val="FF0000"/>
                </a:solidFill>
              </a:rPr>
              <a:t>写中间结果时间</a:t>
            </a:r>
            <a:r>
              <a:rPr lang="en-US" altLang="zh-CN" smtClean="0"/>
              <a:t>= 10</a:t>
            </a:r>
            <a:r>
              <a:rPr lang="en-US" altLang="zh-CN" baseline="50000" smtClean="0"/>
              <a:t>6</a:t>
            </a:r>
            <a:r>
              <a:rPr lang="en-US" altLang="zh-CN" smtClean="0"/>
              <a:t> /10/20=5000</a:t>
            </a:r>
            <a:r>
              <a:rPr lang="zh-CN" altLang="en-US" smtClean="0"/>
              <a:t>秒</a:t>
            </a:r>
            <a:r>
              <a:rPr lang="zh-CN" altLang="en-US" smtClean="0">
                <a:latin typeface="Courier New" pitchFamily="49" charset="0"/>
              </a:rPr>
              <a:t> </a:t>
            </a:r>
            <a:r>
              <a:rPr lang="zh-CN" altLang="en-US" smtClean="0">
                <a:solidFill>
                  <a:srgbClr val="0000FF"/>
                </a:solidFill>
              </a:rPr>
              <a:t>每块装</a:t>
            </a:r>
            <a:r>
              <a:rPr lang="en-US" altLang="zh-CN" smtClean="0">
                <a:solidFill>
                  <a:srgbClr val="0000FF"/>
                </a:solidFill>
              </a:rPr>
              <a:t>10</a:t>
            </a:r>
            <a:r>
              <a:rPr lang="zh-CN" altLang="en-US" smtClean="0">
                <a:solidFill>
                  <a:srgbClr val="0000FF"/>
                </a:solidFill>
              </a:rPr>
              <a:t>个元组</a:t>
            </a:r>
          </a:p>
        </p:txBody>
      </p:sp>
      <p:pic>
        <p:nvPicPr>
          <p:cNvPr id="368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1106488"/>
            <a:ext cx="9632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509" name="Group 13"/>
          <p:cNvGrpSpPr>
            <a:grpSpLocks/>
          </p:cNvGrpSpPr>
          <p:nvPr/>
        </p:nvGrpSpPr>
        <p:grpSpPr bwMode="auto">
          <a:xfrm>
            <a:off x="2136775" y="4149725"/>
            <a:ext cx="4832350" cy="1085850"/>
            <a:chOff x="1346" y="2614"/>
            <a:chExt cx="3044" cy="684"/>
          </a:xfrm>
        </p:grpSpPr>
        <p:graphicFrame>
          <p:nvGraphicFramePr>
            <p:cNvPr id="36872" name="Object 9"/>
            <p:cNvGraphicFramePr>
              <a:graphicFrameLocks noChangeAspect="1"/>
            </p:cNvGraphicFramePr>
            <p:nvPr/>
          </p:nvGraphicFramePr>
          <p:xfrm>
            <a:off x="1346" y="2614"/>
            <a:ext cx="673" cy="650"/>
          </p:xfrm>
          <a:graphic>
            <a:graphicData uri="http://schemas.openxmlformats.org/presentationml/2006/ole">
              <mc:AlternateContent xmlns:mc="http://schemas.openxmlformats.org/markup-compatibility/2006">
                <mc:Choice xmlns:v="urn:schemas-microsoft-com:vml" Requires="v">
                  <p:oleObj spid="_x0000_s36896" name="公式" r:id="rId4" imgW="418918" imgH="406224" progId="Equation.3">
                    <p:embed/>
                  </p:oleObj>
                </mc:Choice>
                <mc:Fallback>
                  <p:oleObj name="公式" r:id="rId4" imgW="418918" imgH="406224"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6" y="2614"/>
                          <a:ext cx="67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3" name="Object 8"/>
            <p:cNvGraphicFramePr>
              <a:graphicFrameLocks noChangeAspect="1"/>
            </p:cNvGraphicFramePr>
            <p:nvPr/>
          </p:nvGraphicFramePr>
          <p:xfrm>
            <a:off x="2299" y="2614"/>
            <a:ext cx="839" cy="650"/>
          </p:xfrm>
          <a:graphic>
            <a:graphicData uri="http://schemas.openxmlformats.org/presentationml/2006/ole">
              <mc:AlternateContent xmlns:mc="http://schemas.openxmlformats.org/markup-compatibility/2006">
                <mc:Choice xmlns:v="urn:schemas-microsoft-com:vml" Requires="v">
                  <p:oleObj spid="_x0000_s36897" name="公式" r:id="rId6" imgW="533169" imgH="406224" progId="Equation.3">
                    <p:embed/>
                  </p:oleObj>
                </mc:Choice>
                <mc:Fallback>
                  <p:oleObj name="公式" r:id="rId6" imgW="533169" imgH="406224"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9" y="2614"/>
                          <a:ext cx="839"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4" name="Object 7"/>
            <p:cNvGraphicFramePr>
              <a:graphicFrameLocks noChangeAspect="1"/>
            </p:cNvGraphicFramePr>
            <p:nvPr/>
          </p:nvGraphicFramePr>
          <p:xfrm>
            <a:off x="3524" y="2659"/>
            <a:ext cx="866" cy="639"/>
          </p:xfrm>
          <a:graphic>
            <a:graphicData uri="http://schemas.openxmlformats.org/presentationml/2006/ole">
              <mc:AlternateContent xmlns:mc="http://schemas.openxmlformats.org/markup-compatibility/2006">
                <mc:Choice xmlns:v="urn:schemas-microsoft-com:vml" Requires="v">
                  <p:oleObj spid="_x0000_s36898" name="公式" r:id="rId8" imgW="545626" imgH="406048" progId="Equation.3">
                    <p:embed/>
                  </p:oleObj>
                </mc:Choice>
                <mc:Fallback>
                  <p:oleObj name="公式" r:id="rId8" imgW="545626" imgH="406048"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24" y="2659"/>
                          <a:ext cx="866"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42500">
                                            <p:txEl>
                                              <p:pRg st="0" end="0"/>
                                            </p:txEl>
                                          </p:spTgt>
                                        </p:tgtEl>
                                        <p:attrNameLst>
                                          <p:attrName>style.visibility</p:attrName>
                                        </p:attrNameLst>
                                      </p:cBhvr>
                                      <p:to>
                                        <p:strVal val="visible"/>
                                      </p:to>
                                    </p:set>
                                    <p:animEffect transition="in" filter="wipe(up)">
                                      <p:cBhvr>
                                        <p:cTn id="7" dur="1000"/>
                                        <p:tgtEl>
                                          <p:spTgt spid="16425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42500">
                                            <p:txEl>
                                              <p:pRg st="1" end="1"/>
                                            </p:txEl>
                                          </p:spTgt>
                                        </p:tgtEl>
                                        <p:attrNameLst>
                                          <p:attrName>style.visibility</p:attrName>
                                        </p:attrNameLst>
                                      </p:cBhvr>
                                      <p:to>
                                        <p:strVal val="visible"/>
                                      </p:to>
                                    </p:set>
                                    <p:animEffect transition="in" filter="wipe(up)">
                                      <p:cBhvr>
                                        <p:cTn id="12" dur="1000"/>
                                        <p:tgtEl>
                                          <p:spTgt spid="16425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42500">
                                            <p:txEl>
                                              <p:pRg st="2" end="2"/>
                                            </p:txEl>
                                          </p:spTgt>
                                        </p:tgtEl>
                                        <p:attrNameLst>
                                          <p:attrName>style.visibility</p:attrName>
                                        </p:attrNameLst>
                                      </p:cBhvr>
                                      <p:to>
                                        <p:strVal val="visible"/>
                                      </p:to>
                                    </p:set>
                                    <p:animEffect transition="in" filter="wipe(up)">
                                      <p:cBhvr>
                                        <p:cTn id="17" dur="1000"/>
                                        <p:tgtEl>
                                          <p:spTgt spid="164250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42500">
                                            <p:txEl>
                                              <p:pRg st="3" end="3"/>
                                            </p:txEl>
                                          </p:spTgt>
                                        </p:tgtEl>
                                        <p:attrNameLst>
                                          <p:attrName>style.visibility</p:attrName>
                                        </p:attrNameLst>
                                      </p:cBhvr>
                                      <p:to>
                                        <p:strVal val="visible"/>
                                      </p:to>
                                    </p:set>
                                    <p:animEffect transition="in" filter="wipe(up)">
                                      <p:cBhvr>
                                        <p:cTn id="22" dur="1000"/>
                                        <p:tgtEl>
                                          <p:spTgt spid="164250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42500">
                                            <p:txEl>
                                              <p:pRg st="4" end="4"/>
                                            </p:txEl>
                                          </p:spTgt>
                                        </p:tgtEl>
                                        <p:attrNameLst>
                                          <p:attrName>style.visibility</p:attrName>
                                        </p:attrNameLst>
                                      </p:cBhvr>
                                      <p:to>
                                        <p:strVal val="visible"/>
                                      </p:to>
                                    </p:set>
                                    <p:animEffect transition="in" filter="wipe(up)">
                                      <p:cBhvr>
                                        <p:cTn id="27" dur="1000"/>
                                        <p:tgtEl>
                                          <p:spTgt spid="164250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42500">
                                            <p:txEl>
                                              <p:pRg st="5" end="5"/>
                                            </p:txEl>
                                          </p:spTgt>
                                        </p:tgtEl>
                                        <p:attrNameLst>
                                          <p:attrName>style.visibility</p:attrName>
                                        </p:attrNameLst>
                                      </p:cBhvr>
                                      <p:to>
                                        <p:strVal val="visible"/>
                                      </p:to>
                                    </p:set>
                                    <p:animEffect transition="in" filter="wipe(up)">
                                      <p:cBhvr>
                                        <p:cTn id="32" dur="1000"/>
                                        <p:tgtEl>
                                          <p:spTgt spid="164250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642500">
                                            <p:txEl>
                                              <p:pRg st="6" end="6"/>
                                            </p:txEl>
                                          </p:spTgt>
                                        </p:tgtEl>
                                        <p:attrNameLst>
                                          <p:attrName>style.visibility</p:attrName>
                                        </p:attrNameLst>
                                      </p:cBhvr>
                                      <p:to>
                                        <p:strVal val="visible"/>
                                      </p:to>
                                    </p:set>
                                    <p:animEffect transition="in" filter="wipe(up)">
                                      <p:cBhvr>
                                        <p:cTn id="37" dur="1000"/>
                                        <p:tgtEl>
                                          <p:spTgt spid="164250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642500">
                                            <p:txEl>
                                              <p:pRg st="7" end="7"/>
                                            </p:txEl>
                                          </p:spTgt>
                                        </p:tgtEl>
                                        <p:attrNameLst>
                                          <p:attrName>style.visibility</p:attrName>
                                        </p:attrNameLst>
                                      </p:cBhvr>
                                      <p:to>
                                        <p:strVal val="visible"/>
                                      </p:to>
                                    </p:set>
                                    <p:animEffect transition="in" filter="wipe(up)">
                                      <p:cBhvr>
                                        <p:cTn id="42" dur="1000"/>
                                        <p:tgtEl>
                                          <p:spTgt spid="164250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642500">
                                            <p:txEl>
                                              <p:pRg st="8" end="8"/>
                                            </p:txEl>
                                          </p:spTgt>
                                        </p:tgtEl>
                                        <p:attrNameLst>
                                          <p:attrName>style.visibility</p:attrName>
                                        </p:attrNameLst>
                                      </p:cBhvr>
                                      <p:to>
                                        <p:strVal val="visible"/>
                                      </p:to>
                                    </p:set>
                                    <p:animEffect transition="in" filter="wipe(up)">
                                      <p:cBhvr>
                                        <p:cTn id="47" dur="1000"/>
                                        <p:tgtEl>
                                          <p:spTgt spid="1642500">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642500">
                                            <p:txEl>
                                              <p:pRg st="9" end="9"/>
                                            </p:txEl>
                                          </p:spTgt>
                                        </p:tgtEl>
                                        <p:attrNameLst>
                                          <p:attrName>style.visibility</p:attrName>
                                        </p:attrNameLst>
                                      </p:cBhvr>
                                      <p:to>
                                        <p:strVal val="visible"/>
                                      </p:to>
                                    </p:set>
                                    <p:animEffect transition="in" filter="wipe(up)">
                                      <p:cBhvr>
                                        <p:cTn id="52" dur="1000"/>
                                        <p:tgtEl>
                                          <p:spTgt spid="1642500">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42500">
                                            <p:txEl>
                                              <p:pRg st="10" end="10"/>
                                            </p:txEl>
                                          </p:spTgt>
                                        </p:tgtEl>
                                        <p:attrNameLst>
                                          <p:attrName>style.visibility</p:attrName>
                                        </p:attrNameLst>
                                      </p:cBhvr>
                                      <p:to>
                                        <p:strVal val="visible"/>
                                      </p:to>
                                    </p:set>
                                    <p:animEffect transition="in" filter="wipe(up)">
                                      <p:cBhvr>
                                        <p:cTn id="57" dur="1000"/>
                                        <p:tgtEl>
                                          <p:spTgt spid="1642500">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642509"/>
                                        </p:tgtEl>
                                        <p:attrNameLst>
                                          <p:attrName>style.visibility</p:attrName>
                                        </p:attrNameLst>
                                      </p:cBhvr>
                                      <p:to>
                                        <p:strVal val="visible"/>
                                      </p:to>
                                    </p:set>
                                    <p:animEffect transition="in" filter="blinds(horizontal)">
                                      <p:cBhvr>
                                        <p:cTn id="62" dur="500"/>
                                        <p:tgtEl>
                                          <p:spTgt spid="1642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50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36704C7-E8B1-4486-8B14-AAED9BCD5E2A}" type="slidenum">
              <a:rPr lang="zh-CN" altLang="en-US" sz="2000" smtClean="0"/>
              <a:pPr/>
              <a:t>35</a:t>
            </a:fld>
            <a:endParaRPr lang="en-US" altLang="zh-CN" sz="2000" smtClean="0"/>
          </a:p>
        </p:txBody>
      </p:sp>
      <p:sp>
        <p:nvSpPr>
          <p:cNvPr id="3789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7F44CDC-D5AF-444C-8990-35380E4004C7}" type="datetime1">
              <a:rPr lang="zh-CN" altLang="en-US" sz="1800" smtClean="0"/>
              <a:pPr/>
              <a:t>2018/5/9</a:t>
            </a:fld>
            <a:endParaRPr lang="en-US" altLang="zh-CN" sz="1000" smtClean="0"/>
          </a:p>
        </p:txBody>
      </p:sp>
      <p:sp>
        <p:nvSpPr>
          <p:cNvPr id="1643531" name="Rectangle 11"/>
          <p:cNvSpPr>
            <a:spLocks noChangeArrowheads="1"/>
          </p:cNvSpPr>
          <p:nvPr/>
        </p:nvSpPr>
        <p:spPr bwMode="auto">
          <a:xfrm>
            <a:off x="0" y="3933825"/>
            <a:ext cx="9906000" cy="790575"/>
          </a:xfrm>
          <a:prstGeom prst="rect">
            <a:avLst/>
          </a:prstGeom>
          <a:solidFill>
            <a:srgbClr val="FFCC99"/>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643530" name="Rectangle 10"/>
          <p:cNvSpPr>
            <a:spLocks noChangeArrowheads="1"/>
          </p:cNvSpPr>
          <p:nvPr/>
        </p:nvSpPr>
        <p:spPr bwMode="auto">
          <a:xfrm>
            <a:off x="0" y="2060575"/>
            <a:ext cx="9906000" cy="720725"/>
          </a:xfrm>
          <a:prstGeom prst="rect">
            <a:avLst/>
          </a:prstGeom>
          <a:solidFill>
            <a:srgbClr val="FFCC99"/>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643523" name="Rectangle 3"/>
          <p:cNvSpPr>
            <a:spLocks noGrp="1" noChangeArrowheads="1"/>
          </p:cNvSpPr>
          <p:nvPr>
            <p:ph type="title"/>
          </p:nvPr>
        </p:nvSpPr>
        <p:spPr/>
        <p:txBody>
          <a:bodyPr/>
          <a:lstStyle/>
          <a:p>
            <a:pPr defTabSz="914400">
              <a:defRPr/>
            </a:pPr>
            <a:r>
              <a:rPr lang="en-US" altLang="en-US" smtClean="0"/>
              <a:t>5.2.2	查询优化实例</a:t>
            </a:r>
            <a:endParaRPr lang="en-US" altLang="zh-CN" smtClean="0"/>
          </a:p>
        </p:txBody>
      </p:sp>
      <p:sp>
        <p:nvSpPr>
          <p:cNvPr id="1643524" name="Rectangle 4"/>
          <p:cNvSpPr>
            <a:spLocks noGrp="1" noChangeArrowheads="1"/>
          </p:cNvSpPr>
          <p:nvPr>
            <p:ph type="body" idx="1"/>
          </p:nvPr>
        </p:nvSpPr>
        <p:spPr>
          <a:xfrm>
            <a:off x="415925" y="1125538"/>
            <a:ext cx="9274175" cy="5184775"/>
          </a:xfrm>
        </p:spPr>
        <p:txBody>
          <a:bodyPr/>
          <a:lstStyle/>
          <a:p>
            <a:pPr marL="342900" indent="-342900" algn="just" defTabSz="914400">
              <a:lnSpc>
                <a:spcPct val="70000"/>
              </a:lnSpc>
              <a:buFont typeface="Wingdings" pitchFamily="2" charset="2"/>
              <a:buNone/>
            </a:pPr>
            <a:endParaRPr lang="zh-CN" altLang="en-US" sz="2400" smtClean="0"/>
          </a:p>
          <a:p>
            <a:pPr marL="342900" indent="-342900" algn="just" defTabSz="914400">
              <a:lnSpc>
                <a:spcPct val="70000"/>
              </a:lnSpc>
              <a:buFont typeface="Wingdings" pitchFamily="2" charset="2"/>
              <a:buNone/>
            </a:pPr>
            <a:r>
              <a:rPr lang="en-US" altLang="zh-CN" sz="2000" smtClean="0">
                <a:latin typeface="Courier New" pitchFamily="49" charset="0"/>
              </a:rPr>
              <a:t> </a:t>
            </a:r>
            <a:endParaRPr lang="en-US" altLang="zh-CN" sz="2000" smtClean="0"/>
          </a:p>
          <a:p>
            <a:pPr marL="342900" indent="-342900" defTabSz="914400">
              <a:spcBef>
                <a:spcPct val="0"/>
              </a:spcBef>
              <a:buClrTx/>
              <a:buSzTx/>
              <a:buFontTx/>
              <a:buNone/>
            </a:pPr>
            <a:r>
              <a:rPr lang="en-US" altLang="zh-CN" smtClean="0"/>
              <a:t>①Course×SC</a:t>
            </a:r>
          </a:p>
          <a:p>
            <a:pPr marL="342900" indent="-342900" algn="just" defTabSz="914400">
              <a:spcBef>
                <a:spcPct val="0"/>
              </a:spcBef>
              <a:buFont typeface="Wingdings" pitchFamily="2" charset="2"/>
              <a:buNone/>
            </a:pPr>
            <a:r>
              <a:rPr lang="zh-CN" altLang="en-US" smtClean="0">
                <a:solidFill>
                  <a:srgbClr val="FF0000"/>
                </a:solidFill>
              </a:rPr>
              <a:t>    读数据时间</a:t>
            </a:r>
            <a:r>
              <a:rPr lang="en-US" altLang="zh-CN" smtClean="0"/>
              <a:t>=10.5</a:t>
            </a:r>
            <a:r>
              <a:rPr lang="zh-CN" altLang="en-US" smtClean="0"/>
              <a:t>秒     </a:t>
            </a:r>
            <a:r>
              <a:rPr lang="zh-CN" altLang="en-US" smtClean="0">
                <a:solidFill>
                  <a:srgbClr val="0000FF"/>
                </a:solidFill>
              </a:rPr>
              <a:t>读写速度：</a:t>
            </a:r>
            <a:r>
              <a:rPr lang="en-US" altLang="zh-CN" smtClean="0">
                <a:solidFill>
                  <a:srgbClr val="0000FF"/>
                </a:solidFill>
              </a:rPr>
              <a:t>20</a:t>
            </a:r>
            <a:r>
              <a:rPr lang="zh-CN" altLang="en-US" smtClean="0">
                <a:solidFill>
                  <a:srgbClr val="0000FF"/>
                </a:solidFill>
              </a:rPr>
              <a:t>块</a:t>
            </a:r>
            <a:r>
              <a:rPr lang="en-US" altLang="zh-CN" smtClean="0">
                <a:solidFill>
                  <a:srgbClr val="0000FF"/>
                </a:solidFill>
              </a:rPr>
              <a:t>/</a:t>
            </a:r>
            <a:r>
              <a:rPr lang="zh-CN" altLang="en-US" smtClean="0">
                <a:solidFill>
                  <a:srgbClr val="0000FF"/>
                </a:solidFill>
              </a:rPr>
              <a:t>秒</a:t>
            </a:r>
          </a:p>
          <a:p>
            <a:pPr marL="342900" indent="-342900" algn="just" defTabSz="914400">
              <a:spcBef>
                <a:spcPct val="0"/>
              </a:spcBef>
              <a:buFont typeface="Wingdings" pitchFamily="2" charset="2"/>
              <a:buNone/>
            </a:pPr>
            <a:r>
              <a:rPr lang="zh-CN" altLang="en-US" smtClean="0"/>
              <a:t>	</a:t>
            </a:r>
            <a:r>
              <a:rPr lang="zh-CN" altLang="en-US" smtClean="0">
                <a:solidFill>
                  <a:srgbClr val="FF0000"/>
                </a:solidFill>
              </a:rPr>
              <a:t>写中间结果时间</a:t>
            </a:r>
            <a:r>
              <a:rPr lang="en-US" altLang="zh-CN" smtClean="0"/>
              <a:t>=5000</a:t>
            </a:r>
            <a:r>
              <a:rPr lang="zh-CN" altLang="en-US" smtClean="0"/>
              <a:t>秒</a:t>
            </a:r>
            <a:r>
              <a:rPr lang="zh-CN" altLang="en-US" smtClean="0">
                <a:latin typeface="Courier New" pitchFamily="49" charset="0"/>
              </a:rPr>
              <a:t> </a:t>
            </a:r>
            <a:r>
              <a:rPr lang="zh-CN" altLang="en-US" smtClean="0">
                <a:solidFill>
                  <a:srgbClr val="0000FF"/>
                </a:solidFill>
              </a:rPr>
              <a:t>每块装</a:t>
            </a:r>
            <a:r>
              <a:rPr lang="en-US" altLang="zh-CN" smtClean="0">
                <a:solidFill>
                  <a:srgbClr val="0000FF"/>
                </a:solidFill>
              </a:rPr>
              <a:t>10</a:t>
            </a:r>
            <a:r>
              <a:rPr lang="zh-CN" altLang="en-US" smtClean="0">
                <a:solidFill>
                  <a:srgbClr val="0000FF"/>
                </a:solidFill>
              </a:rPr>
              <a:t>个元组</a:t>
            </a:r>
          </a:p>
          <a:p>
            <a:pPr marL="342900" indent="-342900" algn="just" defTabSz="914400">
              <a:spcBef>
                <a:spcPct val="0"/>
              </a:spcBef>
              <a:buFont typeface="Wingdings" pitchFamily="2" charset="2"/>
              <a:buNone/>
            </a:pPr>
            <a:r>
              <a:rPr lang="en-US" altLang="zh-CN" smtClean="0"/>
              <a:t>② </a:t>
            </a:r>
            <a:r>
              <a:rPr lang="en-US" altLang="zh-CN" smtClean="0">
                <a:sym typeface="Symbol" pitchFamily="18" charset="2"/>
              </a:rPr>
              <a:t></a:t>
            </a:r>
            <a:r>
              <a:rPr lang="en-US" altLang="zh-CN" smtClean="0"/>
              <a:t> </a:t>
            </a:r>
          </a:p>
          <a:p>
            <a:pPr marL="342900" indent="-342900" algn="just" defTabSz="914400">
              <a:spcBef>
                <a:spcPct val="0"/>
              </a:spcBef>
              <a:buFont typeface="Wingdings" pitchFamily="2" charset="2"/>
              <a:buNone/>
            </a:pPr>
            <a:r>
              <a:rPr lang="zh-CN" altLang="en-US" smtClean="0"/>
              <a:t>     需要将上一步已经连接好的</a:t>
            </a:r>
            <a:r>
              <a:rPr lang="en-US" altLang="zh-CN" smtClean="0"/>
              <a:t>10</a:t>
            </a:r>
            <a:r>
              <a:rPr lang="en-US" altLang="zh-CN" baseline="30000" smtClean="0"/>
              <a:t>6</a:t>
            </a:r>
            <a:r>
              <a:rPr lang="zh-CN" altLang="en-US" smtClean="0"/>
              <a:t>个元组重新读入内存，按照选择条件选取满足条件的元组。</a:t>
            </a:r>
          </a:p>
          <a:p>
            <a:pPr marL="342900" indent="-342900" algn="just" defTabSz="914400">
              <a:spcBef>
                <a:spcPct val="0"/>
              </a:spcBef>
              <a:buFont typeface="Wingdings" pitchFamily="2" charset="2"/>
              <a:buNone/>
            </a:pPr>
            <a:r>
              <a:rPr lang="zh-CN" altLang="en-US" smtClean="0"/>
              <a:t>     假定内存处理时间忽略，</a:t>
            </a:r>
            <a:r>
              <a:rPr lang="zh-CN" altLang="en-US" smtClean="0">
                <a:solidFill>
                  <a:srgbClr val="FF0000"/>
                </a:solidFill>
              </a:rPr>
              <a:t>读数据时间</a:t>
            </a:r>
            <a:r>
              <a:rPr lang="en-US" altLang="zh-CN" smtClean="0"/>
              <a:t>=5000</a:t>
            </a:r>
            <a:r>
              <a:rPr lang="zh-CN" altLang="en-US" smtClean="0"/>
              <a:t>秒  </a:t>
            </a:r>
            <a:r>
              <a:rPr lang="zh-CN" altLang="en-US" smtClean="0">
                <a:solidFill>
                  <a:srgbClr val="0000FF"/>
                </a:solidFill>
              </a:rPr>
              <a:t>与写文件一样</a:t>
            </a:r>
            <a:r>
              <a:rPr lang="en-US" altLang="zh-CN" smtClean="0">
                <a:solidFill>
                  <a:srgbClr val="0000FF"/>
                </a:solidFill>
              </a:rPr>
              <a:t>,</a:t>
            </a:r>
            <a:r>
              <a:rPr lang="zh-CN" altLang="en-US" smtClean="0">
                <a:solidFill>
                  <a:srgbClr val="0000FF"/>
                </a:solidFill>
              </a:rPr>
              <a:t>忽略内存处理时间</a:t>
            </a:r>
            <a:r>
              <a:rPr lang="zh-CN" altLang="en-US" smtClean="0"/>
              <a:t>。</a:t>
            </a:r>
          </a:p>
          <a:p>
            <a:pPr marL="342900" indent="-342900" algn="just" defTabSz="914400">
              <a:spcBef>
                <a:spcPct val="0"/>
              </a:spcBef>
              <a:buFont typeface="Wingdings" pitchFamily="2" charset="2"/>
              <a:buNone/>
            </a:pPr>
            <a:r>
              <a:rPr lang="zh-CN" altLang="en-US" smtClean="0"/>
              <a:t>     满足条件的元组为</a:t>
            </a:r>
            <a:r>
              <a:rPr lang="en-US" altLang="zh-CN" smtClean="0"/>
              <a:t>100</a:t>
            </a:r>
            <a:r>
              <a:rPr lang="zh-CN" altLang="en-US" smtClean="0"/>
              <a:t>个，可以全部放在内存</a:t>
            </a:r>
          </a:p>
          <a:p>
            <a:pPr marL="342900" indent="-342900" algn="just" defTabSz="914400">
              <a:spcBef>
                <a:spcPct val="0"/>
              </a:spcBef>
              <a:buFont typeface="Wingdings" pitchFamily="2" charset="2"/>
              <a:buNone/>
            </a:pPr>
            <a:r>
              <a:rPr lang="en-US" altLang="zh-CN" smtClean="0"/>
              <a:t>③ </a:t>
            </a:r>
            <a:r>
              <a:rPr lang="zh-CN" altLang="en-US" smtClean="0">
                <a:sym typeface="Symbol" pitchFamily="18" charset="2"/>
              </a:rPr>
              <a:t>  </a:t>
            </a:r>
            <a:r>
              <a:rPr lang="zh-CN" altLang="en-US" smtClean="0"/>
              <a:t>仍为</a:t>
            </a:r>
            <a:r>
              <a:rPr lang="en-US" altLang="zh-CN" smtClean="0"/>
              <a:t>100</a:t>
            </a:r>
            <a:r>
              <a:rPr lang="zh-CN" altLang="en-US" smtClean="0"/>
              <a:t>个元组，可以放在内存中，不需要作</a:t>
            </a:r>
            <a:r>
              <a:rPr lang="en-US" altLang="zh-CN" smtClean="0"/>
              <a:t>I/O</a:t>
            </a:r>
            <a:r>
              <a:rPr lang="zh-CN" altLang="en-US" smtClean="0"/>
              <a:t>操作，同样忽略内存处理时间 </a:t>
            </a:r>
          </a:p>
          <a:p>
            <a:pPr marL="342900" indent="-342900" algn="just" defTabSz="914400">
              <a:spcBef>
                <a:spcPct val="0"/>
              </a:spcBef>
              <a:buFont typeface="Wingdings" pitchFamily="2" charset="2"/>
              <a:buNone/>
            </a:pPr>
            <a:r>
              <a:rPr lang="en-US" altLang="zh-CN" smtClean="0"/>
              <a:t> </a:t>
            </a:r>
            <a:r>
              <a:rPr lang="zh-CN" altLang="en-US" smtClean="0">
                <a:solidFill>
                  <a:srgbClr val="FF0000"/>
                </a:solidFill>
              </a:rPr>
              <a:t>总时间</a:t>
            </a:r>
            <a:r>
              <a:rPr lang="zh-CN" altLang="en-US" smtClean="0">
                <a:solidFill>
                  <a:schemeClr val="accent2"/>
                </a:solidFill>
              </a:rPr>
              <a:t> </a:t>
            </a:r>
            <a:r>
              <a:rPr lang="en-US" altLang="zh-CN" smtClean="0"/>
              <a:t>=10.5</a:t>
            </a:r>
            <a:r>
              <a:rPr lang="zh-CN" altLang="en-US" smtClean="0"/>
              <a:t>＋</a:t>
            </a:r>
            <a:r>
              <a:rPr lang="en-US" altLang="zh-CN" smtClean="0"/>
              <a:t>5000</a:t>
            </a:r>
            <a:r>
              <a:rPr lang="zh-CN" altLang="en-US" smtClean="0"/>
              <a:t>＋</a:t>
            </a:r>
            <a:r>
              <a:rPr lang="en-US" altLang="zh-CN" smtClean="0"/>
              <a:t>5000</a:t>
            </a:r>
            <a:r>
              <a:rPr lang="zh-CN" altLang="en-US" smtClean="0"/>
              <a:t> </a:t>
            </a:r>
            <a:r>
              <a:rPr lang="en-US" altLang="zh-CN" smtClean="0"/>
              <a:t>= 10010.5</a:t>
            </a:r>
            <a:r>
              <a:rPr lang="zh-CN" altLang="en-US" smtClean="0"/>
              <a:t>秒</a:t>
            </a:r>
            <a:r>
              <a:rPr lang="en-US" altLang="zh-CN" smtClean="0"/>
              <a:t>= 2.78</a:t>
            </a:r>
            <a:r>
              <a:rPr lang="zh-CN" altLang="en-US" smtClean="0"/>
              <a:t>小时</a:t>
            </a:r>
          </a:p>
        </p:txBody>
      </p:sp>
      <p:pic>
        <p:nvPicPr>
          <p:cNvPr id="378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1106488"/>
            <a:ext cx="9632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7" name="Rectangle 9"/>
          <p:cNvSpPr>
            <a:spLocks noChangeArrowheads="1"/>
          </p:cNvSpPr>
          <p:nvPr/>
        </p:nvSpPr>
        <p:spPr bwMode="auto">
          <a:xfrm>
            <a:off x="0" y="279717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43524">
                                            <p:txEl>
                                              <p:pRg st="5" end="5"/>
                                            </p:txEl>
                                          </p:spTgt>
                                        </p:tgtEl>
                                        <p:attrNameLst>
                                          <p:attrName>style.visibility</p:attrName>
                                        </p:attrNameLst>
                                      </p:cBhvr>
                                      <p:to>
                                        <p:strVal val="visible"/>
                                      </p:to>
                                    </p:set>
                                    <p:animEffect transition="in" filter="wipe(up)">
                                      <p:cBhvr>
                                        <p:cTn id="7" dur="500"/>
                                        <p:tgtEl>
                                          <p:spTgt spid="1643524">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43524">
                                            <p:txEl>
                                              <p:pRg st="6" end="6"/>
                                            </p:txEl>
                                          </p:spTgt>
                                        </p:tgtEl>
                                        <p:attrNameLst>
                                          <p:attrName>style.visibility</p:attrName>
                                        </p:attrNameLst>
                                      </p:cBhvr>
                                      <p:to>
                                        <p:strVal val="visible"/>
                                      </p:to>
                                    </p:set>
                                    <p:animEffect transition="in" filter="wipe(up)">
                                      <p:cBhvr>
                                        <p:cTn id="12" dur="500"/>
                                        <p:tgtEl>
                                          <p:spTgt spid="1643524">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43524">
                                            <p:txEl>
                                              <p:pRg st="7" end="7"/>
                                            </p:txEl>
                                          </p:spTgt>
                                        </p:tgtEl>
                                        <p:attrNameLst>
                                          <p:attrName>style.visibility</p:attrName>
                                        </p:attrNameLst>
                                      </p:cBhvr>
                                      <p:to>
                                        <p:strVal val="visible"/>
                                      </p:to>
                                    </p:set>
                                    <p:animEffect transition="in" filter="wipe(up)">
                                      <p:cBhvr>
                                        <p:cTn id="17" dur="500"/>
                                        <p:tgtEl>
                                          <p:spTgt spid="1643524">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43524">
                                            <p:txEl>
                                              <p:pRg st="8" end="8"/>
                                            </p:txEl>
                                          </p:spTgt>
                                        </p:tgtEl>
                                        <p:attrNameLst>
                                          <p:attrName>style.visibility</p:attrName>
                                        </p:attrNameLst>
                                      </p:cBhvr>
                                      <p:to>
                                        <p:strVal val="visible"/>
                                      </p:to>
                                    </p:set>
                                    <p:animEffect transition="in" filter="wipe(up)">
                                      <p:cBhvr>
                                        <p:cTn id="22" dur="500"/>
                                        <p:tgtEl>
                                          <p:spTgt spid="1643524">
                                            <p:txEl>
                                              <p:pRg st="8" end="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43524">
                                            <p:txEl>
                                              <p:pRg st="9" end="9"/>
                                            </p:txEl>
                                          </p:spTgt>
                                        </p:tgtEl>
                                        <p:attrNameLst>
                                          <p:attrName>style.visibility</p:attrName>
                                        </p:attrNameLst>
                                      </p:cBhvr>
                                      <p:to>
                                        <p:strVal val="visible"/>
                                      </p:to>
                                    </p:set>
                                    <p:animEffect transition="in" filter="wipe(up)">
                                      <p:cBhvr>
                                        <p:cTn id="27" dur="500"/>
                                        <p:tgtEl>
                                          <p:spTgt spid="1643524">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43524">
                                            <p:txEl>
                                              <p:pRg st="10" end="10"/>
                                            </p:txEl>
                                          </p:spTgt>
                                        </p:tgtEl>
                                        <p:attrNameLst>
                                          <p:attrName>style.visibility</p:attrName>
                                        </p:attrNameLst>
                                      </p:cBhvr>
                                      <p:to>
                                        <p:strVal val="visible"/>
                                      </p:to>
                                    </p:set>
                                    <p:animEffect transition="in" filter="wipe(up)">
                                      <p:cBhvr>
                                        <p:cTn id="32" dur="500"/>
                                        <p:tgtEl>
                                          <p:spTgt spid="1643524">
                                            <p:txEl>
                                              <p:pRg st="10" end="1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43530"/>
                                        </p:tgtEl>
                                        <p:attrNameLst>
                                          <p:attrName>style.visibility</p:attrName>
                                        </p:attrNameLst>
                                      </p:cBhvr>
                                      <p:to>
                                        <p:strVal val="visible"/>
                                      </p:to>
                                    </p:set>
                                    <p:animEffect transition="in" filter="blinds(horizontal)">
                                      <p:cBhvr>
                                        <p:cTn id="37" dur="500"/>
                                        <p:tgtEl>
                                          <p:spTgt spid="16435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43531"/>
                                        </p:tgtEl>
                                        <p:attrNameLst>
                                          <p:attrName>style.visibility</p:attrName>
                                        </p:attrNameLst>
                                      </p:cBhvr>
                                      <p:to>
                                        <p:strVal val="visible"/>
                                      </p:to>
                                    </p:set>
                                    <p:animEffect transition="in" filter="blinds(horizontal)">
                                      <p:cBhvr>
                                        <p:cTn id="42" dur="500"/>
                                        <p:tgtEl>
                                          <p:spTgt spid="1643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3531" grpId="0" animBg="1"/>
      <p:bldP spid="1643530" grpId="0" animBg="1"/>
      <p:bldP spid="164352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142037A-DD7E-4A13-BF8E-DAECC4F9FD7C}" type="slidenum">
              <a:rPr lang="zh-CN" altLang="en-US" sz="2000" smtClean="0"/>
              <a:pPr/>
              <a:t>36</a:t>
            </a:fld>
            <a:endParaRPr lang="en-US" altLang="zh-CN" sz="2000" smtClean="0"/>
          </a:p>
        </p:txBody>
      </p:sp>
      <p:sp>
        <p:nvSpPr>
          <p:cNvPr id="3891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B05DC40-E7FB-41C2-8610-5BFEBF154EAE}" type="datetime1">
              <a:rPr lang="zh-CN" altLang="en-US" sz="1800" smtClean="0"/>
              <a:pPr/>
              <a:t>2018/5/9</a:t>
            </a:fld>
            <a:endParaRPr lang="en-US" altLang="zh-CN" sz="1000" smtClean="0"/>
          </a:p>
        </p:txBody>
      </p:sp>
      <p:sp>
        <p:nvSpPr>
          <p:cNvPr id="1519622" name="Rectangle 6"/>
          <p:cNvSpPr>
            <a:spLocks noChangeArrowheads="1"/>
          </p:cNvSpPr>
          <p:nvPr/>
        </p:nvSpPr>
        <p:spPr bwMode="auto">
          <a:xfrm>
            <a:off x="0" y="3070225"/>
            <a:ext cx="9906000" cy="863600"/>
          </a:xfrm>
          <a:prstGeom prst="rect">
            <a:avLst/>
          </a:prstGeom>
          <a:solidFill>
            <a:srgbClr val="FFCC99"/>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519618" name="Rectangle 2"/>
          <p:cNvSpPr>
            <a:spLocks noGrp="1" noChangeArrowheads="1"/>
          </p:cNvSpPr>
          <p:nvPr>
            <p:ph type="title"/>
          </p:nvPr>
        </p:nvSpPr>
        <p:spPr/>
        <p:txBody>
          <a:bodyPr/>
          <a:lstStyle/>
          <a:p>
            <a:pPr>
              <a:defRPr/>
            </a:pPr>
            <a:r>
              <a:rPr lang="en-US" altLang="en-US" smtClean="0"/>
              <a:t>5.2.2	查询优化实例</a:t>
            </a:r>
            <a:endParaRPr lang="zh-CN" altLang="en-US" smtClean="0"/>
          </a:p>
        </p:txBody>
      </p:sp>
      <p:sp>
        <p:nvSpPr>
          <p:cNvPr id="38918" name="Rectangle 3"/>
          <p:cNvSpPr>
            <a:spLocks noGrp="1" noChangeArrowheads="1"/>
          </p:cNvSpPr>
          <p:nvPr>
            <p:ph type="body" idx="1"/>
          </p:nvPr>
        </p:nvSpPr>
        <p:spPr>
          <a:xfrm>
            <a:off x="650875" y="1143000"/>
            <a:ext cx="8820150" cy="5586413"/>
          </a:xfrm>
        </p:spPr>
        <p:txBody>
          <a:bodyPr/>
          <a:lstStyle/>
          <a:p>
            <a:pPr marL="342900" indent="-342900" algn="just" defTabSz="914400">
              <a:lnSpc>
                <a:spcPct val="70000"/>
              </a:lnSpc>
              <a:buFont typeface="Wingdings" pitchFamily="2" charset="2"/>
              <a:buNone/>
            </a:pPr>
            <a:r>
              <a:rPr lang="zh-CN" altLang="en-US" smtClean="0">
                <a:sym typeface="Symbol" pitchFamily="18" charset="2"/>
              </a:rPr>
              <a:t></a:t>
            </a:r>
            <a:r>
              <a:rPr lang="en-US" altLang="zh-CN" smtClean="0"/>
              <a:t> </a:t>
            </a:r>
            <a:r>
              <a:rPr lang="en-US" altLang="zh-CN" baseline="-10000" smtClean="0"/>
              <a:t>Grade</a:t>
            </a:r>
            <a:r>
              <a:rPr lang="en-US" altLang="zh-CN" smtClean="0"/>
              <a:t>(</a:t>
            </a:r>
            <a:r>
              <a:rPr lang="en-US" altLang="zh-CN" smtClean="0">
                <a:sym typeface="Symbol" pitchFamily="18" charset="2"/>
              </a:rPr>
              <a:t></a:t>
            </a:r>
            <a:r>
              <a:rPr lang="en-US" altLang="zh-CN" smtClean="0"/>
              <a:t> </a:t>
            </a:r>
            <a:r>
              <a:rPr lang="en-US" altLang="zh-CN" baseline="-25000" smtClean="0"/>
              <a:t>Course.Cname=‘DataBase’ </a:t>
            </a:r>
            <a:r>
              <a:rPr lang="en-US" altLang="zh-CN" smtClean="0"/>
              <a:t>(Course </a:t>
            </a:r>
            <a:r>
              <a:rPr lang="en-US" altLang="zh-CN" sz="3600" smtClean="0">
                <a:latin typeface="Lucida Sans Unicode" pitchFamily="34" charset="0"/>
              </a:rPr>
              <a:t>⋈</a:t>
            </a:r>
            <a:r>
              <a:rPr lang="en-US" altLang="zh-CN" smtClean="0"/>
              <a:t> SC))</a:t>
            </a:r>
          </a:p>
          <a:p>
            <a:pPr marL="342900" indent="-342900" algn="just" defTabSz="914400">
              <a:lnSpc>
                <a:spcPct val="70000"/>
              </a:lnSpc>
              <a:buFont typeface="Wingdings" pitchFamily="2" charset="2"/>
              <a:buNone/>
            </a:pPr>
            <a:r>
              <a:rPr lang="en-US" altLang="zh-CN" smtClean="0">
                <a:latin typeface="Courier New" pitchFamily="49" charset="0"/>
              </a:rPr>
              <a:t> </a:t>
            </a:r>
            <a:r>
              <a:rPr lang="en-US" altLang="zh-CN" smtClean="0"/>
              <a:t>① </a:t>
            </a:r>
            <a:r>
              <a:rPr lang="en-US" altLang="zh-CN" sz="3600" smtClean="0">
                <a:latin typeface="Lucida Sans Unicode" pitchFamily="34" charset="0"/>
              </a:rPr>
              <a:t>⋈</a:t>
            </a:r>
            <a:endParaRPr lang="en-US" altLang="zh-CN" smtClean="0"/>
          </a:p>
          <a:p>
            <a:pPr marL="342900" indent="-342900" algn="just" defTabSz="914400">
              <a:lnSpc>
                <a:spcPct val="70000"/>
              </a:lnSpc>
              <a:buFont typeface="Wingdings" pitchFamily="2" charset="2"/>
              <a:buNone/>
            </a:pPr>
            <a:r>
              <a:rPr lang="en-US" altLang="zh-CN" smtClean="0"/>
              <a:t>	</a:t>
            </a:r>
            <a:r>
              <a:rPr lang="zh-CN" altLang="en-US" smtClean="0">
                <a:solidFill>
                  <a:srgbClr val="0000FF"/>
                </a:solidFill>
              </a:rPr>
              <a:t>读取总块数</a:t>
            </a:r>
            <a:r>
              <a:rPr lang="en-US" altLang="zh-CN" smtClean="0">
                <a:solidFill>
                  <a:srgbClr val="0000FF"/>
                </a:solidFill>
              </a:rPr>
              <a:t>= 210</a:t>
            </a:r>
            <a:r>
              <a:rPr lang="zh-CN" altLang="en-US" smtClean="0">
                <a:solidFill>
                  <a:srgbClr val="0000FF"/>
                </a:solidFill>
              </a:rPr>
              <a:t>块</a:t>
            </a:r>
          </a:p>
          <a:p>
            <a:pPr marL="342900" indent="-342900" algn="just" defTabSz="914400">
              <a:lnSpc>
                <a:spcPct val="70000"/>
              </a:lnSpc>
              <a:buFont typeface="Wingdings" pitchFamily="2" charset="2"/>
              <a:buNone/>
            </a:pPr>
            <a:r>
              <a:rPr lang="zh-CN" altLang="en-US" smtClean="0">
                <a:solidFill>
                  <a:srgbClr val="0000FF"/>
                </a:solidFill>
              </a:rPr>
              <a:t>	读数据时间</a:t>
            </a:r>
            <a:r>
              <a:rPr lang="en-US" altLang="zh-CN" smtClean="0">
                <a:solidFill>
                  <a:srgbClr val="0000FF"/>
                </a:solidFill>
              </a:rPr>
              <a:t>=210/20=10.5</a:t>
            </a:r>
            <a:r>
              <a:rPr lang="zh-CN" altLang="en-US" smtClean="0">
                <a:solidFill>
                  <a:srgbClr val="0000FF"/>
                </a:solidFill>
              </a:rPr>
              <a:t>秒</a:t>
            </a:r>
          </a:p>
          <a:p>
            <a:pPr marL="342900" indent="-342900" algn="just" defTabSz="914400">
              <a:lnSpc>
                <a:spcPct val="70000"/>
              </a:lnSpc>
              <a:buFont typeface="Wingdings" pitchFamily="2" charset="2"/>
              <a:buNone/>
            </a:pPr>
            <a:r>
              <a:rPr lang="zh-CN" altLang="en-US" smtClean="0"/>
              <a:t>	中间结果大小</a:t>
            </a:r>
            <a:r>
              <a:rPr lang="en-US" altLang="zh-CN" smtClean="0"/>
              <a:t>=10000  </a:t>
            </a:r>
            <a:r>
              <a:rPr lang="zh-CN" altLang="en-US" smtClean="0"/>
              <a:t>（减少</a:t>
            </a:r>
            <a:r>
              <a:rPr lang="en-US" altLang="zh-CN" smtClean="0"/>
              <a:t>100</a:t>
            </a:r>
            <a:r>
              <a:rPr lang="zh-CN" altLang="en-US" smtClean="0"/>
              <a:t>倍） </a:t>
            </a:r>
            <a:r>
              <a:rPr lang="en-US" altLang="zh-CN" sz="2400" smtClean="0">
                <a:solidFill>
                  <a:srgbClr val="0000FF"/>
                </a:solidFill>
              </a:rPr>
              <a:t>SC:10000</a:t>
            </a:r>
            <a:r>
              <a:rPr lang="zh-CN" altLang="en-US" sz="2400" smtClean="0">
                <a:solidFill>
                  <a:srgbClr val="0000FF"/>
                </a:solidFill>
              </a:rPr>
              <a:t>条</a:t>
            </a:r>
            <a:endParaRPr lang="zh-CN" altLang="en-US" smtClean="0"/>
          </a:p>
          <a:p>
            <a:pPr marL="342900" indent="-342900" algn="just" defTabSz="914400">
              <a:lnSpc>
                <a:spcPct val="70000"/>
              </a:lnSpc>
              <a:buFont typeface="Wingdings" pitchFamily="2" charset="2"/>
              <a:buNone/>
            </a:pPr>
            <a:r>
              <a:rPr lang="zh-CN" altLang="en-US" smtClean="0">
                <a:solidFill>
                  <a:schemeClr val="accent2"/>
                </a:solidFill>
              </a:rPr>
              <a:t>	</a:t>
            </a:r>
            <a:r>
              <a:rPr lang="zh-CN" altLang="en-US" smtClean="0">
                <a:solidFill>
                  <a:srgbClr val="FF0000"/>
                </a:solidFill>
              </a:rPr>
              <a:t>写中间结果时间</a:t>
            </a:r>
            <a:r>
              <a:rPr lang="en-US" altLang="zh-CN" smtClean="0"/>
              <a:t>=10000/10/20=50</a:t>
            </a:r>
            <a:r>
              <a:rPr lang="zh-CN" altLang="en-US" smtClean="0"/>
              <a:t>秒</a:t>
            </a:r>
            <a:r>
              <a:rPr lang="zh-CN" altLang="en-US" smtClean="0">
                <a:latin typeface="Courier New" pitchFamily="49" charset="0"/>
              </a:rPr>
              <a:t> </a:t>
            </a:r>
            <a:endParaRPr lang="zh-CN" altLang="en-US" smtClean="0"/>
          </a:p>
          <a:p>
            <a:pPr marL="342900" indent="-342900" algn="just" defTabSz="914400">
              <a:lnSpc>
                <a:spcPct val="70000"/>
              </a:lnSpc>
              <a:buFont typeface="Wingdings" pitchFamily="2" charset="2"/>
              <a:buNone/>
            </a:pPr>
            <a:r>
              <a:rPr lang="en-US" altLang="zh-CN" smtClean="0"/>
              <a:t>② </a:t>
            </a:r>
            <a:r>
              <a:rPr lang="en-US" altLang="zh-CN" smtClean="0">
                <a:sym typeface="Symbol" pitchFamily="18" charset="2"/>
              </a:rPr>
              <a:t></a:t>
            </a:r>
            <a:endParaRPr lang="en-US" altLang="zh-CN" smtClean="0"/>
          </a:p>
          <a:p>
            <a:pPr marL="342900" indent="-342900" algn="just" defTabSz="914400">
              <a:lnSpc>
                <a:spcPct val="70000"/>
              </a:lnSpc>
              <a:buFont typeface="Wingdings" pitchFamily="2" charset="2"/>
              <a:buNone/>
            </a:pPr>
            <a:r>
              <a:rPr lang="en-US" altLang="zh-CN" smtClean="0"/>
              <a:t>	</a:t>
            </a:r>
            <a:r>
              <a:rPr lang="zh-CN" altLang="en-US" smtClean="0"/>
              <a:t>这一步需要将上一步已经连接好的</a:t>
            </a:r>
            <a:r>
              <a:rPr lang="en-US" altLang="zh-CN" smtClean="0"/>
              <a:t>10000</a:t>
            </a:r>
            <a:r>
              <a:rPr lang="zh-CN" altLang="en-US" smtClean="0"/>
              <a:t>个元组重新读入内存，检查是否满足选择条件，产生一个</a:t>
            </a:r>
            <a:r>
              <a:rPr lang="en-US" altLang="zh-CN" smtClean="0"/>
              <a:t>100</a:t>
            </a:r>
            <a:r>
              <a:rPr lang="zh-CN" altLang="en-US" smtClean="0"/>
              <a:t>个元组的结果集</a:t>
            </a:r>
          </a:p>
          <a:p>
            <a:pPr marL="342900" indent="-342900" algn="just" defTabSz="914400">
              <a:lnSpc>
                <a:spcPct val="70000"/>
              </a:lnSpc>
              <a:buFont typeface="Wingdings" pitchFamily="2" charset="2"/>
              <a:buNone/>
            </a:pPr>
            <a:r>
              <a:rPr lang="zh-CN" altLang="en-US" smtClean="0"/>
              <a:t>    </a:t>
            </a:r>
            <a:r>
              <a:rPr lang="zh-CN" altLang="en-US" smtClean="0">
                <a:solidFill>
                  <a:srgbClr val="FF0000"/>
                </a:solidFill>
              </a:rPr>
              <a:t>读数据时间</a:t>
            </a:r>
            <a:r>
              <a:rPr lang="en-US" altLang="zh-CN" smtClean="0"/>
              <a:t>=50</a:t>
            </a:r>
            <a:r>
              <a:rPr lang="zh-CN" altLang="en-US" smtClean="0"/>
              <a:t>秒</a:t>
            </a:r>
            <a:r>
              <a:rPr lang="zh-CN" altLang="en-US" smtClean="0">
                <a:latin typeface="Courier New" pitchFamily="49" charset="0"/>
              </a:rPr>
              <a:t> </a:t>
            </a:r>
            <a:endParaRPr lang="zh-CN" altLang="en-US" smtClean="0"/>
          </a:p>
          <a:p>
            <a:pPr marL="342900" indent="-342900" algn="just" defTabSz="914400">
              <a:lnSpc>
                <a:spcPct val="70000"/>
              </a:lnSpc>
              <a:buFont typeface="Wingdings" pitchFamily="2" charset="2"/>
              <a:buNone/>
            </a:pPr>
            <a:r>
              <a:rPr lang="en-US" altLang="zh-CN" smtClean="0"/>
              <a:t>③ </a:t>
            </a:r>
            <a:r>
              <a:rPr lang="zh-CN" altLang="en-US" smtClean="0">
                <a:sym typeface="Symbol" pitchFamily="18" charset="2"/>
              </a:rPr>
              <a:t></a:t>
            </a:r>
            <a:r>
              <a:rPr lang="en-US" altLang="zh-CN" smtClean="0"/>
              <a:t> </a:t>
            </a:r>
            <a:r>
              <a:rPr lang="en-US" altLang="zh-CN" smtClean="0">
                <a:latin typeface="Courier New" pitchFamily="49" charset="0"/>
              </a:rPr>
              <a:t> </a:t>
            </a:r>
            <a:r>
              <a:rPr lang="zh-CN" altLang="en-US" smtClean="0"/>
              <a:t>在属性</a:t>
            </a:r>
            <a:r>
              <a:rPr lang="en-US" altLang="zh-CN" smtClean="0"/>
              <a:t>Grade</a:t>
            </a:r>
            <a:r>
              <a:rPr lang="zh-CN" altLang="en-US" smtClean="0"/>
              <a:t>上作投影操作，不需要作</a:t>
            </a:r>
            <a:r>
              <a:rPr lang="en-US" altLang="zh-CN" smtClean="0"/>
              <a:t>I/O</a:t>
            </a:r>
            <a:r>
              <a:rPr lang="zh-CN" altLang="en-US" smtClean="0"/>
              <a:t>操作 </a:t>
            </a:r>
            <a:endParaRPr lang="en-US" altLang="zh-CN" smtClean="0"/>
          </a:p>
          <a:p>
            <a:pPr marL="342900" indent="-342900" algn="just" defTabSz="914400">
              <a:lnSpc>
                <a:spcPct val="70000"/>
              </a:lnSpc>
              <a:buFont typeface="Wingdings" pitchFamily="2" charset="2"/>
              <a:buNone/>
            </a:pPr>
            <a:r>
              <a:rPr lang="zh-CN" altLang="en-US" smtClean="0">
                <a:solidFill>
                  <a:srgbClr val="FF0000"/>
                </a:solidFill>
              </a:rPr>
              <a:t>    总时间</a:t>
            </a:r>
            <a:r>
              <a:rPr lang="zh-CN" altLang="en-US" smtClean="0"/>
              <a:t>＝</a:t>
            </a:r>
            <a:r>
              <a:rPr lang="en-US" altLang="zh-CN" smtClean="0"/>
              <a:t>10.5</a:t>
            </a:r>
            <a:r>
              <a:rPr lang="zh-CN" altLang="en-US" smtClean="0"/>
              <a:t>＋</a:t>
            </a:r>
            <a:r>
              <a:rPr lang="en-US" altLang="zh-CN" smtClean="0"/>
              <a:t>50</a:t>
            </a:r>
            <a:r>
              <a:rPr lang="zh-CN" altLang="en-US" smtClean="0"/>
              <a:t>＋</a:t>
            </a:r>
            <a:r>
              <a:rPr lang="en-US" altLang="zh-CN" smtClean="0"/>
              <a:t>50</a:t>
            </a:r>
            <a:r>
              <a:rPr lang="zh-CN" altLang="en-US" smtClean="0"/>
              <a:t>秒＝</a:t>
            </a:r>
            <a:r>
              <a:rPr lang="en-US" altLang="zh-CN" smtClean="0"/>
              <a:t>110.5</a:t>
            </a:r>
            <a:r>
              <a:rPr lang="zh-CN" altLang="en-US" smtClean="0"/>
              <a:t>秒</a:t>
            </a:r>
            <a:r>
              <a:rPr lang="en-US" altLang="zh-CN" smtClean="0"/>
              <a:t>=2</a:t>
            </a:r>
            <a:r>
              <a:rPr lang="zh-CN" altLang="en-US" smtClean="0"/>
              <a:t>分</a:t>
            </a:r>
            <a:r>
              <a:rPr lang="zh-CN" altLang="en-US" smtClean="0">
                <a:latin typeface="Courier New" pitchFamily="49" charset="0"/>
              </a:rPr>
              <a:t> </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9622"/>
                                        </p:tgtEl>
                                        <p:attrNameLst>
                                          <p:attrName>style.visibility</p:attrName>
                                        </p:attrNameLst>
                                      </p:cBhvr>
                                      <p:to>
                                        <p:strVal val="visible"/>
                                      </p:to>
                                    </p:set>
                                    <p:animEffect transition="in" filter="blinds(horizontal)">
                                      <p:cBhvr>
                                        <p:cTn id="7" dur="500"/>
                                        <p:tgtEl>
                                          <p:spTgt spid="1519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6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4C8DF49-6E13-471B-94A4-E01A8A41C360}" type="slidenum">
              <a:rPr lang="zh-CN" altLang="en-US" sz="2000" smtClean="0"/>
              <a:pPr/>
              <a:t>37</a:t>
            </a:fld>
            <a:endParaRPr lang="en-US" altLang="zh-CN" sz="2000" smtClean="0"/>
          </a:p>
        </p:txBody>
      </p:sp>
      <p:sp>
        <p:nvSpPr>
          <p:cNvPr id="3993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850B3AD0-9004-4E7E-BF8A-5FAA61515F4C}" type="datetime1">
              <a:rPr lang="zh-CN" altLang="en-US" sz="1800" smtClean="0"/>
              <a:pPr/>
              <a:t>2018/5/9</a:t>
            </a:fld>
            <a:endParaRPr lang="en-US" altLang="zh-CN" sz="1000" smtClean="0"/>
          </a:p>
        </p:txBody>
      </p:sp>
      <p:sp>
        <p:nvSpPr>
          <p:cNvPr id="1527810" name="Rectangle 2"/>
          <p:cNvSpPr>
            <a:spLocks noGrp="1" noChangeArrowheads="1"/>
          </p:cNvSpPr>
          <p:nvPr>
            <p:ph type="title"/>
          </p:nvPr>
        </p:nvSpPr>
        <p:spPr/>
        <p:txBody>
          <a:bodyPr/>
          <a:lstStyle/>
          <a:p>
            <a:pPr>
              <a:defRPr/>
            </a:pPr>
            <a:r>
              <a:rPr lang="en-US" altLang="en-US" smtClean="0"/>
              <a:t>5.2.2	查询优化实例</a:t>
            </a:r>
            <a:endParaRPr lang="zh-CN" altLang="en-US" smtClean="0"/>
          </a:p>
        </p:txBody>
      </p:sp>
      <p:sp>
        <p:nvSpPr>
          <p:cNvPr id="39941" name="Rectangle 3"/>
          <p:cNvSpPr>
            <a:spLocks noGrp="1" noChangeArrowheads="1"/>
          </p:cNvSpPr>
          <p:nvPr>
            <p:ph type="body" idx="1"/>
          </p:nvPr>
        </p:nvSpPr>
        <p:spPr>
          <a:xfrm>
            <a:off x="650875" y="1143000"/>
            <a:ext cx="8820150" cy="5373688"/>
          </a:xfrm>
        </p:spPr>
        <p:txBody>
          <a:bodyPr/>
          <a:lstStyle/>
          <a:p>
            <a:pPr marL="342900" indent="-342900" algn="just" defTabSz="914400">
              <a:lnSpc>
                <a:spcPct val="80000"/>
              </a:lnSpc>
              <a:spcBef>
                <a:spcPct val="10000"/>
              </a:spcBef>
              <a:buFont typeface="Wingdings" pitchFamily="2" charset="2"/>
              <a:buNone/>
            </a:pPr>
            <a:r>
              <a:rPr lang="zh-CN" altLang="en-US" smtClean="0">
                <a:sym typeface="Symbol" pitchFamily="18" charset="2"/>
              </a:rPr>
              <a:t></a:t>
            </a:r>
            <a:r>
              <a:rPr lang="en-US" altLang="zh-CN" smtClean="0"/>
              <a:t> </a:t>
            </a:r>
            <a:r>
              <a:rPr lang="en-US" altLang="zh-CN" baseline="-25000" smtClean="0"/>
              <a:t>Sname</a:t>
            </a:r>
            <a:r>
              <a:rPr lang="en-US" altLang="zh-CN" smtClean="0"/>
              <a:t>(SC </a:t>
            </a:r>
            <a:r>
              <a:rPr lang="en-US" altLang="zh-CN" sz="3600" smtClean="0">
                <a:latin typeface="Lucida Sans Unicode" pitchFamily="34" charset="0"/>
              </a:rPr>
              <a:t>⋈</a:t>
            </a:r>
            <a:r>
              <a:rPr lang="en-US" altLang="zh-CN" smtClean="0"/>
              <a:t> </a:t>
            </a:r>
            <a:r>
              <a:rPr lang="en-US" altLang="zh-CN" smtClean="0">
                <a:sym typeface="Symbol" pitchFamily="18" charset="2"/>
              </a:rPr>
              <a:t></a:t>
            </a:r>
            <a:r>
              <a:rPr lang="en-US" altLang="zh-CN" smtClean="0"/>
              <a:t> </a:t>
            </a:r>
            <a:r>
              <a:rPr lang="en-US" altLang="zh-CN" baseline="-25000" smtClean="0"/>
              <a:t>Course.Cname=‘DataBase’</a:t>
            </a:r>
            <a:r>
              <a:rPr lang="en-US" altLang="zh-CN" smtClean="0"/>
              <a:t>(Course))</a:t>
            </a:r>
            <a:r>
              <a:rPr lang="en-US" altLang="zh-CN" smtClean="0">
                <a:latin typeface="Courier New" pitchFamily="49" charset="0"/>
              </a:rPr>
              <a:t> </a:t>
            </a:r>
            <a:endParaRPr lang="en-US" altLang="zh-CN" smtClean="0"/>
          </a:p>
          <a:p>
            <a:pPr marL="342900" indent="-342900" algn="just" defTabSz="914400">
              <a:lnSpc>
                <a:spcPct val="80000"/>
              </a:lnSpc>
              <a:spcBef>
                <a:spcPct val="10000"/>
              </a:spcBef>
              <a:buFont typeface="Wingdings" pitchFamily="2" charset="2"/>
              <a:buNone/>
            </a:pPr>
            <a:r>
              <a:rPr lang="en-US" altLang="zh-CN" smtClean="0"/>
              <a:t>① </a:t>
            </a:r>
            <a:r>
              <a:rPr lang="en-US" altLang="zh-CN" smtClean="0">
                <a:sym typeface="Symbol" pitchFamily="18" charset="2"/>
              </a:rPr>
              <a:t></a:t>
            </a:r>
            <a:endParaRPr lang="en-US" altLang="zh-CN" smtClean="0"/>
          </a:p>
          <a:p>
            <a:pPr marL="342900" indent="-342900" algn="just" defTabSz="914400">
              <a:lnSpc>
                <a:spcPct val="80000"/>
              </a:lnSpc>
              <a:spcBef>
                <a:spcPct val="10000"/>
              </a:spcBef>
              <a:buFont typeface="Wingdings" pitchFamily="2" charset="2"/>
              <a:buNone/>
            </a:pPr>
            <a:r>
              <a:rPr lang="en-US" altLang="zh-CN" smtClean="0"/>
              <a:t>	</a:t>
            </a:r>
            <a:r>
              <a:rPr lang="zh-CN" altLang="en-US" smtClean="0"/>
              <a:t>对</a:t>
            </a:r>
            <a:r>
              <a:rPr lang="en-US" altLang="zh-CN" smtClean="0"/>
              <a:t>Course</a:t>
            </a:r>
            <a:r>
              <a:rPr lang="zh-CN" altLang="en-US" smtClean="0"/>
              <a:t>表进行选择运算，需要先装入</a:t>
            </a:r>
            <a:r>
              <a:rPr lang="en-US" altLang="zh-CN" smtClean="0"/>
              <a:t>Course</a:t>
            </a:r>
            <a:r>
              <a:rPr lang="zh-CN" altLang="en-US" smtClean="0"/>
              <a:t>表元组读</a:t>
            </a:r>
            <a:r>
              <a:rPr lang="en-US" altLang="zh-CN" smtClean="0"/>
              <a:t>Course</a:t>
            </a:r>
            <a:r>
              <a:rPr lang="zh-CN" altLang="en-US" smtClean="0"/>
              <a:t>表总块数</a:t>
            </a:r>
            <a:r>
              <a:rPr lang="en-US" altLang="zh-CN" smtClean="0"/>
              <a:t>= 100/10=10</a:t>
            </a:r>
            <a:r>
              <a:rPr lang="zh-CN" altLang="en-US" smtClean="0"/>
              <a:t>块</a:t>
            </a:r>
          </a:p>
          <a:p>
            <a:pPr marL="342900" indent="-342900" algn="just" defTabSz="914400">
              <a:lnSpc>
                <a:spcPct val="80000"/>
              </a:lnSpc>
              <a:spcBef>
                <a:spcPct val="10000"/>
              </a:spcBef>
              <a:buFont typeface="Wingdings" pitchFamily="2" charset="2"/>
              <a:buNone/>
            </a:pPr>
            <a:r>
              <a:rPr lang="zh-CN" altLang="en-US" smtClean="0"/>
              <a:t>	</a:t>
            </a:r>
            <a:r>
              <a:rPr lang="zh-CN" altLang="en-US" smtClean="0">
                <a:solidFill>
                  <a:srgbClr val="FF0000"/>
                </a:solidFill>
              </a:rPr>
              <a:t>读数据时间</a:t>
            </a:r>
            <a:r>
              <a:rPr lang="en-US" altLang="zh-CN" smtClean="0"/>
              <a:t>=10/20=0.5</a:t>
            </a:r>
            <a:r>
              <a:rPr lang="zh-CN" altLang="en-US" smtClean="0"/>
              <a:t>秒</a:t>
            </a:r>
            <a:r>
              <a:rPr lang="zh-CN" altLang="en-US" smtClean="0">
                <a:latin typeface="Courier New" pitchFamily="49" charset="0"/>
              </a:rPr>
              <a:t> </a:t>
            </a:r>
            <a:endParaRPr lang="zh-CN" altLang="en-US" smtClean="0"/>
          </a:p>
          <a:p>
            <a:pPr marL="342900" indent="-342900" algn="just" defTabSz="914400">
              <a:lnSpc>
                <a:spcPct val="80000"/>
              </a:lnSpc>
              <a:spcBef>
                <a:spcPct val="10000"/>
              </a:spcBef>
              <a:buFont typeface="Wingdings" pitchFamily="2" charset="2"/>
              <a:buNone/>
            </a:pPr>
            <a:r>
              <a:rPr lang="zh-CN" altLang="en-US" smtClean="0"/>
              <a:t>	选择满足条件的元组，产生满足条件的结果集为</a:t>
            </a:r>
            <a:r>
              <a:rPr lang="en-US" altLang="zh-CN" smtClean="0"/>
              <a:t>1</a:t>
            </a:r>
            <a:r>
              <a:rPr lang="zh-CN" altLang="en-US" smtClean="0"/>
              <a:t>个，不必写入外存</a:t>
            </a:r>
            <a:r>
              <a:rPr lang="zh-CN" altLang="en-US" smtClean="0">
                <a:latin typeface="Courier New" pitchFamily="49" charset="0"/>
              </a:rPr>
              <a:t> </a:t>
            </a:r>
            <a:endParaRPr lang="zh-CN" altLang="en-US" smtClean="0"/>
          </a:p>
          <a:p>
            <a:pPr marL="342900" indent="-342900" algn="just" defTabSz="914400">
              <a:lnSpc>
                <a:spcPct val="80000"/>
              </a:lnSpc>
              <a:spcBef>
                <a:spcPct val="10000"/>
              </a:spcBef>
              <a:buFont typeface="Wingdings" pitchFamily="2" charset="2"/>
              <a:buNone/>
            </a:pPr>
            <a:r>
              <a:rPr lang="en-US" altLang="zh-CN" smtClean="0"/>
              <a:t>② </a:t>
            </a:r>
            <a:r>
              <a:rPr lang="en-US" altLang="zh-CN" sz="3600" smtClean="0">
                <a:latin typeface="Lucida Sans Unicode" pitchFamily="34" charset="0"/>
              </a:rPr>
              <a:t>⋈</a:t>
            </a:r>
            <a:r>
              <a:rPr lang="en-US" altLang="zh-CN" smtClean="0"/>
              <a:t> </a:t>
            </a:r>
          </a:p>
          <a:p>
            <a:pPr marL="342900" indent="-342900" algn="just" defTabSz="914400">
              <a:lnSpc>
                <a:spcPct val="80000"/>
              </a:lnSpc>
              <a:spcBef>
                <a:spcPct val="10000"/>
              </a:spcBef>
              <a:buFont typeface="Wingdings" pitchFamily="2" charset="2"/>
              <a:buNone/>
            </a:pPr>
            <a:r>
              <a:rPr lang="en-US" altLang="zh-CN" smtClean="0"/>
              <a:t>	</a:t>
            </a:r>
            <a:r>
              <a:rPr lang="zh-CN" altLang="en-US" smtClean="0"/>
              <a:t>这一步包括将</a:t>
            </a:r>
            <a:r>
              <a:rPr lang="en-US" altLang="zh-CN" smtClean="0"/>
              <a:t>10000</a:t>
            </a:r>
            <a:r>
              <a:rPr lang="zh-CN" altLang="en-US" smtClean="0"/>
              <a:t>个</a:t>
            </a:r>
            <a:r>
              <a:rPr lang="en-US" altLang="zh-CN" smtClean="0"/>
              <a:t>SC</a:t>
            </a:r>
            <a:r>
              <a:rPr lang="zh-CN" altLang="en-US" smtClean="0"/>
              <a:t>的元组依次读入内存，和内存中的</a:t>
            </a:r>
            <a:r>
              <a:rPr lang="en-US" altLang="zh-CN" smtClean="0"/>
              <a:t>1</a:t>
            </a:r>
            <a:r>
              <a:rPr lang="zh-CN" altLang="en-US" smtClean="0"/>
              <a:t>个</a:t>
            </a:r>
            <a:r>
              <a:rPr lang="en-US" altLang="zh-CN" smtClean="0"/>
              <a:t>Course</a:t>
            </a:r>
            <a:r>
              <a:rPr lang="zh-CN" altLang="en-US" smtClean="0"/>
              <a:t>元组作自然连接。只需读一遍</a:t>
            </a:r>
            <a:r>
              <a:rPr lang="en-US" altLang="zh-CN" smtClean="0"/>
              <a:t>SC</a:t>
            </a:r>
            <a:r>
              <a:rPr lang="zh-CN" altLang="en-US" smtClean="0"/>
              <a:t>表总块数</a:t>
            </a:r>
            <a:r>
              <a:rPr lang="en-US" altLang="zh-CN" smtClean="0"/>
              <a:t>= 10000/100=100</a:t>
            </a:r>
            <a:r>
              <a:rPr lang="zh-CN" altLang="en-US" smtClean="0"/>
              <a:t>块</a:t>
            </a:r>
          </a:p>
          <a:p>
            <a:pPr marL="342900" indent="-342900" algn="just" defTabSz="914400">
              <a:lnSpc>
                <a:spcPct val="80000"/>
              </a:lnSpc>
              <a:spcBef>
                <a:spcPct val="10000"/>
              </a:spcBef>
              <a:buFont typeface="Wingdings" pitchFamily="2" charset="2"/>
              <a:buNone/>
            </a:pPr>
            <a:r>
              <a:rPr lang="zh-CN" altLang="en-US" smtClean="0"/>
              <a:t>	</a:t>
            </a:r>
            <a:r>
              <a:rPr lang="zh-CN" altLang="en-US" smtClean="0">
                <a:solidFill>
                  <a:srgbClr val="FF0000"/>
                </a:solidFill>
              </a:rPr>
              <a:t>读数据时间</a:t>
            </a:r>
            <a:r>
              <a:rPr lang="en-US" altLang="zh-CN" smtClean="0"/>
              <a:t>=100/20=5</a:t>
            </a:r>
            <a:r>
              <a:rPr lang="zh-CN" altLang="en-US" smtClean="0"/>
              <a:t>秒</a:t>
            </a:r>
            <a:r>
              <a:rPr lang="zh-CN" altLang="en-US" smtClean="0">
                <a:latin typeface="Courier New" pitchFamily="49" charset="0"/>
              </a:rPr>
              <a:t> </a:t>
            </a:r>
            <a:endParaRPr lang="zh-CN" altLang="en-US" smtClean="0"/>
          </a:p>
          <a:p>
            <a:pPr marL="342900" indent="-342900" algn="just" defTabSz="914400">
              <a:lnSpc>
                <a:spcPct val="80000"/>
              </a:lnSpc>
              <a:spcBef>
                <a:spcPct val="10000"/>
              </a:spcBef>
              <a:buFont typeface="Wingdings" pitchFamily="2" charset="2"/>
              <a:buNone/>
            </a:pPr>
            <a:r>
              <a:rPr lang="en-US" altLang="zh-CN" smtClean="0"/>
              <a:t>③ П</a:t>
            </a:r>
            <a:r>
              <a:rPr lang="en-US" altLang="zh-CN" smtClean="0">
                <a:latin typeface="Courier New" pitchFamily="49" charset="0"/>
              </a:rPr>
              <a:t> </a:t>
            </a:r>
            <a:r>
              <a:rPr lang="zh-CN" altLang="en-US" smtClean="0"/>
              <a:t>，不需要作</a:t>
            </a:r>
            <a:r>
              <a:rPr lang="en-US" altLang="zh-CN" smtClean="0"/>
              <a:t>I/O</a:t>
            </a:r>
            <a:r>
              <a:rPr lang="zh-CN" altLang="en-US" smtClean="0"/>
              <a:t>操作 </a:t>
            </a:r>
            <a:endParaRPr lang="en-US" altLang="zh-CN" smtClean="0"/>
          </a:p>
          <a:p>
            <a:pPr marL="342900" indent="-342900" algn="just" defTabSz="914400">
              <a:lnSpc>
                <a:spcPct val="80000"/>
              </a:lnSpc>
              <a:spcBef>
                <a:spcPct val="10000"/>
              </a:spcBef>
              <a:buFont typeface="Wingdings" pitchFamily="2" charset="2"/>
              <a:buNone/>
            </a:pPr>
            <a:r>
              <a:rPr lang="zh-CN" altLang="en-US" smtClean="0">
                <a:solidFill>
                  <a:srgbClr val="FF0000"/>
                </a:solidFill>
              </a:rPr>
              <a:t>           总时间</a:t>
            </a:r>
            <a:r>
              <a:rPr lang="zh-CN" altLang="en-US" smtClean="0"/>
              <a:t>＝</a:t>
            </a:r>
            <a:r>
              <a:rPr lang="en-US" altLang="zh-CN" smtClean="0"/>
              <a:t>0.5</a:t>
            </a:r>
            <a:r>
              <a:rPr lang="zh-CN" altLang="en-US" smtClean="0"/>
              <a:t>＋</a:t>
            </a:r>
            <a:r>
              <a:rPr lang="en-US" altLang="zh-CN" smtClean="0"/>
              <a:t>5</a:t>
            </a:r>
            <a:r>
              <a:rPr lang="zh-CN" altLang="en-US" smtClean="0"/>
              <a:t>＝</a:t>
            </a:r>
            <a:r>
              <a:rPr lang="en-US" altLang="zh-CN" smtClean="0"/>
              <a:t>5.5</a:t>
            </a:r>
            <a:r>
              <a:rPr lang="zh-CN" altLang="en-US" smtClean="0"/>
              <a:t>秒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C1E72C4-19CB-4594-8DDD-A508E18A3BE4}" type="slidenum">
              <a:rPr lang="zh-CN" altLang="en-US" sz="2000" smtClean="0"/>
              <a:pPr/>
              <a:t>38</a:t>
            </a:fld>
            <a:endParaRPr lang="en-US" altLang="zh-CN" sz="2000" smtClean="0"/>
          </a:p>
        </p:txBody>
      </p:sp>
      <p:sp>
        <p:nvSpPr>
          <p:cNvPr id="4096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0882FCF-3122-4A99-A66C-1591EF771871}" type="datetime1">
              <a:rPr lang="zh-CN" altLang="en-US" sz="1800" smtClean="0"/>
              <a:pPr/>
              <a:t>2018/5/9</a:t>
            </a:fld>
            <a:endParaRPr lang="en-US" altLang="zh-CN" sz="1000" smtClean="0"/>
          </a:p>
        </p:txBody>
      </p:sp>
      <p:sp>
        <p:nvSpPr>
          <p:cNvPr id="1644546" name="Rectangle 2"/>
          <p:cNvSpPr>
            <a:spLocks noGrp="1" noChangeArrowheads="1"/>
          </p:cNvSpPr>
          <p:nvPr>
            <p:ph type="title"/>
          </p:nvPr>
        </p:nvSpPr>
        <p:spPr/>
        <p:txBody>
          <a:bodyPr/>
          <a:lstStyle/>
          <a:p>
            <a:pPr>
              <a:defRPr/>
            </a:pPr>
            <a:r>
              <a:rPr lang="en-US" altLang="en-US" smtClean="0"/>
              <a:t>5.2.2	查询优化实例</a:t>
            </a:r>
            <a:endParaRPr lang="zh-CN" altLang="en-US" smtClean="0"/>
          </a:p>
        </p:txBody>
      </p:sp>
      <p:sp>
        <p:nvSpPr>
          <p:cNvPr id="1644547" name="Rectangle 3"/>
          <p:cNvSpPr>
            <a:spLocks noGrp="1" noChangeArrowheads="1"/>
          </p:cNvSpPr>
          <p:nvPr>
            <p:ph type="body" idx="1"/>
          </p:nvPr>
        </p:nvSpPr>
        <p:spPr>
          <a:xfrm>
            <a:off x="685800" y="3009900"/>
            <a:ext cx="8820150" cy="438150"/>
          </a:xfrm>
        </p:spPr>
        <p:txBody>
          <a:bodyPr/>
          <a:lstStyle/>
          <a:p>
            <a:pPr>
              <a:buFont typeface="Wingdings" pitchFamily="2" charset="2"/>
              <a:buNone/>
            </a:pPr>
            <a:r>
              <a:rPr lang="zh-CN" altLang="en-US" smtClean="0">
                <a:sym typeface="Symbol" pitchFamily="18" charset="2"/>
              </a:rPr>
              <a:t></a:t>
            </a:r>
            <a:r>
              <a:rPr lang="en-US" altLang="zh-CN" sz="3200" smtClean="0"/>
              <a:t> </a:t>
            </a:r>
            <a:r>
              <a:rPr lang="en-US" altLang="zh-CN" sz="3200" baseline="-10000" smtClean="0"/>
              <a:t>Grade</a:t>
            </a:r>
            <a:r>
              <a:rPr lang="en-US" altLang="zh-CN" sz="3200" smtClean="0"/>
              <a:t>(</a:t>
            </a:r>
            <a:r>
              <a:rPr lang="en-US" altLang="zh-CN" smtClean="0">
                <a:sym typeface="Symbol" pitchFamily="18" charset="2"/>
              </a:rPr>
              <a:t></a:t>
            </a:r>
            <a:r>
              <a:rPr lang="en-US" altLang="zh-CN" sz="3200" smtClean="0"/>
              <a:t> </a:t>
            </a:r>
            <a:r>
              <a:rPr lang="en-US" altLang="zh-CN" sz="3200" baseline="-25000" smtClean="0"/>
              <a:t>Course.Cname=‘DataBase’ </a:t>
            </a:r>
            <a:r>
              <a:rPr lang="en-US" altLang="zh-CN" sz="3200" smtClean="0"/>
              <a:t>(Course </a:t>
            </a:r>
            <a:r>
              <a:rPr lang="en-US" altLang="zh-CN" sz="3200" smtClean="0">
                <a:latin typeface="Lucida Sans Unicode" pitchFamily="34" charset="0"/>
              </a:rPr>
              <a:t>⋈</a:t>
            </a:r>
            <a:r>
              <a:rPr lang="en-US" altLang="zh-CN" sz="3200" smtClean="0"/>
              <a:t> SC))</a:t>
            </a:r>
            <a:r>
              <a:rPr lang="zh-CN" altLang="en-US" sz="3200" smtClean="0"/>
              <a:t> </a:t>
            </a:r>
          </a:p>
        </p:txBody>
      </p:sp>
      <p:pic>
        <p:nvPicPr>
          <p:cNvPr id="409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1384300"/>
            <a:ext cx="9632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549" name="Rectangle 5"/>
          <p:cNvSpPr>
            <a:spLocks noChangeArrowheads="1"/>
          </p:cNvSpPr>
          <p:nvPr/>
        </p:nvSpPr>
        <p:spPr bwMode="auto">
          <a:xfrm>
            <a:off x="685800" y="4591050"/>
            <a:ext cx="88201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lnSpc>
                <a:spcPct val="90000"/>
              </a:lnSpc>
              <a:spcBef>
                <a:spcPct val="35000"/>
              </a:spcBef>
              <a:buClr>
                <a:srgbClr val="27305F"/>
              </a:buClr>
              <a:buSzPct val="60000"/>
              <a:buFont typeface="Wingdings" pitchFamily="2" charset="2"/>
              <a:buNone/>
            </a:pPr>
            <a:r>
              <a:rPr lang="zh-CN" altLang="en-US" sz="2800" b="1">
                <a:latin typeface="Times New Roman" pitchFamily="18" charset="0"/>
                <a:sym typeface="Symbol" pitchFamily="18" charset="2"/>
              </a:rPr>
              <a:t></a:t>
            </a:r>
            <a:r>
              <a:rPr lang="en-US" altLang="zh-CN" sz="3200" b="1">
                <a:latin typeface="Times New Roman" pitchFamily="18" charset="0"/>
              </a:rPr>
              <a:t> </a:t>
            </a:r>
            <a:r>
              <a:rPr lang="en-US" altLang="zh-CN" sz="3200" b="1" baseline="-10000">
                <a:latin typeface="Times New Roman" pitchFamily="18" charset="0"/>
              </a:rPr>
              <a:t>Grade</a:t>
            </a:r>
            <a:r>
              <a:rPr lang="en-US" altLang="zh-CN" sz="3200" b="1">
                <a:latin typeface="Times New Roman" pitchFamily="18" charset="0"/>
              </a:rPr>
              <a:t>(SC </a:t>
            </a:r>
            <a:r>
              <a:rPr lang="en-US" altLang="zh-CN" sz="3200" b="1">
                <a:latin typeface="Lucida Sans Unicode" pitchFamily="34" charset="0"/>
              </a:rPr>
              <a:t>⋈</a:t>
            </a:r>
            <a:r>
              <a:rPr lang="en-US" altLang="zh-CN" sz="3200" b="1">
                <a:latin typeface="Times New Roman" pitchFamily="18" charset="0"/>
              </a:rPr>
              <a:t> </a:t>
            </a:r>
            <a:r>
              <a:rPr lang="en-US" altLang="zh-CN" sz="2800" b="1">
                <a:latin typeface="Times New Roman" pitchFamily="18" charset="0"/>
                <a:sym typeface="Symbol" pitchFamily="18" charset="2"/>
              </a:rPr>
              <a:t></a:t>
            </a:r>
            <a:r>
              <a:rPr lang="en-US" altLang="zh-CN" sz="3200" b="1">
                <a:latin typeface="Times New Roman" pitchFamily="18" charset="0"/>
              </a:rPr>
              <a:t> </a:t>
            </a:r>
            <a:r>
              <a:rPr lang="en-US" altLang="zh-CN" sz="3200" b="1" baseline="-25000">
                <a:latin typeface="Times New Roman" pitchFamily="18" charset="0"/>
              </a:rPr>
              <a:t>Course.Cname=‘DataBase’</a:t>
            </a:r>
            <a:r>
              <a:rPr lang="en-US" altLang="zh-CN" sz="3200" b="1">
                <a:latin typeface="Times New Roman" pitchFamily="18" charset="0"/>
              </a:rPr>
              <a:t>(Course))</a:t>
            </a:r>
            <a:endParaRPr lang="zh-CN" altLang="en-US" sz="3200" b="1">
              <a:latin typeface="Times New Roman" pitchFamily="18" charset="0"/>
            </a:endParaRPr>
          </a:p>
        </p:txBody>
      </p:sp>
      <p:sp>
        <p:nvSpPr>
          <p:cNvPr id="40968" name="Rectangle 6"/>
          <p:cNvSpPr>
            <a:spLocks noChangeArrowheads="1"/>
          </p:cNvSpPr>
          <p:nvPr/>
        </p:nvSpPr>
        <p:spPr bwMode="auto">
          <a:xfrm>
            <a:off x="650875" y="1143000"/>
            <a:ext cx="88201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lnSpc>
                <a:spcPct val="90000"/>
              </a:lnSpc>
              <a:spcBef>
                <a:spcPct val="35000"/>
              </a:spcBef>
              <a:buClr>
                <a:srgbClr val="27305F"/>
              </a:buClr>
              <a:buSzPct val="60000"/>
              <a:buFont typeface="Wingdings" pitchFamily="2" charset="2"/>
              <a:buChar char="n"/>
            </a:pPr>
            <a:r>
              <a:rPr lang="zh-CN" altLang="en-US" sz="2800" b="1">
                <a:latin typeface="Times New Roman" pitchFamily="18" charset="0"/>
              </a:rPr>
              <a:t>在第一个表达式中，用笛卡尔积实现两个关系的查询</a:t>
            </a:r>
          </a:p>
        </p:txBody>
      </p:sp>
      <p:sp>
        <p:nvSpPr>
          <p:cNvPr id="1644551" name="AutoShape 7"/>
          <p:cNvSpPr>
            <a:spLocks noChangeArrowheads="1"/>
          </p:cNvSpPr>
          <p:nvPr/>
        </p:nvSpPr>
        <p:spPr bwMode="auto">
          <a:xfrm>
            <a:off x="3276600" y="2000250"/>
            <a:ext cx="1066800" cy="762000"/>
          </a:xfrm>
          <a:prstGeom prst="downArrow">
            <a:avLst>
              <a:gd name="adj1" fmla="val 50000"/>
              <a:gd name="adj2" fmla="val 25000"/>
            </a:avLst>
          </a:prstGeom>
          <a:gradFill rotWithShape="0">
            <a:gsLst>
              <a:gs pos="0">
                <a:srgbClr val="FFFFFF"/>
              </a:gs>
              <a:gs pos="100000">
                <a:srgbClr val="9999F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1644552" name="Rectangle 8"/>
          <p:cNvSpPr>
            <a:spLocks noChangeArrowheads="1"/>
          </p:cNvSpPr>
          <p:nvPr/>
        </p:nvSpPr>
        <p:spPr bwMode="auto">
          <a:xfrm>
            <a:off x="4572000" y="2057400"/>
            <a:ext cx="5105400" cy="971550"/>
          </a:xfrm>
          <a:prstGeom prst="rect">
            <a:avLst/>
          </a:prstGeom>
          <a:solidFill>
            <a:srgbClr val="CCCCFF"/>
          </a:solidFill>
          <a:ln w="25400">
            <a:solidFill>
              <a:srgbClr val="6600FF"/>
            </a:solidFill>
            <a:miter lim="800000"/>
            <a:headEnd/>
            <a:tailEnd/>
          </a:ln>
          <a:effectLst/>
          <a:extLst>
            <a:ext uri="{AF507438-7753-43E0-B8FC-AC1667EBCBE1}">
              <a14:hiddenEffects xmlns:a14="http://schemas.microsoft.com/office/drawing/2010/main">
                <a:effectLst>
                  <a:outerShdw dist="107763" dir="18900000" algn="ctr" rotWithShape="0">
                    <a:schemeClr val="tx1"/>
                  </a:outerShdw>
                </a:effectLst>
              </a14:hiddenEffects>
            </a:ext>
          </a:extLst>
        </p:spPr>
        <p:txBody>
          <a:bodyPr>
            <a:spAutoFit/>
          </a:bodyPr>
          <a:lstStyle/>
          <a:p>
            <a:pPr algn="l"/>
            <a:r>
              <a:rPr lang="zh-CN" altLang="en-US" sz="2800" b="1">
                <a:latin typeface="Times New Roman" pitchFamily="18" charset="0"/>
              </a:rPr>
              <a:t>选择条件</a:t>
            </a:r>
            <a:r>
              <a:rPr lang="en-US" altLang="zh-CN" sz="2800" b="1">
                <a:latin typeface="Times New Roman" pitchFamily="18" charset="0"/>
              </a:rPr>
              <a:t>Course.Cno = SC.Cno</a:t>
            </a:r>
            <a:r>
              <a:rPr lang="zh-CN" altLang="en-US" sz="2800" b="1">
                <a:latin typeface="Times New Roman" pitchFamily="18" charset="0"/>
              </a:rPr>
              <a:t>与笛卡尔积组合成连接操作</a:t>
            </a:r>
          </a:p>
        </p:txBody>
      </p:sp>
      <p:sp>
        <p:nvSpPr>
          <p:cNvPr id="1644553" name="AutoShape 9"/>
          <p:cNvSpPr>
            <a:spLocks noChangeArrowheads="1"/>
          </p:cNvSpPr>
          <p:nvPr/>
        </p:nvSpPr>
        <p:spPr bwMode="auto">
          <a:xfrm>
            <a:off x="3276600" y="3632200"/>
            <a:ext cx="1066800" cy="762000"/>
          </a:xfrm>
          <a:prstGeom prst="downArrow">
            <a:avLst>
              <a:gd name="adj1" fmla="val 50000"/>
              <a:gd name="adj2" fmla="val 25000"/>
            </a:avLst>
          </a:prstGeom>
          <a:gradFill rotWithShape="0">
            <a:gsLst>
              <a:gs pos="0">
                <a:srgbClr val="FFFFFF"/>
              </a:gs>
              <a:gs pos="100000">
                <a:srgbClr val="9999F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1644554" name="Rectangle 10"/>
          <p:cNvSpPr>
            <a:spLocks noChangeArrowheads="1"/>
          </p:cNvSpPr>
          <p:nvPr/>
        </p:nvSpPr>
        <p:spPr bwMode="auto">
          <a:xfrm>
            <a:off x="4419600" y="3556000"/>
            <a:ext cx="5334000" cy="971550"/>
          </a:xfrm>
          <a:prstGeom prst="rect">
            <a:avLst/>
          </a:prstGeom>
          <a:solidFill>
            <a:srgbClr val="CCCCFF"/>
          </a:solidFill>
          <a:ln w="25400">
            <a:solidFill>
              <a:srgbClr val="6600FF"/>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l"/>
            <a:r>
              <a:rPr lang="zh-CN" altLang="en-US" sz="2800" b="1">
                <a:latin typeface="Times New Roman" pitchFamily="18" charset="0"/>
              </a:rPr>
              <a:t>条件</a:t>
            </a:r>
            <a:r>
              <a:rPr lang="en-US" altLang="zh-CN" sz="2800" b="1">
                <a:latin typeface="Times New Roman" pitchFamily="18" charset="0"/>
              </a:rPr>
              <a:t>Course.Cname =‘DataBase’ </a:t>
            </a:r>
            <a:r>
              <a:rPr lang="zh-CN" altLang="en-US" sz="2800" b="1">
                <a:latin typeface="Times New Roman" pitchFamily="18" charset="0"/>
              </a:rPr>
              <a:t>移到连接操作中的关系</a:t>
            </a:r>
            <a:r>
              <a:rPr lang="en-US" altLang="zh-CN" sz="2800" b="1">
                <a:latin typeface="Times New Roman" pitchFamily="18" charset="0"/>
              </a:rPr>
              <a:t>Course</a:t>
            </a:r>
            <a:r>
              <a:rPr lang="zh-CN" altLang="en-US" sz="2800" b="1">
                <a:latin typeface="Times New Roman" pitchFamily="18" charset="0"/>
              </a:rPr>
              <a:t>中</a:t>
            </a:r>
          </a:p>
        </p:txBody>
      </p:sp>
      <p:sp>
        <p:nvSpPr>
          <p:cNvPr id="1644555" name="Text Box 11"/>
          <p:cNvSpPr txBox="1">
            <a:spLocks noChangeArrowheads="1"/>
          </p:cNvSpPr>
          <p:nvPr/>
        </p:nvSpPr>
        <p:spPr bwMode="auto">
          <a:xfrm>
            <a:off x="2792413" y="5445125"/>
            <a:ext cx="5734050" cy="1139825"/>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r>
              <a:rPr lang="zh-CN" altLang="en-US" sz="2800" b="1">
                <a:latin typeface="Times New Roman" pitchFamily="18" charset="0"/>
              </a:rPr>
              <a:t>每一次变换都使参加连接的元组大大减少</a:t>
            </a:r>
            <a:r>
              <a:rPr lang="en-US" altLang="zh-CN" sz="2800" b="1">
                <a:latin typeface="Times New Roman" pitchFamily="18" charset="0"/>
              </a:rPr>
              <a:t>,</a:t>
            </a:r>
            <a:r>
              <a:rPr lang="zh-CN" altLang="en-US" sz="2800" b="1">
                <a:latin typeface="Times New Roman" pitchFamily="18" charset="0"/>
              </a:rPr>
              <a:t>这就是代数优化</a:t>
            </a:r>
            <a:endParaRPr lang="en-US" altLang="zh-CN" sz="28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44551"/>
                                        </p:tgtEl>
                                        <p:attrNameLst>
                                          <p:attrName>style.visibility</p:attrName>
                                        </p:attrNameLst>
                                      </p:cBhvr>
                                      <p:to>
                                        <p:strVal val="visible"/>
                                      </p:to>
                                    </p:set>
                                    <p:animEffect transition="in" filter="wipe(up)">
                                      <p:cBhvr>
                                        <p:cTn id="7" dur="500"/>
                                        <p:tgtEl>
                                          <p:spTgt spid="164455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44552"/>
                                        </p:tgtEl>
                                        <p:attrNameLst>
                                          <p:attrName>style.visibility</p:attrName>
                                        </p:attrNameLst>
                                      </p:cBhvr>
                                      <p:to>
                                        <p:strVal val="visible"/>
                                      </p:to>
                                    </p:set>
                                    <p:animEffect transition="in" filter="wipe(left)">
                                      <p:cBhvr>
                                        <p:cTn id="11" dur="500"/>
                                        <p:tgtEl>
                                          <p:spTgt spid="1644552"/>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644547">
                                            <p:txEl>
                                              <p:pRg st="0" end="0"/>
                                            </p:txEl>
                                          </p:spTgt>
                                        </p:tgtEl>
                                        <p:attrNameLst>
                                          <p:attrName>style.visibility</p:attrName>
                                        </p:attrNameLst>
                                      </p:cBhvr>
                                      <p:to>
                                        <p:strVal val="visible"/>
                                      </p:to>
                                    </p:set>
                                    <p:animEffect transition="in" filter="wipe(up)">
                                      <p:cBhvr>
                                        <p:cTn id="15" dur="500"/>
                                        <p:tgtEl>
                                          <p:spTgt spid="1644547">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644553"/>
                                        </p:tgtEl>
                                        <p:attrNameLst>
                                          <p:attrName>style.visibility</p:attrName>
                                        </p:attrNameLst>
                                      </p:cBhvr>
                                      <p:to>
                                        <p:strVal val="visible"/>
                                      </p:to>
                                    </p:set>
                                    <p:animEffect transition="in" filter="wipe(up)">
                                      <p:cBhvr>
                                        <p:cTn id="20" dur="500"/>
                                        <p:tgtEl>
                                          <p:spTgt spid="1644553"/>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644554"/>
                                        </p:tgtEl>
                                        <p:attrNameLst>
                                          <p:attrName>style.visibility</p:attrName>
                                        </p:attrNameLst>
                                      </p:cBhvr>
                                      <p:to>
                                        <p:strVal val="visible"/>
                                      </p:to>
                                    </p:set>
                                    <p:animEffect transition="in" filter="wipe(left)">
                                      <p:cBhvr>
                                        <p:cTn id="24" dur="500"/>
                                        <p:tgtEl>
                                          <p:spTgt spid="1644554"/>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44549"/>
                                        </p:tgtEl>
                                        <p:attrNameLst>
                                          <p:attrName>style.visibility</p:attrName>
                                        </p:attrNameLst>
                                      </p:cBhvr>
                                      <p:to>
                                        <p:strVal val="visible"/>
                                      </p:to>
                                    </p:set>
                                    <p:animEffect transition="in" filter="wipe(up)">
                                      <p:cBhvr>
                                        <p:cTn id="28" dur="500"/>
                                        <p:tgtEl>
                                          <p:spTgt spid="164454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644555"/>
                                        </p:tgtEl>
                                        <p:attrNameLst>
                                          <p:attrName>style.visibility</p:attrName>
                                        </p:attrNameLst>
                                      </p:cBhvr>
                                      <p:to>
                                        <p:strVal val="visible"/>
                                      </p:to>
                                    </p:set>
                                    <p:animEffect transition="in" filter="box(in)">
                                      <p:cBhvr>
                                        <p:cTn id="33" dur="500"/>
                                        <p:tgtEl>
                                          <p:spTgt spid="1644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547" grpId="0" build="p" autoUpdateAnimBg="0" advAuto="0"/>
      <p:bldP spid="1644549" grpId="0" autoUpdateAnimBg="0"/>
      <p:bldP spid="1644551" grpId="0" animBg="1"/>
      <p:bldP spid="1644552" grpId="0" animBg="1" autoUpdateAnimBg="0"/>
      <p:bldP spid="1644553" grpId="0" animBg="1"/>
      <p:bldP spid="1644554" grpId="0" animBg="1" autoUpdateAnimBg="0"/>
      <p:bldP spid="1644555"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C5ADB47-CE7C-49AB-B8EC-EAF1A7410201}" type="slidenum">
              <a:rPr lang="zh-CN" altLang="en-US" sz="2000" smtClean="0"/>
              <a:pPr/>
              <a:t>39</a:t>
            </a:fld>
            <a:endParaRPr lang="en-US" altLang="zh-CN" sz="2000" smtClean="0"/>
          </a:p>
        </p:txBody>
      </p:sp>
      <p:sp>
        <p:nvSpPr>
          <p:cNvPr id="4198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D74C3E8-755C-4FAA-AFF4-741070D6B2D4}" type="datetime1">
              <a:rPr lang="zh-CN" altLang="en-US" sz="1800" smtClean="0"/>
              <a:pPr/>
              <a:t>2018/5/9</a:t>
            </a:fld>
            <a:endParaRPr lang="en-US" altLang="zh-CN" sz="1000" smtClean="0"/>
          </a:p>
        </p:txBody>
      </p:sp>
      <p:sp>
        <p:nvSpPr>
          <p:cNvPr id="1528834" name="Rectangle 2"/>
          <p:cNvSpPr>
            <a:spLocks noGrp="1" noChangeArrowheads="1"/>
          </p:cNvSpPr>
          <p:nvPr>
            <p:ph type="title"/>
          </p:nvPr>
        </p:nvSpPr>
        <p:spPr/>
        <p:txBody>
          <a:bodyPr/>
          <a:lstStyle/>
          <a:p>
            <a:pPr>
              <a:defRPr/>
            </a:pPr>
            <a:r>
              <a:rPr lang="en-US" altLang="en-US" smtClean="0"/>
              <a:t>5.2.2	查询优化实例</a:t>
            </a:r>
            <a:endParaRPr lang="zh-CN" altLang="en-US" smtClean="0"/>
          </a:p>
        </p:txBody>
      </p:sp>
      <p:sp>
        <p:nvSpPr>
          <p:cNvPr id="41989" name="Rectangle 3"/>
          <p:cNvSpPr>
            <a:spLocks noGrp="1" noChangeArrowheads="1"/>
          </p:cNvSpPr>
          <p:nvPr>
            <p:ph type="body" idx="1"/>
          </p:nvPr>
        </p:nvSpPr>
        <p:spPr>
          <a:xfrm>
            <a:off x="650875" y="1143000"/>
            <a:ext cx="8820150" cy="5607050"/>
          </a:xfrm>
        </p:spPr>
        <p:txBody>
          <a:bodyPr/>
          <a:lstStyle/>
          <a:p>
            <a:pPr marL="342900" indent="-342900" algn="ctr" defTabSz="914400">
              <a:lnSpc>
                <a:spcPct val="85000"/>
              </a:lnSpc>
              <a:spcBef>
                <a:spcPct val="0"/>
              </a:spcBef>
              <a:buClrTx/>
              <a:buSzTx/>
              <a:buFontTx/>
              <a:buNone/>
            </a:pPr>
            <a:r>
              <a:rPr lang="zh-CN" altLang="en-US" smtClean="0">
                <a:sym typeface="Symbol" pitchFamily="18" charset="2"/>
              </a:rPr>
              <a:t></a:t>
            </a:r>
            <a:r>
              <a:rPr lang="en-US" altLang="zh-CN" smtClean="0"/>
              <a:t> </a:t>
            </a:r>
            <a:r>
              <a:rPr lang="en-US" altLang="zh-CN" baseline="-25000" smtClean="0"/>
              <a:t>Sname</a:t>
            </a:r>
            <a:r>
              <a:rPr lang="en-US" altLang="zh-CN" smtClean="0"/>
              <a:t>(SC</a:t>
            </a:r>
            <a:r>
              <a:rPr lang="en-US" altLang="zh-CN" sz="3200" smtClean="0">
                <a:latin typeface="Lucida Sans Unicode" pitchFamily="34" charset="0"/>
              </a:rPr>
              <a:t>⋈</a:t>
            </a:r>
            <a:r>
              <a:rPr lang="en-US" altLang="zh-CN" smtClean="0"/>
              <a:t> </a:t>
            </a:r>
            <a:r>
              <a:rPr lang="en-US" altLang="zh-CN" smtClean="0">
                <a:sym typeface="Symbol" pitchFamily="18" charset="2"/>
              </a:rPr>
              <a:t></a:t>
            </a:r>
            <a:r>
              <a:rPr lang="en-US" altLang="zh-CN" smtClean="0"/>
              <a:t> </a:t>
            </a:r>
            <a:r>
              <a:rPr lang="en-US" altLang="zh-CN" baseline="-25000" smtClean="0"/>
              <a:t>Course.Cname=‘DataBase’</a:t>
            </a:r>
            <a:r>
              <a:rPr lang="en-US" altLang="zh-CN" smtClean="0"/>
              <a:t>(Course))</a:t>
            </a:r>
            <a:r>
              <a:rPr lang="en-US" altLang="zh-CN" smtClean="0">
                <a:latin typeface="Courier New" pitchFamily="49" charset="0"/>
              </a:rPr>
              <a:t> </a:t>
            </a:r>
            <a:endParaRPr lang="en-US" altLang="zh-CN" smtClean="0"/>
          </a:p>
          <a:p>
            <a:pPr marL="342900" indent="-342900" defTabSz="914400">
              <a:lnSpc>
                <a:spcPct val="85000"/>
              </a:lnSpc>
              <a:spcBef>
                <a:spcPct val="0"/>
              </a:spcBef>
              <a:buClrTx/>
              <a:buSzTx/>
              <a:buFontTx/>
              <a:buNone/>
            </a:pPr>
            <a:r>
              <a:rPr lang="zh-CN" altLang="en-US" smtClean="0"/>
              <a:t>假设</a:t>
            </a:r>
            <a:r>
              <a:rPr lang="en-US" altLang="zh-CN" smtClean="0"/>
              <a:t>SC</a:t>
            </a:r>
            <a:r>
              <a:rPr lang="zh-CN" altLang="en-US" smtClean="0"/>
              <a:t>表在</a:t>
            </a:r>
            <a:r>
              <a:rPr lang="en-US" altLang="zh-CN" smtClean="0"/>
              <a:t>Cno</a:t>
            </a:r>
            <a:r>
              <a:rPr lang="zh-CN" altLang="en-US" smtClean="0"/>
              <a:t>上有索引，</a:t>
            </a:r>
          </a:p>
          <a:p>
            <a:pPr marL="342900" indent="-342900" algn="just" defTabSz="914400">
              <a:lnSpc>
                <a:spcPct val="85000"/>
              </a:lnSpc>
              <a:spcBef>
                <a:spcPct val="0"/>
              </a:spcBef>
              <a:buFont typeface="Wingdings" pitchFamily="2" charset="2"/>
              <a:buNone/>
            </a:pPr>
            <a:r>
              <a:rPr lang="zh-CN" altLang="en-US" smtClean="0">
                <a:latin typeface="Courier New" pitchFamily="49" charset="0"/>
              </a:rPr>
              <a:t> </a:t>
            </a:r>
            <a:r>
              <a:rPr lang="en-US" altLang="zh-CN" smtClean="0"/>
              <a:t>① </a:t>
            </a:r>
            <a:r>
              <a:rPr lang="en-US" altLang="zh-CN" smtClean="0">
                <a:sym typeface="Symbol" pitchFamily="18" charset="2"/>
              </a:rPr>
              <a:t></a:t>
            </a:r>
            <a:endParaRPr lang="en-US" altLang="zh-CN" smtClean="0"/>
          </a:p>
          <a:p>
            <a:pPr marL="342900" indent="-342900" algn="just" defTabSz="914400">
              <a:lnSpc>
                <a:spcPct val="85000"/>
              </a:lnSpc>
              <a:spcBef>
                <a:spcPct val="0"/>
              </a:spcBef>
              <a:buFont typeface="Wingdings" pitchFamily="2" charset="2"/>
              <a:buNone/>
            </a:pPr>
            <a:r>
              <a:rPr lang="zh-CN" altLang="en-US" smtClean="0"/>
              <a:t>   读</a:t>
            </a:r>
            <a:r>
              <a:rPr lang="en-US" altLang="zh-CN" smtClean="0"/>
              <a:t>Course</a:t>
            </a:r>
            <a:r>
              <a:rPr lang="zh-CN" altLang="en-US" smtClean="0"/>
              <a:t>表总块数</a:t>
            </a:r>
            <a:r>
              <a:rPr lang="en-US" altLang="zh-CN" smtClean="0"/>
              <a:t>= 100/10=10</a:t>
            </a:r>
            <a:r>
              <a:rPr lang="zh-CN" altLang="en-US" smtClean="0"/>
              <a:t>块</a:t>
            </a:r>
          </a:p>
          <a:p>
            <a:pPr marL="342900" indent="-342900" algn="just" defTabSz="914400">
              <a:lnSpc>
                <a:spcPct val="85000"/>
              </a:lnSpc>
              <a:spcBef>
                <a:spcPct val="0"/>
              </a:spcBef>
              <a:buFont typeface="Wingdings" pitchFamily="2" charset="2"/>
              <a:buNone/>
            </a:pPr>
            <a:r>
              <a:rPr lang="zh-CN" altLang="en-US" smtClean="0"/>
              <a:t>	读数据时间 </a:t>
            </a:r>
            <a:r>
              <a:rPr lang="en-US" altLang="zh-CN" smtClean="0"/>
              <a:t>=10/20=0.5</a:t>
            </a:r>
            <a:r>
              <a:rPr lang="zh-CN" altLang="en-US" smtClean="0"/>
              <a:t>秒</a:t>
            </a:r>
          </a:p>
          <a:p>
            <a:pPr marL="342900" indent="-342900" algn="just" defTabSz="914400">
              <a:lnSpc>
                <a:spcPct val="85000"/>
              </a:lnSpc>
              <a:spcBef>
                <a:spcPct val="0"/>
              </a:spcBef>
              <a:buFont typeface="Wingdings" pitchFamily="2" charset="2"/>
              <a:buNone/>
            </a:pPr>
            <a:r>
              <a:rPr lang="zh-CN" altLang="en-US" smtClean="0"/>
              <a:t>	中间结果大小</a:t>
            </a:r>
            <a:r>
              <a:rPr lang="en-US" altLang="zh-CN" smtClean="0"/>
              <a:t>1</a:t>
            </a:r>
            <a:r>
              <a:rPr lang="zh-CN" altLang="en-US" smtClean="0"/>
              <a:t>条  不必写入外存</a:t>
            </a:r>
          </a:p>
          <a:p>
            <a:pPr marL="342900" indent="-342900" algn="just" defTabSz="914400">
              <a:lnSpc>
                <a:spcPct val="85000"/>
              </a:lnSpc>
              <a:spcBef>
                <a:spcPct val="0"/>
              </a:spcBef>
              <a:buFont typeface="Wingdings" pitchFamily="2" charset="2"/>
              <a:buNone/>
            </a:pPr>
            <a:r>
              <a:rPr lang="en-US" altLang="zh-CN" smtClean="0"/>
              <a:t>   ② </a:t>
            </a:r>
            <a:r>
              <a:rPr lang="en-US" altLang="zh-CN" sz="3600" smtClean="0">
                <a:latin typeface="Lucida Sans Unicode" pitchFamily="34" charset="0"/>
              </a:rPr>
              <a:t>⋈</a:t>
            </a:r>
            <a:endParaRPr lang="en-US" altLang="zh-CN" smtClean="0"/>
          </a:p>
          <a:p>
            <a:pPr marL="342900" indent="-342900" algn="just" defTabSz="914400">
              <a:lnSpc>
                <a:spcPct val="85000"/>
              </a:lnSpc>
              <a:spcBef>
                <a:spcPct val="0"/>
              </a:spcBef>
              <a:buFont typeface="Wingdings" pitchFamily="2" charset="2"/>
              <a:buNone/>
            </a:pPr>
            <a:r>
              <a:rPr lang="en-US" altLang="zh-CN" smtClean="0"/>
              <a:t> 	</a:t>
            </a:r>
            <a:r>
              <a:rPr lang="zh-CN" altLang="en-US" smtClean="0"/>
              <a:t>不用读取全部的</a:t>
            </a:r>
            <a:r>
              <a:rPr lang="en-US" altLang="zh-CN" smtClean="0"/>
              <a:t>SC</a:t>
            </a:r>
            <a:r>
              <a:rPr lang="zh-CN" altLang="en-US" smtClean="0"/>
              <a:t>元组，而只需要读入与课程名“</a:t>
            </a:r>
            <a:r>
              <a:rPr lang="en-US" altLang="zh-CN" smtClean="0"/>
              <a:t>DataBase”</a:t>
            </a:r>
            <a:r>
              <a:rPr lang="zh-CN" altLang="en-US" smtClean="0"/>
              <a:t>相对应的课程代码</a:t>
            </a:r>
            <a:r>
              <a:rPr lang="en-US" altLang="zh-CN" smtClean="0"/>
              <a:t>Cno</a:t>
            </a:r>
            <a:r>
              <a:rPr lang="zh-CN" altLang="en-US" smtClean="0"/>
              <a:t>相同的那些元组，那么读入</a:t>
            </a:r>
            <a:r>
              <a:rPr lang="en-US" altLang="zh-CN" smtClean="0"/>
              <a:t>SC</a:t>
            </a:r>
            <a:r>
              <a:rPr lang="zh-CN" altLang="en-US" smtClean="0"/>
              <a:t>的元组数将从</a:t>
            </a:r>
            <a:r>
              <a:rPr lang="en-US" altLang="zh-CN" smtClean="0"/>
              <a:t>10000</a:t>
            </a:r>
            <a:r>
              <a:rPr lang="zh-CN" altLang="en-US" smtClean="0"/>
              <a:t>降到</a:t>
            </a:r>
            <a:r>
              <a:rPr lang="en-US" altLang="zh-CN" smtClean="0"/>
              <a:t>100</a:t>
            </a:r>
            <a:r>
              <a:rPr lang="zh-CN" altLang="en-US" smtClean="0"/>
              <a:t>，</a:t>
            </a:r>
          </a:p>
          <a:p>
            <a:pPr marL="342900" indent="-342900" algn="just" defTabSz="914400">
              <a:lnSpc>
                <a:spcPct val="85000"/>
              </a:lnSpc>
              <a:spcBef>
                <a:spcPct val="0"/>
              </a:spcBef>
              <a:buFont typeface="Wingdings" pitchFamily="2" charset="2"/>
              <a:buNone/>
            </a:pPr>
            <a:r>
              <a:rPr lang="zh-CN" altLang="en-US" smtClean="0"/>
              <a:t>    总块数</a:t>
            </a:r>
            <a:r>
              <a:rPr lang="en-US" altLang="zh-CN" smtClean="0"/>
              <a:t>= 100/100</a:t>
            </a:r>
            <a:r>
              <a:rPr lang="zh-CN" altLang="en-US" smtClean="0"/>
              <a:t>＝</a:t>
            </a:r>
            <a:r>
              <a:rPr lang="en-US" altLang="zh-CN" smtClean="0"/>
              <a:t>1</a:t>
            </a:r>
            <a:r>
              <a:rPr lang="zh-CN" altLang="en-US" smtClean="0"/>
              <a:t>块 </a:t>
            </a:r>
          </a:p>
          <a:p>
            <a:pPr marL="342900" indent="-342900" algn="just" defTabSz="914400">
              <a:lnSpc>
                <a:spcPct val="85000"/>
              </a:lnSpc>
              <a:spcBef>
                <a:spcPct val="0"/>
              </a:spcBef>
              <a:buFont typeface="Wingdings" pitchFamily="2" charset="2"/>
              <a:buNone/>
            </a:pPr>
            <a:r>
              <a:rPr lang="zh-CN" altLang="en-US" smtClean="0"/>
              <a:t>	读数据时间 </a:t>
            </a:r>
            <a:r>
              <a:rPr lang="en-US" altLang="zh-CN" smtClean="0"/>
              <a:t>=1/20=0.05</a:t>
            </a:r>
            <a:r>
              <a:rPr lang="zh-CN" altLang="en-US" smtClean="0"/>
              <a:t>秒</a:t>
            </a:r>
          </a:p>
          <a:p>
            <a:pPr marL="342900" indent="-342900" algn="just" defTabSz="914400">
              <a:lnSpc>
                <a:spcPct val="85000"/>
              </a:lnSpc>
              <a:spcBef>
                <a:spcPct val="0"/>
              </a:spcBef>
              <a:buFont typeface="Wingdings" pitchFamily="2" charset="2"/>
              <a:buNone/>
            </a:pPr>
            <a:r>
              <a:rPr lang="en-US" altLang="zh-CN" smtClean="0"/>
              <a:t>   ③ </a:t>
            </a:r>
            <a:r>
              <a:rPr lang="zh-CN" altLang="en-US" smtClean="0">
                <a:sym typeface="Symbol" pitchFamily="18" charset="2"/>
              </a:rPr>
              <a:t></a:t>
            </a:r>
            <a:r>
              <a:rPr lang="en-US" altLang="zh-CN" smtClean="0"/>
              <a:t> </a:t>
            </a:r>
          </a:p>
          <a:p>
            <a:pPr marL="342900" indent="-342900" algn="just" defTabSz="914400">
              <a:lnSpc>
                <a:spcPct val="85000"/>
              </a:lnSpc>
              <a:spcBef>
                <a:spcPct val="0"/>
              </a:spcBef>
              <a:buFont typeface="Wingdings" pitchFamily="2" charset="2"/>
              <a:buNone/>
            </a:pPr>
            <a:r>
              <a:rPr lang="zh-CN" altLang="en-US" smtClean="0"/>
              <a:t>    </a:t>
            </a:r>
            <a:r>
              <a:rPr lang="zh-CN" altLang="en-US" smtClean="0">
                <a:solidFill>
                  <a:srgbClr val="FF0000"/>
                </a:solidFill>
              </a:rPr>
              <a:t>基于索引扫描的方法能进一步提高查询的性能，这就是物理优化</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C5B2771-78B6-4ADF-AEE8-A68BD7675850}" type="slidenum">
              <a:rPr lang="zh-CN" altLang="en-US" sz="2000" smtClean="0"/>
              <a:pPr/>
              <a:t>4</a:t>
            </a:fld>
            <a:endParaRPr lang="en-US" altLang="zh-CN" sz="2000" smtClean="0"/>
          </a:p>
        </p:txBody>
      </p:sp>
      <p:sp>
        <p:nvSpPr>
          <p:cNvPr id="614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BCA82FA-ADE9-4F6A-82B5-D81A33324AB5}" type="datetime1">
              <a:rPr lang="zh-CN" altLang="en-US" sz="1800" smtClean="0"/>
              <a:pPr/>
              <a:t>2018/5/9</a:t>
            </a:fld>
            <a:endParaRPr lang="en-US" altLang="zh-CN" sz="1000" smtClean="0"/>
          </a:p>
        </p:txBody>
      </p:sp>
      <p:sp>
        <p:nvSpPr>
          <p:cNvPr id="1576962" name="Rectangle 2"/>
          <p:cNvSpPr>
            <a:spLocks noGrp="1" noChangeArrowheads="1"/>
          </p:cNvSpPr>
          <p:nvPr>
            <p:ph type="title"/>
          </p:nvPr>
        </p:nvSpPr>
        <p:spPr/>
        <p:txBody>
          <a:bodyPr/>
          <a:lstStyle/>
          <a:p>
            <a:pPr>
              <a:defRPr/>
            </a:pPr>
            <a:r>
              <a:rPr lang="zh-CN" altLang="en-US" smtClean="0"/>
              <a:t>5.1.1	查询处理过程</a:t>
            </a:r>
          </a:p>
        </p:txBody>
      </p:sp>
      <p:graphicFrame>
        <p:nvGraphicFramePr>
          <p:cNvPr id="1576964" name="Object 4"/>
          <p:cNvGraphicFramePr>
            <a:graphicFrameLocks noChangeAspect="1"/>
          </p:cNvGraphicFramePr>
          <p:nvPr/>
        </p:nvGraphicFramePr>
        <p:xfrm>
          <a:off x="209550" y="76200"/>
          <a:ext cx="2762250" cy="6477000"/>
        </p:xfrm>
        <a:graphic>
          <a:graphicData uri="http://schemas.openxmlformats.org/presentationml/2006/ole">
            <mc:AlternateContent xmlns:mc="http://schemas.openxmlformats.org/markup-compatibility/2006">
              <mc:Choice xmlns:v="urn:schemas-microsoft-com:vml" Requires="v">
                <p:oleObj spid="_x0000_s6172" name="位图图像" r:id="rId3" imgW="1380952" imgH="3467584" progId="Paint.Picture">
                  <p:embed/>
                </p:oleObj>
              </mc:Choice>
              <mc:Fallback>
                <p:oleObj name="位图图像" r:id="rId3" imgW="1380952" imgH="3467584"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 y="76200"/>
                        <a:ext cx="276225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pSp>
        <p:nvGrpSpPr>
          <p:cNvPr id="1576965" name="Group 5"/>
          <p:cNvGrpSpPr>
            <a:grpSpLocks/>
          </p:cNvGrpSpPr>
          <p:nvPr/>
        </p:nvGrpSpPr>
        <p:grpSpPr bwMode="auto">
          <a:xfrm>
            <a:off x="3200400" y="457200"/>
            <a:ext cx="6400800" cy="1139825"/>
            <a:chOff x="192" y="1104"/>
            <a:chExt cx="2496" cy="718"/>
          </a:xfrm>
        </p:grpSpPr>
        <p:sp>
          <p:nvSpPr>
            <p:cNvPr id="6163" name="Text Box 6"/>
            <p:cNvSpPr txBox="1">
              <a:spLocks noChangeArrowheads="1"/>
            </p:cNvSpPr>
            <p:nvPr/>
          </p:nvSpPr>
          <p:spPr bwMode="auto">
            <a:xfrm>
              <a:off x="249" y="1104"/>
              <a:ext cx="2439" cy="718"/>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buClr>
                  <a:srgbClr val="27305F"/>
                </a:buClr>
              </a:pPr>
              <a:r>
                <a:rPr lang="zh-CN" altLang="en-US" sz="2800" b="1">
                  <a:latin typeface="Times New Roman" pitchFamily="18" charset="0"/>
                </a:rPr>
                <a:t>对查询语句进行扫描、词法分析和语法分析 </a:t>
              </a:r>
            </a:p>
          </p:txBody>
        </p:sp>
        <p:sp>
          <p:nvSpPr>
            <p:cNvPr id="1576967" name="Oval 7"/>
            <p:cNvSpPr>
              <a:spLocks noChangeArrowheads="1"/>
            </p:cNvSpPr>
            <p:nvPr/>
          </p:nvSpPr>
          <p:spPr bwMode="auto">
            <a:xfrm>
              <a:off x="192" y="1152"/>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defRPr/>
              </a:pPr>
              <a:r>
                <a:rPr kumimoji="1" lang="en-US" altLang="zh-CN" sz="2800" b="1">
                  <a:solidFill>
                    <a:schemeClr val="bg1"/>
                  </a:solidFill>
                  <a:effectLst>
                    <a:outerShdw blurRad="38100" dist="38100" dir="2700000" algn="tl">
                      <a:srgbClr val="000000"/>
                    </a:outerShdw>
                  </a:effectLst>
                  <a:latin typeface="Arial" pitchFamily="34" charset="0"/>
                  <a:ea typeface="宋体" pitchFamily="2" charset="-122"/>
                </a:rPr>
                <a:t>1</a:t>
              </a:r>
            </a:p>
          </p:txBody>
        </p:sp>
      </p:grpSp>
      <p:grpSp>
        <p:nvGrpSpPr>
          <p:cNvPr id="1576968" name="Group 8"/>
          <p:cNvGrpSpPr>
            <a:grpSpLocks/>
          </p:cNvGrpSpPr>
          <p:nvPr/>
        </p:nvGrpSpPr>
        <p:grpSpPr bwMode="auto">
          <a:xfrm>
            <a:off x="3200400" y="1984375"/>
            <a:ext cx="6400800" cy="1139825"/>
            <a:chOff x="192" y="1104"/>
            <a:chExt cx="2496" cy="718"/>
          </a:xfrm>
        </p:grpSpPr>
        <p:sp>
          <p:nvSpPr>
            <p:cNvPr id="6161" name="Text Box 9"/>
            <p:cNvSpPr txBox="1">
              <a:spLocks noChangeArrowheads="1"/>
            </p:cNvSpPr>
            <p:nvPr/>
          </p:nvSpPr>
          <p:spPr bwMode="auto">
            <a:xfrm>
              <a:off x="249" y="1104"/>
              <a:ext cx="2439" cy="718"/>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buClr>
                  <a:srgbClr val="27305F"/>
                </a:buClr>
              </a:pPr>
              <a:r>
                <a:rPr lang="zh-CN" altLang="en-US" sz="2800" b="1">
                  <a:latin typeface="Times New Roman" pitchFamily="18" charset="0"/>
                </a:rPr>
                <a:t>根据数据字典中的用户权限和完整性约束定义对用户的存取权限进行检查</a:t>
              </a:r>
            </a:p>
          </p:txBody>
        </p:sp>
        <p:sp>
          <p:nvSpPr>
            <p:cNvPr id="1576970" name="Oval 10"/>
            <p:cNvSpPr>
              <a:spLocks noChangeArrowheads="1"/>
            </p:cNvSpPr>
            <p:nvPr/>
          </p:nvSpPr>
          <p:spPr bwMode="auto">
            <a:xfrm>
              <a:off x="192" y="1152"/>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defRPr/>
              </a:pPr>
              <a:r>
                <a:rPr kumimoji="1" lang="en-US" altLang="zh-CN" sz="2800" b="1">
                  <a:solidFill>
                    <a:schemeClr val="bg1"/>
                  </a:solidFill>
                  <a:effectLst>
                    <a:outerShdw blurRad="38100" dist="38100" dir="2700000" algn="tl">
                      <a:srgbClr val="000000"/>
                    </a:outerShdw>
                  </a:effectLst>
                  <a:latin typeface="Arial" pitchFamily="34" charset="0"/>
                  <a:ea typeface="宋体" pitchFamily="2" charset="-122"/>
                </a:rPr>
                <a:t>2</a:t>
              </a:r>
            </a:p>
          </p:txBody>
        </p:sp>
      </p:grpSp>
      <p:grpSp>
        <p:nvGrpSpPr>
          <p:cNvPr id="1576971" name="Group 11"/>
          <p:cNvGrpSpPr>
            <a:grpSpLocks/>
          </p:cNvGrpSpPr>
          <p:nvPr/>
        </p:nvGrpSpPr>
        <p:grpSpPr bwMode="auto">
          <a:xfrm>
            <a:off x="3200400" y="3111500"/>
            <a:ext cx="6400800" cy="1993900"/>
            <a:chOff x="192" y="1104"/>
            <a:chExt cx="2496" cy="1256"/>
          </a:xfrm>
        </p:grpSpPr>
        <p:sp>
          <p:nvSpPr>
            <p:cNvPr id="6159" name="Text Box 12"/>
            <p:cNvSpPr txBox="1">
              <a:spLocks noChangeArrowheads="1"/>
            </p:cNvSpPr>
            <p:nvPr/>
          </p:nvSpPr>
          <p:spPr bwMode="auto">
            <a:xfrm>
              <a:off x="249" y="1104"/>
              <a:ext cx="2439" cy="1256"/>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buClr>
                  <a:srgbClr val="27305F"/>
                </a:buClr>
              </a:pPr>
              <a:r>
                <a:rPr lang="zh-CN" altLang="en-US" sz="2800" b="1">
                  <a:latin typeface="Times New Roman" pitchFamily="18" charset="0"/>
                </a:rPr>
                <a:t>把</a:t>
              </a:r>
              <a:r>
                <a:rPr lang="en-US" altLang="zh-CN" sz="2800" b="1">
                  <a:latin typeface="Times New Roman" pitchFamily="18" charset="0"/>
                </a:rPr>
                <a:t>SQL</a:t>
              </a:r>
              <a:r>
                <a:rPr lang="zh-CN" altLang="en-US" sz="2800" b="1">
                  <a:latin typeface="Times New Roman" pitchFamily="18" charset="0"/>
                </a:rPr>
                <a:t>查询语句转换成等价的关系代数表达式</a:t>
              </a:r>
            </a:p>
            <a:p>
              <a:pPr algn="l">
                <a:buClr>
                  <a:srgbClr val="27305F"/>
                </a:buClr>
              </a:pPr>
              <a:r>
                <a:rPr lang="zh-CN" altLang="en-US" sz="2800" b="1">
                  <a:latin typeface="Times New Roman" pitchFamily="18" charset="0"/>
                </a:rPr>
                <a:t>一般都用查询树</a:t>
              </a:r>
              <a:r>
                <a:rPr lang="en-US" altLang="zh-CN" sz="2800" b="1">
                  <a:latin typeface="Times New Roman" pitchFamily="18" charset="0"/>
                </a:rPr>
                <a:t>(</a:t>
              </a:r>
              <a:r>
                <a:rPr lang="zh-CN" altLang="en-US" sz="2800" b="1">
                  <a:latin typeface="Times New Roman" pitchFamily="18" charset="0"/>
                </a:rPr>
                <a:t>语法分析树</a:t>
              </a:r>
              <a:r>
                <a:rPr lang="en-US" altLang="zh-CN" sz="2800" b="1">
                  <a:latin typeface="Times New Roman" pitchFamily="18" charset="0"/>
                </a:rPr>
                <a:t>)</a:t>
              </a:r>
              <a:r>
                <a:rPr lang="zh-CN" altLang="en-US" sz="2800" b="1">
                  <a:latin typeface="Times New Roman" pitchFamily="18" charset="0"/>
                </a:rPr>
                <a:t>来表示扩展的关系代数表达式</a:t>
              </a:r>
            </a:p>
          </p:txBody>
        </p:sp>
        <p:sp>
          <p:nvSpPr>
            <p:cNvPr id="1576973" name="Oval 13"/>
            <p:cNvSpPr>
              <a:spLocks noChangeArrowheads="1"/>
            </p:cNvSpPr>
            <p:nvPr/>
          </p:nvSpPr>
          <p:spPr bwMode="auto">
            <a:xfrm>
              <a:off x="192" y="1152"/>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defRPr/>
              </a:pPr>
              <a:r>
                <a:rPr kumimoji="1" lang="en-US" altLang="zh-CN" b="1">
                  <a:solidFill>
                    <a:schemeClr val="bg1"/>
                  </a:solidFill>
                  <a:effectLst>
                    <a:outerShdw blurRad="38100" dist="38100" dir="2700000" algn="tl">
                      <a:srgbClr val="000000"/>
                    </a:outerShdw>
                  </a:effectLst>
                  <a:latin typeface="Arial" pitchFamily="34" charset="0"/>
                  <a:ea typeface="宋体" pitchFamily="2" charset="-122"/>
                </a:rPr>
                <a:t>3</a:t>
              </a:r>
            </a:p>
          </p:txBody>
        </p:sp>
      </p:grpSp>
      <p:grpSp>
        <p:nvGrpSpPr>
          <p:cNvPr id="1576975" name="Group 15"/>
          <p:cNvGrpSpPr>
            <a:grpSpLocks/>
          </p:cNvGrpSpPr>
          <p:nvPr/>
        </p:nvGrpSpPr>
        <p:grpSpPr bwMode="auto">
          <a:xfrm>
            <a:off x="3200400" y="3657600"/>
            <a:ext cx="6400800" cy="2847975"/>
            <a:chOff x="192" y="1104"/>
            <a:chExt cx="2496" cy="1836"/>
          </a:xfrm>
        </p:grpSpPr>
        <p:sp>
          <p:nvSpPr>
            <p:cNvPr id="6157" name="Text Box 16"/>
            <p:cNvSpPr txBox="1">
              <a:spLocks noChangeArrowheads="1"/>
            </p:cNvSpPr>
            <p:nvPr/>
          </p:nvSpPr>
          <p:spPr bwMode="auto">
            <a:xfrm>
              <a:off x="249" y="1104"/>
              <a:ext cx="2439" cy="1836"/>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buClr>
                  <a:srgbClr val="27305F"/>
                </a:buClr>
              </a:pPr>
              <a:r>
                <a:rPr lang="zh-CN" altLang="en-US" sz="2800" b="1">
                  <a:latin typeface="Times New Roman" pitchFamily="18" charset="0"/>
                </a:rPr>
                <a:t>选择一个高效执行的查询处理策略 </a:t>
              </a:r>
            </a:p>
            <a:p>
              <a:pPr algn="l">
                <a:buClr>
                  <a:srgbClr val="27305F"/>
                </a:buClr>
                <a:buFont typeface="Wingdings" pitchFamily="2" charset="2"/>
                <a:buNone/>
              </a:pPr>
              <a:r>
                <a:rPr lang="zh-CN" altLang="en-US" sz="2800" b="1">
                  <a:latin typeface="宋体" charset="-122"/>
                </a:rPr>
                <a:t>用关系代数优化法，利用一些等价变换规则进行代数优化。</a:t>
              </a:r>
            </a:p>
            <a:p>
              <a:pPr algn="l">
                <a:buClr>
                  <a:srgbClr val="27305F"/>
                </a:buClr>
                <a:buFont typeface="Wingdings" pitchFamily="2" charset="2"/>
                <a:buNone/>
              </a:pPr>
              <a:r>
                <a:rPr lang="zh-CN" altLang="en-US" sz="2800" b="1">
                  <a:latin typeface="宋体" charset="-122"/>
                </a:rPr>
                <a:t>结合索引、数据值的分布等数据存储特征，进一步改善查询效率。</a:t>
              </a:r>
            </a:p>
            <a:p>
              <a:pPr algn="l">
                <a:buClr>
                  <a:srgbClr val="27305F"/>
                </a:buClr>
                <a:buFont typeface="Wingdings" pitchFamily="2" charset="2"/>
                <a:buNone/>
              </a:pPr>
              <a:r>
                <a:rPr lang="zh-CN" altLang="en-US" sz="2800" b="1">
                  <a:latin typeface="宋体" charset="-122"/>
                </a:rPr>
                <a:t>在若干查询计划中选择代价最低的</a:t>
              </a:r>
              <a:endParaRPr lang="en-US" altLang="zh-CN" sz="2800" b="1">
                <a:latin typeface="Times New Roman" pitchFamily="18" charset="0"/>
              </a:endParaRPr>
            </a:p>
          </p:txBody>
        </p:sp>
        <p:sp>
          <p:nvSpPr>
            <p:cNvPr id="1576977" name="Oval 17"/>
            <p:cNvSpPr>
              <a:spLocks noChangeArrowheads="1"/>
            </p:cNvSpPr>
            <p:nvPr/>
          </p:nvSpPr>
          <p:spPr bwMode="auto">
            <a:xfrm>
              <a:off x="192" y="1152"/>
              <a:ext cx="196" cy="193"/>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defRPr/>
              </a:pPr>
              <a:r>
                <a:rPr kumimoji="1" lang="en-US" altLang="zh-CN" b="1">
                  <a:solidFill>
                    <a:schemeClr val="bg1"/>
                  </a:solidFill>
                  <a:effectLst>
                    <a:outerShdw blurRad="38100" dist="38100" dir="2700000" algn="tl">
                      <a:srgbClr val="000000"/>
                    </a:outerShdw>
                  </a:effectLst>
                  <a:latin typeface="Arial" pitchFamily="34" charset="0"/>
                  <a:ea typeface="宋体" pitchFamily="2" charset="-122"/>
                </a:rPr>
                <a:t>4</a:t>
              </a:r>
            </a:p>
          </p:txBody>
        </p:sp>
      </p:grpSp>
      <p:grpSp>
        <p:nvGrpSpPr>
          <p:cNvPr id="1576978" name="Group 18"/>
          <p:cNvGrpSpPr>
            <a:grpSpLocks/>
          </p:cNvGrpSpPr>
          <p:nvPr/>
        </p:nvGrpSpPr>
        <p:grpSpPr bwMode="auto">
          <a:xfrm>
            <a:off x="3200400" y="5184775"/>
            <a:ext cx="6400800" cy="1139825"/>
            <a:chOff x="192" y="1104"/>
            <a:chExt cx="2496" cy="735"/>
          </a:xfrm>
        </p:grpSpPr>
        <p:sp>
          <p:nvSpPr>
            <p:cNvPr id="6155" name="Text Box 19"/>
            <p:cNvSpPr txBox="1">
              <a:spLocks noChangeArrowheads="1"/>
            </p:cNvSpPr>
            <p:nvPr/>
          </p:nvSpPr>
          <p:spPr bwMode="auto">
            <a:xfrm>
              <a:off x="249" y="1104"/>
              <a:ext cx="2439" cy="735"/>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r>
                <a:rPr lang="zh-CN" altLang="en-US" sz="2800" b="1">
                  <a:latin typeface="宋体" charset="-122"/>
                </a:rPr>
                <a:t>生成查询计划，其中包括如何访问数据库文件和如何存储中间结果等</a:t>
              </a:r>
              <a:endParaRPr lang="en-US" altLang="zh-CN" sz="2800" b="1">
                <a:latin typeface="宋体" charset="-122"/>
              </a:endParaRPr>
            </a:p>
          </p:txBody>
        </p:sp>
        <p:sp>
          <p:nvSpPr>
            <p:cNvPr id="1576980" name="Oval 20"/>
            <p:cNvSpPr>
              <a:spLocks noChangeArrowheads="1"/>
            </p:cNvSpPr>
            <p:nvPr/>
          </p:nvSpPr>
          <p:spPr bwMode="auto">
            <a:xfrm>
              <a:off x="192" y="1152"/>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defRPr/>
              </a:pPr>
              <a:r>
                <a:rPr kumimoji="1" lang="en-US" altLang="zh-CN" b="1">
                  <a:solidFill>
                    <a:schemeClr val="bg1"/>
                  </a:solidFill>
                  <a:effectLst>
                    <a:outerShdw blurRad="38100" dist="38100" dir="2700000" algn="tl">
                      <a:srgbClr val="000000"/>
                    </a:outerShdw>
                  </a:effectLst>
                  <a:latin typeface="Arial" pitchFamily="34" charset="0"/>
                  <a:ea typeface="宋体" pitchFamily="2" charset="-122"/>
                </a:rPr>
                <a:t>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576964"/>
                                        </p:tgtEl>
                                        <p:attrNameLst>
                                          <p:attrName>style.visibility</p:attrName>
                                        </p:attrNameLst>
                                      </p:cBhvr>
                                      <p:to>
                                        <p:strVal val="visible"/>
                                      </p:to>
                                    </p:set>
                                    <p:animEffect transition="in" filter="wipe(up)">
                                      <p:cBhvr>
                                        <p:cTn id="7" dur="500"/>
                                        <p:tgtEl>
                                          <p:spTgt spid="1576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1576965"/>
                                        </p:tgtEl>
                                        <p:attrNameLst>
                                          <p:attrName>style.visibility</p:attrName>
                                        </p:attrNameLst>
                                      </p:cBhvr>
                                      <p:to>
                                        <p:strVal val="visible"/>
                                      </p:to>
                                    </p:set>
                                    <p:anim calcmode="lin" valueType="num">
                                      <p:cBhvr>
                                        <p:cTn id="12" dur="500" fill="hold"/>
                                        <p:tgtEl>
                                          <p:spTgt spid="1576965"/>
                                        </p:tgtEl>
                                        <p:attrNameLst>
                                          <p:attrName>ppt_w</p:attrName>
                                        </p:attrNameLst>
                                      </p:cBhvr>
                                      <p:tavLst>
                                        <p:tav tm="0">
                                          <p:val>
                                            <p:fltVal val="0"/>
                                          </p:val>
                                        </p:tav>
                                        <p:tav tm="100000">
                                          <p:val>
                                            <p:strVal val="#ppt_w"/>
                                          </p:val>
                                        </p:tav>
                                      </p:tavLst>
                                    </p:anim>
                                    <p:anim calcmode="lin" valueType="num">
                                      <p:cBhvr>
                                        <p:cTn id="13" dur="500" fill="hold"/>
                                        <p:tgtEl>
                                          <p:spTgt spid="157696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76965"/>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1576968"/>
                                        </p:tgtEl>
                                        <p:attrNameLst>
                                          <p:attrName>style.visibility</p:attrName>
                                        </p:attrNameLst>
                                      </p:cBhvr>
                                      <p:to>
                                        <p:strVal val="visible"/>
                                      </p:to>
                                    </p:set>
                                    <p:anim calcmode="lin" valueType="num">
                                      <p:cBhvr>
                                        <p:cTn id="18" dur="500" fill="hold"/>
                                        <p:tgtEl>
                                          <p:spTgt spid="1576968"/>
                                        </p:tgtEl>
                                        <p:attrNameLst>
                                          <p:attrName>ppt_w</p:attrName>
                                        </p:attrNameLst>
                                      </p:cBhvr>
                                      <p:tavLst>
                                        <p:tav tm="0">
                                          <p:val>
                                            <p:fltVal val="0"/>
                                          </p:val>
                                        </p:tav>
                                        <p:tav tm="100000">
                                          <p:val>
                                            <p:strVal val="#ppt_w"/>
                                          </p:val>
                                        </p:tav>
                                      </p:tavLst>
                                    </p:anim>
                                    <p:anim calcmode="lin" valueType="num">
                                      <p:cBhvr>
                                        <p:cTn id="19" dur="500" fill="hold"/>
                                        <p:tgtEl>
                                          <p:spTgt spid="157696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76968"/>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nodeType="clickEffect">
                                  <p:stCondLst>
                                    <p:cond delay="0"/>
                                  </p:stCondLst>
                                  <p:childTnLst>
                                    <p:set>
                                      <p:cBhvr>
                                        <p:cTn id="23" dur="1" fill="hold">
                                          <p:stCondLst>
                                            <p:cond delay="0"/>
                                          </p:stCondLst>
                                        </p:cTn>
                                        <p:tgtEl>
                                          <p:spTgt spid="1576971"/>
                                        </p:tgtEl>
                                        <p:attrNameLst>
                                          <p:attrName>style.visibility</p:attrName>
                                        </p:attrNameLst>
                                      </p:cBhvr>
                                      <p:to>
                                        <p:strVal val="visible"/>
                                      </p:to>
                                    </p:set>
                                    <p:anim calcmode="lin" valueType="num">
                                      <p:cBhvr>
                                        <p:cTn id="24" dur="500" fill="hold"/>
                                        <p:tgtEl>
                                          <p:spTgt spid="1576971"/>
                                        </p:tgtEl>
                                        <p:attrNameLst>
                                          <p:attrName>ppt_w</p:attrName>
                                        </p:attrNameLst>
                                      </p:cBhvr>
                                      <p:tavLst>
                                        <p:tav tm="0">
                                          <p:val>
                                            <p:fltVal val="0"/>
                                          </p:val>
                                        </p:tav>
                                        <p:tav tm="100000">
                                          <p:val>
                                            <p:strVal val="#ppt_w"/>
                                          </p:val>
                                        </p:tav>
                                      </p:tavLst>
                                    </p:anim>
                                    <p:anim calcmode="lin" valueType="num">
                                      <p:cBhvr>
                                        <p:cTn id="25" dur="500" fill="hold"/>
                                        <p:tgtEl>
                                          <p:spTgt spid="1576971"/>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76971"/>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1576975"/>
                                        </p:tgtEl>
                                        <p:attrNameLst>
                                          <p:attrName>style.visibility</p:attrName>
                                        </p:attrNameLst>
                                      </p:cBhvr>
                                      <p:to>
                                        <p:strVal val="visible"/>
                                      </p:to>
                                    </p:set>
                                    <p:anim calcmode="lin" valueType="num">
                                      <p:cBhvr>
                                        <p:cTn id="30" dur="500" fill="hold"/>
                                        <p:tgtEl>
                                          <p:spTgt spid="1576975"/>
                                        </p:tgtEl>
                                        <p:attrNameLst>
                                          <p:attrName>ppt_w</p:attrName>
                                        </p:attrNameLst>
                                      </p:cBhvr>
                                      <p:tavLst>
                                        <p:tav tm="0">
                                          <p:val>
                                            <p:fltVal val="0"/>
                                          </p:val>
                                        </p:tav>
                                        <p:tav tm="100000">
                                          <p:val>
                                            <p:strVal val="#ppt_w"/>
                                          </p:val>
                                        </p:tav>
                                      </p:tavLst>
                                    </p:anim>
                                    <p:anim calcmode="lin" valueType="num">
                                      <p:cBhvr>
                                        <p:cTn id="31" dur="500" fill="hold"/>
                                        <p:tgtEl>
                                          <p:spTgt spid="157697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76975"/>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nodeType="clickEffect">
                                  <p:stCondLst>
                                    <p:cond delay="0"/>
                                  </p:stCondLst>
                                  <p:childTnLst>
                                    <p:set>
                                      <p:cBhvr>
                                        <p:cTn id="35" dur="1" fill="hold">
                                          <p:stCondLst>
                                            <p:cond delay="0"/>
                                          </p:stCondLst>
                                        </p:cTn>
                                        <p:tgtEl>
                                          <p:spTgt spid="1576978"/>
                                        </p:tgtEl>
                                        <p:attrNameLst>
                                          <p:attrName>style.visibility</p:attrName>
                                        </p:attrNameLst>
                                      </p:cBhvr>
                                      <p:to>
                                        <p:strVal val="visible"/>
                                      </p:to>
                                    </p:set>
                                    <p:anim calcmode="lin" valueType="num">
                                      <p:cBhvr>
                                        <p:cTn id="36" dur="500" fill="hold"/>
                                        <p:tgtEl>
                                          <p:spTgt spid="1576978"/>
                                        </p:tgtEl>
                                        <p:attrNameLst>
                                          <p:attrName>ppt_w</p:attrName>
                                        </p:attrNameLst>
                                      </p:cBhvr>
                                      <p:tavLst>
                                        <p:tav tm="0">
                                          <p:val>
                                            <p:fltVal val="0"/>
                                          </p:val>
                                        </p:tav>
                                        <p:tav tm="100000">
                                          <p:val>
                                            <p:strVal val="#ppt_w"/>
                                          </p:val>
                                        </p:tav>
                                      </p:tavLst>
                                    </p:anim>
                                    <p:anim calcmode="lin" valueType="num">
                                      <p:cBhvr>
                                        <p:cTn id="37" dur="500" fill="hold"/>
                                        <p:tgtEl>
                                          <p:spTgt spid="157697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7697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B5FE1F0-96F3-46D8-9D18-CFEBABA10093}" type="slidenum">
              <a:rPr lang="zh-CN" altLang="en-US" sz="2000" smtClean="0"/>
              <a:pPr/>
              <a:t>40</a:t>
            </a:fld>
            <a:endParaRPr lang="en-US" altLang="zh-CN" sz="2000" smtClean="0"/>
          </a:p>
        </p:txBody>
      </p:sp>
      <p:sp>
        <p:nvSpPr>
          <p:cNvPr id="4301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8E3201B3-147E-4992-B46B-1E84FA19FE92}" type="datetime1">
              <a:rPr lang="zh-CN" altLang="en-US" sz="1800" smtClean="0"/>
              <a:pPr/>
              <a:t>2018/5/9</a:t>
            </a:fld>
            <a:endParaRPr lang="en-US" altLang="zh-CN" sz="1000" smtClean="0"/>
          </a:p>
        </p:txBody>
      </p:sp>
      <p:sp>
        <p:nvSpPr>
          <p:cNvPr id="1645570" name="Rectangle 2"/>
          <p:cNvSpPr>
            <a:spLocks noGrp="1" noChangeArrowheads="1"/>
          </p:cNvSpPr>
          <p:nvPr>
            <p:ph type="title"/>
          </p:nvPr>
        </p:nvSpPr>
        <p:spPr>
          <a:xfrm>
            <a:off x="650875" y="311150"/>
            <a:ext cx="8820150" cy="603250"/>
          </a:xfrm>
        </p:spPr>
        <p:txBody>
          <a:bodyPr/>
          <a:lstStyle/>
          <a:p>
            <a:pPr defTabSz="914400">
              <a:defRPr/>
            </a:pPr>
            <a:r>
              <a:rPr lang="zh-CN" altLang="en-US" sz="4400" smtClean="0"/>
              <a:t>第5章  关系查询处理和查询优化</a:t>
            </a:r>
          </a:p>
        </p:txBody>
      </p:sp>
      <p:sp>
        <p:nvSpPr>
          <p:cNvPr id="43013" name="Rectangle 3"/>
          <p:cNvSpPr>
            <a:spLocks noGrp="1" noChangeArrowheads="1"/>
          </p:cNvSpPr>
          <p:nvPr>
            <p:ph type="body" idx="1"/>
          </p:nvPr>
        </p:nvSpPr>
        <p:spPr>
          <a:xfrm>
            <a:off x="650875" y="1143000"/>
            <a:ext cx="8820150" cy="3051175"/>
          </a:xfrm>
        </p:spPr>
        <p:txBody>
          <a:bodyPr/>
          <a:lstStyle/>
          <a:p>
            <a:r>
              <a:rPr lang="en-US" altLang="zh-CN" smtClean="0"/>
              <a:t>5.1	</a:t>
            </a:r>
            <a:r>
              <a:rPr lang="zh-CN" altLang="en-US" smtClean="0"/>
              <a:t>关系数据库系统的查询处理</a:t>
            </a:r>
          </a:p>
          <a:p>
            <a:r>
              <a:rPr lang="en-US" altLang="zh-CN" smtClean="0"/>
              <a:t>5.2	</a:t>
            </a:r>
            <a:r>
              <a:rPr lang="zh-CN" altLang="en-US" smtClean="0"/>
              <a:t>关系数据库系统的查询优化</a:t>
            </a:r>
          </a:p>
          <a:p>
            <a:r>
              <a:rPr lang="en-US" altLang="zh-CN" smtClean="0">
                <a:solidFill>
                  <a:srgbClr val="0000FF"/>
                </a:solidFill>
              </a:rPr>
              <a:t>5.3	</a:t>
            </a:r>
            <a:r>
              <a:rPr lang="zh-CN" altLang="en-US" smtClean="0">
                <a:solidFill>
                  <a:srgbClr val="0000FF"/>
                </a:solidFill>
              </a:rPr>
              <a:t>代数优化</a:t>
            </a:r>
          </a:p>
          <a:p>
            <a:r>
              <a:rPr lang="en-US" altLang="zh-CN" smtClean="0"/>
              <a:t>5.4	</a:t>
            </a:r>
            <a:r>
              <a:rPr lang="zh-CN" altLang="en-US" smtClean="0"/>
              <a:t>基于存取路径的优化</a:t>
            </a:r>
          </a:p>
          <a:p>
            <a:r>
              <a:rPr lang="en-US" altLang="zh-CN" smtClean="0"/>
              <a:t>5.5	</a:t>
            </a:r>
            <a:r>
              <a:rPr lang="zh-CN" altLang="en-US" smtClean="0"/>
              <a:t>基于代价估算的优化</a:t>
            </a:r>
          </a:p>
          <a:p>
            <a:r>
              <a:rPr lang="zh-CN" altLang="en-US" smtClean="0"/>
              <a:t>5.</a:t>
            </a:r>
            <a:r>
              <a:rPr lang="en-US" altLang="zh-CN" smtClean="0"/>
              <a:t>6	</a:t>
            </a:r>
            <a:r>
              <a:rPr lang="zh-CN" altLang="en-US" smtClean="0"/>
              <a:t>小结</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42D6EF01-B985-495B-9BA0-A20AA62D8CE9}" type="slidenum">
              <a:rPr lang="zh-CN" altLang="en-US" sz="2000" smtClean="0"/>
              <a:pPr/>
              <a:t>41</a:t>
            </a:fld>
            <a:endParaRPr lang="en-US" altLang="zh-CN" sz="2000" smtClean="0"/>
          </a:p>
        </p:txBody>
      </p:sp>
      <p:sp>
        <p:nvSpPr>
          <p:cNvPr id="4403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45EDBED9-899F-48EE-ACF4-BD3C89C17B67}" type="datetime1">
              <a:rPr lang="zh-CN" altLang="en-US" sz="1800" smtClean="0"/>
              <a:pPr/>
              <a:t>2018/5/9</a:t>
            </a:fld>
            <a:endParaRPr lang="en-US" altLang="zh-CN" sz="1000" smtClean="0"/>
          </a:p>
        </p:txBody>
      </p:sp>
      <p:sp>
        <p:nvSpPr>
          <p:cNvPr id="1533954" name="Rectangle 2"/>
          <p:cNvSpPr>
            <a:spLocks noGrp="1" noChangeArrowheads="1"/>
          </p:cNvSpPr>
          <p:nvPr>
            <p:ph type="title"/>
          </p:nvPr>
        </p:nvSpPr>
        <p:spPr/>
        <p:txBody>
          <a:bodyPr/>
          <a:lstStyle/>
          <a:p>
            <a:pPr>
              <a:defRPr/>
            </a:pPr>
            <a:r>
              <a:rPr lang="en-US" altLang="en-US" smtClean="0"/>
              <a:t>5.3</a:t>
            </a:r>
            <a:r>
              <a:rPr lang="en-US" altLang="zh-CN" smtClean="0"/>
              <a:t> </a:t>
            </a:r>
            <a:r>
              <a:rPr lang="en-US" altLang="en-US" smtClean="0"/>
              <a:t>代数优化</a:t>
            </a:r>
            <a:endParaRPr lang="zh-CN" altLang="en-US" smtClean="0"/>
          </a:p>
        </p:txBody>
      </p:sp>
      <p:sp>
        <p:nvSpPr>
          <p:cNvPr id="1533955" name="Rectangle 3"/>
          <p:cNvSpPr>
            <a:spLocks noGrp="1" noChangeArrowheads="1"/>
          </p:cNvSpPr>
          <p:nvPr>
            <p:ph type="body" idx="1"/>
          </p:nvPr>
        </p:nvSpPr>
        <p:spPr>
          <a:xfrm>
            <a:off x="650875" y="1046163"/>
            <a:ext cx="8820150" cy="5438775"/>
          </a:xfrm>
        </p:spPr>
        <p:txBody>
          <a:bodyPr/>
          <a:lstStyle/>
          <a:p>
            <a:pPr algn="just">
              <a:lnSpc>
                <a:spcPct val="110000"/>
              </a:lnSpc>
              <a:spcBef>
                <a:spcPct val="0"/>
              </a:spcBef>
            </a:pPr>
            <a:r>
              <a:rPr lang="zh-CN" altLang="en-US" smtClean="0"/>
              <a:t>代数优化策略：通过对关系代数表达式的等价变换提高查询效率 </a:t>
            </a:r>
          </a:p>
          <a:p>
            <a:pPr algn="just">
              <a:lnSpc>
                <a:spcPct val="110000"/>
              </a:lnSpc>
              <a:spcBef>
                <a:spcPct val="0"/>
              </a:spcBef>
            </a:pPr>
            <a:r>
              <a:rPr lang="zh-CN" altLang="en-US" smtClean="0"/>
              <a:t>关系代数表达式等价是指用相同的关系代替两个表达式中相应的关系所得到的结果是相同的，两个关系表达式</a:t>
            </a:r>
            <a:r>
              <a:rPr lang="en-US" altLang="zh-CN" smtClean="0"/>
              <a:t>E</a:t>
            </a:r>
            <a:r>
              <a:rPr lang="en-US" altLang="zh-CN" baseline="-25000" smtClean="0"/>
              <a:t>1</a:t>
            </a:r>
            <a:r>
              <a:rPr lang="zh-CN" altLang="en-US" smtClean="0"/>
              <a:t>和</a:t>
            </a:r>
            <a:r>
              <a:rPr lang="en-US" altLang="zh-CN" smtClean="0"/>
              <a:t>E</a:t>
            </a:r>
            <a:r>
              <a:rPr lang="en-US" altLang="zh-CN" baseline="-25000" smtClean="0"/>
              <a:t>2</a:t>
            </a:r>
            <a:r>
              <a:rPr lang="zh-CN" altLang="en-US" smtClean="0"/>
              <a:t>是等价的，可记为</a:t>
            </a:r>
            <a:r>
              <a:rPr lang="en-US" altLang="zh-CN" smtClean="0"/>
              <a:t>E</a:t>
            </a:r>
            <a:r>
              <a:rPr lang="en-US" altLang="zh-CN" baseline="-25000" smtClean="0"/>
              <a:t>1</a:t>
            </a:r>
            <a:r>
              <a:rPr lang="en-US" altLang="zh-CN" smtClean="0"/>
              <a:t>≡E</a:t>
            </a:r>
            <a:r>
              <a:rPr lang="en-US" altLang="zh-CN" baseline="-25000" smtClean="0"/>
              <a:t>2</a:t>
            </a:r>
            <a:r>
              <a:rPr lang="en-US" altLang="zh-CN" smtClean="0"/>
              <a:t> </a:t>
            </a:r>
            <a:endParaRPr lang="zh-CN" altLang="en-US" smtClean="0"/>
          </a:p>
          <a:p>
            <a:pPr algn="just">
              <a:lnSpc>
                <a:spcPct val="110000"/>
              </a:lnSpc>
              <a:spcBef>
                <a:spcPct val="0"/>
              </a:spcBef>
            </a:pPr>
            <a:r>
              <a:rPr lang="en-US" altLang="zh-CN" smtClean="0"/>
              <a:t>5.3.1 </a:t>
            </a:r>
            <a:r>
              <a:rPr lang="zh-CN" altLang="en-US" smtClean="0"/>
              <a:t>关系代数表达式的等价变换规则</a:t>
            </a:r>
          </a:p>
          <a:p>
            <a:pPr lvl="1">
              <a:lnSpc>
                <a:spcPct val="110000"/>
              </a:lnSpc>
              <a:spcBef>
                <a:spcPct val="0"/>
              </a:spcBef>
              <a:buClr>
                <a:srgbClr val="2C376C"/>
              </a:buClr>
            </a:pPr>
            <a:r>
              <a:rPr lang="zh-CN" altLang="en-US" smtClean="0"/>
              <a:t>设</a:t>
            </a:r>
            <a:r>
              <a:rPr lang="en-US" altLang="zh-CN" smtClean="0"/>
              <a:t>E</a:t>
            </a:r>
            <a:r>
              <a:rPr lang="en-US" altLang="zh-CN" baseline="-25000" smtClean="0"/>
              <a:t>1</a:t>
            </a:r>
            <a:r>
              <a:rPr lang="zh-CN" altLang="en-US" smtClean="0"/>
              <a:t>、</a:t>
            </a:r>
            <a:r>
              <a:rPr lang="en-US" altLang="zh-CN" smtClean="0"/>
              <a:t>E</a:t>
            </a:r>
            <a:r>
              <a:rPr lang="en-US" altLang="zh-CN" baseline="-25000" smtClean="0"/>
              <a:t>2</a:t>
            </a:r>
            <a:r>
              <a:rPr lang="zh-CN" altLang="en-US" smtClean="0"/>
              <a:t>等是关系代数表达式，</a:t>
            </a:r>
            <a:r>
              <a:rPr lang="en-US" altLang="zh-CN" smtClean="0"/>
              <a:t>F</a:t>
            </a:r>
            <a:r>
              <a:rPr lang="zh-CN" altLang="en-US" smtClean="0"/>
              <a:t>是条件表达式</a:t>
            </a:r>
          </a:p>
          <a:p>
            <a:pPr lvl="1">
              <a:lnSpc>
                <a:spcPct val="110000"/>
              </a:lnSpc>
              <a:spcBef>
                <a:spcPct val="0"/>
              </a:spcBef>
              <a:buClr>
                <a:srgbClr val="2C376C"/>
              </a:buClr>
            </a:pPr>
            <a:r>
              <a:rPr lang="en-US" altLang="zh-CN" smtClean="0"/>
              <a:t>l. </a:t>
            </a:r>
            <a:r>
              <a:rPr lang="zh-CN" altLang="en-US" smtClean="0"/>
              <a:t>连接、笛卡尔积交换律</a:t>
            </a:r>
          </a:p>
          <a:p>
            <a:pPr lvl="2" algn="just">
              <a:lnSpc>
                <a:spcPct val="110000"/>
              </a:lnSpc>
              <a:spcBef>
                <a:spcPct val="0"/>
              </a:spcBef>
              <a:buClrTx/>
              <a:buFontTx/>
              <a:buNone/>
            </a:pPr>
            <a:r>
              <a:rPr lang="zh-CN" altLang="en-US" smtClean="0"/>
              <a:t>	</a:t>
            </a:r>
            <a:r>
              <a:rPr lang="en-US" altLang="zh-CN" smtClean="0"/>
              <a:t>E</a:t>
            </a:r>
            <a:r>
              <a:rPr lang="en-US" altLang="zh-CN" baseline="-25000" smtClean="0"/>
              <a:t>1</a:t>
            </a:r>
            <a:r>
              <a:rPr lang="en-US" altLang="zh-CN" smtClean="0"/>
              <a:t> ×  E</a:t>
            </a:r>
            <a:r>
              <a:rPr lang="en-US" altLang="zh-CN" baseline="-25000" smtClean="0"/>
              <a:t>2</a:t>
            </a:r>
            <a:r>
              <a:rPr lang="en-US" altLang="zh-CN" smtClean="0"/>
              <a:t>≡ E</a:t>
            </a:r>
            <a:r>
              <a:rPr lang="en-US" altLang="zh-CN" baseline="-25000" smtClean="0"/>
              <a:t>2</a:t>
            </a:r>
            <a:r>
              <a:rPr lang="en-US" altLang="zh-CN" smtClean="0"/>
              <a:t>×  E</a:t>
            </a:r>
            <a:r>
              <a:rPr lang="en-US" altLang="zh-CN" baseline="-25000" smtClean="0"/>
              <a:t>1</a:t>
            </a:r>
          </a:p>
          <a:p>
            <a:pPr lvl="2" algn="just">
              <a:lnSpc>
                <a:spcPct val="110000"/>
              </a:lnSpc>
              <a:spcBef>
                <a:spcPct val="0"/>
              </a:spcBef>
              <a:buClrTx/>
              <a:buFontTx/>
              <a:buNone/>
            </a:pPr>
            <a:r>
              <a:rPr lang="en-US" altLang="zh-CN" smtClean="0"/>
              <a:t>	E</a:t>
            </a:r>
            <a:r>
              <a:rPr lang="en-US" altLang="zh-CN" baseline="-25000" smtClean="0"/>
              <a:t>1</a:t>
            </a:r>
            <a:r>
              <a:rPr lang="en-US" altLang="zh-CN" smtClean="0"/>
              <a:t>       E</a:t>
            </a:r>
            <a:r>
              <a:rPr lang="en-US" altLang="zh-CN" baseline="-25000" smtClean="0"/>
              <a:t>2</a:t>
            </a:r>
            <a:r>
              <a:rPr lang="en-US" altLang="zh-CN" smtClean="0"/>
              <a:t>≡E</a:t>
            </a:r>
            <a:r>
              <a:rPr lang="en-US" altLang="zh-CN" baseline="-25000" smtClean="0"/>
              <a:t>2</a:t>
            </a:r>
            <a:r>
              <a:rPr lang="en-US" altLang="zh-CN" smtClean="0"/>
              <a:t> </a:t>
            </a:r>
            <a:r>
              <a:rPr lang="en-US" altLang="zh-CN" sz="3600" smtClean="0">
                <a:latin typeface="Lucida Sans Unicode" pitchFamily="34" charset="0"/>
              </a:rPr>
              <a:t>    </a:t>
            </a:r>
            <a:r>
              <a:rPr lang="en-US" altLang="zh-CN" smtClean="0"/>
              <a:t> E</a:t>
            </a:r>
            <a:r>
              <a:rPr lang="en-US" altLang="zh-CN" baseline="-25000" smtClean="0"/>
              <a:t>1</a:t>
            </a:r>
            <a:r>
              <a:rPr lang="en-US" altLang="zh-CN" smtClean="0"/>
              <a:t>         </a:t>
            </a:r>
          </a:p>
          <a:p>
            <a:pPr lvl="2" algn="just">
              <a:lnSpc>
                <a:spcPct val="110000"/>
              </a:lnSpc>
              <a:spcBef>
                <a:spcPct val="0"/>
              </a:spcBef>
              <a:buClrTx/>
              <a:buFontTx/>
              <a:buNone/>
            </a:pPr>
            <a:r>
              <a:rPr lang="en-US" altLang="zh-CN" smtClean="0"/>
              <a:t>	E</a:t>
            </a:r>
            <a:r>
              <a:rPr lang="en-US" altLang="zh-CN" baseline="-25000" smtClean="0"/>
              <a:t>1</a:t>
            </a:r>
            <a:r>
              <a:rPr lang="en-US" altLang="zh-CN" smtClean="0"/>
              <a:t> </a:t>
            </a:r>
            <a:r>
              <a:rPr lang="en-US" altLang="zh-CN" sz="3600" smtClean="0">
                <a:latin typeface="Lucida Sans Unicode" pitchFamily="34" charset="0"/>
              </a:rPr>
              <a:t> </a:t>
            </a:r>
            <a:r>
              <a:rPr lang="en-US" altLang="zh-CN" baseline="-24000" smtClean="0"/>
              <a:t>F    </a:t>
            </a:r>
            <a:r>
              <a:rPr lang="en-US" altLang="zh-CN" smtClean="0"/>
              <a:t>E</a:t>
            </a:r>
            <a:r>
              <a:rPr lang="en-US" altLang="zh-CN" baseline="-25000" smtClean="0"/>
              <a:t>2</a:t>
            </a:r>
            <a:r>
              <a:rPr lang="en-US" altLang="zh-CN" smtClean="0"/>
              <a:t>≡E</a:t>
            </a:r>
            <a:r>
              <a:rPr lang="en-US" altLang="zh-CN" baseline="-25000" smtClean="0"/>
              <a:t>2</a:t>
            </a:r>
            <a:r>
              <a:rPr lang="en-US" altLang="zh-CN" smtClean="0"/>
              <a:t> </a:t>
            </a:r>
            <a:r>
              <a:rPr lang="en-US" altLang="zh-CN" sz="3600" smtClean="0">
                <a:latin typeface="Lucida Sans Unicode" pitchFamily="34" charset="0"/>
              </a:rPr>
              <a:t> </a:t>
            </a:r>
            <a:r>
              <a:rPr lang="en-US" altLang="zh-CN" baseline="-24000" smtClean="0"/>
              <a:t>F      </a:t>
            </a:r>
            <a:r>
              <a:rPr lang="en-US" altLang="zh-CN" smtClean="0"/>
              <a:t>E</a:t>
            </a:r>
            <a:r>
              <a:rPr lang="en-US" altLang="zh-CN" baseline="-25000" smtClean="0"/>
              <a:t>1</a:t>
            </a:r>
            <a:endParaRPr lang="zh-CN" altLang="en-US" baseline="-25000" smtClean="0"/>
          </a:p>
        </p:txBody>
      </p:sp>
      <p:sp>
        <p:nvSpPr>
          <p:cNvPr id="1533960" name="Rectangle 8"/>
          <p:cNvSpPr>
            <a:spLocks noChangeArrowheads="1"/>
          </p:cNvSpPr>
          <p:nvPr/>
        </p:nvSpPr>
        <p:spPr bwMode="auto">
          <a:xfrm>
            <a:off x="5029200" y="4876800"/>
            <a:ext cx="45958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l"/>
            <a:r>
              <a:rPr lang="zh-CN" altLang="en-US" sz="2800" b="1">
                <a:solidFill>
                  <a:srgbClr val="0000FF"/>
                </a:solidFill>
              </a:rPr>
              <a:t>系统可以选择小关系作为外关系进行连接,提高执行效率 </a:t>
            </a:r>
          </a:p>
        </p:txBody>
      </p:sp>
      <p:sp>
        <p:nvSpPr>
          <p:cNvPr id="44039" name="AutoShape 9"/>
          <p:cNvSpPr>
            <a:spLocks noChangeArrowheads="1"/>
          </p:cNvSpPr>
          <p:nvPr/>
        </p:nvSpPr>
        <p:spPr bwMode="auto">
          <a:xfrm rot="5400000">
            <a:off x="2278063" y="5383212"/>
            <a:ext cx="217488" cy="341313"/>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4040" name="AutoShape 10"/>
          <p:cNvSpPr>
            <a:spLocks noChangeArrowheads="1"/>
          </p:cNvSpPr>
          <p:nvPr/>
        </p:nvSpPr>
        <p:spPr bwMode="auto">
          <a:xfrm rot="5400000">
            <a:off x="3817938" y="5383212"/>
            <a:ext cx="217488" cy="341313"/>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4041" name="AutoShape 11"/>
          <p:cNvSpPr>
            <a:spLocks noChangeArrowheads="1"/>
          </p:cNvSpPr>
          <p:nvPr/>
        </p:nvSpPr>
        <p:spPr bwMode="auto">
          <a:xfrm rot="5400000">
            <a:off x="2278063" y="5959475"/>
            <a:ext cx="217487" cy="341313"/>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4042" name="AutoShape 12"/>
          <p:cNvSpPr>
            <a:spLocks noChangeArrowheads="1"/>
          </p:cNvSpPr>
          <p:nvPr/>
        </p:nvSpPr>
        <p:spPr bwMode="auto">
          <a:xfrm rot="5400000">
            <a:off x="3719513" y="5959475"/>
            <a:ext cx="217487" cy="341313"/>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3955">
                                            <p:txEl>
                                              <p:pRg st="0" end="0"/>
                                            </p:txEl>
                                          </p:spTgt>
                                        </p:tgtEl>
                                        <p:attrNameLst>
                                          <p:attrName>style.visibility</p:attrName>
                                        </p:attrNameLst>
                                      </p:cBhvr>
                                      <p:to>
                                        <p:strVal val="visible"/>
                                      </p:to>
                                    </p:set>
                                    <p:anim calcmode="lin" valueType="num">
                                      <p:cBhvr additive="base">
                                        <p:cTn id="7" dur="500" fill="hold"/>
                                        <p:tgtEl>
                                          <p:spTgt spid="1533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3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3955">
                                            <p:txEl>
                                              <p:pRg st="1" end="1"/>
                                            </p:txEl>
                                          </p:spTgt>
                                        </p:tgtEl>
                                        <p:attrNameLst>
                                          <p:attrName>style.visibility</p:attrName>
                                        </p:attrNameLst>
                                      </p:cBhvr>
                                      <p:to>
                                        <p:strVal val="visible"/>
                                      </p:to>
                                    </p:set>
                                    <p:anim calcmode="lin" valueType="num">
                                      <p:cBhvr additive="base">
                                        <p:cTn id="13" dur="500" fill="hold"/>
                                        <p:tgtEl>
                                          <p:spTgt spid="15339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39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3955">
                                            <p:txEl>
                                              <p:pRg st="2" end="2"/>
                                            </p:txEl>
                                          </p:spTgt>
                                        </p:tgtEl>
                                        <p:attrNameLst>
                                          <p:attrName>style.visibility</p:attrName>
                                        </p:attrNameLst>
                                      </p:cBhvr>
                                      <p:to>
                                        <p:strVal val="visible"/>
                                      </p:to>
                                    </p:set>
                                    <p:anim calcmode="lin" valueType="num">
                                      <p:cBhvr additive="base">
                                        <p:cTn id="19" dur="500" fill="hold"/>
                                        <p:tgtEl>
                                          <p:spTgt spid="15339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39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33955">
                                            <p:txEl>
                                              <p:pRg st="3" end="3"/>
                                            </p:txEl>
                                          </p:spTgt>
                                        </p:tgtEl>
                                        <p:attrNameLst>
                                          <p:attrName>style.visibility</p:attrName>
                                        </p:attrNameLst>
                                      </p:cBhvr>
                                      <p:to>
                                        <p:strVal val="visible"/>
                                      </p:to>
                                    </p:set>
                                    <p:anim calcmode="lin" valueType="num">
                                      <p:cBhvr additive="base">
                                        <p:cTn id="23" dur="500" fill="hold"/>
                                        <p:tgtEl>
                                          <p:spTgt spid="153395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5339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533955">
                                            <p:txEl>
                                              <p:pRg st="4" end="4"/>
                                            </p:txEl>
                                          </p:spTgt>
                                        </p:tgtEl>
                                        <p:attrNameLst>
                                          <p:attrName>style.visibility</p:attrName>
                                        </p:attrNameLst>
                                      </p:cBhvr>
                                      <p:to>
                                        <p:strVal val="visible"/>
                                      </p:to>
                                    </p:set>
                                    <p:anim calcmode="lin" valueType="num">
                                      <p:cBhvr additive="base">
                                        <p:cTn id="27" dur="500" fill="hold"/>
                                        <p:tgtEl>
                                          <p:spTgt spid="153395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533955">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533955">
                                            <p:txEl>
                                              <p:pRg st="5" end="5"/>
                                            </p:txEl>
                                          </p:spTgt>
                                        </p:tgtEl>
                                        <p:attrNameLst>
                                          <p:attrName>style.visibility</p:attrName>
                                        </p:attrNameLst>
                                      </p:cBhvr>
                                      <p:to>
                                        <p:strVal val="visible"/>
                                      </p:to>
                                    </p:set>
                                    <p:anim calcmode="lin" valueType="num">
                                      <p:cBhvr additive="base">
                                        <p:cTn id="31" dur="500" fill="hold"/>
                                        <p:tgtEl>
                                          <p:spTgt spid="153395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33955">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533955">
                                            <p:txEl>
                                              <p:pRg st="6" end="6"/>
                                            </p:txEl>
                                          </p:spTgt>
                                        </p:tgtEl>
                                        <p:attrNameLst>
                                          <p:attrName>style.visibility</p:attrName>
                                        </p:attrNameLst>
                                      </p:cBhvr>
                                      <p:to>
                                        <p:strVal val="visible"/>
                                      </p:to>
                                    </p:set>
                                    <p:anim calcmode="lin" valueType="num">
                                      <p:cBhvr additive="base">
                                        <p:cTn id="35" dur="500" fill="hold"/>
                                        <p:tgtEl>
                                          <p:spTgt spid="1533955">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533955">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533955">
                                            <p:txEl>
                                              <p:pRg st="7" end="7"/>
                                            </p:txEl>
                                          </p:spTgt>
                                        </p:tgtEl>
                                        <p:attrNameLst>
                                          <p:attrName>style.visibility</p:attrName>
                                        </p:attrNameLst>
                                      </p:cBhvr>
                                      <p:to>
                                        <p:strVal val="visible"/>
                                      </p:to>
                                    </p:set>
                                    <p:anim calcmode="lin" valueType="num">
                                      <p:cBhvr additive="base">
                                        <p:cTn id="39" dur="500" fill="hold"/>
                                        <p:tgtEl>
                                          <p:spTgt spid="1533955">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5339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533960"/>
                                        </p:tgtEl>
                                        <p:attrNameLst>
                                          <p:attrName>style.visibility</p:attrName>
                                        </p:attrNameLst>
                                      </p:cBhvr>
                                      <p:to>
                                        <p:strVal val="visible"/>
                                      </p:to>
                                    </p:set>
                                    <p:anim calcmode="lin" valueType="num">
                                      <p:cBhvr additive="base">
                                        <p:cTn id="45" dur="500" fill="hold"/>
                                        <p:tgtEl>
                                          <p:spTgt spid="1533960"/>
                                        </p:tgtEl>
                                        <p:attrNameLst>
                                          <p:attrName>ppt_x</p:attrName>
                                        </p:attrNameLst>
                                      </p:cBhvr>
                                      <p:tavLst>
                                        <p:tav tm="0">
                                          <p:val>
                                            <p:strVal val="0-#ppt_w/2"/>
                                          </p:val>
                                        </p:tav>
                                        <p:tav tm="100000">
                                          <p:val>
                                            <p:strVal val="#ppt_x"/>
                                          </p:val>
                                        </p:tav>
                                      </p:tavLst>
                                    </p:anim>
                                    <p:anim calcmode="lin" valueType="num">
                                      <p:cBhvr additive="base">
                                        <p:cTn id="46" dur="500" fill="hold"/>
                                        <p:tgtEl>
                                          <p:spTgt spid="15339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3955" grpId="0" build="p" autoUpdateAnimBg="0"/>
      <p:bldP spid="153396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6BDB737-D04F-4A53-B1A4-51822AA5F444}" type="slidenum">
              <a:rPr lang="zh-CN" altLang="en-US" sz="2000" smtClean="0"/>
              <a:pPr/>
              <a:t>42</a:t>
            </a:fld>
            <a:endParaRPr lang="en-US" altLang="zh-CN" sz="2000" smtClean="0"/>
          </a:p>
        </p:txBody>
      </p:sp>
      <p:sp>
        <p:nvSpPr>
          <p:cNvPr id="4505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DB4BCD7-D07A-482A-A562-1CAE19DD80D4}" type="datetime1">
              <a:rPr lang="zh-CN" altLang="en-US" sz="1800" smtClean="0"/>
              <a:pPr/>
              <a:t>2018/5/9</a:t>
            </a:fld>
            <a:endParaRPr lang="en-US" altLang="zh-CN" sz="1000" smtClean="0"/>
          </a:p>
        </p:txBody>
      </p:sp>
      <p:sp>
        <p:nvSpPr>
          <p:cNvPr id="1536002" name="Rectangle 2"/>
          <p:cNvSpPr>
            <a:spLocks noGrp="1" noChangeArrowheads="1"/>
          </p:cNvSpPr>
          <p:nvPr>
            <p:ph type="title"/>
          </p:nvPr>
        </p:nvSpPr>
        <p:spPr>
          <a:xfrm>
            <a:off x="650875" y="365125"/>
            <a:ext cx="8820150" cy="549275"/>
          </a:xfrm>
        </p:spPr>
        <p:txBody>
          <a:bodyPr/>
          <a:lstStyle/>
          <a:p>
            <a:pPr>
              <a:defRPr/>
            </a:pPr>
            <a:r>
              <a:rPr lang="en-US" altLang="zh-CN" sz="4000" smtClean="0"/>
              <a:t>5.3.1 </a:t>
            </a:r>
            <a:r>
              <a:rPr lang="zh-CN" altLang="en-US" sz="4000" smtClean="0"/>
              <a:t>关系代数表达式的等价变换规则</a:t>
            </a:r>
          </a:p>
        </p:txBody>
      </p:sp>
      <p:sp>
        <p:nvSpPr>
          <p:cNvPr id="45061" name="Rectangle 3"/>
          <p:cNvSpPr>
            <a:spLocks noGrp="1" noChangeArrowheads="1"/>
          </p:cNvSpPr>
          <p:nvPr>
            <p:ph type="body" idx="1"/>
          </p:nvPr>
        </p:nvSpPr>
        <p:spPr>
          <a:xfrm>
            <a:off x="650875" y="1143000"/>
            <a:ext cx="8820150" cy="384175"/>
          </a:xfrm>
        </p:spPr>
        <p:txBody>
          <a:bodyPr/>
          <a:lstStyle/>
          <a:p>
            <a:pPr marL="342900" indent="-342900" algn="just" defTabSz="914400"/>
            <a:r>
              <a:rPr lang="en-US" altLang="zh-CN" smtClean="0"/>
              <a:t>2. </a:t>
            </a:r>
            <a:r>
              <a:rPr lang="zh-CN" altLang="en-US" smtClean="0"/>
              <a:t>连接、笛卡尔积的结合律</a:t>
            </a:r>
          </a:p>
        </p:txBody>
      </p:sp>
      <p:sp>
        <p:nvSpPr>
          <p:cNvPr id="45062" name="Rectangle 8"/>
          <p:cNvSpPr>
            <a:spLocks noChangeArrowheads="1"/>
          </p:cNvSpPr>
          <p:nvPr/>
        </p:nvSpPr>
        <p:spPr bwMode="auto">
          <a:xfrm>
            <a:off x="5613400" y="5410200"/>
            <a:ext cx="99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45063" name="Group 14"/>
          <p:cNvGrpSpPr>
            <a:grpSpLocks/>
          </p:cNvGrpSpPr>
          <p:nvPr/>
        </p:nvGrpSpPr>
        <p:grpSpPr bwMode="auto">
          <a:xfrm>
            <a:off x="741363" y="1506538"/>
            <a:ext cx="6948487" cy="2179637"/>
            <a:chOff x="716" y="1071"/>
            <a:chExt cx="4776" cy="1373"/>
          </a:xfrm>
        </p:grpSpPr>
        <p:sp>
          <p:nvSpPr>
            <p:cNvPr id="45066" name="AutoShape 4"/>
            <p:cNvSpPr>
              <a:spLocks noChangeArrowheads="1"/>
            </p:cNvSpPr>
            <p:nvPr/>
          </p:nvSpPr>
          <p:spPr bwMode="auto">
            <a:xfrm rot="5400000">
              <a:off x="1316" y="1968"/>
              <a:ext cx="96" cy="208"/>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67" name="AutoShape 5"/>
            <p:cNvSpPr>
              <a:spLocks noChangeArrowheads="1"/>
            </p:cNvSpPr>
            <p:nvPr/>
          </p:nvSpPr>
          <p:spPr bwMode="auto">
            <a:xfrm rot="5400000">
              <a:off x="4014" y="1584"/>
              <a:ext cx="144" cy="208"/>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68" name="AutoShape 6"/>
            <p:cNvSpPr>
              <a:spLocks noChangeArrowheads="1"/>
            </p:cNvSpPr>
            <p:nvPr/>
          </p:nvSpPr>
          <p:spPr bwMode="auto">
            <a:xfrm rot="5400000">
              <a:off x="1271" y="1605"/>
              <a:ext cx="96" cy="208"/>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69" name="AutoShape 7"/>
            <p:cNvSpPr>
              <a:spLocks noChangeArrowheads="1"/>
            </p:cNvSpPr>
            <p:nvPr/>
          </p:nvSpPr>
          <p:spPr bwMode="auto">
            <a:xfrm rot="5400000">
              <a:off x="4014" y="1947"/>
              <a:ext cx="144" cy="208"/>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70" name="AutoShape 9"/>
            <p:cNvSpPr>
              <a:spLocks noChangeArrowheads="1"/>
            </p:cNvSpPr>
            <p:nvPr/>
          </p:nvSpPr>
          <p:spPr bwMode="auto">
            <a:xfrm rot="5400000">
              <a:off x="1997" y="1968"/>
              <a:ext cx="96" cy="208"/>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71" name="AutoShape 10"/>
            <p:cNvSpPr>
              <a:spLocks noChangeArrowheads="1"/>
            </p:cNvSpPr>
            <p:nvPr/>
          </p:nvSpPr>
          <p:spPr bwMode="auto">
            <a:xfrm rot="5400000">
              <a:off x="3333" y="1584"/>
              <a:ext cx="144" cy="208"/>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72" name="AutoShape 11"/>
            <p:cNvSpPr>
              <a:spLocks noChangeArrowheads="1"/>
            </p:cNvSpPr>
            <p:nvPr/>
          </p:nvSpPr>
          <p:spPr bwMode="auto">
            <a:xfrm rot="5400000">
              <a:off x="1977" y="1579"/>
              <a:ext cx="96" cy="260"/>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73" name="AutoShape 12"/>
            <p:cNvSpPr>
              <a:spLocks noChangeArrowheads="1"/>
            </p:cNvSpPr>
            <p:nvPr/>
          </p:nvSpPr>
          <p:spPr bwMode="auto">
            <a:xfrm rot="5400000">
              <a:off x="3392" y="1934"/>
              <a:ext cx="136" cy="226"/>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74" name="Rectangle 13"/>
            <p:cNvSpPr>
              <a:spLocks noChangeArrowheads="1"/>
            </p:cNvSpPr>
            <p:nvPr/>
          </p:nvSpPr>
          <p:spPr bwMode="auto">
            <a:xfrm>
              <a:off x="716" y="1071"/>
              <a:ext cx="4776" cy="1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pPr algn="l">
                <a:lnSpc>
                  <a:spcPct val="140000"/>
                </a:lnSpc>
                <a:defRPr/>
              </a:pPr>
              <a:r>
                <a:rPr lang="zh-CN" altLang="en-US" sz="2800" b="1" dirty="0" smtClean="0"/>
                <a:t> </a:t>
              </a:r>
              <a:r>
                <a:rPr lang="en-US" altLang="zh-CN" sz="2800" b="1" dirty="0" smtClean="0"/>
                <a:t>(E</a:t>
              </a:r>
              <a:r>
                <a:rPr lang="en-US" altLang="zh-CN" sz="2800" b="1" baseline="-25000" dirty="0">
                  <a:latin typeface="+mn-lt"/>
                  <a:ea typeface="+mn-ea"/>
                </a:rPr>
                <a:t>1</a:t>
              </a:r>
              <a:r>
                <a:rPr lang="en-US" altLang="zh-CN" sz="2800" b="1" dirty="0" smtClean="0"/>
                <a:t>×E</a:t>
              </a:r>
              <a:r>
                <a:rPr lang="en-US" altLang="zh-CN" sz="2800" b="1" baseline="-25000" dirty="0" smtClean="0">
                  <a:latin typeface="+mn-lt"/>
                  <a:ea typeface="+mn-ea"/>
                </a:rPr>
                <a:t>2</a:t>
              </a:r>
              <a:r>
                <a:rPr lang="en-US" altLang="zh-CN" sz="2800" b="1" dirty="0" smtClean="0"/>
                <a:t>) × E</a:t>
              </a:r>
              <a:r>
                <a:rPr lang="en-US" altLang="zh-CN" sz="2800" b="1" baseline="-25000" dirty="0" smtClean="0">
                  <a:latin typeface="+mn-lt"/>
                  <a:ea typeface="+mn-ea"/>
                </a:rPr>
                <a:t>3</a:t>
              </a:r>
              <a:r>
                <a:rPr lang="en-US" altLang="zh-CN" sz="2800" b="1" dirty="0" smtClean="0"/>
                <a:t>   ≡ E</a:t>
              </a:r>
              <a:r>
                <a:rPr lang="en-US" altLang="zh-CN" sz="2800" b="1" baseline="-25000" dirty="0" smtClean="0">
                  <a:latin typeface="+mn-lt"/>
                  <a:ea typeface="+mn-ea"/>
                </a:rPr>
                <a:t>1</a:t>
              </a:r>
              <a:r>
                <a:rPr lang="en-US" altLang="zh-CN" sz="2800" b="1" dirty="0" smtClean="0"/>
                <a:t> × (E</a:t>
              </a:r>
              <a:r>
                <a:rPr lang="en-US" altLang="zh-CN" sz="2800" b="1" baseline="-25000" dirty="0" smtClean="0">
                  <a:latin typeface="+mn-lt"/>
                  <a:ea typeface="+mn-ea"/>
                </a:rPr>
                <a:t>2</a:t>
              </a:r>
              <a:r>
                <a:rPr lang="en-US" altLang="zh-CN" sz="2800" b="1" dirty="0" smtClean="0"/>
                <a:t>×E</a:t>
              </a:r>
              <a:r>
                <a:rPr lang="en-US" altLang="zh-CN" sz="2800" b="1" baseline="-25000" dirty="0" smtClean="0">
                  <a:latin typeface="+mn-lt"/>
                  <a:ea typeface="+mn-ea"/>
                </a:rPr>
                <a:t>3</a:t>
              </a:r>
              <a:r>
                <a:rPr lang="en-US" altLang="zh-CN" sz="2800" b="1" dirty="0" smtClean="0"/>
                <a:t>)</a:t>
              </a:r>
            </a:p>
            <a:p>
              <a:pPr algn="l">
                <a:lnSpc>
                  <a:spcPct val="140000"/>
                </a:lnSpc>
                <a:defRPr/>
              </a:pPr>
              <a:r>
                <a:rPr lang="en-US" altLang="zh-CN" sz="2800" b="1" dirty="0" smtClean="0"/>
                <a:t> (E</a:t>
              </a:r>
              <a:r>
                <a:rPr lang="en-US" altLang="zh-CN" sz="2800" b="1" baseline="-25000" dirty="0" smtClean="0">
                  <a:latin typeface="+mn-lt"/>
                  <a:ea typeface="+mn-ea"/>
                </a:rPr>
                <a:t>1</a:t>
              </a:r>
              <a:r>
                <a:rPr lang="en-US" altLang="zh-CN" sz="2800" b="1" dirty="0" smtClean="0"/>
                <a:t>     E</a:t>
              </a:r>
              <a:r>
                <a:rPr lang="en-US" altLang="zh-CN" sz="2800" b="1" baseline="-25000" dirty="0" smtClean="0">
                  <a:latin typeface="+mn-lt"/>
                  <a:ea typeface="+mn-ea"/>
                </a:rPr>
                <a:t>2</a:t>
              </a:r>
              <a:r>
                <a:rPr lang="en-US" altLang="zh-CN" sz="2800" b="1" dirty="0" smtClean="0"/>
                <a:t>)       E</a:t>
              </a:r>
              <a:r>
                <a:rPr lang="en-US" altLang="zh-CN" sz="2800" b="1" baseline="-25000" dirty="0" smtClean="0">
                  <a:latin typeface="+mn-lt"/>
                  <a:ea typeface="+mn-ea"/>
                </a:rPr>
                <a:t>3</a:t>
              </a:r>
              <a:r>
                <a:rPr lang="en-US" altLang="zh-CN" sz="2800" b="1" dirty="0" smtClean="0"/>
                <a:t>  ≡ E</a:t>
              </a:r>
              <a:r>
                <a:rPr lang="en-US" altLang="zh-CN" sz="2800" b="1" baseline="-25000" dirty="0" smtClean="0">
                  <a:latin typeface="+mn-lt"/>
                  <a:ea typeface="+mn-ea"/>
                </a:rPr>
                <a:t>1</a:t>
              </a:r>
              <a:r>
                <a:rPr lang="en-US" altLang="zh-CN" sz="2800" b="1" dirty="0" smtClean="0"/>
                <a:t>      (E</a:t>
              </a:r>
              <a:r>
                <a:rPr lang="en-US" altLang="zh-CN" sz="2800" b="1" baseline="-25000" dirty="0" smtClean="0">
                  <a:latin typeface="+mn-lt"/>
                  <a:ea typeface="+mn-ea"/>
                </a:rPr>
                <a:t>2</a:t>
              </a:r>
              <a:r>
                <a:rPr lang="en-US" altLang="zh-CN" sz="2800" b="1" dirty="0" smtClean="0"/>
                <a:t>      E</a:t>
              </a:r>
              <a:r>
                <a:rPr lang="en-US" altLang="zh-CN" sz="2800" b="1" baseline="-25000" dirty="0" smtClean="0">
                  <a:latin typeface="+mn-lt"/>
                  <a:ea typeface="+mn-ea"/>
                </a:rPr>
                <a:t>3</a:t>
              </a:r>
              <a:r>
                <a:rPr lang="en-US" altLang="zh-CN" sz="2800" b="1" dirty="0" smtClean="0"/>
                <a:t>)</a:t>
              </a:r>
            </a:p>
            <a:p>
              <a:pPr algn="l">
                <a:lnSpc>
                  <a:spcPct val="140000"/>
                </a:lnSpc>
                <a:defRPr/>
              </a:pPr>
              <a:r>
                <a:rPr lang="en-US" altLang="zh-CN" sz="2800" b="1" dirty="0" smtClean="0"/>
                <a:t> (E</a:t>
              </a:r>
              <a:r>
                <a:rPr lang="en-US" altLang="zh-CN" sz="2800" b="1" baseline="-25000" dirty="0" smtClean="0">
                  <a:latin typeface="+mn-lt"/>
                  <a:ea typeface="+mn-ea"/>
                </a:rPr>
                <a:t>1</a:t>
              </a:r>
              <a:r>
                <a:rPr lang="en-US" altLang="zh-CN" sz="2800" b="1" dirty="0" smtClean="0"/>
                <a:t>     E</a:t>
              </a:r>
              <a:r>
                <a:rPr lang="en-US" altLang="zh-CN" sz="2800" b="1" baseline="-25000" dirty="0" smtClean="0">
                  <a:latin typeface="+mn-lt"/>
                  <a:ea typeface="+mn-ea"/>
                </a:rPr>
                <a:t>2</a:t>
              </a:r>
              <a:r>
                <a:rPr lang="en-US" altLang="zh-CN" sz="2800" b="1" dirty="0" smtClean="0"/>
                <a:t>)       E</a:t>
              </a:r>
              <a:r>
                <a:rPr lang="en-US" altLang="zh-CN" sz="2800" b="1" baseline="-25000" dirty="0" smtClean="0">
                  <a:latin typeface="+mn-lt"/>
                  <a:ea typeface="+mn-ea"/>
                </a:rPr>
                <a:t>3</a:t>
              </a:r>
              <a:r>
                <a:rPr lang="en-US" altLang="zh-CN" sz="2800" b="1" dirty="0" smtClean="0"/>
                <a:t>   ≡ E</a:t>
              </a:r>
              <a:r>
                <a:rPr lang="en-US" altLang="zh-CN" sz="2800" b="1" baseline="-25000" dirty="0" smtClean="0">
                  <a:latin typeface="+mn-lt"/>
                  <a:ea typeface="+mn-ea"/>
                </a:rPr>
                <a:t>1</a:t>
              </a:r>
              <a:r>
                <a:rPr lang="en-US" altLang="zh-CN" sz="2800" b="1" dirty="0" smtClean="0"/>
                <a:t>      (</a:t>
              </a:r>
              <a:r>
                <a:rPr lang="en-US" altLang="zh-CN" sz="2800" b="1" dirty="0" smtClean="0">
                  <a:latin typeface="+mn-lt"/>
                  <a:ea typeface="+mn-ea"/>
                </a:rPr>
                <a:t>E</a:t>
              </a:r>
              <a:r>
                <a:rPr lang="en-US" altLang="zh-CN" sz="2800" b="1" baseline="-25000" dirty="0" smtClean="0">
                  <a:latin typeface="+mn-lt"/>
                  <a:ea typeface="+mn-ea"/>
                </a:rPr>
                <a:t>2</a:t>
              </a:r>
              <a:r>
                <a:rPr lang="en-US" altLang="zh-CN" sz="2800" b="1" dirty="0" smtClean="0">
                  <a:latin typeface="+mn-lt"/>
                  <a:ea typeface="+mn-ea"/>
                </a:rPr>
                <a:t>      E</a:t>
              </a:r>
              <a:r>
                <a:rPr lang="en-US" altLang="zh-CN" sz="2800" b="1" baseline="-25000" dirty="0" smtClean="0">
                  <a:latin typeface="+mn-lt"/>
                  <a:ea typeface="+mn-ea"/>
                </a:rPr>
                <a:t>3</a:t>
              </a:r>
              <a:r>
                <a:rPr lang="en-US" altLang="zh-CN" sz="2800" b="1" dirty="0" smtClean="0">
                  <a:latin typeface="+mn-lt"/>
                  <a:ea typeface="+mn-ea"/>
                </a:rPr>
                <a:t>) </a:t>
              </a:r>
            </a:p>
            <a:p>
              <a:pPr algn="l">
                <a:lnSpc>
                  <a:spcPct val="60000"/>
                </a:lnSpc>
                <a:defRPr/>
              </a:pPr>
              <a:r>
                <a:rPr lang="en-US" altLang="zh-CN" sz="2800" b="1" dirty="0" smtClean="0">
                  <a:latin typeface="+mn-lt"/>
                  <a:ea typeface="+mn-ea"/>
                </a:rPr>
                <a:t>        F</a:t>
              </a:r>
              <a:r>
                <a:rPr lang="en-US" altLang="zh-CN" sz="2800" b="1" baseline="-25000" dirty="0" smtClean="0">
                  <a:latin typeface="+mn-lt"/>
                  <a:ea typeface="+mn-ea"/>
                </a:rPr>
                <a:t>1</a:t>
              </a:r>
              <a:r>
                <a:rPr lang="en-US" altLang="zh-CN" sz="2800" b="1" dirty="0" smtClean="0">
                  <a:latin typeface="+mn-lt"/>
                  <a:ea typeface="+mn-ea"/>
                </a:rPr>
                <a:t>       F</a:t>
              </a:r>
              <a:r>
                <a:rPr lang="en-US" altLang="zh-CN" sz="2800" b="1" baseline="-25000" dirty="0" smtClean="0">
                  <a:latin typeface="+mn-lt"/>
                  <a:ea typeface="+mn-ea"/>
                </a:rPr>
                <a:t>2</a:t>
              </a:r>
              <a:r>
                <a:rPr lang="en-US" altLang="zh-CN" sz="2800" b="1" dirty="0" smtClean="0">
                  <a:latin typeface="+mn-lt"/>
                  <a:ea typeface="+mn-ea"/>
                </a:rPr>
                <a:t>                   F</a:t>
              </a:r>
              <a:r>
                <a:rPr lang="en-US" altLang="zh-CN" sz="2800" b="1" baseline="-25000" dirty="0" smtClean="0">
                  <a:latin typeface="+mn-lt"/>
                  <a:ea typeface="+mn-ea"/>
                </a:rPr>
                <a:t>1</a:t>
              </a:r>
              <a:r>
                <a:rPr lang="en-US" altLang="zh-CN" sz="2800" b="1" dirty="0" smtClean="0">
                  <a:latin typeface="+mn-lt"/>
                  <a:ea typeface="+mn-ea"/>
                </a:rPr>
                <a:t>       F</a:t>
              </a:r>
              <a:r>
                <a:rPr lang="en-US" altLang="zh-CN" sz="2800" b="1" baseline="-25000" dirty="0" smtClean="0">
                  <a:latin typeface="+mn-lt"/>
                  <a:ea typeface="+mn-ea"/>
                </a:rPr>
                <a:t>2</a:t>
              </a:r>
            </a:p>
          </p:txBody>
        </p:sp>
      </p:grpSp>
      <p:sp>
        <p:nvSpPr>
          <p:cNvPr id="45064" name="Rectangle 15"/>
          <p:cNvSpPr>
            <a:spLocks noChangeArrowheads="1"/>
          </p:cNvSpPr>
          <p:nvPr/>
        </p:nvSpPr>
        <p:spPr bwMode="auto">
          <a:xfrm>
            <a:off x="596900" y="3863975"/>
            <a:ext cx="8820150" cy="234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just">
              <a:lnSpc>
                <a:spcPct val="80000"/>
              </a:lnSpc>
              <a:spcBef>
                <a:spcPct val="35000"/>
              </a:spcBef>
              <a:buClr>
                <a:srgbClr val="27305F"/>
              </a:buClr>
              <a:buSzPct val="60000"/>
              <a:buFont typeface="Wingdings" pitchFamily="2" charset="2"/>
              <a:buChar char="n"/>
            </a:pPr>
            <a:r>
              <a:rPr lang="en-US" altLang="zh-CN" sz="2800" b="1">
                <a:latin typeface="Times New Roman" pitchFamily="18" charset="0"/>
              </a:rPr>
              <a:t>3. </a:t>
            </a:r>
            <a:r>
              <a:rPr lang="zh-CN" altLang="en-US" sz="2800" b="1">
                <a:latin typeface="Times New Roman" pitchFamily="18" charset="0"/>
              </a:rPr>
              <a:t>投影的串接定律</a:t>
            </a:r>
          </a:p>
          <a:p>
            <a:pPr marL="342900" indent="-342900" algn="just">
              <a:lnSpc>
                <a:spcPct val="80000"/>
              </a:lnSpc>
              <a:spcBef>
                <a:spcPct val="35000"/>
              </a:spcBef>
              <a:buClr>
                <a:srgbClr val="27305F"/>
              </a:buClr>
              <a:buSzPct val="60000"/>
              <a:buFont typeface="Wingdings" pitchFamily="2" charset="2"/>
              <a:buNone/>
            </a:pPr>
            <a:r>
              <a:rPr lang="en-US" altLang="zh-CN" sz="2800" b="1">
                <a:latin typeface="Times New Roman" pitchFamily="18" charset="0"/>
              </a:rPr>
              <a:t> </a:t>
            </a:r>
            <a:r>
              <a:rPr lang="zh-CN" altLang="en-US" sz="2800" b="1">
                <a:latin typeface="Times New Roman" pitchFamily="18" charset="0"/>
                <a:sym typeface="Symbol" pitchFamily="18" charset="2"/>
              </a:rPr>
              <a:t></a:t>
            </a:r>
            <a:r>
              <a:rPr lang="en-US" altLang="zh-CN" sz="2800" b="1">
                <a:latin typeface="Times New Roman" pitchFamily="18" charset="0"/>
              </a:rPr>
              <a:t> </a:t>
            </a:r>
            <a:r>
              <a:rPr lang="fr-FR" altLang="zh-CN" sz="2800" b="1" i="1" baseline="-25000">
                <a:latin typeface="Times New Roman" pitchFamily="18" charset="0"/>
              </a:rPr>
              <a:t>A</a:t>
            </a:r>
            <a:r>
              <a:rPr lang="fr-FR" altLang="zh-CN" sz="2800" b="1" baseline="-25000">
                <a:latin typeface="Times New Roman" pitchFamily="18" charset="0"/>
              </a:rPr>
              <a:t>1,</a:t>
            </a:r>
            <a:r>
              <a:rPr lang="fr-FR" altLang="zh-CN" sz="2800" b="1" i="1" baseline="-25000">
                <a:latin typeface="Times New Roman" pitchFamily="18" charset="0"/>
              </a:rPr>
              <a:t>A</a:t>
            </a:r>
            <a:r>
              <a:rPr lang="fr-FR" altLang="zh-CN" sz="2800" b="1" baseline="-25000">
                <a:latin typeface="Times New Roman" pitchFamily="18" charset="0"/>
              </a:rPr>
              <a:t>2,…,</a:t>
            </a:r>
            <a:r>
              <a:rPr lang="fr-FR" altLang="zh-CN" sz="2800" b="1" i="1" baseline="-25000">
                <a:latin typeface="Times New Roman" pitchFamily="18" charset="0"/>
              </a:rPr>
              <a:t>An</a:t>
            </a:r>
            <a:r>
              <a:rPr lang="fr-FR" altLang="zh-CN" sz="2800" b="1">
                <a:latin typeface="Times New Roman" pitchFamily="18" charset="0"/>
              </a:rPr>
              <a:t> (</a:t>
            </a:r>
            <a:r>
              <a:rPr lang="zh-CN" altLang="en-US" sz="2800" b="1">
                <a:latin typeface="Times New Roman" pitchFamily="18" charset="0"/>
                <a:sym typeface="Symbol" pitchFamily="18" charset="2"/>
              </a:rPr>
              <a:t></a:t>
            </a:r>
            <a:r>
              <a:rPr lang="en-US" altLang="zh-CN" sz="2800" b="1">
                <a:latin typeface="Times New Roman" pitchFamily="18" charset="0"/>
              </a:rPr>
              <a:t> </a:t>
            </a:r>
            <a:r>
              <a:rPr lang="fr-FR" altLang="zh-CN" sz="2800" b="1" i="1" baseline="-25000">
                <a:latin typeface="Times New Roman" pitchFamily="18" charset="0"/>
              </a:rPr>
              <a:t>B</a:t>
            </a:r>
            <a:r>
              <a:rPr lang="fr-FR" altLang="zh-CN" sz="2800" b="1" baseline="-25000">
                <a:latin typeface="Times New Roman" pitchFamily="18" charset="0"/>
              </a:rPr>
              <a:t>1,</a:t>
            </a:r>
            <a:r>
              <a:rPr lang="fr-FR" altLang="zh-CN" sz="2800" b="1" i="1" baseline="-25000">
                <a:latin typeface="Times New Roman" pitchFamily="18" charset="0"/>
              </a:rPr>
              <a:t>B</a:t>
            </a:r>
            <a:r>
              <a:rPr lang="fr-FR" altLang="zh-CN" sz="2800" b="1" baseline="-25000">
                <a:latin typeface="Times New Roman" pitchFamily="18" charset="0"/>
              </a:rPr>
              <a:t>2,…,</a:t>
            </a:r>
            <a:r>
              <a:rPr lang="fr-FR" altLang="zh-CN" sz="2800" b="1" i="1" baseline="-25000">
                <a:latin typeface="Times New Roman" pitchFamily="18" charset="0"/>
              </a:rPr>
              <a:t>Bm</a:t>
            </a:r>
            <a:r>
              <a:rPr lang="fr-FR" altLang="zh-CN" sz="2800" b="1">
                <a:latin typeface="Times New Roman" pitchFamily="18" charset="0"/>
              </a:rPr>
              <a:t> (</a:t>
            </a:r>
            <a:r>
              <a:rPr lang="fr-FR" altLang="zh-CN" sz="2800" b="1" i="1">
                <a:latin typeface="Times New Roman" pitchFamily="18" charset="0"/>
              </a:rPr>
              <a:t>E</a:t>
            </a:r>
            <a:r>
              <a:rPr lang="fr-FR" altLang="zh-CN" sz="2800" b="1">
                <a:latin typeface="Times New Roman" pitchFamily="18" charset="0"/>
              </a:rPr>
              <a:t>))≡ </a:t>
            </a:r>
            <a:r>
              <a:rPr lang="zh-CN" altLang="en-US" sz="2800" b="1">
                <a:latin typeface="Times New Roman" pitchFamily="18" charset="0"/>
                <a:sym typeface="Symbol" pitchFamily="18" charset="2"/>
              </a:rPr>
              <a:t></a:t>
            </a:r>
            <a:r>
              <a:rPr lang="en-US" altLang="zh-CN" sz="2800" b="1">
                <a:latin typeface="Times New Roman" pitchFamily="18" charset="0"/>
              </a:rPr>
              <a:t> </a:t>
            </a:r>
            <a:r>
              <a:rPr lang="fr-FR" altLang="zh-CN" sz="2800" b="1" i="1" baseline="-25000">
                <a:latin typeface="Times New Roman" pitchFamily="18" charset="0"/>
              </a:rPr>
              <a:t>A</a:t>
            </a:r>
            <a:r>
              <a:rPr lang="fr-FR" altLang="zh-CN" sz="2800" b="1" baseline="-25000">
                <a:latin typeface="Times New Roman" pitchFamily="18" charset="0"/>
              </a:rPr>
              <a:t>1,</a:t>
            </a:r>
            <a:r>
              <a:rPr lang="fr-FR" altLang="zh-CN" sz="2800" b="1" i="1" baseline="-25000">
                <a:latin typeface="Times New Roman" pitchFamily="18" charset="0"/>
              </a:rPr>
              <a:t>A</a:t>
            </a:r>
            <a:r>
              <a:rPr lang="fr-FR" altLang="zh-CN" sz="2800" b="1" baseline="-25000">
                <a:latin typeface="Times New Roman" pitchFamily="18" charset="0"/>
              </a:rPr>
              <a:t>2,…,</a:t>
            </a:r>
            <a:r>
              <a:rPr lang="fr-FR" altLang="zh-CN" sz="2800" b="1" i="1" baseline="-25000">
                <a:latin typeface="Times New Roman" pitchFamily="18" charset="0"/>
              </a:rPr>
              <a:t>An</a:t>
            </a:r>
            <a:r>
              <a:rPr lang="fr-FR" altLang="zh-CN" sz="2800" b="1">
                <a:latin typeface="Times New Roman" pitchFamily="18" charset="0"/>
              </a:rPr>
              <a:t> (</a:t>
            </a:r>
            <a:r>
              <a:rPr lang="fr-FR" altLang="zh-CN" sz="2800" b="1" i="1">
                <a:latin typeface="Times New Roman" pitchFamily="18" charset="0"/>
              </a:rPr>
              <a:t>E</a:t>
            </a:r>
            <a:r>
              <a:rPr lang="fr-FR" altLang="zh-CN" sz="2800" b="1">
                <a:latin typeface="Times New Roman" pitchFamily="18" charset="0"/>
              </a:rPr>
              <a:t>) </a:t>
            </a:r>
            <a:endParaRPr lang="en-US" altLang="zh-CN" sz="3200" b="1">
              <a:latin typeface="Times New Roman" pitchFamily="18" charset="0"/>
            </a:endParaRPr>
          </a:p>
          <a:p>
            <a:pPr marL="742950" lvl="1" indent="-285750" algn="just">
              <a:lnSpc>
                <a:spcPct val="110000"/>
              </a:lnSpc>
              <a:spcBef>
                <a:spcPct val="35000"/>
              </a:spcBef>
              <a:buClr>
                <a:srgbClr val="27305F"/>
              </a:buClr>
              <a:buFontTx/>
              <a:buChar char="–"/>
            </a:pPr>
            <a:r>
              <a:rPr lang="en-US" altLang="zh-CN" sz="2800" b="1">
                <a:latin typeface="Times New Roman" pitchFamily="18" charset="0"/>
              </a:rPr>
              <a:t>E</a:t>
            </a:r>
            <a:r>
              <a:rPr lang="zh-CN" altLang="en-US" sz="2800" b="1">
                <a:latin typeface="Times New Roman" pitchFamily="18" charset="0"/>
              </a:rPr>
              <a:t>是关系代数表达式</a:t>
            </a:r>
          </a:p>
          <a:p>
            <a:pPr marL="742950" lvl="1" indent="-285750" algn="just">
              <a:lnSpc>
                <a:spcPct val="70000"/>
              </a:lnSpc>
              <a:spcBef>
                <a:spcPct val="35000"/>
              </a:spcBef>
              <a:buClr>
                <a:srgbClr val="27305F"/>
              </a:buClr>
              <a:buFontTx/>
              <a:buChar char="–"/>
            </a:pPr>
            <a:r>
              <a:rPr lang="en-US" altLang="zh-CN" sz="2800" b="1">
                <a:latin typeface="Times New Roman" pitchFamily="18" charset="0"/>
              </a:rPr>
              <a:t>A</a:t>
            </a:r>
            <a:r>
              <a:rPr lang="en-US" altLang="zh-CN" sz="2800" b="1" baseline="-25000">
                <a:latin typeface="Times New Roman" pitchFamily="18" charset="0"/>
              </a:rPr>
              <a:t>i</a:t>
            </a:r>
            <a:r>
              <a:rPr lang="en-US" altLang="zh-CN" sz="2800" b="1">
                <a:latin typeface="Times New Roman" pitchFamily="18" charset="0"/>
              </a:rPr>
              <a:t>(i=1</a:t>
            </a:r>
            <a:r>
              <a:rPr lang="zh-CN" altLang="en-US" sz="2800" b="1">
                <a:latin typeface="Times New Roman" pitchFamily="18" charset="0"/>
              </a:rPr>
              <a:t>，</a:t>
            </a:r>
            <a:r>
              <a:rPr lang="en-US" altLang="zh-CN" sz="2800" b="1">
                <a:latin typeface="Times New Roman" pitchFamily="18" charset="0"/>
              </a:rPr>
              <a:t>2</a:t>
            </a:r>
            <a:r>
              <a:rPr lang="zh-CN" altLang="en-US" sz="2800" b="1">
                <a:latin typeface="Times New Roman" pitchFamily="18" charset="0"/>
              </a:rPr>
              <a:t>，</a:t>
            </a:r>
            <a:r>
              <a:rPr lang="en-US" altLang="zh-CN" sz="2800" b="1">
                <a:latin typeface="Courier New" pitchFamily="49" charset="0"/>
              </a:rPr>
              <a:t>…</a:t>
            </a:r>
            <a:r>
              <a:rPr lang="zh-CN" altLang="en-US" sz="2800" b="1">
                <a:latin typeface="Times New Roman" pitchFamily="18" charset="0"/>
              </a:rPr>
              <a:t>，</a:t>
            </a:r>
            <a:r>
              <a:rPr lang="en-US" altLang="zh-CN" sz="2800" b="1">
                <a:latin typeface="Times New Roman" pitchFamily="18" charset="0"/>
              </a:rPr>
              <a:t>n), B</a:t>
            </a:r>
            <a:r>
              <a:rPr lang="en-US" altLang="zh-CN" sz="2800" b="1" baseline="-25000">
                <a:latin typeface="Times New Roman" pitchFamily="18" charset="0"/>
              </a:rPr>
              <a:t>j</a:t>
            </a:r>
            <a:r>
              <a:rPr lang="en-US" altLang="zh-CN" sz="2800" b="1">
                <a:latin typeface="Times New Roman" pitchFamily="18" charset="0"/>
              </a:rPr>
              <a:t>(j=l</a:t>
            </a:r>
            <a:r>
              <a:rPr lang="zh-CN" altLang="en-US" sz="2800" b="1">
                <a:latin typeface="Times New Roman" pitchFamily="18" charset="0"/>
              </a:rPr>
              <a:t>，</a:t>
            </a:r>
            <a:r>
              <a:rPr lang="en-US" altLang="zh-CN" sz="2800" b="1">
                <a:latin typeface="Times New Roman" pitchFamily="18" charset="0"/>
              </a:rPr>
              <a:t>2</a:t>
            </a:r>
            <a:r>
              <a:rPr lang="zh-CN" altLang="en-US" sz="2800" b="1">
                <a:latin typeface="Times New Roman" pitchFamily="18" charset="0"/>
              </a:rPr>
              <a:t>，</a:t>
            </a:r>
            <a:r>
              <a:rPr lang="en-US" altLang="zh-CN" sz="2800" b="1">
                <a:latin typeface="Times New Roman" pitchFamily="18" charset="0"/>
              </a:rPr>
              <a:t>…</a:t>
            </a:r>
            <a:r>
              <a:rPr lang="zh-CN" altLang="en-US" sz="2800" b="1">
                <a:latin typeface="Times New Roman" pitchFamily="18" charset="0"/>
              </a:rPr>
              <a:t>，</a:t>
            </a:r>
            <a:r>
              <a:rPr lang="en-US" altLang="zh-CN" sz="2800" b="1">
                <a:latin typeface="Times New Roman" pitchFamily="18" charset="0"/>
              </a:rPr>
              <a:t>m)</a:t>
            </a:r>
            <a:r>
              <a:rPr lang="zh-CN" altLang="en-US" sz="2800" b="1">
                <a:latin typeface="Times New Roman" pitchFamily="18" charset="0"/>
              </a:rPr>
              <a:t>是属性名</a:t>
            </a:r>
          </a:p>
          <a:p>
            <a:pPr marL="742950" lvl="1" indent="-285750" algn="just">
              <a:lnSpc>
                <a:spcPct val="70000"/>
              </a:lnSpc>
              <a:spcBef>
                <a:spcPct val="35000"/>
              </a:spcBef>
              <a:buClr>
                <a:srgbClr val="27305F"/>
              </a:buClr>
              <a:buFontTx/>
              <a:buChar char="–"/>
            </a:pPr>
            <a:r>
              <a:rPr lang="en-US" altLang="zh-CN" sz="2800" b="1">
                <a:latin typeface="Times New Roman" pitchFamily="18" charset="0"/>
              </a:rPr>
              <a:t>{A</a:t>
            </a:r>
            <a:r>
              <a:rPr lang="en-US" altLang="zh-CN" sz="2800" b="1" baseline="-25000">
                <a:latin typeface="Times New Roman" pitchFamily="18" charset="0"/>
              </a:rPr>
              <a:t>1</a:t>
            </a:r>
            <a:r>
              <a:rPr lang="en-US" altLang="zh-CN" sz="2800" b="1">
                <a:latin typeface="Times New Roman" pitchFamily="18" charset="0"/>
              </a:rPr>
              <a:t>, A</a:t>
            </a:r>
            <a:r>
              <a:rPr lang="en-US" altLang="zh-CN" sz="2800" b="1" baseline="-25000">
                <a:latin typeface="Times New Roman" pitchFamily="18" charset="0"/>
              </a:rPr>
              <a:t>2</a:t>
            </a:r>
            <a:r>
              <a:rPr lang="en-US" altLang="zh-CN" sz="2800" b="1">
                <a:latin typeface="Times New Roman" pitchFamily="18" charset="0"/>
              </a:rPr>
              <a:t>, …, A</a:t>
            </a:r>
            <a:r>
              <a:rPr lang="en-US" altLang="zh-CN" sz="2800" b="1" baseline="-25000">
                <a:latin typeface="Times New Roman" pitchFamily="18" charset="0"/>
              </a:rPr>
              <a:t>n</a:t>
            </a:r>
            <a:r>
              <a:rPr lang="en-US" altLang="zh-CN" sz="2800" b="1">
                <a:latin typeface="Times New Roman" pitchFamily="18" charset="0"/>
              </a:rPr>
              <a:t>}</a:t>
            </a:r>
            <a:r>
              <a:rPr lang="zh-CN" altLang="en-US" sz="2800" b="1">
                <a:latin typeface="Times New Roman" pitchFamily="18" charset="0"/>
              </a:rPr>
              <a:t>构成</a:t>
            </a:r>
            <a:r>
              <a:rPr lang="en-US" altLang="zh-CN" sz="2800" b="1">
                <a:latin typeface="Times New Roman" pitchFamily="18" charset="0"/>
              </a:rPr>
              <a:t>{B</a:t>
            </a:r>
            <a:r>
              <a:rPr lang="en-US" altLang="zh-CN" sz="2800" b="1" baseline="-25000">
                <a:latin typeface="Times New Roman" pitchFamily="18" charset="0"/>
              </a:rPr>
              <a:t>l</a:t>
            </a:r>
            <a:r>
              <a:rPr lang="zh-CN" altLang="en-US" sz="2800" b="1">
                <a:latin typeface="Times New Roman" pitchFamily="18" charset="0"/>
              </a:rPr>
              <a:t>，</a:t>
            </a:r>
            <a:r>
              <a:rPr lang="en-US" altLang="zh-CN" sz="2800" b="1">
                <a:latin typeface="Times New Roman" pitchFamily="18" charset="0"/>
              </a:rPr>
              <a:t>B</a:t>
            </a:r>
            <a:r>
              <a:rPr lang="en-US" altLang="zh-CN" sz="2800" b="1" baseline="-25000">
                <a:latin typeface="Times New Roman" pitchFamily="18" charset="0"/>
              </a:rPr>
              <a:t>2</a:t>
            </a:r>
            <a:r>
              <a:rPr lang="zh-CN" altLang="en-US" sz="2800" b="1">
                <a:latin typeface="Times New Roman" pitchFamily="18" charset="0"/>
              </a:rPr>
              <a:t>，</a:t>
            </a:r>
            <a:r>
              <a:rPr lang="en-US" altLang="zh-CN" sz="2800" b="1">
                <a:latin typeface="Times New Roman" pitchFamily="18" charset="0"/>
              </a:rPr>
              <a:t>…</a:t>
            </a:r>
            <a:r>
              <a:rPr lang="zh-CN" altLang="en-US" sz="2800" b="1">
                <a:latin typeface="Times New Roman" pitchFamily="18" charset="0"/>
              </a:rPr>
              <a:t>，</a:t>
            </a:r>
            <a:r>
              <a:rPr lang="en-US" altLang="zh-CN" sz="2800" b="1">
                <a:latin typeface="Times New Roman" pitchFamily="18" charset="0"/>
              </a:rPr>
              <a:t>B</a:t>
            </a:r>
            <a:r>
              <a:rPr lang="en-US" altLang="zh-CN" sz="2800" b="1" baseline="-25000">
                <a:latin typeface="Times New Roman" pitchFamily="18" charset="0"/>
              </a:rPr>
              <a:t>m</a:t>
            </a:r>
            <a:r>
              <a:rPr lang="en-US" altLang="zh-CN" sz="2800" b="1">
                <a:latin typeface="Times New Roman" pitchFamily="18" charset="0"/>
              </a:rPr>
              <a:t>}</a:t>
            </a:r>
            <a:r>
              <a:rPr lang="zh-CN" altLang="en-US" sz="2800" b="1">
                <a:latin typeface="Times New Roman" pitchFamily="18" charset="0"/>
              </a:rPr>
              <a:t>的子集 </a:t>
            </a:r>
          </a:p>
        </p:txBody>
      </p:sp>
      <p:sp>
        <p:nvSpPr>
          <p:cNvPr id="1536025" name="Rectangle 25"/>
          <p:cNvSpPr>
            <a:spLocks noChangeArrowheads="1"/>
          </p:cNvSpPr>
          <p:nvPr/>
        </p:nvSpPr>
        <p:spPr bwMode="auto">
          <a:xfrm>
            <a:off x="4160838" y="3678238"/>
            <a:ext cx="52562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l"/>
            <a:r>
              <a:rPr lang="zh-CN" altLang="en-US" b="1">
                <a:solidFill>
                  <a:srgbClr val="0000FF"/>
                </a:solidFill>
              </a:rPr>
              <a:t>对同一关系代数表达式的多个投影可以转换成其中最小的属性集的投影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025"/>
                                        </p:tgtEl>
                                        <p:attrNameLst>
                                          <p:attrName>style.visibility</p:attrName>
                                        </p:attrNameLst>
                                      </p:cBhvr>
                                      <p:to>
                                        <p:strVal val="visible"/>
                                      </p:to>
                                    </p:set>
                                    <p:animEffect transition="in" filter="wipe(up)">
                                      <p:cBhvr>
                                        <p:cTn id="7" dur="1000"/>
                                        <p:tgtEl>
                                          <p:spTgt spid="1536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07C07C2-F5F4-47DF-9B0B-5C6E08202532}" type="slidenum">
              <a:rPr lang="zh-CN" altLang="en-US" sz="2000" smtClean="0"/>
              <a:pPr/>
              <a:t>43</a:t>
            </a:fld>
            <a:endParaRPr lang="en-US" altLang="zh-CN" sz="2000" smtClean="0"/>
          </a:p>
        </p:txBody>
      </p:sp>
      <p:sp>
        <p:nvSpPr>
          <p:cNvPr id="4608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FED72E09-F1A9-4A05-BF9A-D4DE010215E0}" type="datetime1">
              <a:rPr lang="zh-CN" altLang="en-US" sz="1800" smtClean="0"/>
              <a:pPr/>
              <a:t>2018/5/9</a:t>
            </a:fld>
            <a:endParaRPr lang="en-US" altLang="zh-CN" sz="1000" smtClean="0"/>
          </a:p>
        </p:txBody>
      </p:sp>
      <p:sp>
        <p:nvSpPr>
          <p:cNvPr id="1538050" name="Rectangle 2"/>
          <p:cNvSpPr>
            <a:spLocks noGrp="1" noChangeArrowheads="1"/>
          </p:cNvSpPr>
          <p:nvPr>
            <p:ph type="title"/>
          </p:nvPr>
        </p:nvSpPr>
        <p:spPr>
          <a:xfrm>
            <a:off x="650875" y="365125"/>
            <a:ext cx="8820150" cy="549275"/>
          </a:xfrm>
        </p:spPr>
        <p:txBody>
          <a:bodyPr/>
          <a:lstStyle/>
          <a:p>
            <a:pPr>
              <a:defRPr/>
            </a:pPr>
            <a:r>
              <a:rPr lang="en-US" altLang="zh-CN" sz="4000" smtClean="0"/>
              <a:t>5.3.1 </a:t>
            </a:r>
            <a:r>
              <a:rPr lang="zh-CN" altLang="en-US" sz="4000" smtClean="0"/>
              <a:t>关系代数表达式的等价变换规则</a:t>
            </a:r>
          </a:p>
        </p:txBody>
      </p:sp>
      <p:sp>
        <p:nvSpPr>
          <p:cNvPr id="46085" name="Rectangle 3"/>
          <p:cNvSpPr>
            <a:spLocks noGrp="1" noChangeArrowheads="1"/>
          </p:cNvSpPr>
          <p:nvPr>
            <p:ph type="body" idx="1"/>
          </p:nvPr>
        </p:nvSpPr>
        <p:spPr>
          <a:xfrm>
            <a:off x="631825" y="1125538"/>
            <a:ext cx="8569325" cy="5037137"/>
          </a:xfrm>
        </p:spPr>
        <p:txBody>
          <a:bodyPr/>
          <a:lstStyle/>
          <a:p>
            <a:pPr marL="342900" indent="-342900" algn="just" defTabSz="914400">
              <a:lnSpc>
                <a:spcPct val="100000"/>
              </a:lnSpc>
            </a:pPr>
            <a:r>
              <a:rPr lang="en-US" altLang="zh-CN" smtClean="0"/>
              <a:t>4. </a:t>
            </a:r>
            <a:r>
              <a:rPr lang="zh-CN" altLang="en-US" smtClean="0"/>
              <a:t>选择的串接定律</a:t>
            </a:r>
          </a:p>
          <a:p>
            <a:pPr marL="1143000" lvl="2" indent="-228600" algn="just" defTabSz="914400">
              <a:lnSpc>
                <a:spcPct val="100000"/>
              </a:lnSpc>
              <a:buFont typeface="Wingdings" pitchFamily="2" charset="2"/>
              <a:buNone/>
            </a:pPr>
            <a:r>
              <a:rPr lang="zh-CN" altLang="en-US" smtClean="0"/>
              <a:t> </a:t>
            </a:r>
            <a:r>
              <a:rPr lang="en-US" altLang="zh-CN" smtClean="0"/>
              <a:t> (       (E))≡                (E)</a:t>
            </a:r>
          </a:p>
          <a:p>
            <a:pPr marL="742950" lvl="1" indent="-285750" algn="just" defTabSz="914400">
              <a:lnSpc>
                <a:spcPct val="100000"/>
              </a:lnSpc>
            </a:pPr>
            <a:r>
              <a:rPr lang="zh-CN" altLang="en-US" smtClean="0"/>
              <a:t>选择的串接定律说明   选择条件可以合并</a:t>
            </a:r>
          </a:p>
          <a:p>
            <a:pPr marL="742950" lvl="1" indent="-285750" algn="just" defTabSz="914400">
              <a:lnSpc>
                <a:spcPct val="100000"/>
              </a:lnSpc>
            </a:pPr>
            <a:r>
              <a:rPr lang="zh-CN" altLang="en-US" smtClean="0"/>
              <a:t>这样一次就可检查全部条件。 </a:t>
            </a:r>
          </a:p>
          <a:p>
            <a:pPr marL="342900" indent="-342900" algn="just" defTabSz="914400">
              <a:lnSpc>
                <a:spcPct val="100000"/>
              </a:lnSpc>
            </a:pPr>
            <a:r>
              <a:rPr lang="en-US" altLang="zh-CN" smtClean="0"/>
              <a:t>5. </a:t>
            </a:r>
            <a:r>
              <a:rPr lang="zh-CN" altLang="en-US" smtClean="0"/>
              <a:t>选择与投影的交换律</a:t>
            </a:r>
          </a:p>
          <a:p>
            <a:pPr marL="742950" lvl="1" indent="-285750" algn="just" defTabSz="914400">
              <a:lnSpc>
                <a:spcPct val="100000"/>
              </a:lnSpc>
              <a:buFontTx/>
              <a:buNone/>
            </a:pPr>
            <a:r>
              <a:rPr lang="en-US" altLang="zh-CN" smtClean="0"/>
              <a:t>(1)</a:t>
            </a:r>
            <a:r>
              <a:rPr lang="zh-CN" altLang="en-US" smtClean="0"/>
              <a:t>假设</a:t>
            </a:r>
            <a:r>
              <a:rPr lang="en-US" altLang="zh-CN" smtClean="0"/>
              <a:t>: </a:t>
            </a:r>
            <a:r>
              <a:rPr lang="zh-CN" altLang="en-US" smtClean="0"/>
              <a:t>选择条件</a:t>
            </a:r>
            <a:r>
              <a:rPr lang="en-US" altLang="zh-CN" smtClean="0">
                <a:solidFill>
                  <a:srgbClr val="FF0000"/>
                </a:solidFill>
              </a:rPr>
              <a:t>F</a:t>
            </a:r>
            <a:r>
              <a:rPr lang="zh-CN" altLang="en-US" smtClean="0">
                <a:solidFill>
                  <a:srgbClr val="FF0000"/>
                </a:solidFill>
              </a:rPr>
              <a:t>只涉及属性</a:t>
            </a:r>
            <a:r>
              <a:rPr lang="en-US" altLang="zh-CN" smtClean="0">
                <a:solidFill>
                  <a:srgbClr val="FF0000"/>
                </a:solidFill>
              </a:rPr>
              <a:t>A</a:t>
            </a:r>
            <a:r>
              <a:rPr lang="en-US" altLang="zh-CN" baseline="-25000" smtClean="0">
                <a:solidFill>
                  <a:srgbClr val="FF0000"/>
                </a:solidFill>
              </a:rPr>
              <a:t>1</a:t>
            </a:r>
            <a:r>
              <a:rPr lang="zh-CN" altLang="en-US" smtClean="0">
                <a:solidFill>
                  <a:srgbClr val="FF0000"/>
                </a:solidFill>
              </a:rPr>
              <a:t>，</a:t>
            </a:r>
            <a:r>
              <a:rPr lang="en-US" altLang="zh-CN" smtClean="0">
                <a:solidFill>
                  <a:srgbClr val="FF0000"/>
                </a:solidFill>
                <a:latin typeface="Courier New" pitchFamily="49" charset="0"/>
              </a:rPr>
              <a:t>…</a:t>
            </a:r>
            <a:r>
              <a:rPr lang="zh-CN" altLang="en-US" smtClean="0">
                <a:solidFill>
                  <a:srgbClr val="FF0000"/>
                </a:solidFill>
              </a:rPr>
              <a:t>，</a:t>
            </a:r>
            <a:r>
              <a:rPr lang="en-US" altLang="zh-CN" smtClean="0">
                <a:solidFill>
                  <a:srgbClr val="FF0000"/>
                </a:solidFill>
              </a:rPr>
              <a:t>A</a:t>
            </a:r>
            <a:r>
              <a:rPr lang="en-US" altLang="zh-CN" baseline="-25000" smtClean="0">
                <a:solidFill>
                  <a:srgbClr val="FF0000"/>
                </a:solidFill>
              </a:rPr>
              <a:t>n</a:t>
            </a:r>
          </a:p>
          <a:p>
            <a:pPr marL="342900" indent="-342900" algn="just" defTabSz="914400">
              <a:lnSpc>
                <a:spcPct val="100000"/>
              </a:lnSpc>
              <a:buFont typeface="Wingdings" pitchFamily="2" charset="2"/>
              <a:buNone/>
            </a:pPr>
            <a:r>
              <a:rPr lang="en-US" altLang="zh-CN" smtClean="0"/>
              <a:t>           (</a:t>
            </a:r>
            <a:r>
              <a:rPr lang="zh-CN" altLang="en-US" smtClean="0">
                <a:sym typeface="Symbol" pitchFamily="18" charset="2"/>
              </a:rPr>
              <a:t></a:t>
            </a:r>
            <a:r>
              <a:rPr lang="en-US" altLang="zh-CN" smtClean="0"/>
              <a:t>                (E))≡ </a:t>
            </a:r>
            <a:r>
              <a:rPr lang="zh-CN" altLang="en-US" smtClean="0">
                <a:sym typeface="Symbol" pitchFamily="18" charset="2"/>
              </a:rPr>
              <a:t>              </a:t>
            </a:r>
            <a:r>
              <a:rPr lang="en-US" altLang="zh-CN" smtClean="0"/>
              <a:t>    (      (E))</a:t>
            </a:r>
          </a:p>
          <a:p>
            <a:pPr marL="742950" lvl="1" indent="-285750" algn="just" defTabSz="914400">
              <a:lnSpc>
                <a:spcPct val="100000"/>
              </a:lnSpc>
              <a:buFontTx/>
              <a:buNone/>
            </a:pPr>
            <a:r>
              <a:rPr lang="en-US" altLang="zh-CN" smtClean="0"/>
              <a:t>(2)</a:t>
            </a:r>
            <a:r>
              <a:rPr lang="zh-CN" altLang="en-US" smtClean="0"/>
              <a:t>假设</a:t>
            </a:r>
            <a:r>
              <a:rPr lang="en-US" altLang="zh-CN" smtClean="0"/>
              <a:t>: </a:t>
            </a:r>
            <a:r>
              <a:rPr lang="en-US" altLang="zh-CN" smtClean="0">
                <a:solidFill>
                  <a:srgbClr val="FF0000"/>
                </a:solidFill>
              </a:rPr>
              <a:t>F</a:t>
            </a:r>
            <a:r>
              <a:rPr lang="zh-CN" altLang="en-US" smtClean="0">
                <a:solidFill>
                  <a:srgbClr val="FF0000"/>
                </a:solidFill>
              </a:rPr>
              <a:t>中有不属于</a:t>
            </a:r>
            <a:r>
              <a:rPr lang="en-US" altLang="zh-CN" smtClean="0">
                <a:solidFill>
                  <a:srgbClr val="FF0000"/>
                </a:solidFill>
              </a:rPr>
              <a:t>A1, </a:t>
            </a:r>
            <a:r>
              <a:rPr lang="en-US" altLang="zh-CN" smtClean="0">
                <a:solidFill>
                  <a:srgbClr val="FF0000"/>
                </a:solidFill>
                <a:latin typeface="Courier New" pitchFamily="49" charset="0"/>
              </a:rPr>
              <a:t>…</a:t>
            </a:r>
            <a:r>
              <a:rPr lang="en-US" altLang="zh-CN" smtClean="0">
                <a:solidFill>
                  <a:srgbClr val="FF0000"/>
                </a:solidFill>
              </a:rPr>
              <a:t>,An</a:t>
            </a:r>
            <a:r>
              <a:rPr lang="zh-CN" altLang="en-US" smtClean="0">
                <a:solidFill>
                  <a:srgbClr val="FF0000"/>
                </a:solidFill>
              </a:rPr>
              <a:t>的属性</a:t>
            </a:r>
            <a:r>
              <a:rPr lang="en-US" altLang="zh-CN" smtClean="0"/>
              <a:t>B</a:t>
            </a:r>
            <a:r>
              <a:rPr lang="en-US" altLang="zh-CN" baseline="-25000" smtClean="0"/>
              <a:t>1</a:t>
            </a:r>
            <a:r>
              <a:rPr lang="en-US" altLang="zh-CN" smtClean="0"/>
              <a:t>,</a:t>
            </a:r>
            <a:r>
              <a:rPr lang="en-US" altLang="zh-CN" smtClean="0">
                <a:latin typeface="Courier New" pitchFamily="49" charset="0"/>
              </a:rPr>
              <a:t>…</a:t>
            </a:r>
            <a:r>
              <a:rPr lang="en-US" altLang="zh-CN" smtClean="0"/>
              <a:t>,B</a:t>
            </a:r>
            <a:r>
              <a:rPr lang="en-US" altLang="zh-CN" baseline="-25000" smtClean="0"/>
              <a:t>m</a:t>
            </a:r>
          </a:p>
          <a:p>
            <a:pPr marL="342900" indent="-342900" algn="just" defTabSz="914400">
              <a:lnSpc>
                <a:spcPct val="100000"/>
              </a:lnSpc>
              <a:buFont typeface="Wingdings" pitchFamily="2" charset="2"/>
              <a:buNone/>
            </a:pPr>
            <a:r>
              <a:rPr lang="zh-CN" altLang="en-US" smtClean="0">
                <a:sym typeface="Symbol" pitchFamily="18" charset="2"/>
              </a:rPr>
              <a:t>            </a:t>
            </a:r>
            <a:r>
              <a:rPr lang="en-US" altLang="zh-CN" smtClean="0"/>
              <a:t> (</a:t>
            </a:r>
            <a:r>
              <a:rPr lang="en-US" altLang="zh-CN" smtClean="0">
                <a:sym typeface="Symbol" pitchFamily="18" charset="2"/>
              </a:rPr>
              <a:t></a:t>
            </a:r>
            <a:r>
              <a:rPr lang="en-US" altLang="zh-CN" smtClean="0"/>
              <a:t> </a:t>
            </a:r>
            <a:r>
              <a:rPr lang="en-US" altLang="zh-CN" baseline="-25000" smtClean="0"/>
              <a:t>F</a:t>
            </a:r>
            <a:r>
              <a:rPr lang="en-US" altLang="zh-CN" i="1" smtClean="0"/>
              <a:t>(</a:t>
            </a:r>
            <a:r>
              <a:rPr lang="en-US" altLang="zh-CN" smtClean="0"/>
              <a:t>E))≡ </a:t>
            </a:r>
            <a:r>
              <a:rPr lang="zh-CN" altLang="en-US" smtClean="0">
                <a:sym typeface="Symbol" pitchFamily="18" charset="2"/>
              </a:rPr>
              <a:t>            </a:t>
            </a:r>
            <a:r>
              <a:rPr lang="en-US" altLang="zh-CN" smtClean="0"/>
              <a:t>   (</a:t>
            </a:r>
            <a:r>
              <a:rPr lang="en-US" altLang="zh-CN" smtClean="0">
                <a:sym typeface="Symbol" pitchFamily="18" charset="2"/>
              </a:rPr>
              <a:t></a:t>
            </a:r>
            <a:r>
              <a:rPr lang="en-US" altLang="zh-CN" smtClean="0"/>
              <a:t> </a:t>
            </a:r>
            <a:r>
              <a:rPr lang="en-US" altLang="zh-CN" baseline="-25000" smtClean="0"/>
              <a:t>F</a:t>
            </a:r>
            <a:r>
              <a:rPr lang="en-US" altLang="zh-CN" smtClean="0"/>
              <a:t>(</a:t>
            </a:r>
            <a:r>
              <a:rPr lang="zh-CN" altLang="en-US" smtClean="0">
                <a:sym typeface="Symbol" pitchFamily="18" charset="2"/>
              </a:rPr>
              <a:t>                       </a:t>
            </a:r>
            <a:r>
              <a:rPr lang="en-US" altLang="zh-CN" smtClean="0"/>
              <a:t> (E)))</a:t>
            </a:r>
            <a:endParaRPr lang="zh-CN" altLang="en-US" smtClean="0"/>
          </a:p>
        </p:txBody>
      </p:sp>
      <p:sp>
        <p:nvSpPr>
          <p:cNvPr id="46086" name="Rectangle 4"/>
          <p:cNvSpPr>
            <a:spLocks noChangeArrowheads="1"/>
          </p:cNvSpPr>
          <p:nvPr/>
        </p:nvSpPr>
        <p:spPr bwMode="auto">
          <a:xfrm>
            <a:off x="5613400" y="5410200"/>
            <a:ext cx="99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46087" name="Object 7"/>
          <p:cNvGraphicFramePr>
            <a:graphicFrameLocks noChangeAspect="1"/>
          </p:cNvGraphicFramePr>
          <p:nvPr/>
        </p:nvGraphicFramePr>
        <p:xfrm>
          <a:off x="1198563" y="1649413"/>
          <a:ext cx="658812" cy="627062"/>
        </p:xfrm>
        <a:graphic>
          <a:graphicData uri="http://schemas.openxmlformats.org/presentationml/2006/ole">
            <mc:AlternateContent xmlns:mc="http://schemas.openxmlformats.org/markup-compatibility/2006">
              <mc:Choice xmlns:v="urn:schemas-microsoft-com:vml" Requires="v">
                <p:oleObj spid="_x0000_s46168" name="公式" r:id="rId3" imgW="253890" imgH="241195" progId="Equation.3">
                  <p:embed/>
                </p:oleObj>
              </mc:Choice>
              <mc:Fallback>
                <p:oleObj name="公式" r:id="rId3" imgW="253890" imgH="241195"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8563" y="1649413"/>
                        <a:ext cx="658812"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8" name="Object 10"/>
          <p:cNvGraphicFramePr>
            <a:graphicFrameLocks noChangeAspect="1"/>
          </p:cNvGraphicFramePr>
          <p:nvPr/>
        </p:nvGraphicFramePr>
        <p:xfrm>
          <a:off x="1857375" y="1644650"/>
          <a:ext cx="647700" cy="631825"/>
        </p:xfrm>
        <a:graphic>
          <a:graphicData uri="http://schemas.openxmlformats.org/presentationml/2006/ole">
            <mc:AlternateContent xmlns:mc="http://schemas.openxmlformats.org/markup-compatibility/2006">
              <mc:Choice xmlns:v="urn:schemas-microsoft-com:vml" Requires="v">
                <p:oleObj spid="_x0000_s46169" name="公式" r:id="rId5" imgW="253890" imgH="241195" progId="Equation.3">
                  <p:embed/>
                </p:oleObj>
              </mc:Choice>
              <mc:Fallback>
                <p:oleObj name="公式" r:id="rId5" imgW="253890" imgH="241195"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75" y="1644650"/>
                        <a:ext cx="6477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9" name="Object 11"/>
          <p:cNvGraphicFramePr>
            <a:graphicFrameLocks noChangeAspect="1"/>
          </p:cNvGraphicFramePr>
          <p:nvPr/>
        </p:nvGraphicFramePr>
        <p:xfrm>
          <a:off x="3440113" y="1590675"/>
          <a:ext cx="1225550" cy="685800"/>
        </p:xfrm>
        <a:graphic>
          <a:graphicData uri="http://schemas.openxmlformats.org/presentationml/2006/ole">
            <mc:AlternateContent xmlns:mc="http://schemas.openxmlformats.org/markup-compatibility/2006">
              <mc:Choice xmlns:v="urn:schemas-microsoft-com:vml" Requires="v">
                <p:oleObj spid="_x0000_s46170" name="公式" r:id="rId7" imgW="444114" imgH="253780" progId="Equation.3">
                  <p:embed/>
                </p:oleObj>
              </mc:Choice>
              <mc:Fallback>
                <p:oleObj name="公式" r:id="rId7" imgW="444114" imgH="25378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0113" y="1590675"/>
                        <a:ext cx="12255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0" name="Object 12"/>
          <p:cNvGraphicFramePr>
            <a:graphicFrameLocks noChangeAspect="1"/>
          </p:cNvGraphicFramePr>
          <p:nvPr/>
        </p:nvGraphicFramePr>
        <p:xfrm>
          <a:off x="2000250" y="4365625"/>
          <a:ext cx="1555750" cy="811213"/>
        </p:xfrm>
        <a:graphic>
          <a:graphicData uri="http://schemas.openxmlformats.org/presentationml/2006/ole">
            <mc:AlternateContent xmlns:mc="http://schemas.openxmlformats.org/markup-compatibility/2006">
              <mc:Choice xmlns:v="urn:schemas-microsoft-com:vml" Requires="v">
                <p:oleObj spid="_x0000_s46171" name="公式" r:id="rId9" imgW="469696" imgH="241195" progId="Equation.3">
                  <p:embed/>
                </p:oleObj>
              </mc:Choice>
              <mc:Fallback>
                <p:oleObj name="公式" r:id="rId9" imgW="469696" imgH="241195"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0250" y="4365625"/>
                        <a:ext cx="155575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1" name="Object 13"/>
          <p:cNvGraphicFramePr>
            <a:graphicFrameLocks noChangeAspect="1"/>
          </p:cNvGraphicFramePr>
          <p:nvPr/>
        </p:nvGraphicFramePr>
        <p:xfrm>
          <a:off x="4737100" y="4365625"/>
          <a:ext cx="1557338" cy="811213"/>
        </p:xfrm>
        <a:graphic>
          <a:graphicData uri="http://schemas.openxmlformats.org/presentationml/2006/ole">
            <mc:AlternateContent xmlns:mc="http://schemas.openxmlformats.org/markup-compatibility/2006">
              <mc:Choice xmlns:v="urn:schemas-microsoft-com:vml" Requires="v">
                <p:oleObj spid="_x0000_s46172" name="公式" r:id="rId11" imgW="469696" imgH="241195" progId="Equation.3">
                  <p:embed/>
                </p:oleObj>
              </mc:Choice>
              <mc:Fallback>
                <p:oleObj name="公式" r:id="rId11" imgW="469696" imgH="241195"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37100" y="4365625"/>
                        <a:ext cx="1557338"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2" name="Object 14"/>
          <p:cNvGraphicFramePr>
            <a:graphicFrameLocks noChangeAspect="1"/>
          </p:cNvGraphicFramePr>
          <p:nvPr/>
        </p:nvGraphicFramePr>
        <p:xfrm>
          <a:off x="1120775" y="4437063"/>
          <a:ext cx="592138" cy="560387"/>
        </p:xfrm>
        <a:graphic>
          <a:graphicData uri="http://schemas.openxmlformats.org/presentationml/2006/ole">
            <mc:AlternateContent xmlns:mc="http://schemas.openxmlformats.org/markup-compatibility/2006">
              <mc:Choice xmlns:v="urn:schemas-microsoft-com:vml" Requires="v">
                <p:oleObj spid="_x0000_s46173" name="公式" r:id="rId13" imgW="228501" imgH="215806" progId="Equation.3">
                  <p:embed/>
                </p:oleObj>
              </mc:Choice>
              <mc:Fallback>
                <p:oleObj name="公式" r:id="rId13" imgW="228501" imgH="215806"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20775" y="4437063"/>
                        <a:ext cx="592138"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3" name="Object 15"/>
          <p:cNvGraphicFramePr>
            <a:graphicFrameLocks noChangeAspect="1"/>
          </p:cNvGraphicFramePr>
          <p:nvPr/>
        </p:nvGraphicFramePr>
        <p:xfrm>
          <a:off x="6248400" y="4508500"/>
          <a:ext cx="592138" cy="560388"/>
        </p:xfrm>
        <a:graphic>
          <a:graphicData uri="http://schemas.openxmlformats.org/presentationml/2006/ole">
            <mc:AlternateContent xmlns:mc="http://schemas.openxmlformats.org/markup-compatibility/2006">
              <mc:Choice xmlns:v="urn:schemas-microsoft-com:vml" Requires="v">
                <p:oleObj spid="_x0000_s46174" name="公式" r:id="rId15" imgW="228501" imgH="215806" progId="Equation.3">
                  <p:embed/>
                </p:oleObj>
              </mc:Choice>
              <mc:Fallback>
                <p:oleObj name="公式" r:id="rId15" imgW="228501" imgH="215806"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8400" y="4508500"/>
                        <a:ext cx="59213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4" name="Object 16"/>
          <p:cNvGraphicFramePr>
            <a:graphicFrameLocks noChangeAspect="1"/>
          </p:cNvGraphicFramePr>
          <p:nvPr/>
        </p:nvGraphicFramePr>
        <p:xfrm>
          <a:off x="822325" y="5643563"/>
          <a:ext cx="1393825" cy="647700"/>
        </p:xfrm>
        <a:graphic>
          <a:graphicData uri="http://schemas.openxmlformats.org/presentationml/2006/ole">
            <mc:AlternateContent xmlns:mc="http://schemas.openxmlformats.org/markup-compatibility/2006">
              <mc:Choice xmlns:v="urn:schemas-microsoft-com:vml" Requires="v">
                <p:oleObj spid="_x0000_s46175" name="公式" r:id="rId17" imgW="469696" imgH="241195" progId="Equation.3">
                  <p:embed/>
                </p:oleObj>
              </mc:Choice>
              <mc:Fallback>
                <p:oleObj name="公式" r:id="rId17" imgW="469696" imgH="241195"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2325" y="5643563"/>
                        <a:ext cx="13938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5" name="Object 18"/>
          <p:cNvGraphicFramePr>
            <a:graphicFrameLocks noChangeAspect="1"/>
          </p:cNvGraphicFramePr>
          <p:nvPr/>
        </p:nvGraphicFramePr>
        <p:xfrm>
          <a:off x="3917950" y="5661025"/>
          <a:ext cx="1276350" cy="593725"/>
        </p:xfrm>
        <a:graphic>
          <a:graphicData uri="http://schemas.openxmlformats.org/presentationml/2006/ole">
            <mc:AlternateContent xmlns:mc="http://schemas.openxmlformats.org/markup-compatibility/2006">
              <mc:Choice xmlns:v="urn:schemas-microsoft-com:vml" Requires="v">
                <p:oleObj spid="_x0000_s46176" name="公式" r:id="rId19" imgW="469696" imgH="241195" progId="Equation.3">
                  <p:embed/>
                </p:oleObj>
              </mc:Choice>
              <mc:Fallback>
                <p:oleObj name="公式" r:id="rId19" imgW="469696" imgH="241195"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17950" y="5661025"/>
                        <a:ext cx="12763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6" name="Object 19"/>
          <p:cNvGraphicFramePr>
            <a:graphicFrameLocks noChangeAspect="1"/>
          </p:cNvGraphicFramePr>
          <p:nvPr/>
        </p:nvGraphicFramePr>
        <p:xfrm>
          <a:off x="6176963" y="5661025"/>
          <a:ext cx="2063750" cy="623888"/>
        </p:xfrm>
        <a:graphic>
          <a:graphicData uri="http://schemas.openxmlformats.org/presentationml/2006/ole">
            <mc:AlternateContent xmlns:mc="http://schemas.openxmlformats.org/markup-compatibility/2006">
              <mc:Choice xmlns:v="urn:schemas-microsoft-com:vml" Requires="v">
                <p:oleObj spid="_x0000_s46177" name="公式" r:id="rId21" imgW="1193282" imgH="266584" progId="Equation.3">
                  <p:embed/>
                </p:oleObj>
              </mc:Choice>
              <mc:Fallback>
                <p:oleObj name="公式" r:id="rId21" imgW="1193282" imgH="266584" progId="Equation.3">
                  <p:embed/>
                  <p:pic>
                    <p:nvPicPr>
                      <p:cNvPr id="0"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76963" y="5661025"/>
                        <a:ext cx="206375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068" name="Rectangle 20"/>
          <p:cNvSpPr>
            <a:spLocks noChangeArrowheads="1"/>
          </p:cNvSpPr>
          <p:nvPr/>
        </p:nvSpPr>
        <p:spPr bwMode="auto">
          <a:xfrm>
            <a:off x="4938713" y="3284538"/>
            <a:ext cx="49672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l"/>
            <a:r>
              <a:rPr lang="zh-CN" altLang="en-US" b="1">
                <a:solidFill>
                  <a:srgbClr val="0000FF"/>
                </a:solidFill>
              </a:rPr>
              <a:t>投影操作后的选择操作可以转换为选择操作后的投影操作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8068"/>
                                        </p:tgtEl>
                                        <p:attrNameLst>
                                          <p:attrName>style.visibility</p:attrName>
                                        </p:attrNameLst>
                                      </p:cBhvr>
                                      <p:to>
                                        <p:strVal val="visible"/>
                                      </p:to>
                                    </p:set>
                                    <p:animEffect transition="in" filter="wipe(up)">
                                      <p:cBhvr>
                                        <p:cTn id="7" dur="1000"/>
                                        <p:tgtEl>
                                          <p:spTgt spid="153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06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B13933C-57F5-4E9C-B04B-670D6B716301}" type="slidenum">
              <a:rPr lang="zh-CN" altLang="en-US" sz="2000" smtClean="0"/>
              <a:pPr/>
              <a:t>44</a:t>
            </a:fld>
            <a:endParaRPr lang="en-US" altLang="zh-CN" sz="2000" smtClean="0"/>
          </a:p>
        </p:txBody>
      </p:sp>
      <p:sp>
        <p:nvSpPr>
          <p:cNvPr id="4710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FB1BAA71-9E89-425A-A400-53BA387D25FD}" type="datetime1">
              <a:rPr lang="zh-CN" altLang="en-US" sz="1800" smtClean="0"/>
              <a:pPr/>
              <a:t>2018/5/9</a:t>
            </a:fld>
            <a:endParaRPr lang="en-US" altLang="zh-CN" sz="1000" smtClean="0"/>
          </a:p>
        </p:txBody>
      </p:sp>
      <p:sp>
        <p:nvSpPr>
          <p:cNvPr id="1540098" name="Rectangle 2"/>
          <p:cNvSpPr>
            <a:spLocks noGrp="1" noChangeArrowheads="1"/>
          </p:cNvSpPr>
          <p:nvPr>
            <p:ph type="title"/>
          </p:nvPr>
        </p:nvSpPr>
        <p:spPr>
          <a:xfrm>
            <a:off x="650875" y="365125"/>
            <a:ext cx="8820150" cy="549275"/>
          </a:xfrm>
        </p:spPr>
        <p:txBody>
          <a:bodyPr/>
          <a:lstStyle/>
          <a:p>
            <a:pPr>
              <a:defRPr/>
            </a:pPr>
            <a:r>
              <a:rPr lang="en-US" altLang="zh-CN" sz="4000" smtClean="0"/>
              <a:t>5.3.1 </a:t>
            </a:r>
            <a:r>
              <a:rPr lang="zh-CN" altLang="en-US" sz="4000" smtClean="0"/>
              <a:t>关系代数表达式的等价变换规则</a:t>
            </a:r>
          </a:p>
        </p:txBody>
      </p:sp>
      <p:sp>
        <p:nvSpPr>
          <p:cNvPr id="1540099" name="Rectangle 3"/>
          <p:cNvSpPr>
            <a:spLocks noGrp="1" noChangeArrowheads="1"/>
          </p:cNvSpPr>
          <p:nvPr>
            <p:ph type="body" idx="1"/>
          </p:nvPr>
        </p:nvSpPr>
        <p:spPr>
          <a:xfrm>
            <a:off x="650875" y="1143000"/>
            <a:ext cx="8820150" cy="5270500"/>
          </a:xfrm>
        </p:spPr>
        <p:txBody>
          <a:bodyPr/>
          <a:lstStyle/>
          <a:p>
            <a:pPr marL="342900" indent="-342900" defTabSz="914400"/>
            <a:r>
              <a:rPr lang="en-US" altLang="zh-CN" smtClean="0"/>
              <a:t>6. </a:t>
            </a:r>
            <a:r>
              <a:rPr lang="zh-CN" altLang="en-US" smtClean="0"/>
              <a:t>选择与笛卡尔积的交换律</a:t>
            </a:r>
          </a:p>
          <a:p>
            <a:pPr marL="342900" indent="-342900" defTabSz="914400">
              <a:buFont typeface="Wingdings" pitchFamily="2" charset="2"/>
              <a:buNone/>
            </a:pPr>
            <a:r>
              <a:rPr lang="en-US" altLang="zh-CN" smtClean="0"/>
              <a:t>(1) </a:t>
            </a:r>
            <a:r>
              <a:rPr lang="zh-CN" altLang="en-US" smtClean="0"/>
              <a:t>假设：</a:t>
            </a:r>
            <a:r>
              <a:rPr lang="en-US" altLang="zh-CN" smtClean="0">
                <a:solidFill>
                  <a:srgbClr val="FF0000"/>
                </a:solidFill>
              </a:rPr>
              <a:t>F</a:t>
            </a:r>
            <a:r>
              <a:rPr lang="zh-CN" altLang="en-US" smtClean="0">
                <a:solidFill>
                  <a:srgbClr val="FF0000"/>
                </a:solidFill>
              </a:rPr>
              <a:t>中涉及的属性都是</a:t>
            </a:r>
            <a:r>
              <a:rPr lang="en-US" altLang="zh-CN" smtClean="0">
                <a:solidFill>
                  <a:srgbClr val="FF0000"/>
                </a:solidFill>
              </a:rPr>
              <a:t>E</a:t>
            </a:r>
            <a:r>
              <a:rPr lang="en-US" altLang="zh-CN" baseline="-25000" smtClean="0"/>
              <a:t>1</a:t>
            </a:r>
            <a:r>
              <a:rPr lang="zh-CN" altLang="en-US" smtClean="0"/>
              <a:t>中的属性</a:t>
            </a:r>
          </a:p>
          <a:p>
            <a:pPr marL="342900" indent="-342900" defTabSz="914400">
              <a:buFont typeface="Wingdings" pitchFamily="2" charset="2"/>
              <a:buNone/>
            </a:pPr>
            <a:r>
              <a:rPr lang="zh-CN" altLang="en-US" smtClean="0"/>
              <a:t> 	 </a:t>
            </a:r>
            <a:r>
              <a:rPr lang="en-US" altLang="zh-CN" smtClean="0">
                <a:sym typeface="Symbol" pitchFamily="18" charset="2"/>
              </a:rPr>
              <a:t></a:t>
            </a:r>
            <a:r>
              <a:rPr lang="en-US" altLang="zh-CN" smtClean="0"/>
              <a:t> </a:t>
            </a:r>
            <a:r>
              <a:rPr lang="en-US" altLang="zh-CN" baseline="-25000" smtClean="0"/>
              <a:t>F</a:t>
            </a:r>
            <a:r>
              <a:rPr lang="en-US" altLang="zh-CN" smtClean="0"/>
              <a:t> (E</a:t>
            </a:r>
            <a:r>
              <a:rPr lang="en-US" altLang="zh-CN" baseline="-25000" smtClean="0"/>
              <a:t>1</a:t>
            </a:r>
            <a:r>
              <a:rPr lang="en-US" altLang="zh-CN" smtClean="0"/>
              <a:t>×E</a:t>
            </a:r>
            <a:r>
              <a:rPr lang="en-US" altLang="zh-CN" baseline="-25000" smtClean="0"/>
              <a:t>2</a:t>
            </a:r>
            <a:r>
              <a:rPr lang="en-US" altLang="zh-CN" smtClean="0"/>
              <a:t>)≡ </a:t>
            </a:r>
            <a:r>
              <a:rPr lang="en-US" altLang="zh-CN" smtClean="0">
                <a:sym typeface="Symbol" pitchFamily="18" charset="2"/>
              </a:rPr>
              <a:t></a:t>
            </a:r>
            <a:r>
              <a:rPr lang="en-US" altLang="zh-CN" smtClean="0"/>
              <a:t> </a:t>
            </a:r>
            <a:r>
              <a:rPr lang="en-US" altLang="zh-CN" baseline="-25000" smtClean="0"/>
              <a:t>F</a:t>
            </a:r>
            <a:r>
              <a:rPr lang="en-US" altLang="zh-CN" smtClean="0"/>
              <a:t> (E</a:t>
            </a:r>
            <a:r>
              <a:rPr lang="en-US" altLang="zh-CN" baseline="-25000" smtClean="0"/>
              <a:t>1</a:t>
            </a:r>
            <a:r>
              <a:rPr lang="en-US" altLang="zh-CN" smtClean="0"/>
              <a:t>)×E</a:t>
            </a:r>
            <a:r>
              <a:rPr lang="en-US" altLang="zh-CN" baseline="-25000" smtClean="0"/>
              <a:t>2</a:t>
            </a:r>
            <a:r>
              <a:rPr lang="en-US" altLang="zh-CN" smtClean="0">
                <a:latin typeface="Courier New" pitchFamily="49" charset="0"/>
              </a:rPr>
              <a:t> </a:t>
            </a:r>
            <a:endParaRPr lang="en-US" altLang="zh-CN" smtClean="0"/>
          </a:p>
          <a:p>
            <a:pPr marL="342900" indent="-342900" defTabSz="914400">
              <a:buFont typeface="Wingdings" pitchFamily="2" charset="2"/>
              <a:buNone/>
            </a:pPr>
            <a:r>
              <a:rPr lang="en-US" altLang="zh-CN" smtClean="0"/>
              <a:t>(2) </a:t>
            </a:r>
            <a:r>
              <a:rPr lang="zh-CN" altLang="en-US" smtClean="0"/>
              <a:t>假设：</a:t>
            </a:r>
            <a:r>
              <a:rPr lang="en-US" altLang="zh-CN" smtClean="0"/>
              <a:t>F=F</a:t>
            </a:r>
            <a:r>
              <a:rPr lang="en-US" altLang="zh-CN" baseline="-25000" smtClean="0"/>
              <a:t>1</a:t>
            </a:r>
            <a:r>
              <a:rPr lang="en-US" altLang="zh-CN" smtClean="0"/>
              <a:t>∧F</a:t>
            </a:r>
            <a:r>
              <a:rPr lang="en-US" altLang="zh-CN" baseline="-25000" smtClean="0"/>
              <a:t>2</a:t>
            </a:r>
            <a:r>
              <a:rPr lang="zh-CN" altLang="en-US" smtClean="0"/>
              <a:t>，并且</a:t>
            </a:r>
            <a:r>
              <a:rPr lang="en-US" altLang="zh-CN" smtClean="0">
                <a:solidFill>
                  <a:srgbClr val="FF0000"/>
                </a:solidFill>
              </a:rPr>
              <a:t>F</a:t>
            </a:r>
            <a:r>
              <a:rPr lang="en-US" altLang="zh-CN" baseline="-25000" smtClean="0"/>
              <a:t>1</a:t>
            </a:r>
            <a:r>
              <a:rPr lang="zh-CN" altLang="en-US" smtClean="0">
                <a:solidFill>
                  <a:srgbClr val="FF0000"/>
                </a:solidFill>
              </a:rPr>
              <a:t>只涉及</a:t>
            </a:r>
            <a:r>
              <a:rPr lang="en-US" altLang="zh-CN" smtClean="0">
                <a:solidFill>
                  <a:srgbClr val="FF0000"/>
                </a:solidFill>
              </a:rPr>
              <a:t>E</a:t>
            </a:r>
            <a:r>
              <a:rPr lang="en-US" altLang="zh-CN" baseline="-25000" smtClean="0"/>
              <a:t>1</a:t>
            </a:r>
            <a:r>
              <a:rPr lang="zh-CN" altLang="en-US" smtClean="0"/>
              <a:t>中的属性，</a:t>
            </a:r>
            <a:r>
              <a:rPr lang="en-US" altLang="zh-CN" smtClean="0">
                <a:solidFill>
                  <a:srgbClr val="FF0000"/>
                </a:solidFill>
              </a:rPr>
              <a:t>F</a:t>
            </a:r>
            <a:r>
              <a:rPr lang="en-US" altLang="zh-CN" baseline="-25000" smtClean="0"/>
              <a:t>2</a:t>
            </a:r>
            <a:r>
              <a:rPr lang="zh-CN" altLang="en-US" smtClean="0">
                <a:solidFill>
                  <a:srgbClr val="FF0000"/>
                </a:solidFill>
              </a:rPr>
              <a:t>只涉及</a:t>
            </a:r>
            <a:r>
              <a:rPr lang="en-US" altLang="zh-CN" smtClean="0">
                <a:solidFill>
                  <a:srgbClr val="FF0000"/>
                </a:solidFill>
              </a:rPr>
              <a:t>E</a:t>
            </a:r>
            <a:r>
              <a:rPr lang="en-US" altLang="zh-CN" baseline="-25000" smtClean="0"/>
              <a:t>2</a:t>
            </a:r>
            <a:r>
              <a:rPr lang="zh-CN" altLang="en-US" smtClean="0"/>
              <a:t>中的属性， 则由上面的等价变换规则</a:t>
            </a:r>
            <a:r>
              <a:rPr lang="en-US" altLang="zh-CN" smtClean="0"/>
              <a:t>1</a:t>
            </a:r>
            <a:r>
              <a:rPr lang="zh-CN" altLang="en-US" smtClean="0"/>
              <a:t>，</a:t>
            </a:r>
            <a:r>
              <a:rPr lang="en-US" altLang="zh-CN" smtClean="0"/>
              <a:t>4</a:t>
            </a:r>
            <a:r>
              <a:rPr lang="zh-CN" altLang="en-US" smtClean="0"/>
              <a:t>，</a:t>
            </a:r>
            <a:r>
              <a:rPr lang="en-US" altLang="zh-CN" smtClean="0"/>
              <a:t>6</a:t>
            </a:r>
            <a:r>
              <a:rPr lang="zh-CN" altLang="en-US" smtClean="0"/>
              <a:t>可推出：</a:t>
            </a:r>
          </a:p>
          <a:p>
            <a:pPr marL="342900" indent="-342900" defTabSz="914400">
              <a:buFont typeface="Wingdings" pitchFamily="2" charset="2"/>
              <a:buNone/>
            </a:pPr>
            <a:r>
              <a:rPr lang="zh-CN" altLang="en-US" smtClean="0"/>
              <a:t>       	 </a:t>
            </a:r>
            <a:r>
              <a:rPr lang="en-US" altLang="zh-CN" smtClean="0">
                <a:sym typeface="Symbol" pitchFamily="18" charset="2"/>
              </a:rPr>
              <a:t></a:t>
            </a:r>
            <a:r>
              <a:rPr lang="en-US" altLang="zh-CN" smtClean="0"/>
              <a:t> </a:t>
            </a:r>
            <a:r>
              <a:rPr lang="en-US" altLang="zh-CN" baseline="-25000" smtClean="0"/>
              <a:t>F</a:t>
            </a:r>
            <a:r>
              <a:rPr lang="en-US" altLang="zh-CN" smtClean="0"/>
              <a:t>(E</a:t>
            </a:r>
            <a:r>
              <a:rPr lang="en-US" altLang="zh-CN" baseline="-25000" smtClean="0"/>
              <a:t>1</a:t>
            </a:r>
            <a:r>
              <a:rPr lang="en-US" altLang="zh-CN" smtClean="0"/>
              <a:t>×E</a:t>
            </a:r>
            <a:r>
              <a:rPr lang="en-US" altLang="zh-CN" baseline="-25000" smtClean="0"/>
              <a:t>2</a:t>
            </a:r>
            <a:r>
              <a:rPr lang="en-US" altLang="zh-CN" smtClean="0"/>
              <a:t>) ≡ </a:t>
            </a:r>
            <a:r>
              <a:rPr lang="en-US" altLang="zh-CN" smtClean="0">
                <a:sym typeface="Symbol" pitchFamily="18" charset="2"/>
              </a:rPr>
              <a:t></a:t>
            </a:r>
            <a:r>
              <a:rPr lang="en-US" altLang="zh-CN" baseline="-25000" smtClean="0"/>
              <a:t> F1</a:t>
            </a:r>
            <a:r>
              <a:rPr lang="en-US" altLang="zh-CN" smtClean="0"/>
              <a:t>(E</a:t>
            </a:r>
            <a:r>
              <a:rPr lang="en-US" altLang="zh-CN" baseline="-25000" smtClean="0"/>
              <a:t>1</a:t>
            </a:r>
            <a:r>
              <a:rPr lang="en-US" altLang="zh-CN" smtClean="0"/>
              <a:t>)× </a:t>
            </a:r>
            <a:r>
              <a:rPr lang="en-US" altLang="zh-CN" smtClean="0">
                <a:sym typeface="Symbol" pitchFamily="18" charset="2"/>
              </a:rPr>
              <a:t></a:t>
            </a:r>
            <a:r>
              <a:rPr lang="en-US" altLang="zh-CN" smtClean="0"/>
              <a:t> </a:t>
            </a:r>
            <a:r>
              <a:rPr lang="en-US" altLang="zh-CN" baseline="-25000" smtClean="0"/>
              <a:t>F2</a:t>
            </a:r>
            <a:r>
              <a:rPr lang="en-US" altLang="zh-CN" smtClean="0"/>
              <a:t> (E</a:t>
            </a:r>
            <a:r>
              <a:rPr lang="en-US" altLang="zh-CN" baseline="-25000" smtClean="0"/>
              <a:t>2</a:t>
            </a:r>
            <a:r>
              <a:rPr lang="en-US" altLang="zh-CN" smtClean="0"/>
              <a:t>)</a:t>
            </a:r>
            <a:r>
              <a:rPr lang="en-US" altLang="zh-CN" smtClean="0">
                <a:latin typeface="Courier New" pitchFamily="49" charset="0"/>
              </a:rPr>
              <a:t> </a:t>
            </a:r>
            <a:endParaRPr lang="en-US" altLang="zh-CN" smtClean="0"/>
          </a:p>
          <a:p>
            <a:pPr marL="342900" indent="-342900" defTabSz="914400">
              <a:buFont typeface="Wingdings" pitchFamily="2" charset="2"/>
              <a:buNone/>
            </a:pPr>
            <a:r>
              <a:rPr lang="en-US" altLang="zh-CN" smtClean="0"/>
              <a:t>(3) </a:t>
            </a:r>
            <a:r>
              <a:rPr lang="zh-CN" altLang="en-US" smtClean="0"/>
              <a:t>假设： </a:t>
            </a:r>
            <a:r>
              <a:rPr lang="en-US" altLang="zh-CN" smtClean="0"/>
              <a:t>F=F</a:t>
            </a:r>
            <a:r>
              <a:rPr lang="en-US" altLang="zh-CN" baseline="-25000" smtClean="0"/>
              <a:t>1</a:t>
            </a:r>
            <a:r>
              <a:rPr lang="en-US" altLang="zh-CN" smtClean="0"/>
              <a:t>∧F</a:t>
            </a:r>
            <a:r>
              <a:rPr lang="en-US" altLang="zh-CN" baseline="-25000" smtClean="0"/>
              <a:t>2</a:t>
            </a:r>
            <a:r>
              <a:rPr lang="zh-CN" altLang="en-US" smtClean="0"/>
              <a:t>，</a:t>
            </a:r>
            <a:r>
              <a:rPr lang="en-US" altLang="zh-CN" smtClean="0">
                <a:solidFill>
                  <a:srgbClr val="FF0000"/>
                </a:solidFill>
              </a:rPr>
              <a:t>F</a:t>
            </a:r>
            <a:r>
              <a:rPr lang="en-US" altLang="zh-CN" baseline="-25000" smtClean="0"/>
              <a:t>1</a:t>
            </a:r>
            <a:r>
              <a:rPr lang="zh-CN" altLang="en-US" smtClean="0">
                <a:solidFill>
                  <a:srgbClr val="FF0000"/>
                </a:solidFill>
              </a:rPr>
              <a:t>只涉及</a:t>
            </a:r>
            <a:r>
              <a:rPr lang="en-US" altLang="zh-CN" smtClean="0">
                <a:solidFill>
                  <a:srgbClr val="FF0000"/>
                </a:solidFill>
              </a:rPr>
              <a:t>E</a:t>
            </a:r>
            <a:r>
              <a:rPr lang="en-US" altLang="zh-CN" baseline="-25000" smtClean="0"/>
              <a:t>1</a:t>
            </a:r>
            <a:r>
              <a:rPr lang="zh-CN" altLang="en-US" smtClean="0"/>
              <a:t>中的属性，</a:t>
            </a:r>
            <a:r>
              <a:rPr lang="en-US" altLang="zh-CN" smtClean="0"/>
              <a:t>F</a:t>
            </a:r>
            <a:r>
              <a:rPr lang="en-US" altLang="zh-CN" baseline="-25000" smtClean="0"/>
              <a:t>2</a:t>
            </a:r>
            <a:r>
              <a:rPr lang="zh-CN" altLang="en-US" smtClean="0"/>
              <a:t>涉及</a:t>
            </a:r>
            <a:r>
              <a:rPr lang="en-US" altLang="zh-CN" smtClean="0"/>
              <a:t>E</a:t>
            </a:r>
            <a:r>
              <a:rPr lang="en-US" altLang="zh-CN" baseline="-25000" smtClean="0"/>
              <a:t>1</a:t>
            </a:r>
            <a:r>
              <a:rPr lang="zh-CN" altLang="en-US" smtClean="0"/>
              <a:t>和</a:t>
            </a:r>
            <a:r>
              <a:rPr lang="en-US" altLang="zh-CN" smtClean="0"/>
              <a:t>E</a:t>
            </a:r>
            <a:r>
              <a:rPr lang="en-US" altLang="zh-CN" baseline="-25000" smtClean="0"/>
              <a:t>2</a:t>
            </a:r>
            <a:r>
              <a:rPr lang="zh-CN" altLang="en-US" smtClean="0"/>
              <a:t>两者的属性</a:t>
            </a:r>
          </a:p>
          <a:p>
            <a:pPr marL="342900" indent="-342900" defTabSz="914400">
              <a:buClrTx/>
              <a:buSzTx/>
              <a:buFontTx/>
              <a:buNone/>
            </a:pPr>
            <a:r>
              <a:rPr lang="zh-CN" altLang="en-US" smtClean="0"/>
              <a:t>	 </a:t>
            </a:r>
            <a:r>
              <a:rPr lang="en-US" altLang="zh-CN" smtClean="0">
                <a:sym typeface="Symbol" pitchFamily="18" charset="2"/>
              </a:rPr>
              <a:t></a:t>
            </a:r>
            <a:r>
              <a:rPr lang="en-US" altLang="zh-CN" smtClean="0"/>
              <a:t> </a:t>
            </a:r>
            <a:r>
              <a:rPr lang="en-US" altLang="zh-CN" baseline="-25000" smtClean="0"/>
              <a:t>F</a:t>
            </a:r>
            <a:r>
              <a:rPr lang="en-US" altLang="zh-CN" smtClean="0"/>
              <a:t>(E</a:t>
            </a:r>
            <a:r>
              <a:rPr lang="en-US" altLang="zh-CN" baseline="-25000" smtClean="0"/>
              <a:t>1</a:t>
            </a:r>
            <a:r>
              <a:rPr lang="en-US" altLang="zh-CN" smtClean="0"/>
              <a:t>×E</a:t>
            </a:r>
            <a:r>
              <a:rPr lang="en-US" altLang="zh-CN" baseline="-25000" smtClean="0"/>
              <a:t>2</a:t>
            </a:r>
            <a:r>
              <a:rPr lang="en-US" altLang="zh-CN" smtClean="0"/>
              <a:t>)≡ </a:t>
            </a:r>
            <a:r>
              <a:rPr lang="en-US" altLang="zh-CN" smtClean="0">
                <a:sym typeface="Symbol" pitchFamily="18" charset="2"/>
              </a:rPr>
              <a:t></a:t>
            </a:r>
            <a:r>
              <a:rPr lang="en-US" altLang="zh-CN" smtClean="0"/>
              <a:t> </a:t>
            </a:r>
            <a:r>
              <a:rPr lang="en-US" altLang="zh-CN" baseline="-25000" smtClean="0"/>
              <a:t>F2</a:t>
            </a:r>
            <a:r>
              <a:rPr lang="en-US" altLang="zh-CN" smtClean="0"/>
              <a:t>(</a:t>
            </a:r>
            <a:r>
              <a:rPr lang="en-US" altLang="zh-CN" smtClean="0">
                <a:sym typeface="Symbol" pitchFamily="18" charset="2"/>
              </a:rPr>
              <a:t></a:t>
            </a:r>
            <a:r>
              <a:rPr lang="en-US" altLang="zh-CN" smtClean="0"/>
              <a:t> </a:t>
            </a:r>
            <a:r>
              <a:rPr lang="en-US" altLang="zh-CN" baseline="-25000" smtClean="0">
                <a:solidFill>
                  <a:srgbClr val="FF0000"/>
                </a:solidFill>
              </a:rPr>
              <a:t>F1</a:t>
            </a:r>
            <a:r>
              <a:rPr lang="en-US" altLang="zh-CN" smtClean="0"/>
              <a:t>(E</a:t>
            </a:r>
            <a:r>
              <a:rPr lang="en-US" altLang="zh-CN" baseline="-25000" smtClean="0"/>
              <a:t>1</a:t>
            </a:r>
            <a:r>
              <a:rPr lang="en-US" altLang="zh-CN" smtClean="0"/>
              <a:t>)×E</a:t>
            </a:r>
            <a:r>
              <a:rPr lang="en-US" altLang="zh-CN" baseline="-25000" smtClean="0"/>
              <a:t>2</a:t>
            </a:r>
            <a:r>
              <a:rPr lang="en-US" altLang="zh-CN" smtClean="0"/>
              <a:t>)      </a:t>
            </a:r>
          </a:p>
          <a:p>
            <a:pPr marL="342900" indent="-342900" defTabSz="914400">
              <a:buClrTx/>
              <a:buSzTx/>
              <a:buFontTx/>
              <a:buNone/>
            </a:pPr>
            <a:r>
              <a:rPr lang="en-US" altLang="zh-CN" smtClean="0"/>
              <a:t>      </a:t>
            </a:r>
            <a:r>
              <a:rPr lang="zh-CN" altLang="en-US" smtClean="0"/>
              <a:t>它使部分选择在笛卡尔积前先做 </a:t>
            </a:r>
            <a:endParaRPr lang="en-US" altLang="zh-CN" smtClean="0"/>
          </a:p>
        </p:txBody>
      </p:sp>
      <p:sp>
        <p:nvSpPr>
          <p:cNvPr id="47110" name="Rectangle 4"/>
          <p:cNvSpPr>
            <a:spLocks noChangeArrowheads="1"/>
          </p:cNvSpPr>
          <p:nvPr/>
        </p:nvSpPr>
        <p:spPr bwMode="auto">
          <a:xfrm>
            <a:off x="5613400" y="5410200"/>
            <a:ext cx="99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540101" name="Rectangle 5"/>
          <p:cNvSpPr>
            <a:spLocks noChangeArrowheads="1"/>
          </p:cNvSpPr>
          <p:nvPr/>
        </p:nvSpPr>
        <p:spPr bwMode="auto">
          <a:xfrm>
            <a:off x="6465888" y="5084763"/>
            <a:ext cx="344011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l"/>
            <a:r>
              <a:rPr lang="zh-CN" altLang="en-US" b="1">
                <a:solidFill>
                  <a:srgbClr val="0000FF"/>
                </a:solidFill>
              </a:rPr>
              <a:t>根据选择条件的不同情况，可以考虑使部分选择在笛卡尔积之前先做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40099">
                                            <p:txEl>
                                              <p:pRg st="0" end="0"/>
                                            </p:txEl>
                                          </p:spTgt>
                                        </p:tgtEl>
                                        <p:attrNameLst>
                                          <p:attrName>style.visibility</p:attrName>
                                        </p:attrNameLst>
                                      </p:cBhvr>
                                      <p:to>
                                        <p:strVal val="visible"/>
                                      </p:to>
                                    </p:set>
                                    <p:animEffect transition="in" filter="wipe(up)">
                                      <p:cBhvr>
                                        <p:cTn id="7" dur="1000"/>
                                        <p:tgtEl>
                                          <p:spTgt spid="1540099">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540099">
                                            <p:txEl>
                                              <p:pRg st="1" end="1"/>
                                            </p:txEl>
                                          </p:spTgt>
                                        </p:tgtEl>
                                        <p:attrNameLst>
                                          <p:attrName>style.visibility</p:attrName>
                                        </p:attrNameLst>
                                      </p:cBhvr>
                                      <p:to>
                                        <p:strVal val="visible"/>
                                      </p:to>
                                    </p:set>
                                    <p:animEffect transition="in" filter="wipe(up)">
                                      <p:cBhvr>
                                        <p:cTn id="11" dur="1000"/>
                                        <p:tgtEl>
                                          <p:spTgt spid="1540099">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540099">
                                            <p:txEl>
                                              <p:pRg st="2" end="2"/>
                                            </p:txEl>
                                          </p:spTgt>
                                        </p:tgtEl>
                                        <p:attrNameLst>
                                          <p:attrName>style.visibility</p:attrName>
                                        </p:attrNameLst>
                                      </p:cBhvr>
                                      <p:to>
                                        <p:strVal val="visible"/>
                                      </p:to>
                                    </p:set>
                                    <p:animEffect transition="in" filter="wipe(up)">
                                      <p:cBhvr>
                                        <p:cTn id="15" dur="1000"/>
                                        <p:tgtEl>
                                          <p:spTgt spid="15400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540099">
                                            <p:txEl>
                                              <p:pRg st="3" end="3"/>
                                            </p:txEl>
                                          </p:spTgt>
                                        </p:tgtEl>
                                        <p:attrNameLst>
                                          <p:attrName>style.visibility</p:attrName>
                                        </p:attrNameLst>
                                      </p:cBhvr>
                                      <p:to>
                                        <p:strVal val="visible"/>
                                      </p:to>
                                    </p:set>
                                    <p:animEffect transition="in" filter="wipe(up)">
                                      <p:cBhvr>
                                        <p:cTn id="20" dur="1000"/>
                                        <p:tgtEl>
                                          <p:spTgt spid="1540099">
                                            <p:txEl>
                                              <p:pRg st="3" end="3"/>
                                            </p:txEl>
                                          </p:spTgt>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540099">
                                            <p:txEl>
                                              <p:pRg st="4" end="4"/>
                                            </p:txEl>
                                          </p:spTgt>
                                        </p:tgtEl>
                                        <p:attrNameLst>
                                          <p:attrName>style.visibility</p:attrName>
                                        </p:attrNameLst>
                                      </p:cBhvr>
                                      <p:to>
                                        <p:strVal val="visible"/>
                                      </p:to>
                                    </p:set>
                                    <p:animEffect transition="in" filter="wipe(up)">
                                      <p:cBhvr>
                                        <p:cTn id="24" dur="1000"/>
                                        <p:tgtEl>
                                          <p:spTgt spid="1540099">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540099">
                                            <p:txEl>
                                              <p:pRg st="5" end="5"/>
                                            </p:txEl>
                                          </p:spTgt>
                                        </p:tgtEl>
                                        <p:attrNameLst>
                                          <p:attrName>style.visibility</p:attrName>
                                        </p:attrNameLst>
                                      </p:cBhvr>
                                      <p:to>
                                        <p:strVal val="visible"/>
                                      </p:to>
                                    </p:set>
                                    <p:animEffect transition="in" filter="wipe(up)">
                                      <p:cBhvr>
                                        <p:cTn id="29" dur="1000"/>
                                        <p:tgtEl>
                                          <p:spTgt spid="1540099">
                                            <p:txEl>
                                              <p:pRg st="5" end="5"/>
                                            </p:txEl>
                                          </p:spTgt>
                                        </p:tgtEl>
                                      </p:cBhvr>
                                    </p:animEffect>
                                  </p:childTnLst>
                                </p:cTn>
                              </p:par>
                            </p:childTnLst>
                          </p:cTn>
                        </p:par>
                        <p:par>
                          <p:cTn id="30" fill="hold" nodeType="afterGroup">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1540099">
                                            <p:txEl>
                                              <p:pRg st="6" end="6"/>
                                            </p:txEl>
                                          </p:spTgt>
                                        </p:tgtEl>
                                        <p:attrNameLst>
                                          <p:attrName>style.visibility</p:attrName>
                                        </p:attrNameLst>
                                      </p:cBhvr>
                                      <p:to>
                                        <p:strVal val="visible"/>
                                      </p:to>
                                    </p:set>
                                    <p:animEffect transition="in" filter="wipe(up)">
                                      <p:cBhvr>
                                        <p:cTn id="33" dur="1000"/>
                                        <p:tgtEl>
                                          <p:spTgt spid="1540099">
                                            <p:txEl>
                                              <p:pRg st="6" end="6"/>
                                            </p:txEl>
                                          </p:spTgt>
                                        </p:tgtEl>
                                      </p:cBhvr>
                                    </p:animEffect>
                                  </p:childTnLst>
                                </p:cTn>
                              </p:par>
                            </p:childTnLst>
                          </p:cTn>
                        </p:par>
                        <p:par>
                          <p:cTn id="34" fill="hold" nodeType="afterGroup">
                            <p:stCondLst>
                              <p:cond delay="2000"/>
                            </p:stCondLst>
                            <p:childTnLst>
                              <p:par>
                                <p:cTn id="35" presetID="22" presetClass="entr" presetSubtype="1" fill="hold" grpId="0" nodeType="afterEffect">
                                  <p:stCondLst>
                                    <p:cond delay="0"/>
                                  </p:stCondLst>
                                  <p:childTnLst>
                                    <p:set>
                                      <p:cBhvr>
                                        <p:cTn id="36" dur="1" fill="hold">
                                          <p:stCondLst>
                                            <p:cond delay="0"/>
                                          </p:stCondLst>
                                        </p:cTn>
                                        <p:tgtEl>
                                          <p:spTgt spid="1540099">
                                            <p:txEl>
                                              <p:pRg st="7" end="7"/>
                                            </p:txEl>
                                          </p:spTgt>
                                        </p:tgtEl>
                                        <p:attrNameLst>
                                          <p:attrName>style.visibility</p:attrName>
                                        </p:attrNameLst>
                                      </p:cBhvr>
                                      <p:to>
                                        <p:strVal val="visible"/>
                                      </p:to>
                                    </p:set>
                                    <p:animEffect transition="in" filter="wipe(up)">
                                      <p:cBhvr>
                                        <p:cTn id="37" dur="1000"/>
                                        <p:tgtEl>
                                          <p:spTgt spid="1540099">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40101"/>
                                        </p:tgtEl>
                                        <p:attrNameLst>
                                          <p:attrName>style.visibility</p:attrName>
                                        </p:attrNameLst>
                                      </p:cBhvr>
                                      <p:to>
                                        <p:strVal val="visible"/>
                                      </p:to>
                                    </p:set>
                                    <p:animEffect transition="in" filter="blinds(horizontal)">
                                      <p:cBhvr>
                                        <p:cTn id="42" dur="500"/>
                                        <p:tgtEl>
                                          <p:spTgt spid="1540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0099" grpId="0" build="p"/>
      <p:bldP spid="154010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A365D7F-C639-4725-B521-900525A3A4FA}" type="slidenum">
              <a:rPr lang="zh-CN" altLang="en-US" sz="2000" smtClean="0"/>
              <a:pPr/>
              <a:t>45</a:t>
            </a:fld>
            <a:endParaRPr lang="en-US" altLang="zh-CN" sz="2000" smtClean="0"/>
          </a:p>
        </p:txBody>
      </p:sp>
      <p:sp>
        <p:nvSpPr>
          <p:cNvPr id="4813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0296B7C-5EB2-4D09-BA69-A94EB606FC8E}" type="datetime1">
              <a:rPr lang="zh-CN" altLang="en-US" sz="1800" smtClean="0"/>
              <a:pPr/>
              <a:t>2018/5/9</a:t>
            </a:fld>
            <a:endParaRPr lang="en-US" altLang="zh-CN" sz="1000" smtClean="0"/>
          </a:p>
        </p:txBody>
      </p:sp>
      <p:sp>
        <p:nvSpPr>
          <p:cNvPr id="1542146" name="Rectangle 2"/>
          <p:cNvSpPr>
            <a:spLocks noGrp="1" noChangeArrowheads="1"/>
          </p:cNvSpPr>
          <p:nvPr>
            <p:ph type="title"/>
          </p:nvPr>
        </p:nvSpPr>
        <p:spPr>
          <a:xfrm>
            <a:off x="650875" y="365125"/>
            <a:ext cx="8820150" cy="549275"/>
          </a:xfrm>
        </p:spPr>
        <p:txBody>
          <a:bodyPr/>
          <a:lstStyle/>
          <a:p>
            <a:pPr>
              <a:defRPr/>
            </a:pPr>
            <a:r>
              <a:rPr lang="en-US" altLang="zh-CN" sz="4000" smtClean="0"/>
              <a:t>5.3.1 </a:t>
            </a:r>
            <a:r>
              <a:rPr lang="zh-CN" altLang="en-US" sz="4000" smtClean="0"/>
              <a:t>关系代数表达式的等价变换规则</a:t>
            </a:r>
          </a:p>
        </p:txBody>
      </p:sp>
      <p:sp>
        <p:nvSpPr>
          <p:cNvPr id="1542147" name="Rectangle 3"/>
          <p:cNvSpPr>
            <a:spLocks noGrp="1" noChangeArrowheads="1"/>
          </p:cNvSpPr>
          <p:nvPr>
            <p:ph type="body" idx="1"/>
          </p:nvPr>
        </p:nvSpPr>
        <p:spPr>
          <a:xfrm>
            <a:off x="650875" y="1143000"/>
            <a:ext cx="8820150" cy="3584575"/>
          </a:xfrm>
        </p:spPr>
        <p:txBody>
          <a:bodyPr/>
          <a:lstStyle/>
          <a:p>
            <a:pPr marL="342900" indent="-342900" algn="just" defTabSz="914400"/>
            <a:r>
              <a:rPr lang="en-US" altLang="zh-CN" smtClean="0"/>
              <a:t>7. </a:t>
            </a:r>
            <a:r>
              <a:rPr lang="zh-CN" altLang="en-US" smtClean="0"/>
              <a:t>选择与并的分配律</a:t>
            </a:r>
          </a:p>
          <a:p>
            <a:pPr marL="342900" indent="-342900" algn="just" defTabSz="914400">
              <a:buFont typeface="Wingdings" pitchFamily="2" charset="2"/>
              <a:buNone/>
            </a:pPr>
            <a:r>
              <a:rPr lang="zh-CN" altLang="en-US" smtClean="0"/>
              <a:t>	假设：</a:t>
            </a:r>
            <a:r>
              <a:rPr lang="en-US" altLang="zh-CN" smtClean="0"/>
              <a:t>E=E</a:t>
            </a:r>
            <a:r>
              <a:rPr lang="en-US" altLang="zh-CN" baseline="-25000" smtClean="0"/>
              <a:t>1</a:t>
            </a:r>
            <a:r>
              <a:rPr lang="en-US" altLang="zh-CN" smtClean="0"/>
              <a:t>∪E</a:t>
            </a:r>
            <a:r>
              <a:rPr lang="en-US" altLang="zh-CN" baseline="-25000" smtClean="0"/>
              <a:t>2</a:t>
            </a:r>
            <a:r>
              <a:rPr lang="zh-CN" altLang="en-US" smtClean="0"/>
              <a:t>，</a:t>
            </a:r>
            <a:r>
              <a:rPr lang="en-US" altLang="zh-CN" smtClean="0"/>
              <a:t>E</a:t>
            </a:r>
            <a:r>
              <a:rPr lang="en-US" altLang="zh-CN" baseline="-25000" smtClean="0"/>
              <a:t>1</a:t>
            </a:r>
            <a:r>
              <a:rPr lang="zh-CN" altLang="en-US" smtClean="0"/>
              <a:t>，</a:t>
            </a:r>
            <a:r>
              <a:rPr lang="en-US" altLang="zh-CN" smtClean="0"/>
              <a:t>E</a:t>
            </a:r>
            <a:r>
              <a:rPr lang="en-US" altLang="zh-CN" baseline="-25000" smtClean="0"/>
              <a:t>2</a:t>
            </a:r>
            <a:r>
              <a:rPr lang="zh-CN" altLang="en-US" smtClean="0"/>
              <a:t>有相同的属性名</a:t>
            </a:r>
          </a:p>
          <a:p>
            <a:pPr marL="342900" indent="-342900" algn="just" defTabSz="914400">
              <a:buFont typeface="Wingdings" pitchFamily="2" charset="2"/>
              <a:buNone/>
            </a:pPr>
            <a:r>
              <a:rPr lang="zh-CN" altLang="en-US" smtClean="0"/>
              <a:t>	 </a:t>
            </a:r>
            <a:r>
              <a:rPr lang="en-US" altLang="zh-CN" smtClean="0">
                <a:sym typeface="Symbol" pitchFamily="18" charset="2"/>
              </a:rPr>
              <a:t></a:t>
            </a:r>
            <a:r>
              <a:rPr lang="en-US" altLang="zh-CN" smtClean="0"/>
              <a:t> </a:t>
            </a:r>
            <a:r>
              <a:rPr lang="en-US" altLang="zh-CN" baseline="-25000" smtClean="0"/>
              <a:t>F</a:t>
            </a:r>
            <a:r>
              <a:rPr lang="en-US" altLang="zh-CN" smtClean="0"/>
              <a:t>(E</a:t>
            </a:r>
            <a:r>
              <a:rPr lang="en-US" altLang="zh-CN" baseline="-25000" smtClean="0"/>
              <a:t>1</a:t>
            </a:r>
            <a:r>
              <a:rPr lang="en-US" altLang="zh-CN" smtClean="0"/>
              <a:t>∪E</a:t>
            </a:r>
            <a:r>
              <a:rPr lang="en-US" altLang="zh-CN" baseline="-25000" smtClean="0"/>
              <a:t>2</a:t>
            </a:r>
            <a:r>
              <a:rPr lang="en-US" altLang="zh-CN" smtClean="0"/>
              <a:t>)≡ </a:t>
            </a:r>
            <a:r>
              <a:rPr lang="en-US" altLang="zh-CN" smtClean="0">
                <a:sym typeface="Symbol" pitchFamily="18" charset="2"/>
              </a:rPr>
              <a:t></a:t>
            </a:r>
            <a:r>
              <a:rPr lang="en-US" altLang="zh-CN" smtClean="0"/>
              <a:t> </a:t>
            </a:r>
            <a:r>
              <a:rPr lang="en-US" altLang="zh-CN" baseline="-25000" smtClean="0"/>
              <a:t>F</a:t>
            </a:r>
            <a:r>
              <a:rPr lang="en-US" altLang="zh-CN" smtClean="0"/>
              <a:t>(E</a:t>
            </a:r>
            <a:r>
              <a:rPr lang="en-US" altLang="zh-CN" baseline="-25000" smtClean="0"/>
              <a:t>1</a:t>
            </a:r>
            <a:r>
              <a:rPr lang="en-US" altLang="zh-CN" smtClean="0"/>
              <a:t>)∪ </a:t>
            </a:r>
            <a:r>
              <a:rPr lang="en-US" altLang="zh-CN" smtClean="0">
                <a:sym typeface="Symbol" pitchFamily="18" charset="2"/>
              </a:rPr>
              <a:t></a:t>
            </a:r>
            <a:r>
              <a:rPr lang="en-US" altLang="zh-CN" smtClean="0"/>
              <a:t> </a:t>
            </a:r>
            <a:r>
              <a:rPr lang="en-US" altLang="zh-CN" baseline="-25000" smtClean="0"/>
              <a:t>F</a:t>
            </a:r>
            <a:r>
              <a:rPr lang="en-US" altLang="zh-CN" smtClean="0"/>
              <a:t>(E</a:t>
            </a:r>
            <a:r>
              <a:rPr lang="en-US" altLang="zh-CN" baseline="-25000" smtClean="0"/>
              <a:t>2</a:t>
            </a:r>
            <a:r>
              <a:rPr lang="en-US" altLang="zh-CN" smtClean="0"/>
              <a:t>)</a:t>
            </a:r>
          </a:p>
          <a:p>
            <a:pPr marL="342900" indent="-342900" algn="just" defTabSz="914400"/>
            <a:endParaRPr lang="en-US" altLang="zh-CN" smtClean="0"/>
          </a:p>
          <a:p>
            <a:pPr marL="342900" indent="-342900" algn="just" defTabSz="914400"/>
            <a:r>
              <a:rPr lang="en-US" altLang="zh-CN" smtClean="0"/>
              <a:t>8. </a:t>
            </a:r>
            <a:r>
              <a:rPr lang="zh-CN" altLang="en-US" smtClean="0"/>
              <a:t>选择与差运算的分配律</a:t>
            </a:r>
          </a:p>
          <a:p>
            <a:pPr marL="342900" indent="-342900" algn="just" defTabSz="914400">
              <a:buFont typeface="Wingdings" pitchFamily="2" charset="2"/>
              <a:buNone/>
            </a:pPr>
            <a:r>
              <a:rPr lang="zh-CN" altLang="en-US" smtClean="0"/>
              <a:t>	假设：</a:t>
            </a:r>
            <a:r>
              <a:rPr lang="en-US" altLang="zh-CN" smtClean="0"/>
              <a:t>E</a:t>
            </a:r>
            <a:r>
              <a:rPr lang="en-US" altLang="zh-CN" baseline="-25000" smtClean="0"/>
              <a:t>1</a:t>
            </a:r>
            <a:r>
              <a:rPr lang="zh-CN" altLang="en-US" smtClean="0"/>
              <a:t>与</a:t>
            </a:r>
            <a:r>
              <a:rPr lang="en-US" altLang="zh-CN" smtClean="0"/>
              <a:t>E</a:t>
            </a:r>
            <a:r>
              <a:rPr lang="en-US" altLang="zh-CN" baseline="-25000" smtClean="0"/>
              <a:t>2</a:t>
            </a:r>
            <a:r>
              <a:rPr lang="zh-CN" altLang="en-US" smtClean="0"/>
              <a:t>有相同的属性名</a:t>
            </a:r>
          </a:p>
          <a:p>
            <a:pPr marL="342900" indent="-342900" algn="just" defTabSz="914400">
              <a:buFont typeface="Wingdings" pitchFamily="2" charset="2"/>
              <a:buNone/>
            </a:pPr>
            <a:r>
              <a:rPr lang="zh-CN" altLang="en-US" smtClean="0"/>
              <a:t>	 </a:t>
            </a:r>
            <a:r>
              <a:rPr lang="en-US" altLang="zh-CN" smtClean="0">
                <a:sym typeface="Symbol" pitchFamily="18" charset="2"/>
              </a:rPr>
              <a:t></a:t>
            </a:r>
            <a:r>
              <a:rPr lang="en-US" altLang="zh-CN" smtClean="0"/>
              <a:t> </a:t>
            </a:r>
            <a:r>
              <a:rPr lang="en-US" altLang="zh-CN" baseline="-25000" smtClean="0"/>
              <a:t>F</a:t>
            </a:r>
            <a:r>
              <a:rPr lang="en-US" altLang="zh-CN" smtClean="0"/>
              <a:t>(E</a:t>
            </a:r>
            <a:r>
              <a:rPr lang="en-US" altLang="zh-CN" baseline="-25000" smtClean="0"/>
              <a:t>1</a:t>
            </a:r>
            <a:r>
              <a:rPr lang="en-US" altLang="zh-CN" smtClean="0"/>
              <a:t>-E</a:t>
            </a:r>
            <a:r>
              <a:rPr lang="en-US" altLang="zh-CN" baseline="-25000" smtClean="0"/>
              <a:t>2</a:t>
            </a:r>
            <a:r>
              <a:rPr lang="en-US" altLang="zh-CN" smtClean="0"/>
              <a:t>) ≡ </a:t>
            </a:r>
            <a:r>
              <a:rPr lang="en-US" altLang="zh-CN" smtClean="0">
                <a:sym typeface="Symbol" pitchFamily="18" charset="2"/>
              </a:rPr>
              <a:t></a:t>
            </a:r>
            <a:r>
              <a:rPr lang="en-US" altLang="zh-CN" smtClean="0"/>
              <a:t> </a:t>
            </a:r>
            <a:r>
              <a:rPr lang="en-US" altLang="zh-CN" baseline="-25000" smtClean="0"/>
              <a:t>F</a:t>
            </a:r>
            <a:r>
              <a:rPr lang="en-US" altLang="zh-CN" smtClean="0"/>
              <a:t>(E</a:t>
            </a:r>
            <a:r>
              <a:rPr lang="en-US" altLang="zh-CN" baseline="-25000" smtClean="0"/>
              <a:t>1</a:t>
            </a:r>
            <a:r>
              <a:rPr lang="en-US" altLang="zh-CN" smtClean="0"/>
              <a:t>) - </a:t>
            </a:r>
            <a:r>
              <a:rPr lang="en-US" altLang="zh-CN" smtClean="0">
                <a:sym typeface="Symbol" pitchFamily="18" charset="2"/>
              </a:rPr>
              <a:t></a:t>
            </a:r>
            <a:r>
              <a:rPr lang="en-US" altLang="zh-CN" smtClean="0"/>
              <a:t> </a:t>
            </a:r>
            <a:r>
              <a:rPr lang="en-US" altLang="zh-CN" baseline="-25000" smtClean="0"/>
              <a:t>F</a:t>
            </a:r>
            <a:r>
              <a:rPr lang="en-US" altLang="zh-CN" smtClean="0"/>
              <a:t>(E</a:t>
            </a:r>
            <a:r>
              <a:rPr lang="en-US" altLang="zh-CN" baseline="-25000" smtClean="0"/>
              <a:t>2</a:t>
            </a:r>
            <a:r>
              <a:rPr lang="en-US" altLang="zh-CN" smtClean="0"/>
              <a:t>) </a:t>
            </a:r>
          </a:p>
        </p:txBody>
      </p:sp>
      <p:grpSp>
        <p:nvGrpSpPr>
          <p:cNvPr id="1542153" name="Group 9"/>
          <p:cNvGrpSpPr>
            <a:grpSpLocks/>
          </p:cNvGrpSpPr>
          <p:nvPr/>
        </p:nvGrpSpPr>
        <p:grpSpPr bwMode="auto">
          <a:xfrm>
            <a:off x="560388" y="4941888"/>
            <a:ext cx="8640762" cy="1382712"/>
            <a:chOff x="353" y="3113"/>
            <a:chExt cx="5443" cy="871"/>
          </a:xfrm>
        </p:grpSpPr>
        <p:sp>
          <p:nvSpPr>
            <p:cNvPr id="48135" name="Rectangle 4"/>
            <p:cNvSpPr>
              <a:spLocks noChangeArrowheads="1"/>
            </p:cNvSpPr>
            <p:nvPr/>
          </p:nvSpPr>
          <p:spPr bwMode="auto">
            <a:xfrm>
              <a:off x="3536" y="3408"/>
              <a:ext cx="624"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8136" name="Rectangle 5"/>
            <p:cNvSpPr>
              <a:spLocks noChangeArrowheads="1"/>
            </p:cNvSpPr>
            <p:nvPr/>
          </p:nvSpPr>
          <p:spPr bwMode="auto">
            <a:xfrm>
              <a:off x="353" y="3113"/>
              <a:ext cx="5443"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pPr algn="l">
                <a:buClr>
                  <a:srgbClr val="2C376C"/>
                </a:buClr>
                <a:buSzPct val="60000"/>
                <a:buFont typeface="Wingdings" pitchFamily="2" charset="2"/>
                <a:buChar char="n"/>
                <a:defRPr/>
              </a:pPr>
              <a:r>
                <a:rPr lang="en-US" altLang="zh-CN" sz="2800" b="1" dirty="0" smtClean="0"/>
                <a:t>   9. </a:t>
              </a:r>
              <a:r>
                <a:rPr lang="zh-CN" altLang="en-US" sz="2800" b="1" dirty="0" smtClean="0"/>
                <a:t>选择对自然连接的分配律</a:t>
              </a:r>
            </a:p>
            <a:p>
              <a:pPr algn="l">
                <a:defRPr/>
              </a:pPr>
              <a:r>
                <a:rPr lang="zh-CN" altLang="en-US" sz="2800" b="1" dirty="0" smtClean="0"/>
                <a:t>     </a:t>
              </a:r>
              <a:r>
                <a:rPr lang="en-US" altLang="zh-CN" sz="2800" b="1" dirty="0" smtClean="0">
                  <a:latin typeface="Times New Roman" pitchFamily="18" charset="0"/>
                  <a:sym typeface="Symbol" pitchFamily="18" charset="2"/>
                </a:rPr>
                <a:t></a:t>
              </a:r>
              <a:r>
                <a:rPr lang="en-US" altLang="zh-CN" sz="2800" b="1" dirty="0" smtClean="0"/>
                <a:t> </a:t>
              </a:r>
              <a:r>
                <a:rPr lang="en-US" altLang="zh-CN" sz="2800" b="1" baseline="-25000" dirty="0" smtClean="0"/>
                <a:t>F</a:t>
              </a:r>
              <a:r>
                <a:rPr lang="en-US" altLang="zh-CN" sz="2800" b="1" dirty="0" smtClean="0"/>
                <a:t>(</a:t>
              </a:r>
              <a:r>
                <a:rPr lang="en-US" altLang="zh-CN" sz="2800" b="1" i="1" dirty="0" smtClean="0"/>
                <a:t>E</a:t>
              </a:r>
              <a:r>
                <a:rPr lang="en-US" altLang="zh-CN" sz="2800" b="1" baseline="-25000" dirty="0" smtClean="0"/>
                <a:t>1  </a:t>
              </a:r>
              <a:r>
                <a:rPr lang="en-US" altLang="zh-CN" sz="2800" b="1" dirty="0" smtClean="0"/>
                <a:t>    </a:t>
              </a:r>
              <a:r>
                <a:rPr lang="en-US" altLang="zh-CN" sz="2800" b="1" i="1" dirty="0" smtClean="0"/>
                <a:t>E</a:t>
              </a:r>
              <a:r>
                <a:rPr lang="en-US" altLang="zh-CN" sz="2800" b="1" baseline="-25000" dirty="0" smtClean="0"/>
                <a:t>2</a:t>
              </a:r>
              <a:r>
                <a:rPr lang="en-US" altLang="zh-CN" sz="2800" b="1" dirty="0" smtClean="0"/>
                <a:t>) ≡ </a:t>
              </a:r>
              <a:r>
                <a:rPr lang="en-US" altLang="zh-CN" sz="2800" b="1" dirty="0" smtClean="0">
                  <a:latin typeface="Times New Roman" pitchFamily="18" charset="0"/>
                  <a:sym typeface="Symbol" pitchFamily="18" charset="2"/>
                </a:rPr>
                <a:t></a:t>
              </a:r>
              <a:r>
                <a:rPr lang="en-US" altLang="zh-CN" sz="2800" b="1" dirty="0" smtClean="0"/>
                <a:t> </a:t>
              </a:r>
              <a:r>
                <a:rPr lang="en-US" altLang="zh-CN" sz="2800" b="1" baseline="-25000" dirty="0" smtClean="0"/>
                <a:t>F</a:t>
              </a:r>
              <a:r>
                <a:rPr lang="en-US" altLang="zh-CN" sz="2800" b="1" dirty="0" smtClean="0"/>
                <a:t>(</a:t>
              </a:r>
              <a:r>
                <a:rPr lang="en-US" altLang="zh-CN" sz="2800" b="1" i="1" dirty="0" smtClean="0"/>
                <a:t>E</a:t>
              </a:r>
              <a:r>
                <a:rPr lang="en-US" altLang="zh-CN" sz="2800" b="1" baseline="-25000" dirty="0" smtClean="0"/>
                <a:t>1</a:t>
              </a:r>
              <a:r>
                <a:rPr lang="en-US" altLang="zh-CN" sz="2800" b="1" dirty="0" smtClean="0"/>
                <a:t>)        </a:t>
              </a:r>
              <a:r>
                <a:rPr lang="en-US" altLang="zh-CN" sz="2800" b="1" dirty="0" smtClean="0">
                  <a:latin typeface="Times New Roman" pitchFamily="18" charset="0"/>
                  <a:sym typeface="Symbol" pitchFamily="18" charset="2"/>
                </a:rPr>
                <a:t></a:t>
              </a:r>
              <a:r>
                <a:rPr lang="en-US" altLang="zh-CN" dirty="0" smtClean="0"/>
                <a:t> </a:t>
              </a:r>
              <a:r>
                <a:rPr lang="en-US" altLang="zh-CN" sz="2800" b="1" dirty="0" smtClean="0"/>
                <a:t>F(</a:t>
              </a:r>
              <a:r>
                <a:rPr lang="en-US" altLang="zh-CN" sz="2800" b="1" i="1" dirty="0" smtClean="0"/>
                <a:t>E</a:t>
              </a:r>
              <a:r>
                <a:rPr lang="en-US" altLang="zh-CN" sz="2800" b="1" baseline="-25000" dirty="0" smtClean="0"/>
                <a:t>2</a:t>
              </a:r>
              <a:r>
                <a:rPr lang="en-US" altLang="zh-CN" sz="2800" b="1" dirty="0" smtClean="0"/>
                <a:t>)</a:t>
              </a:r>
            </a:p>
            <a:p>
              <a:pPr algn="l">
                <a:defRPr/>
              </a:pPr>
              <a:r>
                <a:rPr lang="en-US" altLang="zh-CN" sz="2800" b="1" dirty="0" smtClean="0"/>
                <a:t>    F</a:t>
              </a:r>
              <a:r>
                <a:rPr lang="zh-CN" altLang="en-US" sz="2800" b="1" dirty="0" smtClean="0"/>
                <a:t>只涉及</a:t>
              </a:r>
              <a:r>
                <a:rPr lang="en-US" altLang="zh-CN" sz="2800" b="1" i="1" dirty="0" smtClean="0"/>
                <a:t>E</a:t>
              </a:r>
              <a:r>
                <a:rPr lang="en-US" altLang="zh-CN" sz="2800" b="1" baseline="-25000" dirty="0">
                  <a:latin typeface="+mn-lt"/>
                  <a:ea typeface="+mn-ea"/>
                </a:rPr>
                <a:t>1</a:t>
              </a:r>
              <a:r>
                <a:rPr lang="zh-CN" altLang="en-US" sz="2800" b="1" dirty="0" smtClean="0"/>
                <a:t>与</a:t>
              </a:r>
              <a:r>
                <a:rPr lang="en-US" altLang="zh-CN" sz="2800" b="1" i="1" dirty="0" smtClean="0"/>
                <a:t>E</a:t>
              </a:r>
              <a:r>
                <a:rPr lang="en-US" altLang="zh-CN" sz="2800" b="1" baseline="-25000" dirty="0" smtClean="0">
                  <a:latin typeface="+mn-lt"/>
                  <a:ea typeface="+mn-ea"/>
                </a:rPr>
                <a:t>2</a:t>
              </a:r>
              <a:r>
                <a:rPr lang="zh-CN" altLang="en-US" sz="2800" b="1" dirty="0" smtClean="0"/>
                <a:t>的公共属性</a:t>
              </a:r>
            </a:p>
          </p:txBody>
        </p:sp>
        <p:sp>
          <p:nvSpPr>
            <p:cNvPr id="48137" name="AutoShape 7"/>
            <p:cNvSpPr>
              <a:spLocks noChangeArrowheads="1"/>
            </p:cNvSpPr>
            <p:nvPr/>
          </p:nvSpPr>
          <p:spPr bwMode="auto">
            <a:xfrm rot="5400000">
              <a:off x="1435" y="3436"/>
              <a:ext cx="137" cy="215"/>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8138" name="AutoShape 8"/>
            <p:cNvSpPr>
              <a:spLocks noChangeArrowheads="1"/>
            </p:cNvSpPr>
            <p:nvPr/>
          </p:nvSpPr>
          <p:spPr bwMode="auto">
            <a:xfrm rot="5400000">
              <a:off x="3114" y="3436"/>
              <a:ext cx="137" cy="215"/>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42147">
                                            <p:txEl>
                                              <p:pRg st="0" end="0"/>
                                            </p:txEl>
                                          </p:spTgt>
                                        </p:tgtEl>
                                        <p:attrNameLst>
                                          <p:attrName>style.visibility</p:attrName>
                                        </p:attrNameLst>
                                      </p:cBhvr>
                                      <p:to>
                                        <p:strVal val="visible"/>
                                      </p:to>
                                    </p:set>
                                    <p:animEffect transition="in" filter="wipe(up)">
                                      <p:cBhvr>
                                        <p:cTn id="7" dur="1000"/>
                                        <p:tgtEl>
                                          <p:spTgt spid="1542147">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542147">
                                            <p:txEl>
                                              <p:pRg st="1" end="1"/>
                                            </p:txEl>
                                          </p:spTgt>
                                        </p:tgtEl>
                                        <p:attrNameLst>
                                          <p:attrName>style.visibility</p:attrName>
                                        </p:attrNameLst>
                                      </p:cBhvr>
                                      <p:to>
                                        <p:strVal val="visible"/>
                                      </p:to>
                                    </p:set>
                                    <p:animEffect transition="in" filter="wipe(up)">
                                      <p:cBhvr>
                                        <p:cTn id="11" dur="1000"/>
                                        <p:tgtEl>
                                          <p:spTgt spid="1542147">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542147">
                                            <p:txEl>
                                              <p:pRg st="2" end="2"/>
                                            </p:txEl>
                                          </p:spTgt>
                                        </p:tgtEl>
                                        <p:attrNameLst>
                                          <p:attrName>style.visibility</p:attrName>
                                        </p:attrNameLst>
                                      </p:cBhvr>
                                      <p:to>
                                        <p:strVal val="visible"/>
                                      </p:to>
                                    </p:set>
                                    <p:animEffect transition="in" filter="wipe(up)">
                                      <p:cBhvr>
                                        <p:cTn id="15" dur="1000"/>
                                        <p:tgtEl>
                                          <p:spTgt spid="154214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542147">
                                            <p:txEl>
                                              <p:pRg st="4" end="4"/>
                                            </p:txEl>
                                          </p:spTgt>
                                        </p:tgtEl>
                                        <p:attrNameLst>
                                          <p:attrName>style.visibility</p:attrName>
                                        </p:attrNameLst>
                                      </p:cBhvr>
                                      <p:to>
                                        <p:strVal val="visible"/>
                                      </p:to>
                                    </p:set>
                                    <p:animEffect transition="in" filter="wipe(up)">
                                      <p:cBhvr>
                                        <p:cTn id="20" dur="1000"/>
                                        <p:tgtEl>
                                          <p:spTgt spid="1542147">
                                            <p:txEl>
                                              <p:pRg st="4" end="4"/>
                                            </p:txEl>
                                          </p:spTgt>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542147">
                                            <p:txEl>
                                              <p:pRg st="5" end="5"/>
                                            </p:txEl>
                                          </p:spTgt>
                                        </p:tgtEl>
                                        <p:attrNameLst>
                                          <p:attrName>style.visibility</p:attrName>
                                        </p:attrNameLst>
                                      </p:cBhvr>
                                      <p:to>
                                        <p:strVal val="visible"/>
                                      </p:to>
                                    </p:set>
                                    <p:animEffect transition="in" filter="wipe(up)">
                                      <p:cBhvr>
                                        <p:cTn id="24" dur="1000"/>
                                        <p:tgtEl>
                                          <p:spTgt spid="1542147">
                                            <p:txEl>
                                              <p:pRg st="5" end="5"/>
                                            </p:txEl>
                                          </p:spTgt>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542147">
                                            <p:txEl>
                                              <p:pRg st="6" end="6"/>
                                            </p:txEl>
                                          </p:spTgt>
                                        </p:tgtEl>
                                        <p:attrNameLst>
                                          <p:attrName>style.visibility</p:attrName>
                                        </p:attrNameLst>
                                      </p:cBhvr>
                                      <p:to>
                                        <p:strVal val="visible"/>
                                      </p:to>
                                    </p:set>
                                    <p:animEffect transition="in" filter="wipe(up)">
                                      <p:cBhvr>
                                        <p:cTn id="28" dur="1000"/>
                                        <p:tgtEl>
                                          <p:spTgt spid="1542147">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1542153"/>
                                        </p:tgtEl>
                                        <p:attrNameLst>
                                          <p:attrName>style.visibility</p:attrName>
                                        </p:attrNameLst>
                                      </p:cBhvr>
                                      <p:to>
                                        <p:strVal val="visible"/>
                                      </p:to>
                                    </p:set>
                                    <p:animEffect transition="in" filter="wipe(up)">
                                      <p:cBhvr>
                                        <p:cTn id="33" dur="1000"/>
                                        <p:tgtEl>
                                          <p:spTgt spid="1542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14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EE089738-1EDB-432E-9AFB-DD70856C2136}" type="slidenum">
              <a:rPr lang="zh-CN" altLang="en-US" sz="2000" smtClean="0"/>
              <a:pPr/>
              <a:t>46</a:t>
            </a:fld>
            <a:endParaRPr lang="en-US" altLang="zh-CN" sz="2000" smtClean="0"/>
          </a:p>
        </p:txBody>
      </p:sp>
      <p:sp>
        <p:nvSpPr>
          <p:cNvPr id="4915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E9A689C4-3741-4B15-8108-0F23BF56E7B7}" type="datetime1">
              <a:rPr lang="zh-CN" altLang="en-US" sz="1800" smtClean="0"/>
              <a:pPr/>
              <a:t>2018/5/9</a:t>
            </a:fld>
            <a:endParaRPr lang="en-US" altLang="zh-CN" sz="1000" smtClean="0"/>
          </a:p>
        </p:txBody>
      </p:sp>
      <p:sp>
        <p:nvSpPr>
          <p:cNvPr id="1543170" name="Rectangle 2"/>
          <p:cNvSpPr>
            <a:spLocks noGrp="1" noChangeArrowheads="1"/>
          </p:cNvSpPr>
          <p:nvPr>
            <p:ph type="title"/>
          </p:nvPr>
        </p:nvSpPr>
        <p:spPr>
          <a:xfrm>
            <a:off x="650875" y="365125"/>
            <a:ext cx="8820150" cy="549275"/>
          </a:xfrm>
        </p:spPr>
        <p:txBody>
          <a:bodyPr/>
          <a:lstStyle/>
          <a:p>
            <a:pPr>
              <a:defRPr/>
            </a:pPr>
            <a:r>
              <a:rPr lang="en-US" altLang="zh-CN" sz="4000" smtClean="0"/>
              <a:t>5.3.1 </a:t>
            </a:r>
            <a:r>
              <a:rPr lang="zh-CN" altLang="en-US" sz="4000" smtClean="0"/>
              <a:t>关系代数表达式的等价变换规则</a:t>
            </a:r>
          </a:p>
        </p:txBody>
      </p:sp>
      <p:sp>
        <p:nvSpPr>
          <p:cNvPr id="49157" name="Rectangle 3"/>
          <p:cNvSpPr>
            <a:spLocks noGrp="1" noChangeArrowheads="1"/>
          </p:cNvSpPr>
          <p:nvPr>
            <p:ph type="body" idx="1"/>
          </p:nvPr>
        </p:nvSpPr>
        <p:spPr>
          <a:xfrm>
            <a:off x="650875" y="1143000"/>
            <a:ext cx="9255125" cy="4311650"/>
          </a:xfrm>
        </p:spPr>
        <p:txBody>
          <a:bodyPr/>
          <a:lstStyle/>
          <a:p>
            <a:pPr marL="342900" indent="-342900" algn="just" defTabSz="914400">
              <a:lnSpc>
                <a:spcPct val="100000"/>
              </a:lnSpc>
            </a:pPr>
            <a:r>
              <a:rPr lang="en-US" altLang="zh-CN" smtClean="0"/>
              <a:t>10. </a:t>
            </a:r>
            <a:r>
              <a:rPr lang="zh-CN" altLang="en-US" smtClean="0"/>
              <a:t>投影与笛卡尔积的分配律</a:t>
            </a:r>
          </a:p>
          <a:p>
            <a:pPr marL="742950" lvl="1" indent="-285750" algn="just" defTabSz="914400">
              <a:lnSpc>
                <a:spcPct val="100000"/>
              </a:lnSpc>
            </a:pPr>
            <a:r>
              <a:rPr lang="zh-CN" altLang="en-US" smtClean="0"/>
              <a:t>假设：</a:t>
            </a:r>
            <a:r>
              <a:rPr lang="en-US" altLang="zh-CN" smtClean="0"/>
              <a:t>E1</a:t>
            </a:r>
            <a:r>
              <a:rPr lang="zh-CN" altLang="en-US" smtClean="0"/>
              <a:t>和</a:t>
            </a:r>
            <a:r>
              <a:rPr lang="en-US" altLang="zh-CN" smtClean="0"/>
              <a:t>E2</a:t>
            </a:r>
            <a:r>
              <a:rPr lang="zh-CN" altLang="en-US" smtClean="0"/>
              <a:t>是两个关系表达式，</a:t>
            </a:r>
            <a:r>
              <a:rPr lang="en-US" altLang="zh-CN" smtClean="0">
                <a:solidFill>
                  <a:srgbClr val="FF0000"/>
                </a:solidFill>
              </a:rPr>
              <a:t>A1</a:t>
            </a:r>
            <a:r>
              <a:rPr lang="zh-CN" altLang="en-US" smtClean="0">
                <a:solidFill>
                  <a:srgbClr val="FF0000"/>
                </a:solidFill>
              </a:rPr>
              <a:t>，</a:t>
            </a:r>
            <a:r>
              <a:rPr lang="en-US" altLang="zh-CN" smtClean="0">
                <a:solidFill>
                  <a:srgbClr val="FF0000"/>
                </a:solidFill>
                <a:latin typeface="Courier New" pitchFamily="49" charset="0"/>
              </a:rPr>
              <a:t>…</a:t>
            </a:r>
            <a:r>
              <a:rPr lang="zh-CN" altLang="en-US" smtClean="0">
                <a:solidFill>
                  <a:srgbClr val="FF0000"/>
                </a:solidFill>
              </a:rPr>
              <a:t>，</a:t>
            </a:r>
            <a:r>
              <a:rPr lang="en-US" altLang="zh-CN" smtClean="0">
                <a:solidFill>
                  <a:srgbClr val="FF0000"/>
                </a:solidFill>
              </a:rPr>
              <a:t>An</a:t>
            </a:r>
            <a:r>
              <a:rPr lang="zh-CN" altLang="en-US" smtClean="0">
                <a:solidFill>
                  <a:srgbClr val="FF0000"/>
                </a:solidFill>
              </a:rPr>
              <a:t>是</a:t>
            </a:r>
            <a:r>
              <a:rPr lang="en-US" altLang="zh-CN" smtClean="0">
                <a:solidFill>
                  <a:srgbClr val="FF0000"/>
                </a:solidFill>
              </a:rPr>
              <a:t>E1</a:t>
            </a:r>
            <a:r>
              <a:rPr lang="zh-CN" altLang="en-US" smtClean="0"/>
              <a:t>的属性， </a:t>
            </a:r>
            <a:r>
              <a:rPr lang="en-US" altLang="zh-CN" smtClean="0">
                <a:solidFill>
                  <a:srgbClr val="FF0000"/>
                </a:solidFill>
              </a:rPr>
              <a:t>B1</a:t>
            </a:r>
            <a:r>
              <a:rPr lang="zh-CN" altLang="en-US" smtClean="0">
                <a:solidFill>
                  <a:srgbClr val="FF0000"/>
                </a:solidFill>
              </a:rPr>
              <a:t>，</a:t>
            </a:r>
            <a:r>
              <a:rPr lang="en-US" altLang="zh-CN" smtClean="0">
                <a:solidFill>
                  <a:srgbClr val="FF0000"/>
                </a:solidFill>
                <a:latin typeface="Courier New" pitchFamily="49" charset="0"/>
              </a:rPr>
              <a:t>…</a:t>
            </a:r>
            <a:r>
              <a:rPr lang="zh-CN" altLang="en-US" smtClean="0">
                <a:solidFill>
                  <a:srgbClr val="FF0000"/>
                </a:solidFill>
              </a:rPr>
              <a:t>，</a:t>
            </a:r>
            <a:r>
              <a:rPr lang="en-US" altLang="zh-CN" smtClean="0">
                <a:solidFill>
                  <a:srgbClr val="FF0000"/>
                </a:solidFill>
              </a:rPr>
              <a:t>Bm</a:t>
            </a:r>
            <a:r>
              <a:rPr lang="zh-CN" altLang="en-US" smtClean="0">
                <a:solidFill>
                  <a:srgbClr val="FF0000"/>
                </a:solidFill>
              </a:rPr>
              <a:t>是</a:t>
            </a:r>
            <a:r>
              <a:rPr lang="en-US" altLang="zh-CN" smtClean="0">
                <a:solidFill>
                  <a:srgbClr val="FF0000"/>
                </a:solidFill>
              </a:rPr>
              <a:t>E2</a:t>
            </a:r>
            <a:r>
              <a:rPr lang="zh-CN" altLang="en-US" smtClean="0"/>
              <a:t>的属性</a:t>
            </a:r>
          </a:p>
          <a:p>
            <a:pPr marL="342900" indent="-342900" algn="just" defTabSz="914400">
              <a:lnSpc>
                <a:spcPct val="100000"/>
              </a:lnSpc>
              <a:buFont typeface="Wingdings" pitchFamily="2" charset="2"/>
              <a:buNone/>
            </a:pPr>
            <a:r>
              <a:rPr lang="zh-CN" altLang="en-US" smtClean="0">
                <a:sym typeface="Symbol" pitchFamily="18" charset="2"/>
              </a:rPr>
              <a:t>                        </a:t>
            </a:r>
            <a:r>
              <a:rPr lang="en-US" altLang="zh-CN" smtClean="0"/>
              <a:t>   (E1×E2)≡ </a:t>
            </a:r>
            <a:r>
              <a:rPr lang="zh-CN" altLang="en-US" smtClean="0">
                <a:sym typeface="Symbol" pitchFamily="18" charset="2"/>
              </a:rPr>
              <a:t>            </a:t>
            </a:r>
            <a:r>
              <a:rPr lang="en-US" altLang="zh-CN" smtClean="0"/>
              <a:t> (E1)×</a:t>
            </a:r>
            <a:r>
              <a:rPr lang="zh-CN" altLang="en-US" smtClean="0">
                <a:sym typeface="Symbol" pitchFamily="18" charset="2"/>
              </a:rPr>
              <a:t></a:t>
            </a:r>
            <a:r>
              <a:rPr lang="en-US" altLang="zh-CN" smtClean="0"/>
              <a:t>           (E2)</a:t>
            </a:r>
          </a:p>
          <a:p>
            <a:pPr marL="342900" indent="-342900" algn="just" defTabSz="914400">
              <a:lnSpc>
                <a:spcPct val="100000"/>
              </a:lnSpc>
              <a:buFont typeface="Wingdings" pitchFamily="2" charset="2"/>
              <a:buNone/>
            </a:pPr>
            <a:endParaRPr lang="en-US" altLang="zh-CN" smtClean="0"/>
          </a:p>
          <a:p>
            <a:pPr marL="342900" indent="-342900" algn="just" defTabSz="914400">
              <a:lnSpc>
                <a:spcPct val="100000"/>
              </a:lnSpc>
            </a:pPr>
            <a:r>
              <a:rPr lang="en-US" altLang="zh-CN" smtClean="0"/>
              <a:t>l1. </a:t>
            </a:r>
            <a:r>
              <a:rPr lang="zh-CN" altLang="en-US" smtClean="0"/>
              <a:t>投影与并的分配律</a:t>
            </a:r>
          </a:p>
          <a:p>
            <a:pPr marL="742950" lvl="1" indent="-285750" algn="just" defTabSz="914400">
              <a:lnSpc>
                <a:spcPct val="100000"/>
              </a:lnSpc>
            </a:pPr>
            <a:r>
              <a:rPr lang="zh-CN" altLang="en-US" smtClean="0"/>
              <a:t>假设：</a:t>
            </a:r>
            <a:r>
              <a:rPr lang="en-US" altLang="zh-CN" smtClean="0"/>
              <a:t>E1</a:t>
            </a:r>
            <a:r>
              <a:rPr lang="zh-CN" altLang="en-US" smtClean="0"/>
              <a:t>和</a:t>
            </a:r>
            <a:r>
              <a:rPr lang="en-US" altLang="zh-CN" smtClean="0"/>
              <a:t>E2 </a:t>
            </a:r>
            <a:r>
              <a:rPr lang="zh-CN" altLang="en-US" smtClean="0"/>
              <a:t>有相同的属性名</a:t>
            </a:r>
          </a:p>
          <a:p>
            <a:pPr marL="342900" indent="-342900" algn="just" defTabSz="914400">
              <a:lnSpc>
                <a:spcPct val="100000"/>
              </a:lnSpc>
              <a:buFont typeface="Wingdings" pitchFamily="2" charset="2"/>
              <a:buNone/>
            </a:pPr>
            <a:r>
              <a:rPr lang="zh-CN" altLang="en-US" smtClean="0">
                <a:sym typeface="Symbol" pitchFamily="18" charset="2"/>
              </a:rPr>
              <a:t></a:t>
            </a:r>
            <a:r>
              <a:rPr lang="en-US" altLang="zh-CN" smtClean="0"/>
              <a:t>               (E1∪E2)≡ </a:t>
            </a:r>
            <a:r>
              <a:rPr lang="zh-CN" altLang="en-US" smtClean="0">
                <a:sym typeface="Symbol" pitchFamily="18" charset="2"/>
              </a:rPr>
              <a:t></a:t>
            </a:r>
            <a:r>
              <a:rPr lang="en-US" altLang="zh-CN" smtClean="0"/>
              <a:t>              (E1)∪ </a:t>
            </a:r>
            <a:r>
              <a:rPr lang="zh-CN" altLang="en-US" smtClean="0">
                <a:sym typeface="Symbol" pitchFamily="18" charset="2"/>
              </a:rPr>
              <a:t>             </a:t>
            </a:r>
            <a:r>
              <a:rPr lang="en-US" altLang="zh-CN" smtClean="0"/>
              <a:t> (E2) </a:t>
            </a:r>
            <a:endParaRPr lang="zh-CN" altLang="en-US" smtClean="0"/>
          </a:p>
        </p:txBody>
      </p:sp>
      <p:graphicFrame>
        <p:nvGraphicFramePr>
          <p:cNvPr id="49158" name="Object 5"/>
          <p:cNvGraphicFramePr>
            <a:graphicFrameLocks noChangeAspect="1"/>
          </p:cNvGraphicFramePr>
          <p:nvPr/>
        </p:nvGraphicFramePr>
        <p:xfrm>
          <a:off x="920750" y="2636838"/>
          <a:ext cx="2484438" cy="673100"/>
        </p:xfrm>
        <a:graphic>
          <a:graphicData uri="http://schemas.openxmlformats.org/presentationml/2006/ole">
            <mc:AlternateContent xmlns:mc="http://schemas.openxmlformats.org/markup-compatibility/2006">
              <mc:Choice xmlns:v="urn:schemas-microsoft-com:vml" Requires="v">
                <p:oleObj spid="_x0000_s49206" name="公式" r:id="rId4" imgW="990170" imgH="241195" progId="Equation.3">
                  <p:embed/>
                </p:oleObj>
              </mc:Choice>
              <mc:Fallback>
                <p:oleObj name="公式" r:id="rId4" imgW="990170" imgH="241195"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750" y="2636838"/>
                        <a:ext cx="2484438"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9" name="Object 6"/>
          <p:cNvGraphicFramePr>
            <a:graphicFrameLocks noChangeAspect="1"/>
          </p:cNvGraphicFramePr>
          <p:nvPr/>
        </p:nvGraphicFramePr>
        <p:xfrm>
          <a:off x="5457825" y="2636838"/>
          <a:ext cx="1276350" cy="593725"/>
        </p:xfrm>
        <a:graphic>
          <a:graphicData uri="http://schemas.openxmlformats.org/presentationml/2006/ole">
            <mc:AlternateContent xmlns:mc="http://schemas.openxmlformats.org/markup-compatibility/2006">
              <mc:Choice xmlns:v="urn:schemas-microsoft-com:vml" Requires="v">
                <p:oleObj spid="_x0000_s49207" name="公式" r:id="rId6" imgW="469696" imgH="241195" progId="Equation.3">
                  <p:embed/>
                </p:oleObj>
              </mc:Choice>
              <mc:Fallback>
                <p:oleObj name="公式" r:id="rId6" imgW="469696" imgH="241195"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7825" y="2636838"/>
                        <a:ext cx="12763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0" name="Object 7"/>
          <p:cNvGraphicFramePr>
            <a:graphicFrameLocks noChangeAspect="1"/>
          </p:cNvGraphicFramePr>
          <p:nvPr/>
        </p:nvGraphicFramePr>
        <p:xfrm>
          <a:off x="7905750" y="2708275"/>
          <a:ext cx="1128713" cy="628650"/>
        </p:xfrm>
        <a:graphic>
          <a:graphicData uri="http://schemas.openxmlformats.org/presentationml/2006/ole">
            <mc:AlternateContent xmlns:mc="http://schemas.openxmlformats.org/markup-compatibility/2006">
              <mc:Choice xmlns:v="urn:schemas-microsoft-com:vml" Requires="v">
                <p:oleObj spid="_x0000_s49208" name="公式" r:id="rId8" imgW="508000" imgH="241300" progId="Equation.3">
                  <p:embed/>
                </p:oleObj>
              </mc:Choice>
              <mc:Fallback>
                <p:oleObj name="公式" r:id="rId8" imgW="508000" imgH="2413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05750" y="2708275"/>
                        <a:ext cx="1128713"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1" name="Object 8"/>
          <p:cNvGraphicFramePr>
            <a:graphicFrameLocks noChangeAspect="1"/>
          </p:cNvGraphicFramePr>
          <p:nvPr/>
        </p:nvGraphicFramePr>
        <p:xfrm>
          <a:off x="920750" y="4941888"/>
          <a:ext cx="1439863" cy="669925"/>
        </p:xfrm>
        <a:graphic>
          <a:graphicData uri="http://schemas.openxmlformats.org/presentationml/2006/ole">
            <mc:AlternateContent xmlns:mc="http://schemas.openxmlformats.org/markup-compatibility/2006">
              <mc:Choice xmlns:v="urn:schemas-microsoft-com:vml" Requires="v">
                <p:oleObj spid="_x0000_s49209" name="公式" r:id="rId10" imgW="469696" imgH="241195" progId="Equation.3">
                  <p:embed/>
                </p:oleObj>
              </mc:Choice>
              <mc:Fallback>
                <p:oleObj name="公式" r:id="rId10" imgW="469696" imgH="241195"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0750" y="4941888"/>
                        <a:ext cx="143986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2" name="Object 9"/>
          <p:cNvGraphicFramePr>
            <a:graphicFrameLocks noChangeAspect="1"/>
          </p:cNvGraphicFramePr>
          <p:nvPr/>
        </p:nvGraphicFramePr>
        <p:xfrm>
          <a:off x="4376738" y="4941888"/>
          <a:ext cx="1512887" cy="703262"/>
        </p:xfrm>
        <a:graphic>
          <a:graphicData uri="http://schemas.openxmlformats.org/presentationml/2006/ole">
            <mc:AlternateContent xmlns:mc="http://schemas.openxmlformats.org/markup-compatibility/2006">
              <mc:Choice xmlns:v="urn:schemas-microsoft-com:vml" Requires="v">
                <p:oleObj spid="_x0000_s49210" name="公式" r:id="rId12" imgW="469696" imgH="241195" progId="Equation.3">
                  <p:embed/>
                </p:oleObj>
              </mc:Choice>
              <mc:Fallback>
                <p:oleObj name="公式" r:id="rId12" imgW="469696" imgH="241195"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76738" y="4941888"/>
                        <a:ext cx="1512887"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3" name="Object 10"/>
          <p:cNvGraphicFramePr>
            <a:graphicFrameLocks noChangeAspect="1"/>
          </p:cNvGraphicFramePr>
          <p:nvPr/>
        </p:nvGraphicFramePr>
        <p:xfrm>
          <a:off x="6969125" y="4941888"/>
          <a:ext cx="1441450" cy="669925"/>
        </p:xfrm>
        <a:graphic>
          <a:graphicData uri="http://schemas.openxmlformats.org/presentationml/2006/ole">
            <mc:AlternateContent xmlns:mc="http://schemas.openxmlformats.org/markup-compatibility/2006">
              <mc:Choice xmlns:v="urn:schemas-microsoft-com:vml" Requires="v">
                <p:oleObj spid="_x0000_s49211" name="公式" r:id="rId14" imgW="469696" imgH="241195" progId="Equation.3">
                  <p:embed/>
                </p:oleObj>
              </mc:Choice>
              <mc:Fallback>
                <p:oleObj name="公式" r:id="rId14" imgW="469696" imgH="241195"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69125" y="4941888"/>
                        <a:ext cx="14414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0DFBB134-424E-4EFD-991A-A5E2B738A1CD}" type="slidenum">
              <a:rPr lang="zh-CN" altLang="en-US" sz="2000" smtClean="0"/>
              <a:pPr/>
              <a:t>47</a:t>
            </a:fld>
            <a:endParaRPr lang="en-US" altLang="zh-CN" sz="2000" smtClean="0"/>
          </a:p>
        </p:txBody>
      </p:sp>
      <p:sp>
        <p:nvSpPr>
          <p:cNvPr id="5017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58A3840-6AA0-47A0-AE68-5B34CE364EAB}" type="datetime1">
              <a:rPr lang="zh-CN" altLang="en-US" sz="1800" smtClean="0"/>
              <a:pPr/>
              <a:t>2018/5/9</a:t>
            </a:fld>
            <a:endParaRPr lang="en-US" altLang="zh-CN" sz="1000" smtClean="0"/>
          </a:p>
        </p:txBody>
      </p:sp>
      <p:sp>
        <p:nvSpPr>
          <p:cNvPr id="1605634" name="Rectangle 2"/>
          <p:cNvSpPr>
            <a:spLocks noGrp="1" noChangeArrowheads="1"/>
          </p:cNvSpPr>
          <p:nvPr>
            <p:ph type="title"/>
          </p:nvPr>
        </p:nvSpPr>
        <p:spPr/>
        <p:txBody>
          <a:bodyPr/>
          <a:lstStyle/>
          <a:p>
            <a:pPr>
              <a:defRPr/>
            </a:pPr>
            <a:r>
              <a:rPr lang="en-US" altLang="en-US" smtClean="0"/>
              <a:t>5.3.2	代数优化策略</a:t>
            </a:r>
            <a:endParaRPr lang="zh-CN" altLang="en-US" smtClean="0"/>
          </a:p>
        </p:txBody>
      </p:sp>
      <p:sp>
        <p:nvSpPr>
          <p:cNvPr id="1605635" name="Rectangle 3"/>
          <p:cNvSpPr>
            <a:spLocks noGrp="1" noChangeArrowheads="1"/>
          </p:cNvSpPr>
          <p:nvPr>
            <p:ph type="body" idx="1"/>
          </p:nvPr>
        </p:nvSpPr>
        <p:spPr>
          <a:xfrm>
            <a:off x="650875" y="1143000"/>
            <a:ext cx="8820150" cy="5019675"/>
          </a:xfrm>
        </p:spPr>
        <p:txBody>
          <a:bodyPr/>
          <a:lstStyle/>
          <a:p>
            <a:pPr marL="352425" indent="-285750" defTabSz="914400">
              <a:lnSpc>
                <a:spcPct val="150000"/>
              </a:lnSpc>
              <a:spcBef>
                <a:spcPct val="20000"/>
              </a:spcBef>
              <a:buFontTx/>
              <a:buNone/>
            </a:pPr>
            <a:r>
              <a:rPr lang="en-US" altLang="zh-CN" smtClean="0"/>
              <a:t>(1)</a:t>
            </a:r>
            <a:r>
              <a:rPr lang="zh-CN" altLang="en-US" smtClean="0"/>
              <a:t>在关系代数表达式中尽可能早地执行选择操作。</a:t>
            </a:r>
          </a:p>
          <a:p>
            <a:pPr marL="352425" indent="-285750" defTabSz="914400">
              <a:lnSpc>
                <a:spcPct val="85000"/>
              </a:lnSpc>
              <a:spcBef>
                <a:spcPct val="20000"/>
              </a:spcBef>
              <a:buFontTx/>
              <a:buNone/>
            </a:pPr>
            <a:r>
              <a:rPr kumimoji="1" lang="zh-CN" altLang="en-US" smtClean="0">
                <a:solidFill>
                  <a:srgbClr val="FF0000"/>
                </a:solidFill>
              </a:rPr>
              <a:t>    目的：减小中间关系  </a:t>
            </a:r>
            <a:r>
              <a:rPr lang="zh-CN" altLang="en-US" smtClean="0"/>
              <a:t>在优化策略中这是最重要、最基本的一条</a:t>
            </a:r>
          </a:p>
          <a:p>
            <a:pPr marL="352425" indent="-285750" defTabSz="914400">
              <a:lnSpc>
                <a:spcPct val="150000"/>
              </a:lnSpc>
              <a:spcBef>
                <a:spcPct val="20000"/>
              </a:spcBef>
              <a:buFontTx/>
              <a:buNone/>
            </a:pPr>
            <a:r>
              <a:rPr lang="en-US" altLang="zh-CN" smtClean="0"/>
              <a:t>(2)</a:t>
            </a:r>
            <a:r>
              <a:rPr lang="zh-CN" altLang="en-US" smtClean="0"/>
              <a:t> 投影运算和选择运算同时进行</a:t>
            </a:r>
          </a:p>
          <a:p>
            <a:pPr marL="352425" indent="-285750" defTabSz="914400">
              <a:lnSpc>
                <a:spcPct val="85000"/>
              </a:lnSpc>
              <a:spcBef>
                <a:spcPct val="20000"/>
              </a:spcBef>
              <a:buFontTx/>
              <a:buNone/>
            </a:pPr>
            <a:r>
              <a:rPr kumimoji="1" lang="zh-CN" altLang="en-US" smtClean="0">
                <a:solidFill>
                  <a:srgbClr val="FF0000"/>
                </a:solidFill>
              </a:rPr>
              <a:t>    目的：避免重复扫描关系</a:t>
            </a:r>
            <a:endParaRPr lang="zh-CN" altLang="en-US" smtClean="0"/>
          </a:p>
          <a:p>
            <a:pPr marL="765175" lvl="1" indent="-228600" defTabSz="914400">
              <a:lnSpc>
                <a:spcPct val="85000"/>
              </a:lnSpc>
              <a:spcBef>
                <a:spcPct val="20000"/>
              </a:spcBef>
            </a:pPr>
            <a:r>
              <a:rPr lang="zh-CN" altLang="en-US" smtClean="0"/>
              <a:t>如有若干投影和选择运算，并且它们都对同一个关系操作，则可以在扫描此关系的同时完成所有的这些运算以避免重复扫描关系</a:t>
            </a:r>
          </a:p>
          <a:p>
            <a:pPr marL="352425" indent="-285750" defTabSz="914400">
              <a:lnSpc>
                <a:spcPct val="150000"/>
              </a:lnSpc>
              <a:spcBef>
                <a:spcPct val="20000"/>
              </a:spcBef>
              <a:buFontTx/>
              <a:buNone/>
            </a:pPr>
            <a:r>
              <a:rPr lang="en-US" altLang="zh-CN" smtClean="0"/>
              <a:t>(3)</a:t>
            </a:r>
            <a:r>
              <a:rPr lang="zh-CN" altLang="en-US" smtClean="0"/>
              <a:t>将投影运算与其前面或后面的双目运算结合</a:t>
            </a:r>
          </a:p>
          <a:p>
            <a:pPr marL="765175" lvl="1" indent="-228600" defTabSz="914400">
              <a:lnSpc>
                <a:spcPct val="85000"/>
              </a:lnSpc>
              <a:spcBef>
                <a:spcPct val="20000"/>
              </a:spcBef>
              <a:buFont typeface="Wingdings" pitchFamily="2" charset="2"/>
              <a:buNone/>
            </a:pPr>
            <a:r>
              <a:rPr kumimoji="1" lang="zh-CN" altLang="en-US" smtClean="0">
                <a:solidFill>
                  <a:srgbClr val="FF0000"/>
                </a:solidFill>
              </a:rPr>
              <a:t>目的：减少扫描关系的遍数</a:t>
            </a:r>
            <a:endParaRPr lang="zh-CN" altLang="en-US"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05635">
                                            <p:txEl>
                                              <p:pRg st="0" end="0"/>
                                            </p:txEl>
                                          </p:spTgt>
                                        </p:tgtEl>
                                        <p:attrNameLst>
                                          <p:attrName>style.visibility</p:attrName>
                                        </p:attrNameLst>
                                      </p:cBhvr>
                                      <p:to>
                                        <p:strVal val="visible"/>
                                      </p:to>
                                    </p:set>
                                    <p:animEffect transition="in" filter="wipe(up)">
                                      <p:cBhvr>
                                        <p:cTn id="7" dur="1000"/>
                                        <p:tgtEl>
                                          <p:spTgt spid="1605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05635">
                                            <p:txEl>
                                              <p:pRg st="1" end="1"/>
                                            </p:txEl>
                                          </p:spTgt>
                                        </p:tgtEl>
                                        <p:attrNameLst>
                                          <p:attrName>style.visibility</p:attrName>
                                        </p:attrNameLst>
                                      </p:cBhvr>
                                      <p:to>
                                        <p:strVal val="visible"/>
                                      </p:to>
                                    </p:set>
                                    <p:animEffect transition="in" filter="wipe(up)">
                                      <p:cBhvr>
                                        <p:cTn id="12" dur="1000"/>
                                        <p:tgtEl>
                                          <p:spTgt spid="1605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05635">
                                            <p:txEl>
                                              <p:pRg st="2" end="2"/>
                                            </p:txEl>
                                          </p:spTgt>
                                        </p:tgtEl>
                                        <p:attrNameLst>
                                          <p:attrName>style.visibility</p:attrName>
                                        </p:attrNameLst>
                                      </p:cBhvr>
                                      <p:to>
                                        <p:strVal val="visible"/>
                                      </p:to>
                                    </p:set>
                                    <p:animEffect transition="in" filter="wipe(up)">
                                      <p:cBhvr>
                                        <p:cTn id="17" dur="1000"/>
                                        <p:tgtEl>
                                          <p:spTgt spid="1605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05635">
                                            <p:txEl>
                                              <p:pRg st="3" end="3"/>
                                            </p:txEl>
                                          </p:spTgt>
                                        </p:tgtEl>
                                        <p:attrNameLst>
                                          <p:attrName>style.visibility</p:attrName>
                                        </p:attrNameLst>
                                      </p:cBhvr>
                                      <p:to>
                                        <p:strVal val="visible"/>
                                      </p:to>
                                    </p:set>
                                    <p:animEffect transition="in" filter="wipe(up)">
                                      <p:cBhvr>
                                        <p:cTn id="22" dur="1000"/>
                                        <p:tgtEl>
                                          <p:spTgt spid="1605635">
                                            <p:txEl>
                                              <p:pRg st="3" end="3"/>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605635">
                                            <p:txEl>
                                              <p:pRg st="4" end="4"/>
                                            </p:txEl>
                                          </p:spTgt>
                                        </p:tgtEl>
                                        <p:attrNameLst>
                                          <p:attrName>style.visibility</p:attrName>
                                        </p:attrNameLst>
                                      </p:cBhvr>
                                      <p:to>
                                        <p:strVal val="visible"/>
                                      </p:to>
                                    </p:set>
                                    <p:animEffect transition="in" filter="wipe(up)">
                                      <p:cBhvr>
                                        <p:cTn id="25" dur="1000"/>
                                        <p:tgtEl>
                                          <p:spTgt spid="160563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605635">
                                            <p:txEl>
                                              <p:pRg st="5" end="5"/>
                                            </p:txEl>
                                          </p:spTgt>
                                        </p:tgtEl>
                                        <p:attrNameLst>
                                          <p:attrName>style.visibility</p:attrName>
                                        </p:attrNameLst>
                                      </p:cBhvr>
                                      <p:to>
                                        <p:strVal val="visible"/>
                                      </p:to>
                                    </p:set>
                                    <p:animEffect transition="in" filter="wipe(up)">
                                      <p:cBhvr>
                                        <p:cTn id="30" dur="1000"/>
                                        <p:tgtEl>
                                          <p:spTgt spid="1605635">
                                            <p:txEl>
                                              <p:pRg st="5" end="5"/>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605635">
                                            <p:txEl>
                                              <p:pRg st="6" end="6"/>
                                            </p:txEl>
                                          </p:spTgt>
                                        </p:tgtEl>
                                        <p:attrNameLst>
                                          <p:attrName>style.visibility</p:attrName>
                                        </p:attrNameLst>
                                      </p:cBhvr>
                                      <p:to>
                                        <p:strVal val="visible"/>
                                      </p:to>
                                    </p:set>
                                    <p:animEffect transition="in" filter="wipe(up)">
                                      <p:cBhvr>
                                        <p:cTn id="33" dur="1000"/>
                                        <p:tgtEl>
                                          <p:spTgt spid="16056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563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7248EA0-B97A-4D94-A506-21F3E535920C}" type="slidenum">
              <a:rPr lang="zh-CN" altLang="en-US" sz="2000" smtClean="0"/>
              <a:pPr/>
              <a:t>48</a:t>
            </a:fld>
            <a:endParaRPr lang="en-US" altLang="zh-CN" sz="2000" smtClean="0"/>
          </a:p>
        </p:txBody>
      </p:sp>
      <p:sp>
        <p:nvSpPr>
          <p:cNvPr id="5120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685D9C7-F362-4F53-B852-A8BEE36B8251}" type="datetime1">
              <a:rPr lang="zh-CN" altLang="en-US" sz="1800" smtClean="0"/>
              <a:pPr/>
              <a:t>2018/5/9</a:t>
            </a:fld>
            <a:endParaRPr lang="en-US" altLang="zh-CN" sz="1000" smtClean="0"/>
          </a:p>
        </p:txBody>
      </p:sp>
      <p:sp>
        <p:nvSpPr>
          <p:cNvPr id="1603586" name="Rectangle 2"/>
          <p:cNvSpPr>
            <a:spLocks noGrp="1" noChangeArrowheads="1"/>
          </p:cNvSpPr>
          <p:nvPr>
            <p:ph type="title"/>
          </p:nvPr>
        </p:nvSpPr>
        <p:spPr/>
        <p:txBody>
          <a:bodyPr/>
          <a:lstStyle/>
          <a:p>
            <a:pPr>
              <a:defRPr/>
            </a:pPr>
            <a:r>
              <a:rPr lang="en-US" altLang="en-US" smtClean="0"/>
              <a:t>5.3.2	代数优化策略</a:t>
            </a:r>
            <a:endParaRPr lang="zh-CN" altLang="en-US" smtClean="0"/>
          </a:p>
        </p:txBody>
      </p:sp>
      <p:sp>
        <p:nvSpPr>
          <p:cNvPr id="1603587" name="Rectangle 3"/>
          <p:cNvSpPr>
            <a:spLocks noGrp="1" noChangeArrowheads="1"/>
          </p:cNvSpPr>
          <p:nvPr>
            <p:ph type="body" idx="1"/>
          </p:nvPr>
        </p:nvSpPr>
        <p:spPr>
          <a:xfrm>
            <a:off x="650875" y="1143000"/>
            <a:ext cx="8820150" cy="4878388"/>
          </a:xfrm>
        </p:spPr>
        <p:txBody>
          <a:bodyPr/>
          <a:lstStyle/>
          <a:p>
            <a:pPr marL="352425" indent="-285750" defTabSz="914400">
              <a:lnSpc>
                <a:spcPct val="85000"/>
              </a:lnSpc>
              <a:spcBef>
                <a:spcPct val="20000"/>
              </a:spcBef>
              <a:defRPr/>
            </a:pPr>
            <a:r>
              <a:rPr lang="en-US" altLang="zh-CN" dirty="0" smtClean="0"/>
              <a:t>(4) </a:t>
            </a:r>
            <a:r>
              <a:rPr lang="zh-CN" altLang="en-US" dirty="0" smtClean="0"/>
              <a:t>把某些选择同在它前面要执行的笛卡尔积结合起来成为一个连接运算</a:t>
            </a:r>
          </a:p>
          <a:p>
            <a:pPr marL="742950" lvl="1" indent="-285750" defTabSz="914400">
              <a:lnSpc>
                <a:spcPct val="85000"/>
              </a:lnSpc>
              <a:spcBef>
                <a:spcPct val="20000"/>
              </a:spcBef>
              <a:defRPr/>
            </a:pPr>
            <a:endParaRPr lang="zh-CN" altLang="en-US" dirty="0" smtClean="0"/>
          </a:p>
          <a:p>
            <a:pPr marL="342900" indent="-342900" algn="just" defTabSz="914400">
              <a:buFont typeface="Wingdings" pitchFamily="2" charset="2"/>
              <a:buNone/>
              <a:defRPr/>
            </a:pPr>
            <a:r>
              <a:rPr lang="zh-CN" altLang="en-US" sz="3200" dirty="0" smtClean="0"/>
              <a:t>例： </a:t>
            </a:r>
            <a:r>
              <a:rPr lang="en-US" altLang="zh-CN" dirty="0" smtClean="0">
                <a:sym typeface="Symbol" pitchFamily="18" charset="2"/>
              </a:rPr>
              <a:t></a:t>
            </a:r>
            <a:r>
              <a:rPr lang="en-US" altLang="zh-CN" sz="3600" dirty="0" smtClean="0"/>
              <a:t> </a:t>
            </a:r>
            <a:r>
              <a:rPr lang="en-US" altLang="zh-CN" sz="2400" baseline="-25000" dirty="0" err="1" smtClean="0"/>
              <a:t>Student.Sno</a:t>
            </a:r>
            <a:r>
              <a:rPr lang="en-US" altLang="zh-CN" sz="2400" baseline="-25000" dirty="0" smtClean="0"/>
              <a:t>=</a:t>
            </a:r>
            <a:r>
              <a:rPr lang="en-US" altLang="zh-CN" sz="2400" baseline="-25000" dirty="0" err="1" smtClean="0"/>
              <a:t>SC.Sno</a:t>
            </a:r>
            <a:r>
              <a:rPr lang="en-US" altLang="zh-CN" sz="3200" dirty="0" smtClean="0"/>
              <a:t>  (</a:t>
            </a:r>
            <a:r>
              <a:rPr lang="en-US" altLang="zh-CN" sz="3200" dirty="0" err="1" smtClean="0"/>
              <a:t>S</a:t>
            </a:r>
            <a:r>
              <a:rPr lang="en-US" altLang="zh-CN" sz="2400" dirty="0" err="1" smtClean="0"/>
              <a:t>tudent</a:t>
            </a:r>
            <a:r>
              <a:rPr lang="en-US" altLang="zh-CN" sz="3200" dirty="0" err="1" smtClean="0"/>
              <a:t>×SC</a:t>
            </a:r>
            <a:r>
              <a:rPr lang="en-US" altLang="zh-CN" sz="3200" dirty="0" smtClean="0"/>
              <a:t>)</a:t>
            </a:r>
          </a:p>
          <a:p>
            <a:pPr marL="342900" indent="-342900" algn="just" defTabSz="914400">
              <a:buFont typeface="Wingdings" pitchFamily="2" charset="2"/>
              <a:buNone/>
              <a:defRPr/>
            </a:pPr>
            <a:r>
              <a:rPr lang="en-US" altLang="zh-CN" sz="3200" dirty="0" smtClean="0">
                <a:latin typeface="Courier New"/>
              </a:rPr>
              <a:t> </a:t>
            </a:r>
            <a:endParaRPr lang="en-US" altLang="zh-CN" sz="3200" dirty="0" smtClean="0"/>
          </a:p>
          <a:p>
            <a:pPr marL="342900" indent="-342900" algn="just" defTabSz="914400">
              <a:buFont typeface="Wingdings" pitchFamily="2" charset="2"/>
              <a:buNone/>
              <a:defRPr/>
            </a:pPr>
            <a:r>
              <a:rPr lang="en-US" altLang="zh-CN" sz="3200" dirty="0" smtClean="0">
                <a:latin typeface="Courier New"/>
              </a:rPr>
              <a:t> </a:t>
            </a:r>
            <a:r>
              <a:rPr lang="en-US" altLang="zh-CN" sz="3200" dirty="0" smtClean="0"/>
              <a:t>			      S</a:t>
            </a:r>
            <a:r>
              <a:rPr lang="en-US" altLang="zh-CN" sz="2400" dirty="0" smtClean="0"/>
              <a:t>tudent</a:t>
            </a:r>
            <a:r>
              <a:rPr lang="en-US" altLang="zh-CN" sz="3200" dirty="0" smtClean="0"/>
              <a:t>     SC</a:t>
            </a:r>
          </a:p>
          <a:p>
            <a:pPr marL="742950" lvl="1" indent="-285750" algn="just" defTabSz="914400">
              <a:defRPr/>
            </a:pPr>
            <a:r>
              <a:rPr lang="zh-CN" altLang="en-US" dirty="0" smtClean="0"/>
              <a:t>在执行连接操作前对关系适当进行预处理</a:t>
            </a:r>
          </a:p>
          <a:p>
            <a:pPr marL="1143000" lvl="2" indent="-228600" algn="just" defTabSz="914400">
              <a:defRPr/>
            </a:pPr>
            <a:r>
              <a:rPr lang="zh-CN" altLang="en-US" sz="3200" dirty="0" smtClean="0"/>
              <a:t>按连接属性排序</a:t>
            </a:r>
          </a:p>
          <a:p>
            <a:pPr marL="1143000" lvl="2" indent="-228600" algn="just" defTabSz="914400">
              <a:defRPr/>
            </a:pPr>
            <a:r>
              <a:rPr lang="zh-CN" altLang="en-US" sz="3200" dirty="0" smtClean="0"/>
              <a:t>在连接属性上建立索引</a:t>
            </a:r>
          </a:p>
        </p:txBody>
      </p:sp>
      <p:sp>
        <p:nvSpPr>
          <p:cNvPr id="51206" name="AutoShape 4"/>
          <p:cNvSpPr>
            <a:spLocks noChangeArrowheads="1"/>
          </p:cNvSpPr>
          <p:nvPr/>
        </p:nvSpPr>
        <p:spPr bwMode="auto">
          <a:xfrm rot="5400000">
            <a:off x="4300538" y="3784600"/>
            <a:ext cx="228600" cy="381000"/>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1207" name="AutoShape 5"/>
          <p:cNvSpPr>
            <a:spLocks noChangeArrowheads="1"/>
          </p:cNvSpPr>
          <p:nvPr/>
        </p:nvSpPr>
        <p:spPr bwMode="auto">
          <a:xfrm>
            <a:off x="3933825" y="3060700"/>
            <a:ext cx="381000" cy="533400"/>
          </a:xfrm>
          <a:prstGeom prst="downArrow">
            <a:avLst>
              <a:gd name="adj1" fmla="val 50000"/>
              <a:gd name="adj2" fmla="val 35000"/>
            </a:avLst>
          </a:prstGeom>
          <a:noFill/>
          <a:ln w="317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0063C627-B09F-44CA-8FF1-D9299F2DE2C8}" type="slidenum">
              <a:rPr lang="zh-CN" altLang="en-US" sz="2000" smtClean="0"/>
              <a:pPr/>
              <a:t>49</a:t>
            </a:fld>
            <a:endParaRPr lang="en-US" altLang="zh-CN" sz="2000" smtClean="0"/>
          </a:p>
        </p:txBody>
      </p:sp>
      <p:sp>
        <p:nvSpPr>
          <p:cNvPr id="5222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64B53D2-B0FB-432E-9D53-51E2A5B25456}" type="datetime1">
              <a:rPr lang="zh-CN" altLang="en-US" sz="1800" smtClean="0"/>
              <a:pPr/>
              <a:t>2018/5/9</a:t>
            </a:fld>
            <a:endParaRPr lang="en-US" altLang="zh-CN" sz="1000" smtClean="0"/>
          </a:p>
        </p:txBody>
      </p:sp>
      <p:sp>
        <p:nvSpPr>
          <p:cNvPr id="1668098" name="Rectangle 2"/>
          <p:cNvSpPr>
            <a:spLocks noGrp="1" noChangeArrowheads="1"/>
          </p:cNvSpPr>
          <p:nvPr>
            <p:ph type="title"/>
          </p:nvPr>
        </p:nvSpPr>
        <p:spPr/>
        <p:txBody>
          <a:bodyPr/>
          <a:lstStyle/>
          <a:p>
            <a:pPr>
              <a:defRPr/>
            </a:pPr>
            <a:r>
              <a:rPr lang="en-US" altLang="en-US" smtClean="0"/>
              <a:t>5.3.2	代数优化策略</a:t>
            </a:r>
            <a:endParaRPr lang="zh-CN" altLang="en-US" smtClean="0"/>
          </a:p>
        </p:txBody>
      </p:sp>
      <p:sp>
        <p:nvSpPr>
          <p:cNvPr id="1668099" name="Rectangle 3"/>
          <p:cNvSpPr>
            <a:spLocks noGrp="1" noChangeArrowheads="1"/>
          </p:cNvSpPr>
          <p:nvPr>
            <p:ph type="body" idx="1"/>
          </p:nvPr>
        </p:nvSpPr>
        <p:spPr>
          <a:xfrm>
            <a:off x="650875" y="1143000"/>
            <a:ext cx="8820150" cy="3554413"/>
          </a:xfrm>
        </p:spPr>
        <p:txBody>
          <a:bodyPr/>
          <a:lstStyle/>
          <a:p>
            <a:pPr marL="352425" indent="-285750" defTabSz="914400">
              <a:defRPr/>
            </a:pPr>
            <a:r>
              <a:rPr lang="en-US" altLang="zh-CN" dirty="0" smtClean="0"/>
              <a:t>(5) </a:t>
            </a:r>
            <a:r>
              <a:rPr lang="zh-CN" altLang="en-US" dirty="0" smtClean="0"/>
              <a:t>找出公共子表达式</a:t>
            </a:r>
          </a:p>
          <a:p>
            <a:pPr marL="765175" lvl="1" indent="-228600" defTabSz="914400">
              <a:defRPr/>
            </a:pPr>
            <a:r>
              <a:rPr lang="zh-CN" altLang="en-US" dirty="0" smtClean="0"/>
              <a:t>如果这种重复出现的子表达式的结果不是很大的关系并且从外存中读入这个关系比计算该子表达式的时间少得多，则先计算一次公共子表达式并把结果写入中间文件是合算的</a:t>
            </a:r>
          </a:p>
          <a:p>
            <a:pPr marL="765175" lvl="1" indent="-228600" defTabSz="914400">
              <a:defRPr/>
            </a:pPr>
            <a:r>
              <a:rPr lang="zh-CN" altLang="en-US" dirty="0" smtClean="0"/>
              <a:t>当查询的是视图时，定义视图的表达式就是公共子表达式的情况</a:t>
            </a:r>
          </a:p>
          <a:p>
            <a:pPr marL="742950" lvl="1" indent="-285750" defTabSz="914400">
              <a:defRPr/>
            </a:pPr>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AC39AEF-9BEC-43F4-8042-A7EA426EEA53}" type="slidenum">
              <a:rPr lang="zh-CN" altLang="en-US" sz="2000" smtClean="0"/>
              <a:pPr/>
              <a:t>5</a:t>
            </a:fld>
            <a:endParaRPr lang="en-US" altLang="zh-CN" sz="2000" smtClean="0"/>
          </a:p>
        </p:txBody>
      </p:sp>
      <p:sp>
        <p:nvSpPr>
          <p:cNvPr id="717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5FB9767-DF9E-42F9-BED0-CFE5C6DEE1C9}" type="datetime1">
              <a:rPr lang="zh-CN" altLang="en-US" sz="1800" smtClean="0"/>
              <a:pPr/>
              <a:t>2018/5/9</a:t>
            </a:fld>
            <a:endParaRPr lang="en-US" altLang="zh-CN" sz="1000" smtClean="0"/>
          </a:p>
        </p:txBody>
      </p:sp>
      <p:sp>
        <p:nvSpPr>
          <p:cNvPr id="1625090" name="Rectangle 2"/>
          <p:cNvSpPr>
            <a:spLocks noGrp="1" noChangeArrowheads="1"/>
          </p:cNvSpPr>
          <p:nvPr>
            <p:ph type="title"/>
          </p:nvPr>
        </p:nvSpPr>
        <p:spPr/>
        <p:txBody>
          <a:bodyPr/>
          <a:lstStyle/>
          <a:p>
            <a:pPr>
              <a:defRPr/>
            </a:pPr>
            <a:r>
              <a:rPr lang="zh-CN" altLang="en-US" smtClean="0"/>
              <a:t>5.1.1	查询处理过程</a:t>
            </a:r>
          </a:p>
        </p:txBody>
      </p:sp>
      <p:sp>
        <p:nvSpPr>
          <p:cNvPr id="7173" name="Rectangle 3"/>
          <p:cNvSpPr>
            <a:spLocks noGrp="1" noChangeArrowheads="1"/>
          </p:cNvSpPr>
          <p:nvPr>
            <p:ph type="body" idx="1"/>
          </p:nvPr>
        </p:nvSpPr>
        <p:spPr>
          <a:xfrm>
            <a:off x="650875" y="1143000"/>
            <a:ext cx="8820150" cy="5124450"/>
          </a:xfrm>
        </p:spPr>
        <p:txBody>
          <a:bodyPr/>
          <a:lstStyle/>
          <a:p>
            <a:pPr>
              <a:lnSpc>
                <a:spcPct val="100000"/>
              </a:lnSpc>
              <a:spcBef>
                <a:spcPct val="0"/>
              </a:spcBef>
            </a:pPr>
            <a:r>
              <a:rPr lang="zh-CN" altLang="en-US" smtClean="0">
                <a:latin typeface="宋体" charset="-122"/>
              </a:rPr>
              <a:t>数据库查询语的具体处理过程可以分为：</a:t>
            </a:r>
          </a:p>
          <a:p>
            <a:pPr lvl="1">
              <a:lnSpc>
                <a:spcPct val="100000"/>
              </a:lnSpc>
              <a:spcBef>
                <a:spcPct val="0"/>
              </a:spcBef>
            </a:pPr>
            <a:r>
              <a:rPr lang="zh-CN" altLang="en-US" smtClean="0">
                <a:latin typeface="宋体" charset="-122"/>
              </a:rPr>
              <a:t>解释方式</a:t>
            </a:r>
          </a:p>
          <a:p>
            <a:pPr lvl="2">
              <a:lnSpc>
                <a:spcPct val="100000"/>
              </a:lnSpc>
              <a:spcBef>
                <a:spcPct val="0"/>
              </a:spcBef>
            </a:pPr>
            <a:r>
              <a:rPr lang="en-US" altLang="zh-CN" smtClean="0"/>
              <a:t>DBMS</a:t>
            </a:r>
            <a:r>
              <a:rPr lang="zh-CN" altLang="en-US" smtClean="0">
                <a:latin typeface="宋体" charset="-122"/>
              </a:rPr>
              <a:t>不保留可执行代码，每一次都重新解释执行查询语句，事务完成后返回查询结果。</a:t>
            </a:r>
          </a:p>
          <a:p>
            <a:pPr lvl="2">
              <a:lnSpc>
                <a:spcPct val="100000"/>
              </a:lnSpc>
              <a:spcBef>
                <a:spcPct val="0"/>
              </a:spcBef>
            </a:pPr>
            <a:r>
              <a:rPr lang="zh-CN" altLang="en-US" smtClean="0">
                <a:latin typeface="宋体" charset="-122"/>
              </a:rPr>
              <a:t>这种方法具有灵活、应变性强的特点，但是开销比较大、效率比较低，主要适用于不重复使用的偶然查询。</a:t>
            </a:r>
          </a:p>
          <a:p>
            <a:pPr lvl="1">
              <a:lnSpc>
                <a:spcPct val="100000"/>
              </a:lnSpc>
              <a:spcBef>
                <a:spcPct val="0"/>
              </a:spcBef>
            </a:pPr>
            <a:r>
              <a:rPr lang="zh-CN" altLang="en-US" smtClean="0">
                <a:latin typeface="宋体" charset="-122"/>
              </a:rPr>
              <a:t>编译方式</a:t>
            </a:r>
          </a:p>
          <a:p>
            <a:pPr lvl="2">
              <a:lnSpc>
                <a:spcPct val="100000"/>
              </a:lnSpc>
              <a:spcBef>
                <a:spcPct val="0"/>
              </a:spcBef>
            </a:pPr>
            <a:r>
              <a:rPr lang="zh-CN" altLang="en-US" smtClean="0">
                <a:latin typeface="宋体" charset="-122"/>
              </a:rPr>
              <a:t>先进行编译处理，生成可执行代码。运行时，直接执行可执行代码。</a:t>
            </a:r>
          </a:p>
          <a:p>
            <a:pPr lvl="2">
              <a:lnSpc>
                <a:spcPct val="100000"/>
              </a:lnSpc>
              <a:spcBef>
                <a:spcPct val="0"/>
              </a:spcBef>
            </a:pPr>
            <a:r>
              <a:rPr lang="zh-CN" altLang="en-US" smtClean="0">
                <a:latin typeface="宋体" charset="-122"/>
              </a:rPr>
              <a:t>当数据库中某些数据发生改变，再重新编译。</a:t>
            </a:r>
          </a:p>
          <a:p>
            <a:pPr lvl="2">
              <a:lnSpc>
                <a:spcPct val="100000"/>
              </a:lnSpc>
              <a:spcBef>
                <a:spcPct val="0"/>
              </a:spcBef>
            </a:pPr>
            <a:r>
              <a:rPr lang="zh-CN" altLang="en-US" smtClean="0">
                <a:latin typeface="宋体" charset="-122"/>
              </a:rPr>
              <a:t>编译的方法主要优点是执行效率高、系统开销小</a:t>
            </a:r>
            <a:endParaRPr lang="zh-CN" altLang="en-US"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AF19C5E1-5179-4F4D-92B3-7920F70D54A1}" type="slidenum">
              <a:rPr lang="zh-CN" altLang="en-US" sz="2000" smtClean="0"/>
              <a:pPr/>
              <a:t>50</a:t>
            </a:fld>
            <a:endParaRPr lang="en-US" altLang="zh-CN" sz="2000" smtClean="0"/>
          </a:p>
        </p:txBody>
      </p:sp>
      <p:sp>
        <p:nvSpPr>
          <p:cNvPr id="5325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0E8CC893-D16E-40BE-9A04-C654AE8EE900}" type="datetime1">
              <a:rPr lang="zh-CN" altLang="en-US" sz="1800" smtClean="0"/>
              <a:pPr/>
              <a:t>2018/5/9</a:t>
            </a:fld>
            <a:endParaRPr lang="en-US" altLang="zh-CN" sz="1000" smtClean="0"/>
          </a:p>
        </p:txBody>
      </p:sp>
      <p:sp>
        <p:nvSpPr>
          <p:cNvPr id="1547266" name="Rectangle 2"/>
          <p:cNvSpPr>
            <a:spLocks noGrp="1" noChangeArrowheads="1"/>
          </p:cNvSpPr>
          <p:nvPr>
            <p:ph type="title"/>
          </p:nvPr>
        </p:nvSpPr>
        <p:spPr/>
        <p:txBody>
          <a:bodyPr/>
          <a:lstStyle/>
          <a:p>
            <a:pPr defTabSz="914400">
              <a:defRPr/>
            </a:pPr>
            <a:r>
              <a:rPr lang="en-US" altLang="en-US" smtClean="0"/>
              <a:t>5.3.3	代数优化算法</a:t>
            </a:r>
            <a:endParaRPr lang="zh-CN" altLang="en-US" smtClean="0"/>
          </a:p>
        </p:txBody>
      </p:sp>
      <p:sp>
        <p:nvSpPr>
          <p:cNvPr id="53253" name="Rectangle 3"/>
          <p:cNvSpPr>
            <a:spLocks noGrp="1" noChangeArrowheads="1"/>
          </p:cNvSpPr>
          <p:nvPr>
            <p:ph type="body" idx="1"/>
          </p:nvPr>
        </p:nvSpPr>
        <p:spPr>
          <a:xfrm>
            <a:off x="650875" y="1143000"/>
            <a:ext cx="8820150" cy="4737100"/>
          </a:xfrm>
        </p:spPr>
        <p:txBody>
          <a:bodyPr/>
          <a:lstStyle/>
          <a:p>
            <a:pPr marL="457200" indent="-457200" algn="just" defTabSz="914400">
              <a:buFont typeface="Wingdings" pitchFamily="2" charset="2"/>
              <a:buNone/>
            </a:pPr>
            <a:r>
              <a:rPr lang="zh-CN" altLang="en-US" smtClean="0"/>
              <a:t>     遵循这些启发式规则，应用关系代数等价变换公式来优化关系表达式的算法。</a:t>
            </a:r>
          </a:p>
          <a:p>
            <a:pPr marL="457200" indent="-457200" algn="just" defTabSz="914400"/>
            <a:r>
              <a:rPr lang="zh-CN" altLang="en-US" smtClean="0"/>
              <a:t>算法：关系表达式的优化</a:t>
            </a:r>
          </a:p>
          <a:p>
            <a:pPr marL="457200" indent="-457200" algn="just" defTabSz="914400"/>
            <a:r>
              <a:rPr lang="zh-CN" altLang="en-US" smtClean="0"/>
              <a:t>输入：一个关系表达式的查询树。</a:t>
            </a:r>
          </a:p>
          <a:p>
            <a:pPr marL="457200" indent="-457200" algn="just" defTabSz="914400"/>
            <a:r>
              <a:rPr lang="zh-CN" altLang="en-US" smtClean="0"/>
              <a:t>输出：优化的查询树。</a:t>
            </a:r>
          </a:p>
          <a:p>
            <a:pPr marL="457200" indent="-457200" algn="just" defTabSz="914400"/>
            <a:r>
              <a:rPr lang="zh-CN" altLang="en-US" smtClean="0"/>
              <a:t>方法：</a:t>
            </a:r>
          </a:p>
          <a:p>
            <a:pPr marL="914400" lvl="1" indent="-457200" defTabSz="914400"/>
            <a:r>
              <a:rPr lang="en-US" altLang="zh-CN" smtClean="0"/>
              <a:t>(1) </a:t>
            </a:r>
            <a:r>
              <a:rPr lang="zh-CN" altLang="en-US" smtClean="0"/>
              <a:t>利用等价变换规则</a:t>
            </a:r>
            <a:r>
              <a:rPr lang="en-US" altLang="zh-CN" smtClean="0"/>
              <a:t>4</a:t>
            </a:r>
            <a:r>
              <a:rPr lang="zh-CN" altLang="en-US" smtClean="0"/>
              <a:t>把形如</a:t>
            </a:r>
            <a:r>
              <a:rPr lang="en-US" altLang="zh-CN" smtClean="0">
                <a:sym typeface="Symbol" pitchFamily="18" charset="2"/>
              </a:rPr>
              <a:t></a:t>
            </a:r>
            <a:r>
              <a:rPr lang="en-US" altLang="zh-CN" smtClean="0"/>
              <a:t> </a:t>
            </a:r>
            <a:r>
              <a:rPr lang="en-US" altLang="zh-CN" baseline="-25000" smtClean="0"/>
              <a:t>F1∧F2∧…∧Fn</a:t>
            </a:r>
            <a:r>
              <a:rPr lang="en-US" altLang="zh-CN" smtClean="0"/>
              <a:t>(E)</a:t>
            </a:r>
            <a:r>
              <a:rPr lang="zh-CN" altLang="en-US" smtClean="0"/>
              <a:t>变换为</a:t>
            </a:r>
            <a:r>
              <a:rPr lang="en-US" altLang="zh-CN" smtClean="0">
                <a:sym typeface="Symbol" pitchFamily="18" charset="2"/>
              </a:rPr>
              <a:t></a:t>
            </a:r>
            <a:r>
              <a:rPr lang="en-US" altLang="zh-CN" smtClean="0"/>
              <a:t> </a:t>
            </a:r>
            <a:r>
              <a:rPr lang="en-US" altLang="zh-CN" baseline="-25000" smtClean="0"/>
              <a:t>F1</a:t>
            </a:r>
            <a:r>
              <a:rPr lang="en-US" altLang="zh-CN" smtClean="0"/>
              <a:t>(</a:t>
            </a:r>
            <a:r>
              <a:rPr lang="en-US" altLang="zh-CN" smtClean="0">
                <a:sym typeface="Symbol" pitchFamily="18" charset="2"/>
              </a:rPr>
              <a:t></a:t>
            </a:r>
            <a:r>
              <a:rPr lang="en-US" altLang="zh-CN" smtClean="0"/>
              <a:t> </a:t>
            </a:r>
            <a:r>
              <a:rPr lang="en-US" altLang="zh-CN" baseline="-25000" smtClean="0"/>
              <a:t>F2</a:t>
            </a:r>
            <a:r>
              <a:rPr lang="en-US" altLang="zh-CN" smtClean="0"/>
              <a:t>(…(</a:t>
            </a:r>
            <a:r>
              <a:rPr lang="en-US" altLang="zh-CN" smtClean="0">
                <a:sym typeface="Symbol" pitchFamily="18" charset="2"/>
              </a:rPr>
              <a:t></a:t>
            </a:r>
            <a:r>
              <a:rPr lang="en-US" altLang="zh-CN" smtClean="0"/>
              <a:t> </a:t>
            </a:r>
            <a:r>
              <a:rPr lang="en-US" altLang="zh-CN" baseline="-25000" smtClean="0"/>
              <a:t>Fn</a:t>
            </a:r>
            <a:r>
              <a:rPr lang="en-US" altLang="zh-CN" smtClean="0"/>
              <a:t>(E))…))</a:t>
            </a:r>
            <a:r>
              <a:rPr lang="zh-CN" altLang="en-US" smtClean="0"/>
              <a:t>。</a:t>
            </a:r>
          </a:p>
          <a:p>
            <a:pPr marL="914400" lvl="1" indent="-457200" defTabSz="914400"/>
            <a:r>
              <a:rPr lang="en-US" altLang="zh-CN" smtClean="0"/>
              <a:t>(2) </a:t>
            </a:r>
            <a:r>
              <a:rPr lang="zh-CN" altLang="en-US" smtClean="0"/>
              <a:t>对每一个选择，利用等价变换规则</a:t>
            </a:r>
            <a:r>
              <a:rPr lang="en-US" altLang="zh-CN" smtClean="0"/>
              <a:t>4</a:t>
            </a:r>
            <a:r>
              <a:rPr lang="zh-CN" altLang="en-US" smtClean="0"/>
              <a:t>～</a:t>
            </a:r>
            <a:r>
              <a:rPr lang="en-US" altLang="zh-CN" smtClean="0"/>
              <a:t>9</a:t>
            </a:r>
            <a:r>
              <a:rPr lang="zh-CN" altLang="en-US" smtClean="0"/>
              <a:t>尽可能把它移到树的叶端。</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680528C-DF6F-46D1-BDBB-D1A550CB6D50}" type="slidenum">
              <a:rPr lang="zh-CN" altLang="en-US" sz="2000" smtClean="0"/>
              <a:pPr/>
              <a:t>51</a:t>
            </a:fld>
            <a:endParaRPr lang="en-US" altLang="zh-CN" sz="2000" smtClean="0"/>
          </a:p>
        </p:txBody>
      </p:sp>
      <p:sp>
        <p:nvSpPr>
          <p:cNvPr id="5427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A9A391B-6494-4549-8972-0A65E97A4660}" type="datetime1">
              <a:rPr lang="zh-CN" altLang="en-US" sz="1800" smtClean="0"/>
              <a:pPr/>
              <a:t>2018/5/9</a:t>
            </a:fld>
            <a:endParaRPr lang="en-US" altLang="zh-CN" sz="1000" smtClean="0"/>
          </a:p>
        </p:txBody>
      </p:sp>
      <p:sp>
        <p:nvSpPr>
          <p:cNvPr id="1606658" name="Rectangle 2"/>
          <p:cNvSpPr>
            <a:spLocks noGrp="1" noChangeArrowheads="1"/>
          </p:cNvSpPr>
          <p:nvPr>
            <p:ph type="title"/>
          </p:nvPr>
        </p:nvSpPr>
        <p:spPr/>
        <p:txBody>
          <a:bodyPr/>
          <a:lstStyle/>
          <a:p>
            <a:pPr defTabSz="914400">
              <a:defRPr/>
            </a:pPr>
            <a:r>
              <a:rPr lang="en-US" altLang="en-US" smtClean="0"/>
              <a:t>5.3.3	代数优化算法</a:t>
            </a:r>
            <a:endParaRPr lang="zh-CN" altLang="en-US" smtClean="0"/>
          </a:p>
        </p:txBody>
      </p:sp>
      <p:sp>
        <p:nvSpPr>
          <p:cNvPr id="54277" name="Rectangle 3"/>
          <p:cNvSpPr>
            <a:spLocks noGrp="1" noChangeArrowheads="1"/>
          </p:cNvSpPr>
          <p:nvPr>
            <p:ph type="body" idx="1"/>
          </p:nvPr>
        </p:nvSpPr>
        <p:spPr>
          <a:xfrm>
            <a:off x="650875" y="1143000"/>
            <a:ext cx="8982075" cy="4972050"/>
          </a:xfrm>
        </p:spPr>
        <p:txBody>
          <a:bodyPr/>
          <a:lstStyle/>
          <a:p>
            <a:pPr marL="914400" lvl="1" indent="-457200" defTabSz="914400"/>
            <a:r>
              <a:rPr lang="en-US" altLang="zh-CN" smtClean="0"/>
              <a:t>(3) </a:t>
            </a:r>
            <a:r>
              <a:rPr lang="zh-CN" altLang="en-US" smtClean="0"/>
              <a:t>对每一个投影利用等价变换规则</a:t>
            </a:r>
            <a:r>
              <a:rPr lang="en-US" altLang="zh-CN" smtClean="0"/>
              <a:t>3</a:t>
            </a:r>
            <a:r>
              <a:rPr lang="zh-CN" altLang="en-US" smtClean="0"/>
              <a:t>，</a:t>
            </a:r>
            <a:r>
              <a:rPr lang="en-US" altLang="zh-CN" smtClean="0"/>
              <a:t>5</a:t>
            </a:r>
            <a:r>
              <a:rPr lang="zh-CN" altLang="en-US" smtClean="0"/>
              <a:t>，</a:t>
            </a:r>
            <a:r>
              <a:rPr lang="en-US" altLang="zh-CN" smtClean="0"/>
              <a:t>10</a:t>
            </a:r>
            <a:r>
              <a:rPr lang="zh-CN" altLang="en-US" smtClean="0"/>
              <a:t>，</a:t>
            </a:r>
            <a:r>
              <a:rPr lang="en-US" altLang="zh-CN" smtClean="0"/>
              <a:t>11</a:t>
            </a:r>
            <a:r>
              <a:rPr lang="zh-CN" altLang="en-US" smtClean="0"/>
              <a:t>中的一般形式尽可能把它移向树的叶端。</a:t>
            </a:r>
          </a:p>
          <a:p>
            <a:pPr marL="1371600" lvl="2" indent="-457200" defTabSz="914400"/>
            <a:r>
              <a:rPr lang="zh-CN" altLang="en-US" smtClean="0"/>
              <a:t>注意： </a:t>
            </a:r>
          </a:p>
          <a:p>
            <a:pPr marL="1828800" lvl="3" indent="-457200" defTabSz="914400"/>
            <a:r>
              <a:rPr lang="zh-CN" altLang="en-US" smtClean="0"/>
              <a:t>等价变换规则</a:t>
            </a:r>
            <a:r>
              <a:rPr lang="en-US" altLang="zh-CN" smtClean="0"/>
              <a:t>3</a:t>
            </a:r>
            <a:r>
              <a:rPr lang="zh-CN" altLang="en-US" smtClean="0"/>
              <a:t>使一些投影消失</a:t>
            </a:r>
          </a:p>
          <a:p>
            <a:pPr marL="1828800" lvl="3" indent="-457200" defTabSz="914400"/>
            <a:r>
              <a:rPr lang="zh-CN" altLang="en-US" smtClean="0"/>
              <a:t>规则</a:t>
            </a:r>
            <a:r>
              <a:rPr lang="en-US" altLang="zh-CN" smtClean="0"/>
              <a:t>5</a:t>
            </a:r>
            <a:r>
              <a:rPr lang="zh-CN" altLang="en-US" smtClean="0"/>
              <a:t>把一个投影分裂为两个，其中一个有可能被移向树的叶端 </a:t>
            </a:r>
          </a:p>
          <a:p>
            <a:pPr marL="914400" lvl="1" indent="-457200" defTabSz="914400"/>
            <a:r>
              <a:rPr lang="en-US" altLang="zh-CN" smtClean="0"/>
              <a:t>(4) </a:t>
            </a:r>
            <a:r>
              <a:rPr lang="zh-CN" altLang="en-US" smtClean="0"/>
              <a:t>利用等价变换规则</a:t>
            </a:r>
            <a:r>
              <a:rPr lang="en-US" altLang="zh-CN" smtClean="0"/>
              <a:t>3</a:t>
            </a:r>
            <a:r>
              <a:rPr lang="zh-CN" altLang="en-US" smtClean="0"/>
              <a:t>～</a:t>
            </a:r>
            <a:r>
              <a:rPr lang="en-US" altLang="zh-CN" smtClean="0"/>
              <a:t>5</a:t>
            </a:r>
            <a:r>
              <a:rPr lang="zh-CN" altLang="en-US" smtClean="0"/>
              <a:t>把选择和投影的串接合并成单个选择、单个投影或一个选择后跟一个投影。 使多个选择或投影能同时执行，或在一次扫描中全部完成  </a:t>
            </a:r>
          </a:p>
          <a:p>
            <a:pPr marL="457200" indent="-457200" algn="just" defTabSz="914400">
              <a:buFont typeface="Wingdings" pitchFamily="2" charset="2"/>
              <a:buNone/>
            </a:pPr>
            <a:endParaRPr lang="zh-CN" alt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47D5E5E-2175-485C-B916-17C35294B50C}" type="slidenum">
              <a:rPr lang="zh-CN" altLang="en-US" sz="2000" smtClean="0"/>
              <a:pPr/>
              <a:t>52</a:t>
            </a:fld>
            <a:endParaRPr lang="en-US" altLang="zh-CN" sz="2000" smtClean="0"/>
          </a:p>
        </p:txBody>
      </p:sp>
      <p:sp>
        <p:nvSpPr>
          <p:cNvPr id="5529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E0792D9-8E95-4F25-813C-77447BB8D43D}" type="datetime1">
              <a:rPr lang="zh-CN" altLang="en-US" sz="1800" smtClean="0"/>
              <a:pPr/>
              <a:t>2018/5/9</a:t>
            </a:fld>
            <a:endParaRPr lang="en-US" altLang="zh-CN" sz="1000" smtClean="0"/>
          </a:p>
        </p:txBody>
      </p:sp>
      <p:sp>
        <p:nvSpPr>
          <p:cNvPr id="1549314" name="Rectangle 2"/>
          <p:cNvSpPr>
            <a:spLocks noGrp="1" noChangeArrowheads="1"/>
          </p:cNvSpPr>
          <p:nvPr>
            <p:ph type="title"/>
          </p:nvPr>
        </p:nvSpPr>
        <p:spPr/>
        <p:txBody>
          <a:bodyPr/>
          <a:lstStyle/>
          <a:p>
            <a:pPr defTabSz="914400">
              <a:defRPr/>
            </a:pPr>
            <a:r>
              <a:rPr lang="en-US" altLang="en-US" smtClean="0"/>
              <a:t>5.3.3	代数优化算法</a:t>
            </a:r>
            <a:endParaRPr lang="en-US" altLang="zh-CN" smtClean="0"/>
          </a:p>
        </p:txBody>
      </p:sp>
      <p:sp>
        <p:nvSpPr>
          <p:cNvPr id="55301" name="Rectangle 3"/>
          <p:cNvSpPr>
            <a:spLocks noGrp="1" noChangeArrowheads="1"/>
          </p:cNvSpPr>
          <p:nvPr>
            <p:ph type="body" idx="1"/>
          </p:nvPr>
        </p:nvSpPr>
        <p:spPr>
          <a:xfrm>
            <a:off x="650875" y="1143000"/>
            <a:ext cx="8820150" cy="4913313"/>
          </a:xfrm>
        </p:spPr>
        <p:txBody>
          <a:bodyPr/>
          <a:lstStyle/>
          <a:p>
            <a:pPr lvl="1">
              <a:lnSpc>
                <a:spcPct val="120000"/>
              </a:lnSpc>
            </a:pPr>
            <a:r>
              <a:rPr lang="en-US" altLang="zh-CN" smtClean="0"/>
              <a:t>(5) </a:t>
            </a:r>
            <a:r>
              <a:rPr lang="zh-CN" altLang="en-US" smtClean="0"/>
              <a:t>把上述得到的语法树的内节点分组。每一双目运算</a:t>
            </a:r>
            <a:r>
              <a:rPr lang="en-US" altLang="zh-CN" smtClean="0"/>
              <a:t>(×</a:t>
            </a:r>
            <a:r>
              <a:rPr lang="zh-CN" altLang="en-US" smtClean="0"/>
              <a:t>，  ，∪，－</a:t>
            </a:r>
            <a:r>
              <a:rPr lang="en-US" altLang="zh-CN" smtClean="0"/>
              <a:t>)</a:t>
            </a:r>
            <a:r>
              <a:rPr lang="zh-CN" altLang="en-US" smtClean="0"/>
              <a:t>和它所有的直接祖先为一组</a:t>
            </a:r>
            <a:r>
              <a:rPr lang="en-US" altLang="zh-CN" smtClean="0"/>
              <a:t>(</a:t>
            </a:r>
            <a:r>
              <a:rPr lang="zh-CN" altLang="en-US" smtClean="0"/>
              <a:t>这些直接祖先是</a:t>
            </a:r>
            <a:r>
              <a:rPr lang="en-US" altLang="zh-CN" smtClean="0">
                <a:sym typeface="Symbol" pitchFamily="18" charset="2"/>
              </a:rPr>
              <a:t></a:t>
            </a:r>
            <a:r>
              <a:rPr lang="en-US" altLang="zh-CN" smtClean="0"/>
              <a:t>, </a:t>
            </a:r>
            <a:r>
              <a:rPr lang="zh-CN" altLang="en-US" smtClean="0">
                <a:sym typeface="Symbol" pitchFamily="18" charset="2"/>
              </a:rPr>
              <a:t></a:t>
            </a:r>
            <a:r>
              <a:rPr lang="zh-CN" altLang="en-US" smtClean="0"/>
              <a:t>运算</a:t>
            </a:r>
            <a:r>
              <a:rPr lang="en-US" altLang="zh-CN" smtClean="0"/>
              <a:t>)</a:t>
            </a:r>
            <a:r>
              <a:rPr lang="zh-CN" altLang="en-US" smtClean="0"/>
              <a:t>。</a:t>
            </a:r>
          </a:p>
          <a:p>
            <a:pPr lvl="2">
              <a:lnSpc>
                <a:spcPct val="120000"/>
              </a:lnSpc>
            </a:pPr>
            <a:r>
              <a:rPr lang="zh-CN" altLang="en-US" smtClean="0"/>
              <a:t>如果其后代直到叶子全是单目运算，则也将它们并入该组</a:t>
            </a:r>
          </a:p>
          <a:p>
            <a:pPr lvl="2">
              <a:lnSpc>
                <a:spcPct val="120000"/>
              </a:lnSpc>
            </a:pPr>
            <a:r>
              <a:rPr lang="zh-CN" altLang="en-US" smtClean="0"/>
              <a:t>但当双目运算是笛卡尔积</a:t>
            </a:r>
            <a:r>
              <a:rPr lang="en-US" altLang="zh-CN" smtClean="0"/>
              <a:t>(×)</a:t>
            </a:r>
            <a:r>
              <a:rPr lang="zh-CN" altLang="en-US" smtClean="0"/>
              <a:t>，而且后面不是与它组成等值连接的选择时，则不能把选择与这个双目运算组成同一组，把这些单目运算单独分为一组  </a:t>
            </a:r>
          </a:p>
        </p:txBody>
      </p:sp>
      <p:sp>
        <p:nvSpPr>
          <p:cNvPr id="55302" name="AutoShape 5"/>
          <p:cNvSpPr>
            <a:spLocks noChangeArrowheads="1"/>
          </p:cNvSpPr>
          <p:nvPr/>
        </p:nvSpPr>
        <p:spPr bwMode="auto">
          <a:xfrm rot="5400000">
            <a:off x="2351088" y="1782762"/>
            <a:ext cx="217488" cy="341313"/>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A39DF6B-FCB8-4B15-ABE8-3BC7B6274923}" type="slidenum">
              <a:rPr lang="zh-CN" altLang="en-US" sz="2000" smtClean="0"/>
              <a:pPr/>
              <a:t>53</a:t>
            </a:fld>
            <a:endParaRPr lang="en-US" altLang="zh-CN" sz="2000" smtClean="0"/>
          </a:p>
        </p:txBody>
      </p:sp>
      <p:sp>
        <p:nvSpPr>
          <p:cNvPr id="5632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7679310-AA97-4869-8FAF-90A2E031813D}" type="datetime1">
              <a:rPr lang="zh-CN" altLang="en-US" sz="1800" smtClean="0"/>
              <a:pPr/>
              <a:t>2018/5/9</a:t>
            </a:fld>
            <a:endParaRPr lang="en-US" altLang="zh-CN" sz="1000" smtClean="0"/>
          </a:p>
        </p:txBody>
      </p:sp>
      <p:sp>
        <p:nvSpPr>
          <p:cNvPr id="1607682" name="Rectangle 2"/>
          <p:cNvSpPr>
            <a:spLocks noGrp="1" noChangeArrowheads="1"/>
          </p:cNvSpPr>
          <p:nvPr>
            <p:ph type="title"/>
          </p:nvPr>
        </p:nvSpPr>
        <p:spPr/>
        <p:txBody>
          <a:bodyPr/>
          <a:lstStyle/>
          <a:p>
            <a:pPr>
              <a:defRPr/>
            </a:pPr>
            <a:r>
              <a:rPr lang="en-US" altLang="en-US" smtClean="0"/>
              <a:t>5.3.3	代数优化算法</a:t>
            </a:r>
            <a:endParaRPr lang="zh-CN" altLang="en-US" smtClean="0"/>
          </a:p>
        </p:txBody>
      </p:sp>
      <p:sp>
        <p:nvSpPr>
          <p:cNvPr id="56325" name="Rectangle 3"/>
          <p:cNvSpPr>
            <a:spLocks noGrp="1" noChangeArrowheads="1"/>
          </p:cNvSpPr>
          <p:nvPr>
            <p:ph type="body" idx="1"/>
          </p:nvPr>
        </p:nvSpPr>
        <p:spPr>
          <a:xfrm>
            <a:off x="488950" y="1143000"/>
            <a:ext cx="9255125" cy="2786063"/>
          </a:xfrm>
        </p:spPr>
        <p:txBody>
          <a:bodyPr/>
          <a:lstStyle/>
          <a:p>
            <a:pPr>
              <a:lnSpc>
                <a:spcPct val="80000"/>
              </a:lnSpc>
            </a:pPr>
            <a:r>
              <a:rPr lang="en-US" altLang="zh-CN" smtClean="0"/>
              <a:t>【</a:t>
            </a:r>
            <a:r>
              <a:rPr lang="zh-CN" altLang="en-US" smtClean="0"/>
              <a:t>例 </a:t>
            </a:r>
            <a:r>
              <a:rPr lang="en-US" altLang="zh-CN" smtClean="0"/>
              <a:t>5‑3】</a:t>
            </a:r>
            <a:r>
              <a:rPr lang="zh-CN" altLang="en-US" smtClean="0"/>
              <a:t>查询选修了“</a:t>
            </a:r>
            <a:r>
              <a:rPr lang="en-US" altLang="zh-CN" smtClean="0"/>
              <a:t>DataBase”</a:t>
            </a:r>
            <a:r>
              <a:rPr lang="zh-CN" altLang="en-US" smtClean="0"/>
              <a:t>这门课程的计算机学院的学生姓名。用</a:t>
            </a:r>
            <a:r>
              <a:rPr lang="en-US" altLang="zh-CN" smtClean="0"/>
              <a:t>SQL</a:t>
            </a:r>
            <a:r>
              <a:rPr lang="zh-CN" altLang="en-US" smtClean="0"/>
              <a:t>语句表达如下</a:t>
            </a:r>
          </a:p>
          <a:p>
            <a:pPr>
              <a:lnSpc>
                <a:spcPct val="80000"/>
              </a:lnSpc>
              <a:buFont typeface="Wingdings" pitchFamily="2" charset="2"/>
              <a:buNone/>
            </a:pPr>
            <a:r>
              <a:rPr lang="en-US" altLang="zh-CN" sz="2400" smtClean="0"/>
              <a:t>SELECT  Student.Sname</a:t>
            </a:r>
          </a:p>
          <a:p>
            <a:pPr>
              <a:lnSpc>
                <a:spcPct val="80000"/>
              </a:lnSpc>
              <a:buFont typeface="Wingdings" pitchFamily="2" charset="2"/>
              <a:buNone/>
            </a:pPr>
            <a:r>
              <a:rPr lang="en-US" altLang="zh-CN" sz="2400" smtClean="0"/>
              <a:t>	   FROM  Student</a:t>
            </a:r>
            <a:r>
              <a:rPr lang="zh-CN" altLang="en-US" sz="2400" smtClean="0"/>
              <a:t>，</a:t>
            </a:r>
            <a:r>
              <a:rPr lang="en-US" altLang="zh-CN" sz="2400" smtClean="0"/>
              <a:t>SC</a:t>
            </a:r>
            <a:r>
              <a:rPr lang="zh-CN" altLang="en-US" sz="2400" smtClean="0"/>
              <a:t>， </a:t>
            </a:r>
            <a:r>
              <a:rPr lang="en-US" altLang="zh-CN" sz="2400" smtClean="0"/>
              <a:t>Course</a:t>
            </a:r>
          </a:p>
          <a:p>
            <a:pPr>
              <a:lnSpc>
                <a:spcPct val="80000"/>
              </a:lnSpc>
              <a:buFont typeface="Wingdings" pitchFamily="2" charset="2"/>
              <a:buNone/>
            </a:pPr>
            <a:r>
              <a:rPr lang="en-US" altLang="zh-CN" sz="2400" smtClean="0"/>
              <a:t>	   WHERE  Student.Sno=SC.Sno and Course.Cno= SC.Cno </a:t>
            </a:r>
          </a:p>
          <a:p>
            <a:pPr>
              <a:lnSpc>
                <a:spcPct val="80000"/>
              </a:lnSpc>
              <a:buFont typeface="Wingdings" pitchFamily="2" charset="2"/>
              <a:buNone/>
            </a:pPr>
            <a:r>
              <a:rPr lang="en-US" altLang="zh-CN" sz="2400" smtClean="0"/>
              <a:t>           and Student.Dept='</a:t>
            </a:r>
            <a:r>
              <a:rPr lang="zh-CN" altLang="en-US" sz="2400" smtClean="0"/>
              <a:t>计算机学院</a:t>
            </a:r>
            <a:r>
              <a:rPr lang="en-US" altLang="zh-CN" sz="2400" smtClean="0"/>
              <a:t>' and Course.Cname='DataBase</a:t>
            </a:r>
            <a:r>
              <a:rPr lang="en-US" altLang="zh-CN" sz="2000" smtClean="0">
                <a:solidFill>
                  <a:srgbClr val="0000FF"/>
                </a:solidFill>
              </a:rPr>
              <a:t>'</a:t>
            </a:r>
            <a:endParaRPr lang="en-US" altLang="zh-CN" sz="2400" smtClean="0"/>
          </a:p>
          <a:p>
            <a:pPr>
              <a:lnSpc>
                <a:spcPct val="80000"/>
              </a:lnSpc>
              <a:buFont typeface="Wingdings" pitchFamily="2" charset="2"/>
              <a:buNone/>
            </a:pPr>
            <a:endParaRPr lang="zh-CN" altLang="en-US" sz="2400" smtClean="0"/>
          </a:p>
        </p:txBody>
      </p:sp>
      <p:sp>
        <p:nvSpPr>
          <p:cNvPr id="56326" name="Rectangle 9"/>
          <p:cNvSpPr>
            <a:spLocks noChangeArrowheads="1"/>
          </p:cNvSpPr>
          <p:nvPr/>
        </p:nvSpPr>
        <p:spPr bwMode="auto">
          <a:xfrm>
            <a:off x="0" y="229552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7460CC3-1078-407A-B899-F1018EB9FAF4}" type="slidenum">
              <a:rPr lang="zh-CN" altLang="en-US" sz="2000" smtClean="0"/>
              <a:pPr/>
              <a:t>54</a:t>
            </a:fld>
            <a:endParaRPr lang="en-US" altLang="zh-CN" sz="2000" smtClean="0"/>
          </a:p>
        </p:txBody>
      </p:sp>
      <p:sp>
        <p:nvSpPr>
          <p:cNvPr id="5734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8EAA8C9-F301-44BE-B5FC-ABF64A9D5658}" type="datetime1">
              <a:rPr lang="zh-CN" altLang="en-US" sz="1800" smtClean="0"/>
              <a:pPr/>
              <a:t>2018/5/9</a:t>
            </a:fld>
            <a:endParaRPr lang="en-US" altLang="zh-CN" sz="1000" smtClean="0"/>
          </a:p>
        </p:txBody>
      </p:sp>
      <p:pic>
        <p:nvPicPr>
          <p:cNvPr id="573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925" y="1854200"/>
            <a:ext cx="635158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7619" name="Rectangle 3"/>
          <p:cNvSpPr>
            <a:spLocks noGrp="1" noChangeArrowheads="1"/>
          </p:cNvSpPr>
          <p:nvPr>
            <p:ph type="title"/>
          </p:nvPr>
        </p:nvSpPr>
        <p:spPr>
          <a:xfrm>
            <a:off x="704850" y="260350"/>
            <a:ext cx="8820150" cy="658813"/>
          </a:xfrm>
        </p:spPr>
        <p:txBody>
          <a:bodyPr/>
          <a:lstStyle/>
          <a:p>
            <a:pPr>
              <a:defRPr/>
            </a:pPr>
            <a:r>
              <a:rPr lang="en-US" altLang="en-US" smtClean="0"/>
              <a:t>5.3.3	代数优化算法</a:t>
            </a:r>
            <a:endParaRPr lang="zh-CN" altLang="en-US" smtClean="0"/>
          </a:p>
        </p:txBody>
      </p:sp>
      <p:sp>
        <p:nvSpPr>
          <p:cNvPr id="57350" name="Rectangle 4"/>
          <p:cNvSpPr>
            <a:spLocks noGrp="1" noChangeArrowheads="1"/>
          </p:cNvSpPr>
          <p:nvPr>
            <p:ph type="body" idx="1"/>
          </p:nvPr>
        </p:nvSpPr>
        <p:spPr>
          <a:xfrm>
            <a:off x="0" y="1916113"/>
            <a:ext cx="5600700" cy="1225550"/>
          </a:xfrm>
        </p:spPr>
        <p:txBody>
          <a:bodyPr/>
          <a:lstStyle/>
          <a:p>
            <a:pPr lvl="1"/>
            <a:r>
              <a:rPr lang="en-US" altLang="zh-CN" smtClean="0"/>
              <a:t>(1) </a:t>
            </a:r>
            <a:r>
              <a:rPr lang="zh-CN" altLang="en-US" smtClean="0"/>
              <a:t>把</a:t>
            </a:r>
            <a:r>
              <a:rPr lang="en-US" altLang="zh-CN" smtClean="0"/>
              <a:t>SQL</a:t>
            </a:r>
            <a:r>
              <a:rPr lang="zh-CN" altLang="en-US" smtClean="0"/>
              <a:t>语句转换成查询树，如下左图所示</a:t>
            </a:r>
          </a:p>
          <a:p>
            <a:pPr>
              <a:buFont typeface="Wingdings" pitchFamily="2" charset="2"/>
              <a:buNone/>
            </a:pPr>
            <a:endParaRPr lang="zh-CN" altLang="en-US" sz="2400" smtClean="0"/>
          </a:p>
        </p:txBody>
      </p:sp>
      <p:sp>
        <p:nvSpPr>
          <p:cNvPr id="57351" name="Rectangle 5"/>
          <p:cNvSpPr>
            <a:spLocks noChangeArrowheads="1"/>
          </p:cNvSpPr>
          <p:nvPr/>
        </p:nvSpPr>
        <p:spPr bwMode="auto">
          <a:xfrm>
            <a:off x="0" y="229552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57352" name="Rectangle 7"/>
          <p:cNvSpPr>
            <a:spLocks noChangeArrowheads="1"/>
          </p:cNvSpPr>
          <p:nvPr/>
        </p:nvSpPr>
        <p:spPr bwMode="auto">
          <a:xfrm>
            <a:off x="344488" y="260350"/>
            <a:ext cx="9255125" cy="1427163"/>
          </a:xfrm>
          <a:prstGeom prst="rect">
            <a:avLst/>
          </a:prstGeom>
          <a:solidFill>
            <a:srgbClr val="CCCCFF"/>
          </a:solidFill>
          <a:ln w="19050">
            <a:solidFill>
              <a:srgbClr val="6600FF"/>
            </a:solidFill>
            <a:miter lim="800000"/>
            <a:headEnd/>
            <a:tailEnd/>
          </a:ln>
          <a:effectLst>
            <a:outerShdw dist="107763" dir="18900000" algn="ctr" rotWithShape="0">
              <a:schemeClr val="bg2">
                <a:alpha val="50000"/>
              </a:schemeClr>
            </a:outerShdw>
          </a:effectLst>
        </p:spPr>
        <p:txBody>
          <a:bodyPr lIns="0" tIns="0" rIns="0" bIns="0">
            <a:spAutoFit/>
          </a:bodyPr>
          <a:lstStyle/>
          <a:p>
            <a:pPr marL="258763" indent="-258763" algn="l" defTabSz="814388">
              <a:lnSpc>
                <a:spcPct val="70000"/>
              </a:lnSpc>
              <a:spcBef>
                <a:spcPct val="35000"/>
              </a:spcBef>
              <a:buClr>
                <a:srgbClr val="27305F"/>
              </a:buClr>
              <a:buSzPct val="60000"/>
              <a:buFont typeface="Wingdings" pitchFamily="2" charset="2"/>
              <a:buNone/>
            </a:pPr>
            <a:r>
              <a:rPr lang="en-US" altLang="zh-CN" b="1">
                <a:latin typeface="Times New Roman" pitchFamily="18" charset="0"/>
              </a:rPr>
              <a:t>SELECT  Student.Sname</a:t>
            </a:r>
          </a:p>
          <a:p>
            <a:pPr marL="258763" indent="-258763" algn="l" defTabSz="814388">
              <a:lnSpc>
                <a:spcPct val="70000"/>
              </a:lnSpc>
              <a:spcBef>
                <a:spcPct val="35000"/>
              </a:spcBef>
              <a:buClr>
                <a:srgbClr val="27305F"/>
              </a:buClr>
              <a:buSzPct val="60000"/>
              <a:buFont typeface="Wingdings" pitchFamily="2" charset="2"/>
              <a:buNone/>
            </a:pPr>
            <a:r>
              <a:rPr lang="en-US" altLang="zh-CN" b="1">
                <a:latin typeface="Times New Roman" pitchFamily="18" charset="0"/>
              </a:rPr>
              <a:t>	   FROM  Student</a:t>
            </a:r>
            <a:r>
              <a:rPr lang="zh-CN" altLang="en-US" b="1">
                <a:latin typeface="Times New Roman" pitchFamily="18" charset="0"/>
              </a:rPr>
              <a:t>，</a:t>
            </a:r>
            <a:r>
              <a:rPr lang="en-US" altLang="zh-CN" b="1">
                <a:latin typeface="Times New Roman" pitchFamily="18" charset="0"/>
              </a:rPr>
              <a:t>SC</a:t>
            </a:r>
            <a:r>
              <a:rPr lang="zh-CN" altLang="en-US" b="1">
                <a:latin typeface="Times New Roman" pitchFamily="18" charset="0"/>
              </a:rPr>
              <a:t>， </a:t>
            </a:r>
            <a:r>
              <a:rPr lang="en-US" altLang="zh-CN" b="1">
                <a:latin typeface="Times New Roman" pitchFamily="18" charset="0"/>
              </a:rPr>
              <a:t>Course</a:t>
            </a:r>
          </a:p>
          <a:p>
            <a:pPr marL="258763" indent="-258763" algn="l" defTabSz="814388">
              <a:lnSpc>
                <a:spcPct val="70000"/>
              </a:lnSpc>
              <a:spcBef>
                <a:spcPct val="35000"/>
              </a:spcBef>
              <a:buClr>
                <a:srgbClr val="27305F"/>
              </a:buClr>
              <a:buSzPct val="60000"/>
              <a:buFont typeface="Wingdings" pitchFamily="2" charset="2"/>
              <a:buNone/>
            </a:pPr>
            <a:r>
              <a:rPr lang="en-US" altLang="zh-CN" b="1">
                <a:latin typeface="Times New Roman" pitchFamily="18" charset="0"/>
              </a:rPr>
              <a:t>	   WHERE  Student.Sno=SC.Sno and Course.Cno= SC.Cno </a:t>
            </a:r>
          </a:p>
          <a:p>
            <a:pPr marL="258763" indent="-258763" algn="l" defTabSz="814388">
              <a:lnSpc>
                <a:spcPct val="70000"/>
              </a:lnSpc>
              <a:spcBef>
                <a:spcPct val="35000"/>
              </a:spcBef>
              <a:buClr>
                <a:srgbClr val="27305F"/>
              </a:buClr>
              <a:buSzPct val="60000"/>
              <a:buFont typeface="Wingdings" pitchFamily="2" charset="2"/>
              <a:buNone/>
            </a:pPr>
            <a:r>
              <a:rPr lang="en-US" altLang="zh-CN" b="1">
                <a:latin typeface="Times New Roman" pitchFamily="18" charset="0"/>
              </a:rPr>
              <a:t>           and Student.Dept='</a:t>
            </a:r>
            <a:r>
              <a:rPr lang="zh-CN" altLang="en-US" b="1">
                <a:latin typeface="Times New Roman" pitchFamily="18" charset="0"/>
              </a:rPr>
              <a:t>计算机学院</a:t>
            </a:r>
            <a:r>
              <a:rPr lang="en-US" altLang="zh-CN" b="1">
                <a:latin typeface="Times New Roman" pitchFamily="18" charset="0"/>
              </a:rPr>
              <a:t>' and Course.Cname='DataBase</a:t>
            </a:r>
            <a:r>
              <a:rPr lang="en-US" altLang="zh-CN" b="1">
                <a:solidFill>
                  <a:srgbClr val="0000FF"/>
                </a:solidFill>
                <a:latin typeface="Times New Roman" pitchFamily="18" charset="0"/>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A521DC3B-1890-40D8-9BF0-C9C66349EBCC}" type="slidenum">
              <a:rPr lang="zh-CN" altLang="en-US" sz="2000" smtClean="0"/>
              <a:pPr/>
              <a:t>55</a:t>
            </a:fld>
            <a:endParaRPr lang="en-US" altLang="zh-CN" sz="2000" smtClean="0"/>
          </a:p>
        </p:txBody>
      </p:sp>
      <p:sp>
        <p:nvSpPr>
          <p:cNvPr id="5837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F2DC1A6-DD64-475B-B3CB-0BF8AD893FD4}" type="datetime1">
              <a:rPr lang="zh-CN" altLang="en-US" sz="1800" smtClean="0"/>
              <a:pPr/>
              <a:t>2018/5/9</a:t>
            </a:fld>
            <a:endParaRPr lang="en-US" altLang="zh-CN" sz="1000" smtClean="0"/>
          </a:p>
        </p:txBody>
      </p:sp>
      <p:sp>
        <p:nvSpPr>
          <p:cNvPr id="58372" name="Rectangle 4"/>
          <p:cNvSpPr>
            <a:spLocks noGrp="1" noChangeArrowheads="1"/>
          </p:cNvSpPr>
          <p:nvPr>
            <p:ph type="body" idx="1"/>
          </p:nvPr>
        </p:nvSpPr>
        <p:spPr>
          <a:xfrm>
            <a:off x="401638" y="1700213"/>
            <a:ext cx="9255125" cy="841375"/>
          </a:xfrm>
        </p:spPr>
        <p:txBody>
          <a:bodyPr/>
          <a:lstStyle/>
          <a:p>
            <a:pPr lvl="1"/>
            <a:r>
              <a:rPr lang="en-US" altLang="zh-CN" smtClean="0"/>
              <a:t>(2) </a:t>
            </a:r>
            <a:r>
              <a:rPr lang="zh-CN" altLang="en-US" smtClean="0"/>
              <a:t>转换成关系代数语法树 </a:t>
            </a:r>
          </a:p>
          <a:p>
            <a:pPr>
              <a:buFont typeface="Wingdings" pitchFamily="2" charset="2"/>
              <a:buNone/>
            </a:pPr>
            <a:endParaRPr lang="zh-CN" altLang="en-US" sz="2400" smtClean="0"/>
          </a:p>
        </p:txBody>
      </p:sp>
      <p:sp>
        <p:nvSpPr>
          <p:cNvPr id="58373" name="Rectangle 5"/>
          <p:cNvSpPr>
            <a:spLocks noChangeArrowheads="1"/>
          </p:cNvSpPr>
          <p:nvPr/>
        </p:nvSpPr>
        <p:spPr bwMode="auto">
          <a:xfrm>
            <a:off x="-87313" y="2852738"/>
            <a:ext cx="9906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pic>
        <p:nvPicPr>
          <p:cNvPr id="583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2111375"/>
            <a:ext cx="9561512" cy="45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5" name="Rectangle 8"/>
          <p:cNvSpPr>
            <a:spLocks noChangeArrowheads="1"/>
          </p:cNvSpPr>
          <p:nvPr/>
        </p:nvSpPr>
        <p:spPr bwMode="auto">
          <a:xfrm>
            <a:off x="344488" y="439738"/>
            <a:ext cx="9255125" cy="1117600"/>
          </a:xfrm>
          <a:prstGeom prst="rect">
            <a:avLst/>
          </a:prstGeom>
          <a:solidFill>
            <a:srgbClr val="CCCCFF"/>
          </a:solidFill>
          <a:ln w="19050">
            <a:solidFill>
              <a:srgbClr val="6600FF"/>
            </a:solidFill>
            <a:miter lim="800000"/>
            <a:headEnd/>
            <a:tailEnd/>
          </a:ln>
          <a:effectLst>
            <a:outerShdw dist="107763" dir="18900000" algn="ctr" rotWithShape="0">
              <a:schemeClr val="bg2">
                <a:alpha val="50000"/>
              </a:schemeClr>
            </a:outerShdw>
          </a:effectLst>
        </p:spPr>
        <p:txBody>
          <a:bodyPr lIns="0" tIns="0" rIns="0" bIns="0">
            <a:spAutoFit/>
          </a:bodyPr>
          <a:lstStyle/>
          <a:p>
            <a:pPr marL="258763" indent="-258763" algn="l" defTabSz="814388">
              <a:lnSpc>
                <a:spcPct val="75000"/>
              </a:lnSpc>
              <a:buClr>
                <a:srgbClr val="27305F"/>
              </a:buClr>
              <a:buSzPct val="60000"/>
              <a:buFont typeface="Wingdings" pitchFamily="2" charset="2"/>
              <a:buNone/>
            </a:pPr>
            <a:r>
              <a:rPr lang="en-US" altLang="zh-CN" b="1">
                <a:latin typeface="Times New Roman" pitchFamily="18" charset="0"/>
              </a:rPr>
              <a:t>SELECT  Student.Sname</a:t>
            </a:r>
          </a:p>
          <a:p>
            <a:pPr marL="258763" indent="-258763" algn="l" defTabSz="814388">
              <a:lnSpc>
                <a:spcPct val="75000"/>
              </a:lnSpc>
              <a:buClr>
                <a:srgbClr val="27305F"/>
              </a:buClr>
              <a:buSzPct val="60000"/>
              <a:buFont typeface="Wingdings" pitchFamily="2" charset="2"/>
              <a:buNone/>
            </a:pPr>
            <a:r>
              <a:rPr lang="en-US" altLang="zh-CN" b="1">
                <a:latin typeface="Times New Roman" pitchFamily="18" charset="0"/>
              </a:rPr>
              <a:t>	   FROM  Student</a:t>
            </a:r>
            <a:r>
              <a:rPr lang="zh-CN" altLang="en-US" b="1">
                <a:latin typeface="Times New Roman" pitchFamily="18" charset="0"/>
              </a:rPr>
              <a:t>，</a:t>
            </a:r>
            <a:r>
              <a:rPr lang="en-US" altLang="zh-CN" b="1">
                <a:latin typeface="Times New Roman" pitchFamily="18" charset="0"/>
              </a:rPr>
              <a:t>SC</a:t>
            </a:r>
            <a:r>
              <a:rPr lang="zh-CN" altLang="en-US" b="1">
                <a:latin typeface="Times New Roman" pitchFamily="18" charset="0"/>
              </a:rPr>
              <a:t>， </a:t>
            </a:r>
            <a:r>
              <a:rPr lang="en-US" altLang="zh-CN" b="1">
                <a:latin typeface="Times New Roman" pitchFamily="18" charset="0"/>
              </a:rPr>
              <a:t>Course</a:t>
            </a:r>
          </a:p>
          <a:p>
            <a:pPr marL="258763" indent="-258763" algn="l" defTabSz="814388">
              <a:lnSpc>
                <a:spcPct val="75000"/>
              </a:lnSpc>
              <a:buClr>
                <a:srgbClr val="27305F"/>
              </a:buClr>
              <a:buSzPct val="60000"/>
              <a:buFont typeface="Wingdings" pitchFamily="2" charset="2"/>
              <a:buNone/>
            </a:pPr>
            <a:r>
              <a:rPr lang="en-US" altLang="zh-CN" b="1">
                <a:latin typeface="Times New Roman" pitchFamily="18" charset="0"/>
              </a:rPr>
              <a:t>	   WHERE  Student.Sno=SC.Sno and Course.Cno= SC.Cno </a:t>
            </a:r>
          </a:p>
          <a:p>
            <a:pPr marL="258763" indent="-258763" algn="l" defTabSz="814388">
              <a:lnSpc>
                <a:spcPct val="75000"/>
              </a:lnSpc>
              <a:buClr>
                <a:srgbClr val="27305F"/>
              </a:buClr>
              <a:buSzPct val="60000"/>
              <a:buFont typeface="Wingdings" pitchFamily="2" charset="2"/>
              <a:buNone/>
            </a:pPr>
            <a:r>
              <a:rPr lang="en-US" altLang="zh-CN" b="1">
                <a:latin typeface="Times New Roman" pitchFamily="18" charset="0"/>
              </a:rPr>
              <a:t>           and Student.Dept='</a:t>
            </a:r>
            <a:r>
              <a:rPr lang="zh-CN" altLang="en-US" b="1">
                <a:latin typeface="Times New Roman" pitchFamily="18" charset="0"/>
              </a:rPr>
              <a:t>计算机学院</a:t>
            </a:r>
            <a:r>
              <a:rPr lang="en-US" altLang="zh-CN" b="1">
                <a:latin typeface="Times New Roman" pitchFamily="18" charset="0"/>
              </a:rPr>
              <a:t>' and Course.Cname='DataBase</a:t>
            </a:r>
            <a:r>
              <a:rPr lang="en-US" altLang="zh-CN" b="1">
                <a:solidFill>
                  <a:srgbClr val="0000FF"/>
                </a:solidFill>
                <a:latin typeface="Times New Roman" pitchFamily="18" charset="0"/>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FD333A0-1404-4071-B3E0-8C60EA75965F}" type="slidenum">
              <a:rPr lang="zh-CN" altLang="en-US" sz="2000" smtClean="0"/>
              <a:pPr/>
              <a:t>56</a:t>
            </a:fld>
            <a:endParaRPr lang="en-US" altLang="zh-CN" sz="2000" smtClean="0"/>
          </a:p>
        </p:txBody>
      </p:sp>
      <p:sp>
        <p:nvSpPr>
          <p:cNvPr id="5939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D43943F-BA79-4B2D-85CE-0E85026FB567}" type="datetime1">
              <a:rPr lang="zh-CN" altLang="en-US" sz="1800" smtClean="0"/>
              <a:pPr/>
              <a:t>2018/5/9</a:t>
            </a:fld>
            <a:endParaRPr lang="en-US" altLang="zh-CN" sz="1000" smtClean="0"/>
          </a:p>
        </p:txBody>
      </p:sp>
      <p:pic>
        <p:nvPicPr>
          <p:cNvPr id="164967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8" y="2319338"/>
            <a:ext cx="9561512" cy="453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9666" name="Rectangle 2"/>
          <p:cNvSpPr>
            <a:spLocks noGrp="1" noChangeArrowheads="1"/>
          </p:cNvSpPr>
          <p:nvPr>
            <p:ph type="title"/>
          </p:nvPr>
        </p:nvSpPr>
        <p:spPr/>
        <p:txBody>
          <a:bodyPr/>
          <a:lstStyle/>
          <a:p>
            <a:pPr>
              <a:defRPr/>
            </a:pPr>
            <a:r>
              <a:rPr lang="en-US" altLang="en-US" smtClean="0"/>
              <a:t>5.3.3	代数优化算法</a:t>
            </a:r>
            <a:endParaRPr lang="zh-CN" altLang="en-US" smtClean="0"/>
          </a:p>
        </p:txBody>
      </p:sp>
      <p:sp>
        <p:nvSpPr>
          <p:cNvPr id="59398" name="Rectangle 3"/>
          <p:cNvSpPr>
            <a:spLocks noGrp="1" noChangeArrowheads="1"/>
          </p:cNvSpPr>
          <p:nvPr>
            <p:ph type="body" idx="1"/>
          </p:nvPr>
        </p:nvSpPr>
        <p:spPr>
          <a:xfrm>
            <a:off x="0" y="1196975"/>
            <a:ext cx="5400675" cy="1536700"/>
          </a:xfrm>
        </p:spPr>
        <p:txBody>
          <a:bodyPr/>
          <a:lstStyle/>
          <a:p>
            <a:pPr>
              <a:spcBef>
                <a:spcPct val="0"/>
              </a:spcBef>
            </a:pPr>
            <a:r>
              <a:rPr lang="zh-CN" altLang="en-US" smtClean="0"/>
              <a:t>（</a:t>
            </a:r>
            <a:r>
              <a:rPr lang="en-US" altLang="zh-CN" smtClean="0"/>
              <a:t>3</a:t>
            </a:r>
            <a:r>
              <a:rPr lang="zh-CN" altLang="en-US" smtClean="0"/>
              <a:t>）对查询树进行优化 </a:t>
            </a:r>
          </a:p>
          <a:p>
            <a:pPr lvl="1">
              <a:spcBef>
                <a:spcPct val="0"/>
              </a:spcBef>
            </a:pPr>
            <a:r>
              <a:rPr lang="zh-CN" altLang="en-US" smtClean="0"/>
              <a:t>变换选择运算 </a:t>
            </a:r>
            <a:r>
              <a:rPr lang="en-US" altLang="zh-CN" smtClean="0"/>
              <a:t>,</a:t>
            </a:r>
            <a:r>
              <a:rPr lang="zh-CN" altLang="en-US" smtClean="0"/>
              <a:t>得到单独的</a:t>
            </a:r>
            <a:r>
              <a:rPr lang="en-US" altLang="zh-CN" smtClean="0"/>
              <a:t>4</a:t>
            </a:r>
            <a:r>
              <a:rPr lang="zh-CN" altLang="en-US" smtClean="0"/>
              <a:t>个选择操作 </a:t>
            </a:r>
            <a:r>
              <a:rPr lang="en-US" altLang="zh-CN" smtClean="0"/>
              <a:t>.</a:t>
            </a:r>
            <a:r>
              <a:rPr lang="zh-CN" altLang="en-US" smtClean="0"/>
              <a:t>尽可能将选择操作移到树的叶端 </a:t>
            </a:r>
            <a:endParaRPr lang="en-US" altLang="zh-CN" smtClean="0"/>
          </a:p>
        </p:txBody>
      </p:sp>
      <p:sp>
        <p:nvSpPr>
          <p:cNvPr id="59399" name="Rectangle 4"/>
          <p:cNvSpPr>
            <a:spLocks noChangeArrowheads="1"/>
          </p:cNvSpPr>
          <p:nvPr/>
        </p:nvSpPr>
        <p:spPr bwMode="auto">
          <a:xfrm>
            <a:off x="0" y="229552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59400" name="Rectangle 7"/>
          <p:cNvSpPr>
            <a:spLocks noChangeArrowheads="1"/>
          </p:cNvSpPr>
          <p:nvPr/>
        </p:nvSpPr>
        <p:spPr bwMode="auto">
          <a:xfrm>
            <a:off x="0" y="2395538"/>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59401" name="Rectangle 10"/>
          <p:cNvSpPr>
            <a:spLocks noChangeArrowheads="1"/>
          </p:cNvSpPr>
          <p:nvPr/>
        </p:nvSpPr>
        <p:spPr bwMode="auto">
          <a:xfrm>
            <a:off x="0" y="2395538"/>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graphicFrame>
        <p:nvGraphicFramePr>
          <p:cNvPr id="1649673" name="Object 9"/>
          <p:cNvGraphicFramePr>
            <a:graphicFrameLocks noChangeAspect="1"/>
          </p:cNvGraphicFramePr>
          <p:nvPr/>
        </p:nvGraphicFramePr>
        <p:xfrm>
          <a:off x="3008313" y="1052513"/>
          <a:ext cx="6897687" cy="5524500"/>
        </p:xfrm>
        <a:graphic>
          <a:graphicData uri="http://schemas.openxmlformats.org/presentationml/2006/ole">
            <mc:AlternateContent xmlns:mc="http://schemas.openxmlformats.org/markup-compatibility/2006">
              <mc:Choice xmlns:v="urn:schemas-microsoft-com:vml" Requires="v">
                <p:oleObj spid="_x0000_s59410" name="Visio" r:id="rId4" imgW="3292564" imgH="2644671" progId="Visio.Drawing.11">
                  <p:embed/>
                </p:oleObj>
              </mc:Choice>
              <mc:Fallback>
                <p:oleObj name="Visio" r:id="rId4" imgW="3292564" imgH="2644671" progId="Visio.Drawing.11">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8313" y="1052513"/>
                        <a:ext cx="6897687"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49675"/>
                                        </p:tgtEl>
                                        <p:attrNameLst>
                                          <p:attrName>style.visibility</p:attrName>
                                        </p:attrNameLst>
                                      </p:cBhvr>
                                      <p:to>
                                        <p:strVal val="visible"/>
                                      </p:to>
                                    </p:set>
                                    <p:animEffect transition="in" filter="blinds(horizontal)">
                                      <p:cBhvr>
                                        <p:cTn id="7" dur="500"/>
                                        <p:tgtEl>
                                          <p:spTgt spid="1649675"/>
                                        </p:tgtEl>
                                      </p:cBhvr>
                                    </p:animEffect>
                                  </p:childTnLst>
                                  <p:subTnLst>
                                    <p:set>
                                      <p:cBhvr override="childStyle">
                                        <p:cTn dur="1" fill="hold" display="0" masterRel="nextClick" afterEffect="1"/>
                                        <p:tgtEl>
                                          <p:spTgt spid="1649675"/>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649673"/>
                                        </p:tgtEl>
                                        <p:attrNameLst>
                                          <p:attrName>style.visibility</p:attrName>
                                        </p:attrNameLst>
                                      </p:cBhvr>
                                      <p:to>
                                        <p:strVal val="visible"/>
                                      </p:to>
                                    </p:set>
                                    <p:animEffect transition="in" filter="wipe(up)">
                                      <p:cBhvr>
                                        <p:cTn id="12" dur="1000"/>
                                        <p:tgtEl>
                                          <p:spTgt spid="1649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93DDB4A-15C2-4135-8235-DC68C21042B5}" type="slidenum">
              <a:rPr lang="zh-CN" altLang="en-US" sz="2000" smtClean="0"/>
              <a:pPr/>
              <a:t>57</a:t>
            </a:fld>
            <a:endParaRPr lang="en-US" altLang="zh-CN" sz="2000" smtClean="0"/>
          </a:p>
        </p:txBody>
      </p:sp>
      <p:sp>
        <p:nvSpPr>
          <p:cNvPr id="6041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1CF91CE-CEA3-4274-8F6F-D499D3FED277}" type="datetime1">
              <a:rPr lang="zh-CN" altLang="en-US" sz="1800" smtClean="0"/>
              <a:pPr/>
              <a:t>2018/5/9</a:t>
            </a:fld>
            <a:endParaRPr lang="en-US" altLang="zh-CN" sz="1000" smtClean="0"/>
          </a:p>
        </p:txBody>
      </p:sp>
      <p:sp>
        <p:nvSpPr>
          <p:cNvPr id="1650691" name="Rectangle 3"/>
          <p:cNvSpPr>
            <a:spLocks noGrp="1" noChangeArrowheads="1"/>
          </p:cNvSpPr>
          <p:nvPr>
            <p:ph type="title"/>
          </p:nvPr>
        </p:nvSpPr>
        <p:spPr/>
        <p:txBody>
          <a:bodyPr/>
          <a:lstStyle/>
          <a:p>
            <a:pPr>
              <a:defRPr/>
            </a:pPr>
            <a:r>
              <a:rPr lang="en-US" altLang="en-US" smtClean="0"/>
              <a:t>5.3.3	代数优化算法</a:t>
            </a:r>
            <a:endParaRPr lang="zh-CN" altLang="en-US" smtClean="0"/>
          </a:p>
        </p:txBody>
      </p:sp>
      <p:sp>
        <p:nvSpPr>
          <p:cNvPr id="60421" name="Rectangle 4"/>
          <p:cNvSpPr>
            <a:spLocks noGrp="1" noChangeArrowheads="1"/>
          </p:cNvSpPr>
          <p:nvPr>
            <p:ph type="body" idx="1"/>
          </p:nvPr>
        </p:nvSpPr>
        <p:spPr>
          <a:xfrm>
            <a:off x="-376238" y="1052513"/>
            <a:ext cx="5688013" cy="3457575"/>
          </a:xfrm>
        </p:spPr>
        <p:txBody>
          <a:bodyPr/>
          <a:lstStyle/>
          <a:p>
            <a:pPr lvl="1">
              <a:spcBef>
                <a:spcPct val="0"/>
              </a:spcBef>
            </a:pPr>
            <a:r>
              <a:rPr lang="zh-CN" altLang="en-US" smtClean="0"/>
              <a:t>（</a:t>
            </a:r>
            <a:r>
              <a:rPr lang="en-US" altLang="zh-CN" smtClean="0"/>
              <a:t>3</a:t>
            </a:r>
            <a:r>
              <a:rPr lang="zh-CN" altLang="en-US" smtClean="0"/>
              <a:t>）对查询树进行优化</a:t>
            </a:r>
            <a:r>
              <a:rPr lang="en-US" altLang="zh-CN" smtClean="0"/>
              <a:t>(</a:t>
            </a:r>
            <a:r>
              <a:rPr lang="zh-CN" altLang="en-US" smtClean="0"/>
              <a:t>续</a:t>
            </a:r>
            <a:r>
              <a:rPr lang="en-US" altLang="zh-CN" smtClean="0"/>
              <a:t>)</a:t>
            </a:r>
          </a:p>
          <a:p>
            <a:pPr lvl="2">
              <a:spcBef>
                <a:spcPct val="0"/>
              </a:spcBef>
            </a:pPr>
            <a:r>
              <a:rPr lang="zh-CN" altLang="en-US" smtClean="0"/>
              <a:t>根据算法</a:t>
            </a:r>
            <a:r>
              <a:rPr lang="en-US" altLang="zh-CN" smtClean="0"/>
              <a:t>5.1</a:t>
            </a:r>
            <a:r>
              <a:rPr lang="zh-CN" altLang="en-US" smtClean="0"/>
              <a:t>中的</a:t>
            </a:r>
            <a:r>
              <a:rPr lang="en-US" altLang="zh-CN" smtClean="0"/>
              <a:t>(5)</a:t>
            </a:r>
            <a:r>
              <a:rPr lang="zh-CN" altLang="en-US" smtClean="0"/>
              <a:t>，</a:t>
            </a:r>
          </a:p>
          <a:p>
            <a:pPr lvl="2">
              <a:spcBef>
                <a:spcPct val="0"/>
              </a:spcBef>
            </a:pPr>
            <a:r>
              <a:rPr lang="zh-CN" altLang="en-US" smtClean="0">
                <a:solidFill>
                  <a:srgbClr val="0000FF"/>
                </a:solidFill>
              </a:rPr>
              <a:t>每一双目运算</a:t>
            </a:r>
            <a:r>
              <a:rPr lang="en-US" altLang="zh-CN" smtClean="0">
                <a:solidFill>
                  <a:srgbClr val="0000FF"/>
                </a:solidFill>
              </a:rPr>
              <a:t>(×</a:t>
            </a:r>
            <a:r>
              <a:rPr lang="zh-CN" altLang="en-US" smtClean="0">
                <a:solidFill>
                  <a:srgbClr val="0000FF"/>
                </a:solidFill>
              </a:rPr>
              <a:t>，  </a:t>
            </a:r>
            <a:r>
              <a:rPr lang="en-US" altLang="zh-CN" smtClean="0">
                <a:solidFill>
                  <a:srgbClr val="0000FF"/>
                </a:solidFill>
              </a:rPr>
              <a:t>,∪,</a:t>
            </a:r>
            <a:r>
              <a:rPr lang="zh-CN" altLang="en-US" smtClean="0">
                <a:solidFill>
                  <a:srgbClr val="0000FF"/>
                </a:solidFill>
              </a:rPr>
              <a:t>－</a:t>
            </a:r>
            <a:r>
              <a:rPr lang="en-US" altLang="zh-CN" smtClean="0">
                <a:solidFill>
                  <a:srgbClr val="0000FF"/>
                </a:solidFill>
              </a:rPr>
              <a:t>)</a:t>
            </a:r>
            <a:r>
              <a:rPr lang="zh-CN" altLang="en-US" smtClean="0">
                <a:solidFill>
                  <a:srgbClr val="0000FF"/>
                </a:solidFill>
              </a:rPr>
              <a:t>和它所有的直接祖先为一组</a:t>
            </a:r>
            <a:r>
              <a:rPr lang="en-US" altLang="zh-CN" smtClean="0">
                <a:solidFill>
                  <a:srgbClr val="0000FF"/>
                </a:solidFill>
              </a:rPr>
              <a:t>(</a:t>
            </a:r>
            <a:r>
              <a:rPr lang="zh-CN" altLang="en-US" smtClean="0">
                <a:solidFill>
                  <a:srgbClr val="0000FF"/>
                </a:solidFill>
              </a:rPr>
              <a:t>这些直接祖先是</a:t>
            </a:r>
            <a:r>
              <a:rPr lang="en-US" altLang="zh-CN" smtClean="0">
                <a:solidFill>
                  <a:srgbClr val="0000FF"/>
                </a:solidFill>
                <a:sym typeface="Symbol" pitchFamily="18" charset="2"/>
              </a:rPr>
              <a:t></a:t>
            </a:r>
            <a:r>
              <a:rPr lang="en-US" altLang="zh-CN" smtClean="0">
                <a:solidFill>
                  <a:srgbClr val="0000FF"/>
                </a:solidFill>
              </a:rPr>
              <a:t>, </a:t>
            </a:r>
            <a:r>
              <a:rPr lang="zh-CN" altLang="en-US" smtClean="0">
                <a:solidFill>
                  <a:srgbClr val="0000FF"/>
                </a:solidFill>
                <a:sym typeface="Symbol" pitchFamily="18" charset="2"/>
              </a:rPr>
              <a:t></a:t>
            </a:r>
            <a:r>
              <a:rPr lang="zh-CN" altLang="en-US" smtClean="0">
                <a:solidFill>
                  <a:srgbClr val="0000FF"/>
                </a:solidFill>
              </a:rPr>
              <a:t>运算</a:t>
            </a:r>
            <a:r>
              <a:rPr lang="en-US" altLang="zh-CN" smtClean="0">
                <a:solidFill>
                  <a:srgbClr val="0000FF"/>
                </a:solidFill>
              </a:rPr>
              <a:t>)</a:t>
            </a:r>
          </a:p>
          <a:p>
            <a:pPr lvl="2">
              <a:spcBef>
                <a:spcPct val="0"/>
              </a:spcBef>
            </a:pPr>
            <a:r>
              <a:rPr lang="zh-CN" altLang="en-US" smtClean="0">
                <a:solidFill>
                  <a:srgbClr val="0000FF"/>
                </a:solidFill>
              </a:rPr>
              <a:t>如果其后代直到叶子全是单目运算，则也将它们并入该组</a:t>
            </a:r>
          </a:p>
          <a:p>
            <a:pPr lvl="2">
              <a:spcBef>
                <a:spcPct val="0"/>
              </a:spcBef>
            </a:pPr>
            <a:r>
              <a:rPr lang="zh-CN" altLang="en-US" smtClean="0"/>
              <a:t>把上述得到的语法树的内节点分组，得到优化后的查询树 </a:t>
            </a:r>
            <a:endParaRPr lang="en-US" altLang="zh-CN" smtClean="0"/>
          </a:p>
        </p:txBody>
      </p:sp>
      <p:sp>
        <p:nvSpPr>
          <p:cNvPr id="60422" name="Rectangle 5"/>
          <p:cNvSpPr>
            <a:spLocks noChangeArrowheads="1"/>
          </p:cNvSpPr>
          <p:nvPr/>
        </p:nvSpPr>
        <p:spPr bwMode="auto">
          <a:xfrm>
            <a:off x="0" y="229552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60423" name="Rectangle 6"/>
          <p:cNvSpPr>
            <a:spLocks noChangeArrowheads="1"/>
          </p:cNvSpPr>
          <p:nvPr/>
        </p:nvSpPr>
        <p:spPr bwMode="auto">
          <a:xfrm>
            <a:off x="0" y="2395538"/>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graphicFrame>
        <p:nvGraphicFramePr>
          <p:cNvPr id="60424" name="Object 7"/>
          <p:cNvGraphicFramePr>
            <a:graphicFrameLocks noChangeAspect="1"/>
          </p:cNvGraphicFramePr>
          <p:nvPr/>
        </p:nvGraphicFramePr>
        <p:xfrm>
          <a:off x="4016375" y="1295400"/>
          <a:ext cx="5889625" cy="5562600"/>
        </p:xfrm>
        <a:graphic>
          <a:graphicData uri="http://schemas.openxmlformats.org/presentationml/2006/ole">
            <mc:AlternateContent xmlns:mc="http://schemas.openxmlformats.org/markup-compatibility/2006">
              <mc:Choice xmlns:v="urn:schemas-microsoft-com:vml" Requires="v">
                <p:oleObj spid="_x0000_s60433" name="Visio" r:id="rId3" imgW="3391652" imgH="2824643" progId="Visio.Drawing.11">
                  <p:embed/>
                </p:oleObj>
              </mc:Choice>
              <mc:Fallback>
                <p:oleObj name="Visio" r:id="rId3" imgW="3391652" imgH="2824643"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6375" y="1295400"/>
                        <a:ext cx="588962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5" name="AutoShape 9"/>
          <p:cNvSpPr>
            <a:spLocks noChangeArrowheads="1"/>
          </p:cNvSpPr>
          <p:nvPr/>
        </p:nvSpPr>
        <p:spPr bwMode="auto">
          <a:xfrm rot="5400000">
            <a:off x="3575050" y="1782763"/>
            <a:ext cx="217488" cy="341312"/>
          </a:xfrm>
          <a:prstGeom prst="flowChartCollate">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D018047-B507-4A85-B2D5-3CBE7D447685}" type="slidenum">
              <a:rPr lang="zh-CN" altLang="en-US" sz="2000" smtClean="0"/>
              <a:pPr/>
              <a:t>58</a:t>
            </a:fld>
            <a:endParaRPr lang="en-US" altLang="zh-CN" sz="2000" smtClean="0"/>
          </a:p>
        </p:txBody>
      </p:sp>
      <p:sp>
        <p:nvSpPr>
          <p:cNvPr id="6144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2885E50-B8A9-44B8-B946-D1A4453186C8}" type="datetime1">
              <a:rPr lang="zh-CN" altLang="en-US" sz="1800" smtClean="0"/>
              <a:pPr/>
              <a:t>2018/5/9</a:t>
            </a:fld>
            <a:endParaRPr lang="en-US" altLang="zh-CN" sz="1000" smtClean="0"/>
          </a:p>
        </p:txBody>
      </p:sp>
      <p:sp>
        <p:nvSpPr>
          <p:cNvPr id="1651714" name="Rectangle 2"/>
          <p:cNvSpPr>
            <a:spLocks noGrp="1" noChangeArrowheads="1"/>
          </p:cNvSpPr>
          <p:nvPr>
            <p:ph type="title"/>
          </p:nvPr>
        </p:nvSpPr>
        <p:spPr>
          <a:xfrm>
            <a:off x="650875" y="311150"/>
            <a:ext cx="8820150" cy="603250"/>
          </a:xfrm>
        </p:spPr>
        <p:txBody>
          <a:bodyPr/>
          <a:lstStyle/>
          <a:p>
            <a:pPr defTabSz="914400">
              <a:defRPr/>
            </a:pPr>
            <a:r>
              <a:rPr lang="zh-CN" altLang="en-US" sz="4400" smtClean="0"/>
              <a:t>第5章  关系查询处理和查询优化</a:t>
            </a:r>
          </a:p>
        </p:txBody>
      </p:sp>
      <p:sp>
        <p:nvSpPr>
          <p:cNvPr id="61445" name="Rectangle 3"/>
          <p:cNvSpPr>
            <a:spLocks noGrp="1" noChangeArrowheads="1"/>
          </p:cNvSpPr>
          <p:nvPr>
            <p:ph type="body" idx="1"/>
          </p:nvPr>
        </p:nvSpPr>
        <p:spPr>
          <a:xfrm>
            <a:off x="650875" y="1143000"/>
            <a:ext cx="8820150" cy="3051175"/>
          </a:xfrm>
        </p:spPr>
        <p:txBody>
          <a:bodyPr/>
          <a:lstStyle/>
          <a:p>
            <a:r>
              <a:rPr lang="en-US" altLang="zh-CN" smtClean="0"/>
              <a:t>5.1	</a:t>
            </a:r>
            <a:r>
              <a:rPr lang="zh-CN" altLang="en-US" smtClean="0"/>
              <a:t>关系数据库系统的查询处理</a:t>
            </a:r>
          </a:p>
          <a:p>
            <a:r>
              <a:rPr lang="en-US" altLang="zh-CN" smtClean="0"/>
              <a:t>5.2	</a:t>
            </a:r>
            <a:r>
              <a:rPr lang="zh-CN" altLang="en-US" smtClean="0"/>
              <a:t>关系数据库系统的查询优化</a:t>
            </a:r>
          </a:p>
          <a:p>
            <a:r>
              <a:rPr lang="en-US" altLang="zh-CN" smtClean="0"/>
              <a:t>5.3	</a:t>
            </a:r>
            <a:r>
              <a:rPr lang="zh-CN" altLang="en-US" smtClean="0"/>
              <a:t>代数优化</a:t>
            </a:r>
          </a:p>
          <a:p>
            <a:r>
              <a:rPr lang="en-US" altLang="zh-CN" smtClean="0">
                <a:solidFill>
                  <a:srgbClr val="0000FF"/>
                </a:solidFill>
              </a:rPr>
              <a:t>5.4	</a:t>
            </a:r>
            <a:r>
              <a:rPr lang="zh-CN" altLang="en-US" smtClean="0">
                <a:solidFill>
                  <a:srgbClr val="0000FF"/>
                </a:solidFill>
              </a:rPr>
              <a:t>基于存取路径的优化</a:t>
            </a:r>
          </a:p>
          <a:p>
            <a:r>
              <a:rPr lang="en-US" altLang="zh-CN" smtClean="0"/>
              <a:t>5.5	</a:t>
            </a:r>
            <a:r>
              <a:rPr lang="zh-CN" altLang="en-US" smtClean="0"/>
              <a:t>基于代价估算的优化</a:t>
            </a:r>
          </a:p>
          <a:p>
            <a:r>
              <a:rPr lang="zh-CN" altLang="en-US" smtClean="0"/>
              <a:t>5.</a:t>
            </a:r>
            <a:r>
              <a:rPr lang="en-US" altLang="zh-CN" smtClean="0"/>
              <a:t>6	</a:t>
            </a:r>
            <a:r>
              <a:rPr lang="zh-CN" altLang="en-US" smtClean="0"/>
              <a:t>小结</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F7F40D54-4DE6-4937-9AFF-08C6A62BDB18}" type="slidenum">
              <a:rPr lang="zh-CN" altLang="en-US" sz="2000" smtClean="0"/>
              <a:pPr/>
              <a:t>59</a:t>
            </a:fld>
            <a:endParaRPr lang="en-US" altLang="zh-CN" sz="2000" smtClean="0"/>
          </a:p>
        </p:txBody>
      </p:sp>
      <p:sp>
        <p:nvSpPr>
          <p:cNvPr id="6246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77AAC78-38AD-4D60-A9FA-7605A31BEBC0}" type="datetime1">
              <a:rPr lang="zh-CN" altLang="en-US" sz="1800" smtClean="0"/>
              <a:pPr/>
              <a:t>2018/5/9</a:t>
            </a:fld>
            <a:endParaRPr lang="en-US" altLang="zh-CN" sz="1000" smtClean="0"/>
          </a:p>
        </p:txBody>
      </p:sp>
      <p:sp>
        <p:nvSpPr>
          <p:cNvPr id="1610754" name="Rectangle 2"/>
          <p:cNvSpPr>
            <a:spLocks noGrp="1" noChangeArrowheads="1"/>
          </p:cNvSpPr>
          <p:nvPr>
            <p:ph type="title"/>
          </p:nvPr>
        </p:nvSpPr>
        <p:spPr/>
        <p:txBody>
          <a:bodyPr/>
          <a:lstStyle/>
          <a:p>
            <a:pPr>
              <a:defRPr/>
            </a:pPr>
            <a:r>
              <a:rPr lang="en-US" altLang="en-US" smtClean="0"/>
              <a:t>5.4</a:t>
            </a:r>
            <a:r>
              <a:rPr lang="en-US" altLang="zh-CN" smtClean="0"/>
              <a:t> </a:t>
            </a:r>
            <a:r>
              <a:rPr lang="en-US" altLang="en-US" smtClean="0"/>
              <a:t>基于存取路径的优化</a:t>
            </a:r>
            <a:endParaRPr lang="zh-CN" altLang="en-US" smtClean="0"/>
          </a:p>
        </p:txBody>
      </p:sp>
      <p:sp>
        <p:nvSpPr>
          <p:cNvPr id="62469" name="Rectangle 3"/>
          <p:cNvSpPr>
            <a:spLocks noGrp="1" noChangeArrowheads="1"/>
          </p:cNvSpPr>
          <p:nvPr>
            <p:ph type="body" idx="1"/>
          </p:nvPr>
        </p:nvSpPr>
        <p:spPr>
          <a:xfrm>
            <a:off x="650875" y="1143000"/>
            <a:ext cx="8820150" cy="2603500"/>
          </a:xfrm>
        </p:spPr>
        <p:txBody>
          <a:bodyPr/>
          <a:lstStyle/>
          <a:p>
            <a:r>
              <a:rPr lang="zh-CN" altLang="en-US" smtClean="0"/>
              <a:t>代数优化改变查询语句中操作的次序和组合，不涉及底层的存取路径</a:t>
            </a:r>
          </a:p>
          <a:p>
            <a:r>
              <a:rPr lang="zh-CN" altLang="en-US" smtClean="0"/>
              <a:t>对于一个查询语句有许多存取方案，它们的执行效率不同， 仅仅进行代数优化是不够的 </a:t>
            </a:r>
          </a:p>
          <a:p>
            <a:r>
              <a:rPr lang="zh-CN" altLang="en-US" smtClean="0"/>
              <a:t>物理优化就是要选择高效合理的操作算法或存取路径</a:t>
            </a:r>
            <a:r>
              <a:rPr lang="en-US" altLang="zh-CN" smtClean="0"/>
              <a:t>,</a:t>
            </a:r>
            <a:r>
              <a:rPr lang="zh-CN" altLang="en-US" smtClean="0"/>
              <a:t>求得优化的查询计划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849F2210-738C-4D31-893D-82DCD45593DC}" type="slidenum">
              <a:rPr lang="zh-CN" altLang="en-US" sz="2000" smtClean="0"/>
              <a:pPr/>
              <a:t>6</a:t>
            </a:fld>
            <a:endParaRPr lang="en-US" altLang="zh-CN" sz="2000" smtClean="0"/>
          </a:p>
        </p:txBody>
      </p:sp>
      <p:sp>
        <p:nvSpPr>
          <p:cNvPr id="819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67C33DC-04FC-42FD-B540-1E637DF71FE8}" type="datetime1">
              <a:rPr lang="zh-CN" altLang="en-US" sz="1800" smtClean="0"/>
              <a:pPr/>
              <a:t>2018/5/9</a:t>
            </a:fld>
            <a:endParaRPr lang="en-US" altLang="zh-CN" sz="1000" smtClean="0"/>
          </a:p>
        </p:txBody>
      </p:sp>
      <p:sp>
        <p:nvSpPr>
          <p:cNvPr id="1626114" name="Rectangle 2"/>
          <p:cNvSpPr>
            <a:spLocks noGrp="1" noChangeArrowheads="1"/>
          </p:cNvSpPr>
          <p:nvPr>
            <p:ph type="title"/>
          </p:nvPr>
        </p:nvSpPr>
        <p:spPr/>
        <p:txBody>
          <a:bodyPr/>
          <a:lstStyle/>
          <a:p>
            <a:pPr>
              <a:defRPr/>
            </a:pPr>
            <a:r>
              <a:rPr lang="en-US" altLang="en-US" smtClean="0"/>
              <a:t>5.1.2	执行查询操作的基本算法</a:t>
            </a:r>
            <a:endParaRPr lang="zh-CN" altLang="en-US" smtClean="0"/>
          </a:p>
        </p:txBody>
      </p:sp>
      <p:sp>
        <p:nvSpPr>
          <p:cNvPr id="8197" name="Rectangle 3"/>
          <p:cNvSpPr>
            <a:spLocks noGrp="1" noChangeArrowheads="1"/>
          </p:cNvSpPr>
          <p:nvPr>
            <p:ph type="body" idx="1"/>
          </p:nvPr>
        </p:nvSpPr>
        <p:spPr>
          <a:xfrm>
            <a:off x="650875" y="1143000"/>
            <a:ext cx="8820150" cy="1984375"/>
          </a:xfrm>
        </p:spPr>
        <p:txBody>
          <a:bodyPr/>
          <a:lstStyle/>
          <a:p>
            <a:r>
              <a:rPr lang="en-US" altLang="zh-CN" smtClean="0"/>
              <a:t>1.	</a:t>
            </a:r>
            <a:r>
              <a:rPr lang="zh-CN" altLang="en-US" smtClean="0"/>
              <a:t>选择操作的实现</a:t>
            </a:r>
          </a:p>
          <a:p>
            <a:r>
              <a:rPr lang="en-US" altLang="zh-CN" smtClean="0"/>
              <a:t>2.	</a:t>
            </a:r>
            <a:r>
              <a:rPr lang="zh-CN" altLang="en-US" smtClean="0"/>
              <a:t>连接操作的实现</a:t>
            </a:r>
          </a:p>
          <a:p>
            <a:r>
              <a:rPr lang="en-US" altLang="zh-CN" smtClean="0"/>
              <a:t>3.	</a:t>
            </a:r>
            <a:r>
              <a:rPr lang="zh-CN" altLang="en-US" smtClean="0"/>
              <a:t>投影操作的实现</a:t>
            </a:r>
          </a:p>
          <a:p>
            <a:r>
              <a:rPr lang="en-US" altLang="zh-CN" smtClean="0"/>
              <a:t>4.	</a:t>
            </a:r>
            <a:r>
              <a:rPr lang="zh-CN" altLang="en-US" smtClean="0"/>
              <a:t>集合运算的实现</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4E54805-000A-407E-BAEF-F27DB183B5A9}" type="slidenum">
              <a:rPr lang="zh-CN" altLang="en-US" sz="2000" smtClean="0"/>
              <a:pPr/>
              <a:t>60</a:t>
            </a:fld>
            <a:endParaRPr lang="en-US" altLang="zh-CN" sz="2000" smtClean="0"/>
          </a:p>
        </p:txBody>
      </p:sp>
      <p:sp>
        <p:nvSpPr>
          <p:cNvPr id="6349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768666F-6A22-4F99-8C04-9BF2CDDBE05F}" type="datetime1">
              <a:rPr lang="zh-CN" altLang="en-US" sz="1800" smtClean="0"/>
              <a:pPr/>
              <a:t>2018/5/9</a:t>
            </a:fld>
            <a:endParaRPr lang="en-US" altLang="zh-CN" sz="1000" smtClean="0"/>
          </a:p>
        </p:txBody>
      </p:sp>
      <p:sp>
        <p:nvSpPr>
          <p:cNvPr id="1612802" name="Rectangle 2"/>
          <p:cNvSpPr>
            <a:spLocks noGrp="1" noChangeArrowheads="1"/>
          </p:cNvSpPr>
          <p:nvPr>
            <p:ph type="title"/>
          </p:nvPr>
        </p:nvSpPr>
        <p:spPr/>
        <p:txBody>
          <a:bodyPr/>
          <a:lstStyle/>
          <a:p>
            <a:pPr>
              <a:defRPr/>
            </a:pPr>
            <a:r>
              <a:rPr lang="en-US" altLang="zh-CN" smtClean="0"/>
              <a:t>1.	</a:t>
            </a:r>
            <a:r>
              <a:rPr lang="zh-CN" altLang="en-US" smtClean="0"/>
              <a:t>选择操作的启发式规则</a:t>
            </a:r>
          </a:p>
        </p:txBody>
      </p:sp>
      <p:sp>
        <p:nvSpPr>
          <p:cNvPr id="63493" name="Rectangle 3"/>
          <p:cNvSpPr>
            <a:spLocks noGrp="1" noChangeArrowheads="1"/>
          </p:cNvSpPr>
          <p:nvPr>
            <p:ph type="body" idx="1"/>
          </p:nvPr>
        </p:nvSpPr>
        <p:spPr>
          <a:xfrm>
            <a:off x="650875" y="1143000"/>
            <a:ext cx="8820150" cy="5140325"/>
          </a:xfrm>
        </p:spPr>
        <p:txBody>
          <a:bodyPr/>
          <a:lstStyle/>
          <a:p>
            <a:pPr>
              <a:lnSpc>
                <a:spcPct val="80000"/>
              </a:lnSpc>
            </a:pPr>
            <a:r>
              <a:rPr lang="en-US" altLang="zh-CN" smtClean="0"/>
              <a:t>(1) </a:t>
            </a:r>
            <a:r>
              <a:rPr lang="zh-CN" altLang="en-US" smtClean="0"/>
              <a:t>对于小关系，使用全表顺序扫描，即使选择列上有索引 </a:t>
            </a:r>
          </a:p>
          <a:p>
            <a:pPr>
              <a:lnSpc>
                <a:spcPct val="80000"/>
              </a:lnSpc>
              <a:buFont typeface="Wingdings" pitchFamily="2" charset="2"/>
              <a:buNone/>
            </a:pPr>
            <a:r>
              <a:rPr lang="zh-CN" altLang="en-US" smtClean="0"/>
              <a:t>对于大关系，启发式规则有：</a:t>
            </a:r>
          </a:p>
          <a:p>
            <a:pPr>
              <a:lnSpc>
                <a:spcPct val="80000"/>
              </a:lnSpc>
            </a:pPr>
            <a:r>
              <a:rPr lang="en-US" altLang="zh-CN" smtClean="0"/>
              <a:t>(2)</a:t>
            </a:r>
            <a:r>
              <a:rPr lang="zh-CN" altLang="en-US" smtClean="0"/>
              <a:t>对于选择条件是“主键</a:t>
            </a:r>
            <a:r>
              <a:rPr lang="en-US" altLang="zh-CN" smtClean="0"/>
              <a:t>=</a:t>
            </a:r>
            <a:r>
              <a:rPr lang="zh-CN" altLang="en-US" smtClean="0"/>
              <a:t>值”的查询，查询结果最多是一个元组，可以选择主键索引 </a:t>
            </a:r>
          </a:p>
          <a:p>
            <a:pPr>
              <a:lnSpc>
                <a:spcPct val="80000"/>
              </a:lnSpc>
            </a:pPr>
            <a:r>
              <a:rPr lang="en-US" altLang="zh-CN" smtClean="0"/>
              <a:t>(3) </a:t>
            </a:r>
            <a:r>
              <a:rPr lang="zh-CN" altLang="en-US" smtClean="0"/>
              <a:t>对于选择条件是“非主属性</a:t>
            </a:r>
            <a:r>
              <a:rPr lang="en-US" altLang="zh-CN" smtClean="0"/>
              <a:t>=</a:t>
            </a:r>
            <a:r>
              <a:rPr lang="zh-CN" altLang="en-US" smtClean="0"/>
              <a:t>值”的查询，并且选择列上有索引</a:t>
            </a:r>
          </a:p>
          <a:p>
            <a:pPr lvl="1">
              <a:lnSpc>
                <a:spcPct val="80000"/>
              </a:lnSpc>
            </a:pPr>
            <a:r>
              <a:rPr lang="zh-CN" altLang="en-US" smtClean="0"/>
              <a:t>要估算查询结果的元组数目</a:t>
            </a:r>
          </a:p>
          <a:p>
            <a:pPr lvl="2">
              <a:lnSpc>
                <a:spcPct val="80000"/>
              </a:lnSpc>
            </a:pPr>
            <a:r>
              <a:rPr lang="zh-CN" altLang="en-US" smtClean="0"/>
              <a:t>如果比例较小</a:t>
            </a:r>
            <a:r>
              <a:rPr lang="en-US" altLang="zh-CN" smtClean="0"/>
              <a:t>(&lt;10%)</a:t>
            </a:r>
            <a:r>
              <a:rPr lang="zh-CN" altLang="en-US" smtClean="0"/>
              <a:t>可以使用索引扫描方法</a:t>
            </a:r>
          </a:p>
          <a:p>
            <a:pPr lvl="2">
              <a:lnSpc>
                <a:spcPct val="80000"/>
              </a:lnSpc>
            </a:pPr>
            <a:r>
              <a:rPr lang="zh-CN" altLang="en-US" smtClean="0"/>
              <a:t>否则还是使用全表顺序扫描</a:t>
            </a:r>
          </a:p>
          <a:p>
            <a:pPr>
              <a:lnSpc>
                <a:spcPct val="80000"/>
              </a:lnSpc>
            </a:pPr>
            <a:r>
              <a:rPr lang="en-US" altLang="zh-CN" smtClean="0"/>
              <a:t>(4)</a:t>
            </a:r>
            <a:r>
              <a:rPr lang="zh-CN" altLang="en-US" smtClean="0"/>
              <a:t>对于选择条件是属性上的非等值查询或者范围查询</a:t>
            </a:r>
            <a:r>
              <a:rPr lang="en-US" altLang="zh-CN" smtClean="0"/>
              <a:t>,</a:t>
            </a:r>
            <a:r>
              <a:rPr lang="zh-CN" altLang="en-US" smtClean="0"/>
              <a:t>并且选择列上有索引， 与</a:t>
            </a:r>
            <a:r>
              <a:rPr lang="en-US" altLang="zh-CN" smtClean="0"/>
              <a:t>(3)</a:t>
            </a:r>
            <a:r>
              <a:rPr lang="zh-CN" altLang="en-US" smtClean="0"/>
              <a:t>类似</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44D2DEC-409F-4310-A7A6-7B43048F780F}" type="slidenum">
              <a:rPr lang="zh-CN" altLang="en-US" sz="2000" smtClean="0"/>
              <a:pPr/>
              <a:t>61</a:t>
            </a:fld>
            <a:endParaRPr lang="en-US" altLang="zh-CN" sz="2000" smtClean="0"/>
          </a:p>
        </p:txBody>
      </p:sp>
      <p:sp>
        <p:nvSpPr>
          <p:cNvPr id="6451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F2C1FFA-6EA4-45FA-A903-35ED5BDCFDF0}" type="datetime1">
              <a:rPr lang="zh-CN" altLang="en-US" sz="1800" smtClean="0"/>
              <a:pPr/>
              <a:t>2018/5/9</a:t>
            </a:fld>
            <a:endParaRPr lang="en-US" altLang="zh-CN" sz="1000" smtClean="0"/>
          </a:p>
        </p:txBody>
      </p:sp>
      <p:sp>
        <p:nvSpPr>
          <p:cNvPr id="1613826" name="Rectangle 2"/>
          <p:cNvSpPr>
            <a:spLocks noGrp="1" noChangeArrowheads="1"/>
          </p:cNvSpPr>
          <p:nvPr>
            <p:ph type="title"/>
          </p:nvPr>
        </p:nvSpPr>
        <p:spPr/>
        <p:txBody>
          <a:bodyPr/>
          <a:lstStyle/>
          <a:p>
            <a:pPr>
              <a:defRPr/>
            </a:pPr>
            <a:r>
              <a:rPr lang="en-US" altLang="zh-CN" smtClean="0"/>
              <a:t>1.	</a:t>
            </a:r>
            <a:r>
              <a:rPr lang="zh-CN" altLang="en-US" smtClean="0"/>
              <a:t>选择操作的启发式规则</a:t>
            </a:r>
          </a:p>
        </p:txBody>
      </p:sp>
      <p:sp>
        <p:nvSpPr>
          <p:cNvPr id="64517" name="Rectangle 3"/>
          <p:cNvSpPr>
            <a:spLocks noGrp="1" noChangeArrowheads="1"/>
          </p:cNvSpPr>
          <p:nvPr>
            <p:ph type="body" idx="1"/>
          </p:nvPr>
        </p:nvSpPr>
        <p:spPr>
          <a:xfrm>
            <a:off x="650875" y="1143000"/>
            <a:ext cx="8820150" cy="3968750"/>
          </a:xfrm>
        </p:spPr>
        <p:txBody>
          <a:bodyPr/>
          <a:lstStyle/>
          <a:p>
            <a:r>
              <a:rPr lang="en-US" altLang="zh-CN" smtClean="0"/>
              <a:t>(5) </a:t>
            </a:r>
            <a:r>
              <a:rPr lang="zh-CN" altLang="en-US" smtClean="0"/>
              <a:t>对于用</a:t>
            </a:r>
            <a:r>
              <a:rPr lang="en-US" altLang="zh-CN" smtClean="0"/>
              <a:t>AND</a:t>
            </a:r>
            <a:r>
              <a:rPr lang="zh-CN" altLang="en-US" smtClean="0"/>
              <a:t>连接的合取选择条件</a:t>
            </a:r>
          </a:p>
          <a:p>
            <a:pPr lvl="1"/>
            <a:r>
              <a:rPr lang="zh-CN" altLang="en-US" smtClean="0"/>
              <a:t>如果有涉及这些属性的组合索引</a:t>
            </a:r>
          </a:p>
          <a:p>
            <a:pPr lvl="2"/>
            <a:r>
              <a:rPr lang="zh-CN" altLang="en-US" smtClean="0"/>
              <a:t>优先采用组合索引扫描方法</a:t>
            </a:r>
          </a:p>
          <a:p>
            <a:pPr lvl="1"/>
            <a:r>
              <a:rPr lang="zh-CN" altLang="en-US" smtClean="0"/>
              <a:t>如果某些属性上有一般的索引</a:t>
            </a:r>
          </a:p>
          <a:p>
            <a:pPr lvl="2"/>
            <a:r>
              <a:rPr lang="zh-CN" altLang="en-US" smtClean="0"/>
              <a:t>则可以用索引扫描方法</a:t>
            </a:r>
          </a:p>
          <a:p>
            <a:pPr lvl="2"/>
            <a:r>
              <a:rPr lang="zh-CN" altLang="en-US" smtClean="0"/>
              <a:t>否则使用全表顺序扫描。</a:t>
            </a:r>
          </a:p>
          <a:p>
            <a:r>
              <a:rPr lang="en-US" altLang="zh-CN" smtClean="0"/>
              <a:t>(6) </a:t>
            </a:r>
            <a:r>
              <a:rPr lang="zh-CN" altLang="en-US" smtClean="0"/>
              <a:t>对于用</a:t>
            </a:r>
            <a:r>
              <a:rPr lang="en-US" altLang="zh-CN" smtClean="0"/>
              <a:t>OR</a:t>
            </a:r>
            <a:r>
              <a:rPr lang="zh-CN" altLang="en-US" smtClean="0"/>
              <a:t>连接的析取选择条件，一般使用全表顺序扫描</a:t>
            </a:r>
            <a:endParaRPr lang="en-US" altLang="zh-CN"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0A4B3C86-9C7A-49DE-8EC5-4CD259E8E756}" type="slidenum">
              <a:rPr lang="zh-CN" altLang="en-US" sz="2000" smtClean="0"/>
              <a:pPr/>
              <a:t>62</a:t>
            </a:fld>
            <a:endParaRPr lang="en-US" altLang="zh-CN" sz="2000" smtClean="0"/>
          </a:p>
        </p:txBody>
      </p:sp>
      <p:sp>
        <p:nvSpPr>
          <p:cNvPr id="6553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E59D211B-4400-4121-8C14-83A874F620CE}" type="datetime1">
              <a:rPr lang="zh-CN" altLang="en-US" sz="1800" smtClean="0"/>
              <a:pPr/>
              <a:t>2018/5/9</a:t>
            </a:fld>
            <a:endParaRPr lang="en-US" altLang="zh-CN" sz="1000" smtClean="0"/>
          </a:p>
        </p:txBody>
      </p:sp>
      <p:sp>
        <p:nvSpPr>
          <p:cNvPr id="1558530" name="Rectangle 2"/>
          <p:cNvSpPr>
            <a:spLocks noGrp="1" noChangeArrowheads="1"/>
          </p:cNvSpPr>
          <p:nvPr>
            <p:ph type="title"/>
          </p:nvPr>
        </p:nvSpPr>
        <p:spPr/>
        <p:txBody>
          <a:bodyPr/>
          <a:lstStyle/>
          <a:p>
            <a:pPr defTabSz="914400">
              <a:defRPr/>
            </a:pPr>
            <a:r>
              <a:rPr lang="en-US" altLang="zh-CN" smtClean="0"/>
              <a:t>2.	</a:t>
            </a:r>
            <a:r>
              <a:rPr lang="zh-CN" altLang="en-US" smtClean="0"/>
              <a:t>连接操作的启发式规则</a:t>
            </a:r>
          </a:p>
        </p:txBody>
      </p:sp>
      <p:sp>
        <p:nvSpPr>
          <p:cNvPr id="65541" name="Rectangle 3"/>
          <p:cNvSpPr>
            <a:spLocks noGrp="1" noChangeArrowheads="1"/>
          </p:cNvSpPr>
          <p:nvPr>
            <p:ph type="body" idx="1"/>
          </p:nvPr>
        </p:nvSpPr>
        <p:spPr>
          <a:xfrm>
            <a:off x="650875" y="1143000"/>
            <a:ext cx="8820150" cy="3051175"/>
          </a:xfrm>
        </p:spPr>
        <p:txBody>
          <a:bodyPr/>
          <a:lstStyle/>
          <a:p>
            <a:pPr marL="342900" indent="-342900" defTabSz="914400"/>
            <a:r>
              <a:rPr lang="en-US" altLang="zh-CN" smtClean="0"/>
              <a:t>(1) </a:t>
            </a:r>
            <a:r>
              <a:rPr lang="zh-CN" altLang="en-US" smtClean="0"/>
              <a:t>如果两个表都已经按照连接属性排序</a:t>
            </a:r>
          </a:p>
          <a:p>
            <a:pPr marL="742950" lvl="1" indent="-285750" defTabSz="914400"/>
            <a:r>
              <a:rPr lang="zh-CN" altLang="en-US" smtClean="0"/>
              <a:t>选用排序</a:t>
            </a:r>
            <a:r>
              <a:rPr lang="en-US" altLang="zh-CN" smtClean="0"/>
              <a:t>-</a:t>
            </a:r>
            <a:r>
              <a:rPr lang="zh-CN" altLang="en-US" smtClean="0"/>
              <a:t>合并方法</a:t>
            </a:r>
          </a:p>
          <a:p>
            <a:pPr marL="342900" indent="-342900" defTabSz="914400"/>
            <a:r>
              <a:rPr lang="en-US" altLang="zh-CN" smtClean="0"/>
              <a:t>(2) </a:t>
            </a:r>
            <a:r>
              <a:rPr lang="zh-CN" altLang="en-US" smtClean="0"/>
              <a:t>如果一个表在连接属性上有索引</a:t>
            </a:r>
          </a:p>
          <a:p>
            <a:pPr marL="742950" lvl="1" indent="-285750" defTabSz="914400"/>
            <a:r>
              <a:rPr lang="zh-CN" altLang="en-US" smtClean="0"/>
              <a:t> 选用索引连接方法</a:t>
            </a:r>
          </a:p>
          <a:p>
            <a:pPr marL="342900" indent="-342900" defTabSz="914400"/>
            <a:r>
              <a:rPr lang="en-US" altLang="zh-CN" smtClean="0"/>
              <a:t>(3) </a:t>
            </a:r>
            <a:r>
              <a:rPr lang="zh-CN" altLang="en-US" smtClean="0"/>
              <a:t>如果上面两个规则都不适用，其中一个表较小</a:t>
            </a:r>
          </a:p>
          <a:p>
            <a:pPr marL="742950" lvl="1" indent="-285750" defTabSz="914400"/>
            <a:r>
              <a:rPr lang="zh-CN" altLang="en-US" smtClean="0"/>
              <a:t> 选用</a:t>
            </a:r>
            <a:r>
              <a:rPr lang="en-US" altLang="zh-CN" smtClean="0"/>
              <a:t>Hash join</a:t>
            </a:r>
            <a:r>
              <a:rPr lang="zh-CN" altLang="en-US" smtClean="0"/>
              <a:t>方法</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0B97C2C-AC8B-4204-AD53-E815791C8EC2}" type="slidenum">
              <a:rPr lang="zh-CN" altLang="en-US" sz="2000" smtClean="0"/>
              <a:pPr/>
              <a:t>63</a:t>
            </a:fld>
            <a:endParaRPr lang="en-US" altLang="zh-CN" sz="2000" smtClean="0"/>
          </a:p>
        </p:txBody>
      </p:sp>
      <p:sp>
        <p:nvSpPr>
          <p:cNvPr id="66563" name="日期占位符 5"/>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CF3E7FC-B79C-497B-9654-22E379FAE723}" type="datetime1">
              <a:rPr lang="zh-CN" altLang="en-US" sz="1800" smtClean="0"/>
              <a:pPr/>
              <a:t>2018/5/9</a:t>
            </a:fld>
            <a:endParaRPr lang="en-US" altLang="zh-CN" sz="1000" smtClean="0"/>
          </a:p>
        </p:txBody>
      </p:sp>
      <p:sp>
        <p:nvSpPr>
          <p:cNvPr id="1614850" name="Rectangle 2"/>
          <p:cNvSpPr>
            <a:spLocks noGrp="1" noChangeArrowheads="1"/>
          </p:cNvSpPr>
          <p:nvPr>
            <p:ph type="title"/>
          </p:nvPr>
        </p:nvSpPr>
        <p:spPr/>
        <p:txBody>
          <a:bodyPr/>
          <a:lstStyle/>
          <a:p>
            <a:pPr defTabSz="914400">
              <a:defRPr/>
            </a:pPr>
            <a:r>
              <a:rPr lang="en-US" altLang="zh-CN" smtClean="0"/>
              <a:t>2.	</a:t>
            </a:r>
            <a:r>
              <a:rPr lang="zh-CN" altLang="en-US" smtClean="0"/>
              <a:t>连接操作的启发式规则</a:t>
            </a:r>
          </a:p>
        </p:txBody>
      </p:sp>
      <p:sp>
        <p:nvSpPr>
          <p:cNvPr id="66565" name="Rectangle 3"/>
          <p:cNvSpPr>
            <a:spLocks noGrp="1" noChangeArrowheads="1"/>
          </p:cNvSpPr>
          <p:nvPr>
            <p:ph type="body" sz="half" idx="1"/>
          </p:nvPr>
        </p:nvSpPr>
        <p:spPr>
          <a:xfrm>
            <a:off x="650875" y="1143000"/>
            <a:ext cx="8982075" cy="5429250"/>
          </a:xfrm>
        </p:spPr>
        <p:txBody>
          <a:bodyPr/>
          <a:lstStyle/>
          <a:p>
            <a:pPr marL="342900" indent="-342900" defTabSz="914400"/>
            <a:r>
              <a:rPr lang="en-US" altLang="zh-CN" sz="2500" smtClean="0"/>
              <a:t>(4) </a:t>
            </a:r>
            <a:r>
              <a:rPr lang="zh-CN" altLang="en-US" sz="2500" smtClean="0"/>
              <a:t>可以选用嵌套循环方法，并选择其中较小的表，确切地讲是</a:t>
            </a:r>
            <a:r>
              <a:rPr lang="zh-CN" altLang="en-US" sz="2500" smtClean="0">
                <a:solidFill>
                  <a:srgbClr val="FF0000"/>
                </a:solidFill>
              </a:rPr>
              <a:t>占用存储块数较少的表，作为外表（外循环的表）</a:t>
            </a:r>
            <a:r>
              <a:rPr lang="zh-CN" altLang="en-US" sz="2500" smtClean="0"/>
              <a:t>。</a:t>
            </a:r>
          </a:p>
          <a:p>
            <a:pPr marL="342900" indent="-342900" defTabSz="914400"/>
            <a:r>
              <a:rPr lang="zh-CN" altLang="en-US" sz="2500" smtClean="0"/>
              <a:t>理由：</a:t>
            </a:r>
          </a:p>
          <a:p>
            <a:pPr marL="742950" lvl="1" indent="-285750" defTabSz="914400"/>
            <a:r>
              <a:rPr lang="zh-CN" altLang="en-US" smtClean="0"/>
              <a:t>设连接表</a:t>
            </a:r>
            <a:r>
              <a:rPr lang="en-US" altLang="zh-CN" smtClean="0"/>
              <a:t>R</a:t>
            </a:r>
            <a:r>
              <a:rPr lang="zh-CN" altLang="en-US" smtClean="0"/>
              <a:t>与</a:t>
            </a:r>
            <a:r>
              <a:rPr lang="en-US" altLang="zh-CN" smtClean="0"/>
              <a:t>S</a:t>
            </a:r>
            <a:r>
              <a:rPr lang="zh-CN" altLang="en-US" smtClean="0"/>
              <a:t>分别占用的块数为</a:t>
            </a:r>
            <a:r>
              <a:rPr lang="en-US" altLang="zh-CN" smtClean="0"/>
              <a:t>Br</a:t>
            </a:r>
            <a:r>
              <a:rPr lang="zh-CN" altLang="en-US" smtClean="0"/>
              <a:t>与</a:t>
            </a:r>
            <a:r>
              <a:rPr lang="en-US" altLang="zh-CN" smtClean="0"/>
              <a:t>Bs</a:t>
            </a:r>
          </a:p>
          <a:p>
            <a:pPr marL="742950" lvl="1" indent="-285750" defTabSz="914400"/>
            <a:r>
              <a:rPr lang="zh-CN" altLang="en-US" smtClean="0"/>
              <a:t>连接操作使用的内存缓冲区块数为</a:t>
            </a:r>
            <a:r>
              <a:rPr lang="en-US" altLang="zh-CN" smtClean="0"/>
              <a:t>K</a:t>
            </a:r>
          </a:p>
          <a:p>
            <a:pPr marL="742950" lvl="1" indent="-285750" defTabSz="914400"/>
            <a:r>
              <a:rPr lang="zh-CN" altLang="en-US" smtClean="0"/>
              <a:t>分配</a:t>
            </a:r>
            <a:r>
              <a:rPr lang="en-US" altLang="zh-CN" smtClean="0"/>
              <a:t>K-1</a:t>
            </a:r>
            <a:r>
              <a:rPr lang="zh-CN" altLang="en-US" smtClean="0"/>
              <a:t>块给外表</a:t>
            </a:r>
          </a:p>
          <a:p>
            <a:pPr marL="742950" lvl="1" indent="-285750" defTabSz="914400"/>
            <a:r>
              <a:rPr lang="zh-CN" altLang="en-US" smtClean="0"/>
              <a:t>如果</a:t>
            </a:r>
            <a:r>
              <a:rPr lang="en-US" altLang="zh-CN" smtClean="0"/>
              <a:t>R</a:t>
            </a:r>
            <a:r>
              <a:rPr lang="zh-CN" altLang="en-US" smtClean="0"/>
              <a:t>为外表，则嵌套循环法存取的块数为         </a:t>
            </a:r>
            <a:endParaRPr lang="en-US" altLang="zh-CN" smtClean="0"/>
          </a:p>
          <a:p>
            <a:pPr marL="742950" lvl="1" indent="-285750" defTabSz="914400"/>
            <a:endParaRPr lang="en-US" altLang="zh-CN" smtClean="0"/>
          </a:p>
          <a:p>
            <a:pPr marL="742950" lvl="1" indent="-285750" defTabSz="914400"/>
            <a:endParaRPr lang="en-US" altLang="zh-CN" smtClean="0"/>
          </a:p>
          <a:p>
            <a:pPr marL="742950" lvl="1" indent="-285750" defTabSz="914400"/>
            <a:endParaRPr lang="en-US" altLang="zh-CN" smtClean="0"/>
          </a:p>
          <a:p>
            <a:pPr marL="742950" lvl="1" indent="-285750" defTabSz="914400"/>
            <a:r>
              <a:rPr lang="zh-CN" altLang="en-US" smtClean="0"/>
              <a:t>显然应该选块数小的表作为外表 </a:t>
            </a:r>
          </a:p>
        </p:txBody>
      </p:sp>
      <p:graphicFrame>
        <p:nvGraphicFramePr>
          <p:cNvPr id="66566" name="Object 4"/>
          <p:cNvGraphicFramePr>
            <a:graphicFrameLocks noGrp="1" noChangeAspect="1"/>
          </p:cNvGraphicFramePr>
          <p:nvPr>
            <p:ph sz="half" idx="2"/>
          </p:nvPr>
        </p:nvGraphicFramePr>
        <p:xfrm>
          <a:off x="2144713" y="4652963"/>
          <a:ext cx="2879725" cy="1352550"/>
        </p:xfrm>
        <a:graphic>
          <a:graphicData uri="http://schemas.openxmlformats.org/presentationml/2006/ole">
            <mc:AlternateContent xmlns:mc="http://schemas.openxmlformats.org/markup-compatibility/2006">
              <mc:Choice xmlns:v="urn:schemas-microsoft-com:vml" Requires="v">
                <p:oleObj spid="_x0000_s66574" name="Equation" r:id="rId3" imgW="837836" imgH="393529" progId="Equation.DSMT4">
                  <p:embed/>
                </p:oleObj>
              </mc:Choice>
              <mc:Fallback>
                <p:oleObj name="Equation" r:id="rId3" imgW="837836" imgH="39352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4713" y="4652963"/>
                        <a:ext cx="2879725" cy="135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214F846-1CBD-4743-B8FF-C02ABD6A5A36}" type="slidenum">
              <a:rPr lang="zh-CN" altLang="en-US" sz="2000" smtClean="0"/>
              <a:pPr/>
              <a:t>64</a:t>
            </a:fld>
            <a:endParaRPr lang="en-US" altLang="zh-CN" sz="2000" smtClean="0"/>
          </a:p>
        </p:txBody>
      </p:sp>
      <p:sp>
        <p:nvSpPr>
          <p:cNvPr id="6758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84F89F69-9E34-4F10-92F1-2763C5806A23}" type="datetime1">
              <a:rPr lang="zh-CN" altLang="en-US" sz="1800" smtClean="0"/>
              <a:pPr/>
              <a:t>2018/5/9</a:t>
            </a:fld>
            <a:endParaRPr lang="en-US" altLang="zh-CN" sz="1000" smtClean="0"/>
          </a:p>
        </p:txBody>
      </p:sp>
      <p:sp>
        <p:nvSpPr>
          <p:cNvPr id="1567746" name="Rectangle 2"/>
          <p:cNvSpPr>
            <a:spLocks noGrp="1" noChangeArrowheads="1"/>
          </p:cNvSpPr>
          <p:nvPr>
            <p:ph type="title"/>
          </p:nvPr>
        </p:nvSpPr>
        <p:spPr/>
        <p:txBody>
          <a:bodyPr/>
          <a:lstStyle/>
          <a:p>
            <a:pPr>
              <a:defRPr/>
            </a:pPr>
            <a:r>
              <a:rPr lang="en-US" altLang="en-US" smtClean="0"/>
              <a:t>5.5</a:t>
            </a:r>
            <a:r>
              <a:rPr lang="en-US" altLang="zh-CN" smtClean="0"/>
              <a:t> </a:t>
            </a:r>
            <a:r>
              <a:rPr lang="en-US" altLang="en-US" smtClean="0"/>
              <a:t>基于代价估算的优化</a:t>
            </a:r>
            <a:endParaRPr lang="zh-CN" altLang="en-US" smtClean="0"/>
          </a:p>
        </p:txBody>
      </p:sp>
      <p:sp>
        <p:nvSpPr>
          <p:cNvPr id="1567747" name="Rectangle 3"/>
          <p:cNvSpPr>
            <a:spLocks noGrp="1" noChangeArrowheads="1"/>
          </p:cNvSpPr>
          <p:nvPr>
            <p:ph type="body" idx="1"/>
          </p:nvPr>
        </p:nvSpPr>
        <p:spPr>
          <a:xfrm>
            <a:off x="650875" y="1143000"/>
            <a:ext cx="8910638" cy="5551488"/>
          </a:xfrm>
        </p:spPr>
        <p:txBody>
          <a:bodyPr/>
          <a:lstStyle/>
          <a:p>
            <a:pPr>
              <a:lnSpc>
                <a:spcPct val="100000"/>
              </a:lnSpc>
              <a:spcBef>
                <a:spcPct val="0"/>
              </a:spcBef>
            </a:pPr>
            <a:r>
              <a:rPr lang="zh-CN" altLang="en-US" smtClean="0"/>
              <a:t>启发式规则优化是定性的选择，适合解释执行的系统</a:t>
            </a:r>
          </a:p>
          <a:p>
            <a:pPr lvl="1">
              <a:lnSpc>
                <a:spcPct val="100000"/>
              </a:lnSpc>
              <a:spcBef>
                <a:spcPct val="0"/>
              </a:spcBef>
            </a:pPr>
            <a:r>
              <a:rPr lang="zh-CN" altLang="en-US" smtClean="0"/>
              <a:t>解释执行的系统，优化开销包含在查询总开销之中 </a:t>
            </a:r>
          </a:p>
          <a:p>
            <a:pPr>
              <a:lnSpc>
                <a:spcPct val="100000"/>
              </a:lnSpc>
              <a:spcBef>
                <a:spcPct val="0"/>
              </a:spcBef>
            </a:pPr>
            <a:r>
              <a:rPr lang="zh-CN" altLang="en-US" smtClean="0"/>
              <a:t>编译执行的系统中查询优化和查询执行是分开的</a:t>
            </a:r>
          </a:p>
          <a:p>
            <a:pPr lvl="1">
              <a:lnSpc>
                <a:spcPct val="100000"/>
              </a:lnSpc>
              <a:spcBef>
                <a:spcPct val="0"/>
              </a:spcBef>
            </a:pPr>
            <a:r>
              <a:rPr lang="zh-CN" altLang="en-US" smtClean="0"/>
              <a:t>可以采用精细复杂一些的基于代价的优化方法 </a:t>
            </a:r>
          </a:p>
          <a:p>
            <a:pPr>
              <a:lnSpc>
                <a:spcPct val="100000"/>
              </a:lnSpc>
              <a:spcBef>
                <a:spcPct val="0"/>
              </a:spcBef>
            </a:pPr>
            <a:r>
              <a:rPr lang="zh-CN" altLang="en-US" smtClean="0"/>
              <a:t>影响查询执行代价的因素主要有：</a:t>
            </a:r>
          </a:p>
          <a:p>
            <a:pPr lvl="1">
              <a:lnSpc>
                <a:spcPct val="100000"/>
              </a:lnSpc>
              <a:spcBef>
                <a:spcPct val="0"/>
              </a:spcBef>
            </a:pPr>
            <a:r>
              <a:rPr lang="zh-CN" altLang="en-US" smtClean="0"/>
              <a:t>访问存储器的代价：搜索、读和写二级存储器（主要是磁盘）上的数据库的代价</a:t>
            </a:r>
          </a:p>
          <a:p>
            <a:pPr lvl="1">
              <a:lnSpc>
                <a:spcPct val="100000"/>
              </a:lnSpc>
              <a:spcBef>
                <a:spcPct val="0"/>
              </a:spcBef>
            </a:pPr>
            <a:r>
              <a:rPr lang="zh-CN" altLang="en-US" smtClean="0"/>
              <a:t>存储代价：存储在查询执行时生成的中间文件的代价</a:t>
            </a:r>
          </a:p>
          <a:p>
            <a:pPr lvl="1">
              <a:lnSpc>
                <a:spcPct val="100000"/>
              </a:lnSpc>
              <a:spcBef>
                <a:spcPct val="0"/>
              </a:spcBef>
            </a:pPr>
            <a:r>
              <a:rPr lang="zh-CN" altLang="en-US" smtClean="0"/>
              <a:t>计算代价：在查询执行时对内存操作的代价，包括搜索元组、排序元组、合并元组、计算等。</a:t>
            </a:r>
          </a:p>
          <a:p>
            <a:pPr lvl="1">
              <a:lnSpc>
                <a:spcPct val="100000"/>
              </a:lnSpc>
              <a:spcBef>
                <a:spcPct val="0"/>
              </a:spcBef>
            </a:pPr>
            <a:r>
              <a:rPr lang="zh-CN" altLang="en-US" smtClean="0"/>
              <a:t>内存使用代价：查询执行需要的内存缓冲区数目。</a:t>
            </a:r>
          </a:p>
          <a:p>
            <a:pPr lvl="1">
              <a:lnSpc>
                <a:spcPct val="100000"/>
              </a:lnSpc>
              <a:spcBef>
                <a:spcPct val="0"/>
              </a:spcBef>
            </a:pPr>
            <a:r>
              <a:rPr lang="zh-CN" altLang="en-US" smtClean="0"/>
              <a:t>通信代价：查询过程中数据在不同数据库节点传送的代价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67747">
                                            <p:txEl>
                                              <p:pRg st="0" end="0"/>
                                            </p:txEl>
                                          </p:spTgt>
                                        </p:tgtEl>
                                        <p:attrNameLst>
                                          <p:attrName>style.visibility</p:attrName>
                                        </p:attrNameLst>
                                      </p:cBhvr>
                                      <p:to>
                                        <p:strVal val="visible"/>
                                      </p:to>
                                    </p:set>
                                    <p:animEffect transition="in" filter="wipe(up)">
                                      <p:cBhvr>
                                        <p:cTn id="7" dur="1000"/>
                                        <p:tgtEl>
                                          <p:spTgt spid="1567747">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567747">
                                            <p:txEl>
                                              <p:pRg st="1" end="1"/>
                                            </p:txEl>
                                          </p:spTgt>
                                        </p:tgtEl>
                                        <p:attrNameLst>
                                          <p:attrName>style.visibility</p:attrName>
                                        </p:attrNameLst>
                                      </p:cBhvr>
                                      <p:to>
                                        <p:strVal val="visible"/>
                                      </p:to>
                                    </p:set>
                                    <p:animEffect transition="in" filter="wipe(up)">
                                      <p:cBhvr>
                                        <p:cTn id="11" dur="1000"/>
                                        <p:tgtEl>
                                          <p:spTgt spid="156774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567747">
                                            <p:txEl>
                                              <p:pRg st="2" end="2"/>
                                            </p:txEl>
                                          </p:spTgt>
                                        </p:tgtEl>
                                        <p:attrNameLst>
                                          <p:attrName>style.visibility</p:attrName>
                                        </p:attrNameLst>
                                      </p:cBhvr>
                                      <p:to>
                                        <p:strVal val="visible"/>
                                      </p:to>
                                    </p:set>
                                    <p:animEffect transition="in" filter="wipe(up)">
                                      <p:cBhvr>
                                        <p:cTn id="16" dur="1000"/>
                                        <p:tgtEl>
                                          <p:spTgt spid="1567747">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567747">
                                            <p:txEl>
                                              <p:pRg st="3" end="3"/>
                                            </p:txEl>
                                          </p:spTgt>
                                        </p:tgtEl>
                                        <p:attrNameLst>
                                          <p:attrName>style.visibility</p:attrName>
                                        </p:attrNameLst>
                                      </p:cBhvr>
                                      <p:to>
                                        <p:strVal val="visible"/>
                                      </p:to>
                                    </p:set>
                                    <p:animEffect transition="in" filter="wipe(up)">
                                      <p:cBhvr>
                                        <p:cTn id="19" dur="1000"/>
                                        <p:tgtEl>
                                          <p:spTgt spid="1567747">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567747">
                                            <p:txEl>
                                              <p:pRg st="4" end="4"/>
                                            </p:txEl>
                                          </p:spTgt>
                                        </p:tgtEl>
                                        <p:attrNameLst>
                                          <p:attrName>style.visibility</p:attrName>
                                        </p:attrNameLst>
                                      </p:cBhvr>
                                      <p:to>
                                        <p:strVal val="visible"/>
                                      </p:to>
                                    </p:set>
                                    <p:animEffect transition="in" filter="wipe(up)">
                                      <p:cBhvr>
                                        <p:cTn id="24" dur="1000"/>
                                        <p:tgtEl>
                                          <p:spTgt spid="1567747">
                                            <p:txEl>
                                              <p:pRg st="4" end="4"/>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567747">
                                            <p:txEl>
                                              <p:pRg st="5" end="5"/>
                                            </p:txEl>
                                          </p:spTgt>
                                        </p:tgtEl>
                                        <p:attrNameLst>
                                          <p:attrName>style.visibility</p:attrName>
                                        </p:attrNameLst>
                                      </p:cBhvr>
                                      <p:to>
                                        <p:strVal val="visible"/>
                                      </p:to>
                                    </p:set>
                                    <p:animEffect transition="in" filter="wipe(up)">
                                      <p:cBhvr>
                                        <p:cTn id="27" dur="1000"/>
                                        <p:tgtEl>
                                          <p:spTgt spid="1567747">
                                            <p:txEl>
                                              <p:pRg st="5" end="5"/>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567747">
                                            <p:txEl>
                                              <p:pRg st="6" end="6"/>
                                            </p:txEl>
                                          </p:spTgt>
                                        </p:tgtEl>
                                        <p:attrNameLst>
                                          <p:attrName>style.visibility</p:attrName>
                                        </p:attrNameLst>
                                      </p:cBhvr>
                                      <p:to>
                                        <p:strVal val="visible"/>
                                      </p:to>
                                    </p:set>
                                    <p:animEffect transition="in" filter="wipe(up)">
                                      <p:cBhvr>
                                        <p:cTn id="30" dur="1000"/>
                                        <p:tgtEl>
                                          <p:spTgt spid="1567747">
                                            <p:txEl>
                                              <p:pRg st="6" end="6"/>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567747">
                                            <p:txEl>
                                              <p:pRg st="7" end="7"/>
                                            </p:txEl>
                                          </p:spTgt>
                                        </p:tgtEl>
                                        <p:attrNameLst>
                                          <p:attrName>style.visibility</p:attrName>
                                        </p:attrNameLst>
                                      </p:cBhvr>
                                      <p:to>
                                        <p:strVal val="visible"/>
                                      </p:to>
                                    </p:set>
                                    <p:animEffect transition="in" filter="wipe(up)">
                                      <p:cBhvr>
                                        <p:cTn id="33" dur="1000"/>
                                        <p:tgtEl>
                                          <p:spTgt spid="1567747">
                                            <p:txEl>
                                              <p:pRg st="7" end="7"/>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567747">
                                            <p:txEl>
                                              <p:pRg st="8" end="8"/>
                                            </p:txEl>
                                          </p:spTgt>
                                        </p:tgtEl>
                                        <p:attrNameLst>
                                          <p:attrName>style.visibility</p:attrName>
                                        </p:attrNameLst>
                                      </p:cBhvr>
                                      <p:to>
                                        <p:strVal val="visible"/>
                                      </p:to>
                                    </p:set>
                                    <p:animEffect transition="in" filter="wipe(up)">
                                      <p:cBhvr>
                                        <p:cTn id="36" dur="1000"/>
                                        <p:tgtEl>
                                          <p:spTgt spid="1567747">
                                            <p:txEl>
                                              <p:pRg st="8" end="8"/>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567747">
                                            <p:txEl>
                                              <p:pRg st="9" end="9"/>
                                            </p:txEl>
                                          </p:spTgt>
                                        </p:tgtEl>
                                        <p:attrNameLst>
                                          <p:attrName>style.visibility</p:attrName>
                                        </p:attrNameLst>
                                      </p:cBhvr>
                                      <p:to>
                                        <p:strVal val="visible"/>
                                      </p:to>
                                    </p:set>
                                    <p:animEffect transition="in" filter="wipe(up)">
                                      <p:cBhvr>
                                        <p:cTn id="39" dur="1000"/>
                                        <p:tgtEl>
                                          <p:spTgt spid="15677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74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E2940A38-DD68-41E5-AC30-8C80658EC3F3}" type="slidenum">
              <a:rPr lang="zh-CN" altLang="en-US" sz="2000" smtClean="0"/>
              <a:pPr/>
              <a:t>65</a:t>
            </a:fld>
            <a:endParaRPr lang="en-US" altLang="zh-CN" sz="2000" smtClean="0"/>
          </a:p>
        </p:txBody>
      </p:sp>
      <p:sp>
        <p:nvSpPr>
          <p:cNvPr id="6861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99700BD-1A7A-4E0C-9349-A0B1145941CE}" type="datetime1">
              <a:rPr lang="zh-CN" altLang="en-US" sz="1800" smtClean="0"/>
              <a:pPr/>
              <a:t>2018/5/9</a:t>
            </a:fld>
            <a:endParaRPr lang="en-US" altLang="zh-CN" sz="1000" smtClean="0"/>
          </a:p>
        </p:txBody>
      </p:sp>
      <p:sp>
        <p:nvSpPr>
          <p:cNvPr id="1560578" name="Rectangle 2"/>
          <p:cNvSpPr>
            <a:spLocks noGrp="1" noChangeArrowheads="1"/>
          </p:cNvSpPr>
          <p:nvPr>
            <p:ph type="title"/>
          </p:nvPr>
        </p:nvSpPr>
        <p:spPr/>
        <p:txBody>
          <a:bodyPr/>
          <a:lstStyle/>
          <a:p>
            <a:pPr defTabSz="914400">
              <a:defRPr/>
            </a:pPr>
            <a:r>
              <a:rPr lang="zh-CN" altLang="en-US" smtClean="0"/>
              <a:t>统计信息</a:t>
            </a:r>
          </a:p>
        </p:txBody>
      </p:sp>
      <p:sp>
        <p:nvSpPr>
          <p:cNvPr id="68613" name="Rectangle 3"/>
          <p:cNvSpPr>
            <a:spLocks noGrp="1" noChangeArrowheads="1"/>
          </p:cNvSpPr>
          <p:nvPr>
            <p:ph type="body" idx="1"/>
          </p:nvPr>
        </p:nvSpPr>
        <p:spPr>
          <a:xfrm>
            <a:off x="650875" y="1143000"/>
            <a:ext cx="8820150" cy="4502150"/>
          </a:xfrm>
        </p:spPr>
        <p:txBody>
          <a:bodyPr/>
          <a:lstStyle/>
          <a:p>
            <a:r>
              <a:rPr lang="en-US" altLang="zh-CN" smtClean="0"/>
              <a:t>基于代价的优化方法要计算各种操作算法的执行代价，与数据库的状态密切相关 </a:t>
            </a:r>
          </a:p>
          <a:p>
            <a:endParaRPr lang="en-US" altLang="zh-CN" smtClean="0"/>
          </a:p>
          <a:p>
            <a:pPr>
              <a:buFont typeface="Wingdings" pitchFamily="2" charset="2"/>
              <a:buNone/>
            </a:pPr>
            <a:r>
              <a:rPr lang="en-US" altLang="zh-CN" smtClean="0"/>
              <a:t>数据字典中存储的优化器需要的统计信息： </a:t>
            </a:r>
          </a:p>
          <a:p>
            <a:r>
              <a:rPr lang="en-US" altLang="zh-CN" smtClean="0"/>
              <a:t>1. 对每个基本表</a:t>
            </a:r>
          </a:p>
          <a:p>
            <a:pPr lvl="1"/>
            <a:r>
              <a:rPr lang="en-US" altLang="zh-CN" smtClean="0"/>
              <a:t>该表的元组总数(N)</a:t>
            </a:r>
          </a:p>
          <a:p>
            <a:pPr lvl="1"/>
            <a:r>
              <a:rPr lang="en-US" altLang="zh-CN" smtClean="0"/>
              <a:t>元组长度(l)</a:t>
            </a:r>
          </a:p>
          <a:p>
            <a:pPr lvl="1"/>
            <a:r>
              <a:rPr lang="en-US" altLang="zh-CN" smtClean="0"/>
              <a:t>占用的块数(B)</a:t>
            </a:r>
          </a:p>
          <a:p>
            <a:pPr lvl="1"/>
            <a:r>
              <a:rPr lang="en-US" altLang="zh-CN" smtClean="0"/>
              <a:t>占用的溢出块数(BO)</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089B6D0E-444D-4E59-9BA5-0A8A8AF4295B}" type="slidenum">
              <a:rPr lang="zh-CN" altLang="en-US" sz="2000" smtClean="0"/>
              <a:pPr/>
              <a:t>66</a:t>
            </a:fld>
            <a:endParaRPr lang="en-US" altLang="zh-CN" sz="2000" smtClean="0"/>
          </a:p>
        </p:txBody>
      </p:sp>
      <p:sp>
        <p:nvSpPr>
          <p:cNvPr id="6963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15B26A5-9650-41C1-8934-E211ABB0133B}" type="datetime1">
              <a:rPr lang="zh-CN" altLang="en-US" sz="1800" smtClean="0"/>
              <a:pPr/>
              <a:t>2018/5/9</a:t>
            </a:fld>
            <a:endParaRPr lang="en-US" altLang="zh-CN" sz="1000" smtClean="0"/>
          </a:p>
        </p:txBody>
      </p:sp>
      <p:sp>
        <p:nvSpPr>
          <p:cNvPr id="1615874" name="Rectangle 2"/>
          <p:cNvSpPr>
            <a:spLocks noGrp="1" noChangeArrowheads="1"/>
          </p:cNvSpPr>
          <p:nvPr>
            <p:ph type="title"/>
          </p:nvPr>
        </p:nvSpPr>
        <p:spPr/>
        <p:txBody>
          <a:bodyPr/>
          <a:lstStyle/>
          <a:p>
            <a:pPr defTabSz="914400">
              <a:defRPr/>
            </a:pPr>
            <a:r>
              <a:rPr lang="zh-CN" altLang="en-US" smtClean="0"/>
              <a:t>统计信息</a:t>
            </a:r>
          </a:p>
        </p:txBody>
      </p:sp>
      <p:sp>
        <p:nvSpPr>
          <p:cNvPr id="69637" name="Rectangle 3"/>
          <p:cNvSpPr>
            <a:spLocks noGrp="1" noChangeArrowheads="1"/>
          </p:cNvSpPr>
          <p:nvPr>
            <p:ph type="body" idx="1"/>
          </p:nvPr>
        </p:nvSpPr>
        <p:spPr>
          <a:xfrm>
            <a:off x="650875" y="1143000"/>
            <a:ext cx="8820150" cy="5246688"/>
          </a:xfrm>
        </p:spPr>
        <p:txBody>
          <a:bodyPr/>
          <a:lstStyle/>
          <a:p>
            <a:pPr>
              <a:lnSpc>
                <a:spcPct val="80000"/>
              </a:lnSpc>
              <a:buFont typeface="Wingdings" pitchFamily="2" charset="2"/>
              <a:buNone/>
            </a:pPr>
            <a:r>
              <a:rPr lang="en-US" altLang="zh-CN" smtClean="0"/>
              <a:t>数据字典中存储的优化器需要的统计信息(</a:t>
            </a:r>
            <a:r>
              <a:rPr lang="zh-CN" altLang="en-US" smtClean="0"/>
              <a:t>续</a:t>
            </a:r>
            <a:r>
              <a:rPr lang="en-US" altLang="zh-CN" smtClean="0"/>
              <a:t>)： </a:t>
            </a:r>
          </a:p>
          <a:p>
            <a:pPr>
              <a:lnSpc>
                <a:spcPct val="80000"/>
              </a:lnSpc>
            </a:pPr>
            <a:r>
              <a:rPr lang="en-US" altLang="zh-CN" smtClean="0"/>
              <a:t>2. </a:t>
            </a:r>
            <a:r>
              <a:rPr lang="zh-CN" altLang="en-US" smtClean="0"/>
              <a:t>对基表的每个列</a:t>
            </a:r>
          </a:p>
          <a:p>
            <a:pPr lvl="1">
              <a:lnSpc>
                <a:spcPct val="80000"/>
              </a:lnSpc>
            </a:pPr>
            <a:r>
              <a:rPr lang="zh-CN" altLang="en-US" smtClean="0"/>
              <a:t>该列不同值的个数</a:t>
            </a:r>
            <a:r>
              <a:rPr lang="en-US" altLang="zh-CN" smtClean="0"/>
              <a:t>(</a:t>
            </a:r>
            <a:r>
              <a:rPr lang="en-US" altLang="zh-CN" i="1" smtClean="0"/>
              <a:t>m</a:t>
            </a:r>
            <a:r>
              <a:rPr lang="en-US" altLang="zh-CN" smtClean="0"/>
              <a:t>)</a:t>
            </a:r>
          </a:p>
          <a:p>
            <a:pPr lvl="1">
              <a:lnSpc>
                <a:spcPct val="80000"/>
              </a:lnSpc>
            </a:pPr>
            <a:r>
              <a:rPr lang="zh-CN" altLang="en-US" smtClean="0"/>
              <a:t>选择率</a:t>
            </a:r>
            <a:r>
              <a:rPr lang="en-US" altLang="zh-CN" smtClean="0"/>
              <a:t>(</a:t>
            </a:r>
            <a:r>
              <a:rPr lang="en-US" altLang="zh-CN" i="1" smtClean="0"/>
              <a:t>f</a:t>
            </a:r>
            <a:r>
              <a:rPr lang="en-US" altLang="zh-CN" smtClean="0"/>
              <a:t>)</a:t>
            </a:r>
          </a:p>
          <a:p>
            <a:pPr lvl="2">
              <a:lnSpc>
                <a:spcPct val="80000"/>
              </a:lnSpc>
            </a:pPr>
            <a:r>
              <a:rPr lang="zh-CN" altLang="en-US" smtClean="0"/>
              <a:t>如果不同值的分布是均匀的，</a:t>
            </a:r>
            <a:r>
              <a:rPr lang="en-US" altLang="zh-CN" i="1" smtClean="0"/>
              <a:t>f</a:t>
            </a:r>
            <a:r>
              <a:rPr lang="zh-CN" altLang="en-US" smtClean="0"/>
              <a:t>＝</a:t>
            </a:r>
            <a:r>
              <a:rPr lang="en-US" altLang="zh-CN" smtClean="0"/>
              <a:t>1/</a:t>
            </a:r>
            <a:r>
              <a:rPr lang="en-US" altLang="zh-CN" i="1" smtClean="0"/>
              <a:t>m</a:t>
            </a:r>
          </a:p>
          <a:p>
            <a:pPr lvl="2">
              <a:lnSpc>
                <a:spcPct val="80000"/>
              </a:lnSpc>
            </a:pPr>
            <a:r>
              <a:rPr lang="zh-CN" altLang="en-US" smtClean="0"/>
              <a:t>如果不同值的分布不均匀，</a:t>
            </a:r>
          </a:p>
          <a:p>
            <a:pPr lvl="2">
              <a:lnSpc>
                <a:spcPct val="80000"/>
              </a:lnSpc>
              <a:buFont typeface="Wingdings" pitchFamily="2" charset="2"/>
              <a:buNone/>
            </a:pPr>
            <a:r>
              <a:rPr lang="zh-CN" altLang="en-US" smtClean="0"/>
              <a:t>则每个值的选择率</a:t>
            </a:r>
            <a:r>
              <a:rPr lang="en-US" altLang="zh-CN" i="1" smtClean="0"/>
              <a:t>f</a:t>
            </a:r>
            <a:r>
              <a:rPr lang="zh-CN" altLang="en-US" smtClean="0"/>
              <a:t> ＝具有该值的元组数</a:t>
            </a:r>
            <a:r>
              <a:rPr lang="en-US" altLang="zh-CN" smtClean="0"/>
              <a:t>/N</a:t>
            </a:r>
          </a:p>
          <a:p>
            <a:pPr lvl="1">
              <a:lnSpc>
                <a:spcPct val="80000"/>
              </a:lnSpc>
            </a:pPr>
            <a:r>
              <a:rPr lang="zh-CN" altLang="en-US" smtClean="0"/>
              <a:t>该列最大值</a:t>
            </a:r>
          </a:p>
          <a:p>
            <a:pPr lvl="1">
              <a:lnSpc>
                <a:spcPct val="80000"/>
              </a:lnSpc>
            </a:pPr>
            <a:r>
              <a:rPr lang="zh-CN" altLang="en-US" smtClean="0"/>
              <a:t>该列最小值</a:t>
            </a:r>
          </a:p>
          <a:p>
            <a:pPr lvl="1">
              <a:lnSpc>
                <a:spcPct val="80000"/>
              </a:lnSpc>
            </a:pPr>
            <a:r>
              <a:rPr lang="zh-CN" altLang="en-US" smtClean="0"/>
              <a:t>该列上是否已经建立了索引</a:t>
            </a:r>
          </a:p>
          <a:p>
            <a:pPr lvl="1">
              <a:lnSpc>
                <a:spcPct val="80000"/>
              </a:lnSpc>
            </a:pPr>
            <a:r>
              <a:rPr lang="zh-CN" altLang="en-US" smtClean="0"/>
              <a:t>索引类型</a:t>
            </a:r>
            <a:r>
              <a:rPr lang="en-US" altLang="zh-CN" smtClean="0"/>
              <a:t>(B+</a:t>
            </a:r>
            <a:r>
              <a:rPr lang="zh-CN" altLang="en-US" smtClean="0"/>
              <a:t>树索引、</a:t>
            </a:r>
            <a:r>
              <a:rPr lang="en-US" altLang="zh-CN" smtClean="0"/>
              <a:t>Hash</a:t>
            </a:r>
            <a:r>
              <a:rPr lang="zh-CN" altLang="en-US" smtClean="0"/>
              <a:t>索引、聚集索引</a:t>
            </a:r>
            <a:r>
              <a:rPr lang="en-US" altLang="zh-CN" smtClean="0"/>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299FA31-8256-4FB5-9131-66B7F5EEA8D3}" type="slidenum">
              <a:rPr lang="zh-CN" altLang="en-US" sz="2000" smtClean="0"/>
              <a:pPr/>
              <a:t>67</a:t>
            </a:fld>
            <a:endParaRPr lang="en-US" altLang="zh-CN" sz="2000" smtClean="0"/>
          </a:p>
        </p:txBody>
      </p:sp>
      <p:sp>
        <p:nvSpPr>
          <p:cNvPr id="7065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1C39F68-9611-43CD-9266-70D6A47ADEF2}" type="datetime1">
              <a:rPr lang="zh-CN" altLang="en-US" sz="1800" smtClean="0"/>
              <a:pPr/>
              <a:t>2018/5/9</a:t>
            </a:fld>
            <a:endParaRPr lang="en-US" altLang="zh-CN" sz="1000" smtClean="0"/>
          </a:p>
        </p:txBody>
      </p:sp>
      <p:sp>
        <p:nvSpPr>
          <p:cNvPr id="1616898" name="Rectangle 2"/>
          <p:cNvSpPr>
            <a:spLocks noGrp="1" noChangeArrowheads="1"/>
          </p:cNvSpPr>
          <p:nvPr>
            <p:ph type="title"/>
          </p:nvPr>
        </p:nvSpPr>
        <p:spPr/>
        <p:txBody>
          <a:bodyPr/>
          <a:lstStyle/>
          <a:p>
            <a:pPr defTabSz="914400">
              <a:defRPr/>
            </a:pPr>
            <a:r>
              <a:rPr lang="zh-CN" altLang="en-US" smtClean="0"/>
              <a:t>统计信息</a:t>
            </a:r>
          </a:p>
        </p:txBody>
      </p:sp>
      <p:sp>
        <p:nvSpPr>
          <p:cNvPr id="70661" name="Rectangle 3"/>
          <p:cNvSpPr>
            <a:spLocks noGrp="1" noChangeArrowheads="1"/>
          </p:cNvSpPr>
          <p:nvPr>
            <p:ph type="body" idx="1"/>
          </p:nvPr>
        </p:nvSpPr>
        <p:spPr>
          <a:xfrm>
            <a:off x="650875" y="1143000"/>
            <a:ext cx="8820150" cy="3051175"/>
          </a:xfrm>
        </p:spPr>
        <p:txBody>
          <a:bodyPr/>
          <a:lstStyle/>
          <a:p>
            <a:pPr>
              <a:buFont typeface="Wingdings" pitchFamily="2" charset="2"/>
              <a:buNone/>
            </a:pPr>
            <a:r>
              <a:rPr lang="en-US" altLang="zh-CN" smtClean="0"/>
              <a:t>数据字典中存储的优化器需要的统计信息(</a:t>
            </a:r>
            <a:r>
              <a:rPr lang="zh-CN" altLang="en-US" smtClean="0"/>
              <a:t>续</a:t>
            </a:r>
            <a:r>
              <a:rPr lang="en-US" altLang="zh-CN" smtClean="0"/>
              <a:t>)： </a:t>
            </a:r>
          </a:p>
          <a:p>
            <a:r>
              <a:rPr lang="en-US" altLang="zh-CN" smtClean="0"/>
              <a:t>3. 对索引(如B+树索引)</a:t>
            </a:r>
          </a:p>
          <a:p>
            <a:pPr lvl="1"/>
            <a:r>
              <a:rPr lang="en-US" altLang="zh-CN" smtClean="0"/>
              <a:t>索引的层数(L)</a:t>
            </a:r>
          </a:p>
          <a:p>
            <a:pPr lvl="1"/>
            <a:r>
              <a:rPr lang="en-US" altLang="zh-CN" smtClean="0"/>
              <a:t>不同索引值的个数</a:t>
            </a:r>
          </a:p>
          <a:p>
            <a:pPr lvl="1"/>
            <a:r>
              <a:rPr lang="en-US" altLang="zh-CN" smtClean="0"/>
              <a:t>索引的选择基数S(有S个元组具有某个索引值)</a:t>
            </a:r>
          </a:p>
          <a:p>
            <a:pPr lvl="1"/>
            <a:r>
              <a:rPr lang="en-US" altLang="zh-CN" smtClean="0"/>
              <a:t>索引的叶结点数(Y)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EC043D44-993F-43BE-A6FE-CEBC7CEC2D68}" type="slidenum">
              <a:rPr lang="zh-CN" altLang="en-US" sz="2000" smtClean="0"/>
              <a:pPr/>
              <a:t>68</a:t>
            </a:fld>
            <a:endParaRPr lang="en-US" altLang="zh-CN" sz="2000" smtClean="0"/>
          </a:p>
        </p:txBody>
      </p:sp>
      <p:sp>
        <p:nvSpPr>
          <p:cNvPr id="7168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DDE9A30-74DE-4718-BC96-BFE7C3E55942}" type="datetime1">
              <a:rPr lang="zh-CN" altLang="en-US" sz="1800" smtClean="0"/>
              <a:pPr/>
              <a:t>2018/5/9</a:t>
            </a:fld>
            <a:endParaRPr lang="en-US" altLang="zh-CN" sz="1000" smtClean="0"/>
          </a:p>
        </p:txBody>
      </p:sp>
      <p:sp>
        <p:nvSpPr>
          <p:cNvPr id="1617922" name="Rectangle 2"/>
          <p:cNvSpPr>
            <a:spLocks noGrp="1" noChangeArrowheads="1"/>
          </p:cNvSpPr>
          <p:nvPr>
            <p:ph type="title"/>
          </p:nvPr>
        </p:nvSpPr>
        <p:spPr/>
        <p:txBody>
          <a:bodyPr/>
          <a:lstStyle/>
          <a:p>
            <a:pPr>
              <a:defRPr/>
            </a:pPr>
            <a:r>
              <a:rPr lang="en-US" altLang="zh-CN" smtClean="0"/>
              <a:t>5.5.2	</a:t>
            </a:r>
            <a:r>
              <a:rPr lang="zh-CN" altLang="en-US" smtClean="0"/>
              <a:t>连接操作的代价估算</a:t>
            </a:r>
          </a:p>
        </p:txBody>
      </p:sp>
      <p:sp>
        <p:nvSpPr>
          <p:cNvPr id="71685" name="Rectangle 3"/>
          <p:cNvSpPr>
            <a:spLocks noGrp="1" noChangeArrowheads="1"/>
          </p:cNvSpPr>
          <p:nvPr>
            <p:ph type="body" idx="1"/>
          </p:nvPr>
        </p:nvSpPr>
        <p:spPr>
          <a:xfrm>
            <a:off x="650875" y="1143000"/>
            <a:ext cx="8820150" cy="5289550"/>
          </a:xfrm>
        </p:spPr>
        <p:txBody>
          <a:bodyPr/>
          <a:lstStyle/>
          <a:p>
            <a:pPr>
              <a:lnSpc>
                <a:spcPct val="80000"/>
              </a:lnSpc>
            </a:pPr>
            <a:r>
              <a:rPr lang="en-US" altLang="zh-CN" smtClean="0"/>
              <a:t>1.	</a:t>
            </a:r>
            <a:r>
              <a:rPr lang="zh-CN" altLang="en-US" smtClean="0"/>
              <a:t>嵌套循环法</a:t>
            </a:r>
          </a:p>
          <a:p>
            <a:pPr lvl="1">
              <a:lnSpc>
                <a:spcPct val="80000"/>
              </a:lnSpc>
            </a:pPr>
            <a:r>
              <a:rPr lang="zh-CN" altLang="en-US" smtClean="0"/>
              <a:t>设连接表</a:t>
            </a:r>
            <a:r>
              <a:rPr lang="en-US" altLang="zh-CN" smtClean="0"/>
              <a:t>R</a:t>
            </a:r>
            <a:r>
              <a:rPr lang="zh-CN" altLang="en-US" smtClean="0"/>
              <a:t>与</a:t>
            </a:r>
            <a:r>
              <a:rPr lang="en-US" altLang="zh-CN" smtClean="0"/>
              <a:t>S</a:t>
            </a:r>
            <a:r>
              <a:rPr lang="zh-CN" altLang="en-US" smtClean="0"/>
              <a:t>分别占用的块数为</a:t>
            </a:r>
            <a:r>
              <a:rPr lang="en-US" altLang="zh-CN" smtClean="0"/>
              <a:t>B</a:t>
            </a:r>
            <a:r>
              <a:rPr lang="en-US" altLang="zh-CN" baseline="-25000" smtClean="0"/>
              <a:t>R</a:t>
            </a:r>
            <a:r>
              <a:rPr lang="zh-CN" altLang="en-US" smtClean="0"/>
              <a:t>与</a:t>
            </a:r>
            <a:r>
              <a:rPr lang="en-US" altLang="zh-CN" smtClean="0"/>
              <a:t>B</a:t>
            </a:r>
            <a:r>
              <a:rPr lang="en-US" altLang="zh-CN" baseline="-25000" smtClean="0"/>
              <a:t>S</a:t>
            </a:r>
            <a:r>
              <a:rPr lang="zh-CN" altLang="en-US" smtClean="0"/>
              <a:t>，连接操作使用的内存缓冲区块数为</a:t>
            </a:r>
            <a:r>
              <a:rPr lang="en-US" altLang="zh-CN" smtClean="0"/>
              <a:t>K</a:t>
            </a:r>
            <a:r>
              <a:rPr lang="zh-CN" altLang="en-US" smtClean="0"/>
              <a:t>，分配</a:t>
            </a:r>
            <a:r>
              <a:rPr lang="en-US" altLang="zh-CN" smtClean="0"/>
              <a:t>K-1</a:t>
            </a:r>
            <a:r>
              <a:rPr lang="zh-CN" altLang="en-US" smtClean="0"/>
              <a:t>块给外表，</a:t>
            </a:r>
          </a:p>
          <a:p>
            <a:pPr lvl="1">
              <a:lnSpc>
                <a:spcPct val="80000"/>
              </a:lnSpc>
            </a:pPr>
            <a:r>
              <a:rPr lang="zh-CN" altLang="en-US" smtClean="0"/>
              <a:t>如果</a:t>
            </a:r>
            <a:r>
              <a:rPr lang="en-US" altLang="zh-CN" smtClean="0"/>
              <a:t>R</a:t>
            </a:r>
            <a:r>
              <a:rPr lang="zh-CN" altLang="en-US" smtClean="0"/>
              <a:t>为外表，则嵌套循环法存取的块数为</a:t>
            </a:r>
          </a:p>
          <a:p>
            <a:pPr lvl="2">
              <a:lnSpc>
                <a:spcPct val="80000"/>
              </a:lnSpc>
              <a:buFont typeface="Wingdings" pitchFamily="2" charset="2"/>
              <a:buNone/>
            </a:pPr>
            <a:r>
              <a:rPr lang="en-US" altLang="zh-CN" smtClean="0"/>
              <a:t>		B</a:t>
            </a:r>
            <a:r>
              <a:rPr lang="en-US" altLang="zh-CN" baseline="-25000" smtClean="0"/>
              <a:t>R</a:t>
            </a:r>
            <a:r>
              <a:rPr lang="en-US" altLang="zh-CN" smtClean="0"/>
              <a:t>+ B</a:t>
            </a:r>
            <a:r>
              <a:rPr lang="en-US" altLang="zh-CN" baseline="-25000" smtClean="0"/>
              <a:t>R</a:t>
            </a:r>
            <a:r>
              <a:rPr lang="en-US" altLang="zh-CN" smtClean="0"/>
              <a:t>B</a:t>
            </a:r>
            <a:r>
              <a:rPr lang="en-US" altLang="zh-CN" baseline="-25000" smtClean="0"/>
              <a:t>S</a:t>
            </a:r>
            <a:r>
              <a:rPr lang="en-US" altLang="zh-CN" smtClean="0"/>
              <a:t>/(K-1)</a:t>
            </a:r>
            <a:r>
              <a:rPr lang="zh-CN" altLang="en-US" smtClean="0"/>
              <a:t>。</a:t>
            </a:r>
          </a:p>
          <a:p>
            <a:pPr lvl="1">
              <a:lnSpc>
                <a:spcPct val="80000"/>
              </a:lnSpc>
            </a:pPr>
            <a:r>
              <a:rPr lang="zh-CN" altLang="en-US" smtClean="0"/>
              <a:t>如果需要把连接结果写回磁盘，则</a:t>
            </a:r>
          </a:p>
          <a:p>
            <a:pPr lvl="3">
              <a:lnSpc>
                <a:spcPct val="80000"/>
              </a:lnSpc>
              <a:buFontTx/>
              <a:buNone/>
            </a:pPr>
            <a:r>
              <a:rPr lang="en-US" altLang="zh-CN" smtClean="0"/>
              <a:t>cost=B</a:t>
            </a:r>
            <a:r>
              <a:rPr lang="en-US" altLang="zh-CN" baseline="-25000" smtClean="0"/>
              <a:t>R</a:t>
            </a:r>
            <a:r>
              <a:rPr lang="en-US" altLang="zh-CN" smtClean="0"/>
              <a:t>+ B</a:t>
            </a:r>
            <a:r>
              <a:rPr lang="en-US" altLang="zh-CN" baseline="-25000" smtClean="0"/>
              <a:t>R</a:t>
            </a:r>
            <a:r>
              <a:rPr lang="en-US" altLang="zh-CN" smtClean="0"/>
              <a:t>B</a:t>
            </a:r>
            <a:r>
              <a:rPr lang="en-US" altLang="zh-CN" baseline="-25000" smtClean="0"/>
              <a:t>S</a:t>
            </a:r>
            <a:r>
              <a:rPr lang="en-US" altLang="zh-CN" smtClean="0"/>
              <a:t>/(K-1)+(Frs*N</a:t>
            </a:r>
            <a:r>
              <a:rPr lang="en-US" altLang="zh-CN" baseline="-25000" smtClean="0"/>
              <a:t>R</a:t>
            </a:r>
            <a:r>
              <a:rPr lang="en-US" altLang="zh-CN" smtClean="0"/>
              <a:t>*Ns)/Mrs</a:t>
            </a:r>
            <a:r>
              <a:rPr lang="zh-CN" altLang="en-US" smtClean="0"/>
              <a:t>。</a:t>
            </a:r>
          </a:p>
          <a:p>
            <a:pPr lvl="1">
              <a:lnSpc>
                <a:spcPct val="80000"/>
              </a:lnSpc>
            </a:pPr>
            <a:r>
              <a:rPr lang="zh-CN" altLang="en-US" smtClean="0"/>
              <a:t>其中</a:t>
            </a:r>
            <a:r>
              <a:rPr lang="en-US" altLang="zh-CN" smtClean="0"/>
              <a:t>N</a:t>
            </a:r>
            <a:r>
              <a:rPr lang="zh-CN" altLang="en-US" smtClean="0"/>
              <a:t>是</a:t>
            </a:r>
            <a:r>
              <a:rPr lang="en-US" altLang="en-US" smtClean="0"/>
              <a:t>关系的元组总数</a:t>
            </a:r>
            <a:r>
              <a:rPr lang="en-US" altLang="zh-CN" smtClean="0"/>
              <a:t>,</a:t>
            </a:r>
          </a:p>
          <a:p>
            <a:pPr lvl="1">
              <a:lnSpc>
                <a:spcPct val="80000"/>
              </a:lnSpc>
            </a:pPr>
            <a:r>
              <a:rPr lang="en-US" altLang="zh-CN" smtClean="0"/>
              <a:t>Frs</a:t>
            </a:r>
            <a:r>
              <a:rPr lang="zh-CN" altLang="en-US" smtClean="0"/>
              <a:t>为连接选择性</a:t>
            </a:r>
            <a:r>
              <a:rPr lang="en-US" altLang="zh-CN" smtClean="0"/>
              <a:t>(join selectivity)</a:t>
            </a:r>
            <a:r>
              <a:rPr lang="zh-CN" altLang="en-US" smtClean="0"/>
              <a:t>，表示连接结果元组数的比例 </a:t>
            </a:r>
          </a:p>
          <a:p>
            <a:pPr lvl="1">
              <a:lnSpc>
                <a:spcPct val="80000"/>
              </a:lnSpc>
            </a:pPr>
            <a:r>
              <a:rPr lang="en-US" altLang="zh-CN" smtClean="0"/>
              <a:t>Mrs</a:t>
            </a:r>
            <a:r>
              <a:rPr lang="zh-CN" altLang="en-US" smtClean="0"/>
              <a:t>是存放连接结果的块因子，即一个块中能够存放的关系</a:t>
            </a:r>
            <a:r>
              <a:rPr lang="en-US" altLang="zh-CN" smtClean="0"/>
              <a:t>R</a:t>
            </a:r>
            <a:r>
              <a:rPr lang="zh-CN" altLang="en-US" smtClean="0"/>
              <a:t>的元组数量 。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456C2D3B-35B4-40EC-8C82-50277661F5CA}" type="slidenum">
              <a:rPr lang="zh-CN" altLang="en-US" sz="2000" smtClean="0"/>
              <a:pPr/>
              <a:t>69</a:t>
            </a:fld>
            <a:endParaRPr lang="en-US" altLang="zh-CN" sz="2000" smtClean="0"/>
          </a:p>
        </p:txBody>
      </p:sp>
      <p:sp>
        <p:nvSpPr>
          <p:cNvPr id="7270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202F365-72F6-4798-A55A-C2443313A78A}" type="datetime1">
              <a:rPr lang="zh-CN" altLang="en-US" sz="1800" smtClean="0"/>
              <a:pPr/>
              <a:t>2018/5/9</a:t>
            </a:fld>
            <a:endParaRPr lang="en-US" altLang="zh-CN" sz="1000" smtClean="0"/>
          </a:p>
        </p:txBody>
      </p:sp>
      <p:sp>
        <p:nvSpPr>
          <p:cNvPr id="1653762" name="Rectangle 2"/>
          <p:cNvSpPr>
            <a:spLocks noGrp="1" noChangeArrowheads="1"/>
          </p:cNvSpPr>
          <p:nvPr>
            <p:ph type="title"/>
          </p:nvPr>
        </p:nvSpPr>
        <p:spPr/>
        <p:txBody>
          <a:bodyPr/>
          <a:lstStyle/>
          <a:p>
            <a:pPr>
              <a:defRPr/>
            </a:pPr>
            <a:r>
              <a:rPr lang="en-US" altLang="zh-CN" smtClean="0"/>
              <a:t>5.5.2	</a:t>
            </a:r>
            <a:r>
              <a:rPr lang="zh-CN" altLang="en-US" smtClean="0"/>
              <a:t>连接操作的代价估算</a:t>
            </a:r>
          </a:p>
        </p:txBody>
      </p:sp>
      <p:sp>
        <p:nvSpPr>
          <p:cNvPr id="72709" name="Rectangle 3"/>
          <p:cNvSpPr>
            <a:spLocks noGrp="1" noChangeArrowheads="1"/>
          </p:cNvSpPr>
          <p:nvPr>
            <p:ph type="body" idx="1"/>
          </p:nvPr>
        </p:nvSpPr>
        <p:spPr>
          <a:xfrm>
            <a:off x="650875" y="1143000"/>
            <a:ext cx="8820150" cy="4972050"/>
          </a:xfrm>
        </p:spPr>
        <p:txBody>
          <a:bodyPr/>
          <a:lstStyle/>
          <a:p>
            <a:r>
              <a:rPr lang="en-US" altLang="en-US" smtClean="0"/>
              <a:t>2.	索引嵌套循环法</a:t>
            </a:r>
            <a:endParaRPr lang="en-US" altLang="zh-CN" smtClean="0"/>
          </a:p>
          <a:p>
            <a:pPr lvl="1"/>
            <a:r>
              <a:rPr lang="zh-CN" altLang="en-US" smtClean="0"/>
              <a:t>若内关系</a:t>
            </a:r>
            <a:r>
              <a:rPr lang="en-US" altLang="zh-CN" smtClean="0"/>
              <a:t>S</a:t>
            </a:r>
            <a:r>
              <a:rPr lang="zh-CN" altLang="en-US" smtClean="0"/>
              <a:t>存在索引，针对外关系</a:t>
            </a:r>
            <a:r>
              <a:rPr lang="en-US" altLang="zh-CN" smtClean="0"/>
              <a:t>R</a:t>
            </a:r>
            <a:r>
              <a:rPr lang="zh-CN" altLang="en-US" smtClean="0"/>
              <a:t>的任意一个给定的元组，都有一次利用索引查找内关系</a:t>
            </a:r>
            <a:r>
              <a:rPr lang="en-US" altLang="zh-CN" smtClean="0"/>
              <a:t>S</a:t>
            </a:r>
            <a:r>
              <a:rPr lang="zh-CN" altLang="en-US" smtClean="0"/>
              <a:t>的相关元组</a:t>
            </a:r>
          </a:p>
          <a:p>
            <a:pPr lvl="1"/>
            <a:r>
              <a:rPr lang="zh-CN" altLang="en-US" smtClean="0"/>
              <a:t>最坏情况下，内存只能容纳关系</a:t>
            </a:r>
            <a:r>
              <a:rPr lang="en-US" altLang="zh-CN" smtClean="0"/>
              <a:t>R</a:t>
            </a:r>
            <a:r>
              <a:rPr lang="zh-CN" altLang="en-US" smtClean="0"/>
              <a:t>和索引各一个物理块，所需要访问的物理块数为</a:t>
            </a:r>
            <a:r>
              <a:rPr lang="en-US" altLang="zh-CN" smtClean="0"/>
              <a:t>B</a:t>
            </a:r>
            <a:r>
              <a:rPr lang="en-US" altLang="zh-CN" baseline="-25000" smtClean="0"/>
              <a:t>R</a:t>
            </a:r>
            <a:r>
              <a:rPr lang="en-US" altLang="zh-CN" smtClean="0"/>
              <a:t>+ N</a:t>
            </a:r>
            <a:r>
              <a:rPr lang="en-US" altLang="zh-CN" baseline="-25000" smtClean="0"/>
              <a:t>R</a:t>
            </a:r>
            <a:r>
              <a:rPr lang="en-US" altLang="zh-CN" smtClean="0"/>
              <a:t>×c</a:t>
            </a:r>
            <a:r>
              <a:rPr lang="zh-CN" altLang="en-US" smtClean="0"/>
              <a:t>，</a:t>
            </a:r>
          </a:p>
          <a:p>
            <a:pPr lvl="2"/>
            <a:r>
              <a:rPr lang="zh-CN" altLang="en-US" smtClean="0"/>
              <a:t>这里</a:t>
            </a:r>
            <a:r>
              <a:rPr lang="en-US" altLang="zh-CN" smtClean="0"/>
              <a:t>c</a:t>
            </a:r>
            <a:r>
              <a:rPr lang="zh-CN" altLang="en-US" smtClean="0"/>
              <a:t>表示利用索引的选择来获得满足连接条件的关系</a:t>
            </a:r>
            <a:r>
              <a:rPr lang="en-US" altLang="zh-CN" smtClean="0"/>
              <a:t>S</a:t>
            </a:r>
            <a:r>
              <a:rPr lang="zh-CN" altLang="en-US" smtClean="0"/>
              <a:t>的元组所需要的代价。</a:t>
            </a:r>
          </a:p>
          <a:p>
            <a:pPr lvl="1"/>
            <a:r>
              <a:rPr lang="zh-CN" altLang="en-US" smtClean="0"/>
              <a:t>可以看出，在关系上建立索引进行连接操作与嵌套循环法相比，所花费的代价要降低很多。</a:t>
            </a:r>
          </a:p>
          <a:p>
            <a:pPr lvl="1"/>
            <a:r>
              <a:rPr lang="zh-CN" altLang="en-US" smtClean="0"/>
              <a:t>如果两个关系都有索引，一般效率较高的方法是把元组较少的关系作为外关系。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3D1B1A2-47F1-4A00-A144-54DC800507D5}" type="slidenum">
              <a:rPr lang="zh-CN" altLang="en-US" sz="2000" smtClean="0"/>
              <a:pPr/>
              <a:t>7</a:t>
            </a:fld>
            <a:endParaRPr lang="en-US" altLang="zh-CN" sz="2000" smtClean="0"/>
          </a:p>
        </p:txBody>
      </p:sp>
      <p:sp>
        <p:nvSpPr>
          <p:cNvPr id="921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9AA539DD-1AAA-4B06-95D8-7D3889C9A03E}" type="datetime1">
              <a:rPr lang="zh-CN" altLang="en-US" sz="1800" smtClean="0"/>
              <a:pPr/>
              <a:t>2018/5/9</a:t>
            </a:fld>
            <a:endParaRPr lang="en-US" altLang="zh-CN" sz="1000" smtClean="0"/>
          </a:p>
        </p:txBody>
      </p:sp>
      <p:sp>
        <p:nvSpPr>
          <p:cNvPr id="1580034" name="Rectangle 2"/>
          <p:cNvSpPr>
            <a:spLocks noGrp="1" noChangeArrowheads="1"/>
          </p:cNvSpPr>
          <p:nvPr>
            <p:ph type="title"/>
          </p:nvPr>
        </p:nvSpPr>
        <p:spPr/>
        <p:txBody>
          <a:bodyPr/>
          <a:lstStyle/>
          <a:p>
            <a:pPr>
              <a:defRPr/>
            </a:pPr>
            <a:r>
              <a:rPr lang="en-US" altLang="zh-CN" smtClean="0"/>
              <a:t>1.	</a:t>
            </a:r>
            <a:r>
              <a:rPr lang="zh-CN" altLang="en-US" smtClean="0"/>
              <a:t>选择操作的实现</a:t>
            </a:r>
          </a:p>
        </p:txBody>
      </p:sp>
      <p:sp>
        <p:nvSpPr>
          <p:cNvPr id="9221" name="Rectangle 3"/>
          <p:cNvSpPr>
            <a:spLocks noGrp="1" noChangeArrowheads="1"/>
          </p:cNvSpPr>
          <p:nvPr>
            <p:ph type="body" idx="1"/>
          </p:nvPr>
        </p:nvSpPr>
        <p:spPr>
          <a:xfrm>
            <a:off x="650875" y="1143000"/>
            <a:ext cx="8820150" cy="3968750"/>
          </a:xfrm>
        </p:spPr>
        <p:txBody>
          <a:bodyPr/>
          <a:lstStyle/>
          <a:p>
            <a:r>
              <a:rPr lang="en-US" altLang="zh-CN" smtClean="0"/>
              <a:t>【</a:t>
            </a:r>
            <a:r>
              <a:rPr lang="zh-CN" altLang="en-US" smtClean="0"/>
              <a:t>例 </a:t>
            </a:r>
            <a:r>
              <a:rPr lang="en-US" altLang="zh-CN" smtClean="0"/>
              <a:t>5‑1】Select * from student where &lt;</a:t>
            </a:r>
            <a:r>
              <a:rPr lang="zh-CN" altLang="en-US" smtClean="0"/>
              <a:t>条件表达式</a:t>
            </a:r>
            <a:r>
              <a:rPr lang="en-US" altLang="zh-CN" smtClean="0"/>
              <a:t>&gt;</a:t>
            </a:r>
            <a:r>
              <a:rPr lang="zh-CN" altLang="en-US" smtClean="0"/>
              <a:t>，其中条件表达式可以有以下几种情况：</a:t>
            </a:r>
          </a:p>
          <a:p>
            <a:pPr lvl="2">
              <a:buFont typeface="Wingdings" pitchFamily="2" charset="2"/>
              <a:buNone/>
            </a:pPr>
            <a:r>
              <a:rPr lang="en-US" altLang="zh-CN" smtClean="0"/>
              <a:t>C1</a:t>
            </a:r>
            <a:r>
              <a:rPr lang="zh-CN" altLang="en-US" smtClean="0"/>
              <a:t>：无条件</a:t>
            </a:r>
          </a:p>
          <a:p>
            <a:pPr lvl="2">
              <a:buFont typeface="Wingdings" pitchFamily="2" charset="2"/>
              <a:buNone/>
            </a:pPr>
            <a:r>
              <a:rPr lang="en-US" altLang="zh-CN" smtClean="0"/>
              <a:t>C2</a:t>
            </a:r>
            <a:r>
              <a:rPr lang="zh-CN" altLang="en-US" smtClean="0"/>
              <a:t>：</a:t>
            </a:r>
            <a:r>
              <a:rPr lang="en-US" altLang="zh-CN" smtClean="0"/>
              <a:t>Sno = ’200636’</a:t>
            </a:r>
          </a:p>
          <a:p>
            <a:pPr lvl="2">
              <a:buFont typeface="Wingdings" pitchFamily="2" charset="2"/>
              <a:buNone/>
            </a:pPr>
            <a:r>
              <a:rPr lang="en-US" altLang="zh-CN" smtClean="0"/>
              <a:t>C3</a:t>
            </a:r>
            <a:r>
              <a:rPr lang="zh-CN" altLang="en-US" smtClean="0"/>
              <a:t>：</a:t>
            </a:r>
            <a:r>
              <a:rPr lang="en-US" altLang="zh-CN" smtClean="0"/>
              <a:t>Sage &gt; 18</a:t>
            </a:r>
          </a:p>
          <a:p>
            <a:pPr lvl="2">
              <a:buFont typeface="Wingdings" pitchFamily="2" charset="2"/>
              <a:buNone/>
            </a:pPr>
            <a:r>
              <a:rPr lang="en-US" altLang="zh-CN" smtClean="0"/>
              <a:t>C4</a:t>
            </a:r>
            <a:r>
              <a:rPr lang="zh-CN" altLang="en-US" smtClean="0"/>
              <a:t>：</a:t>
            </a:r>
            <a:r>
              <a:rPr lang="en-US" altLang="zh-CN" smtClean="0"/>
              <a:t>Sdept = ‘</a:t>
            </a:r>
            <a:r>
              <a:rPr lang="zh-CN" altLang="en-US" smtClean="0"/>
              <a:t>计算机’ </a:t>
            </a:r>
            <a:r>
              <a:rPr lang="en-US" altLang="zh-CN" smtClean="0"/>
              <a:t>and Sno = ’200636’</a:t>
            </a:r>
          </a:p>
          <a:p>
            <a:pPr lvl="2">
              <a:buFont typeface="Wingdings" pitchFamily="2" charset="2"/>
              <a:buNone/>
            </a:pPr>
            <a:r>
              <a:rPr lang="en-US" altLang="zh-CN" smtClean="0"/>
              <a:t>C5</a:t>
            </a:r>
            <a:r>
              <a:rPr lang="zh-CN" altLang="en-US" smtClean="0"/>
              <a:t>：</a:t>
            </a:r>
            <a:r>
              <a:rPr lang="en-US" altLang="zh-CN" smtClean="0"/>
              <a:t>Sdept = ‘</a:t>
            </a:r>
            <a:r>
              <a:rPr lang="zh-CN" altLang="en-US" smtClean="0"/>
              <a:t>计算机’ </a:t>
            </a:r>
            <a:r>
              <a:rPr lang="en-US" altLang="zh-CN" smtClean="0"/>
              <a:t>and Sage &gt; 18</a:t>
            </a:r>
          </a:p>
          <a:p>
            <a:pPr lvl="2">
              <a:buFont typeface="Wingdings" pitchFamily="2" charset="2"/>
              <a:buNone/>
            </a:pPr>
            <a:r>
              <a:rPr lang="en-US" altLang="zh-CN" smtClean="0"/>
              <a:t>C6</a:t>
            </a:r>
            <a:r>
              <a:rPr lang="zh-CN" altLang="en-US" smtClean="0"/>
              <a:t>：</a:t>
            </a:r>
            <a:r>
              <a:rPr lang="en-US" altLang="zh-CN" smtClean="0"/>
              <a:t>Sage &gt; 18 or Sdept = ‘</a:t>
            </a:r>
            <a:r>
              <a:rPr lang="zh-CN" altLang="en-US" smtClean="0"/>
              <a:t>计算机’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86610A64-8A2F-445D-BFF7-2EC6F0303EB7}" type="slidenum">
              <a:rPr lang="zh-CN" altLang="en-US" sz="2000" smtClean="0"/>
              <a:pPr/>
              <a:t>70</a:t>
            </a:fld>
            <a:endParaRPr lang="en-US" altLang="zh-CN" sz="2000" smtClean="0"/>
          </a:p>
        </p:txBody>
      </p:sp>
      <p:sp>
        <p:nvSpPr>
          <p:cNvPr id="7373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21F44E7-085E-4A0B-A4F1-D8DF822B4921}" type="datetime1">
              <a:rPr lang="zh-CN" altLang="en-US" sz="1800" smtClean="0"/>
              <a:pPr/>
              <a:t>2018/5/9</a:t>
            </a:fld>
            <a:endParaRPr lang="en-US" altLang="zh-CN" sz="1000" smtClean="0"/>
          </a:p>
        </p:txBody>
      </p:sp>
      <p:sp>
        <p:nvSpPr>
          <p:cNvPr id="1622018" name="Rectangle 2"/>
          <p:cNvSpPr>
            <a:spLocks noGrp="1" noChangeArrowheads="1"/>
          </p:cNvSpPr>
          <p:nvPr>
            <p:ph type="title"/>
          </p:nvPr>
        </p:nvSpPr>
        <p:spPr/>
        <p:txBody>
          <a:bodyPr/>
          <a:lstStyle/>
          <a:p>
            <a:pPr>
              <a:defRPr/>
            </a:pPr>
            <a:r>
              <a:rPr lang="en-US" altLang="zh-CN" smtClean="0"/>
              <a:t>5.5.2	</a:t>
            </a:r>
            <a:r>
              <a:rPr lang="zh-CN" altLang="en-US" smtClean="0"/>
              <a:t>连接操作的代价估算</a:t>
            </a:r>
          </a:p>
        </p:txBody>
      </p:sp>
      <p:sp>
        <p:nvSpPr>
          <p:cNvPr id="73733" name="Rectangle 3"/>
          <p:cNvSpPr>
            <a:spLocks noGrp="1" noChangeArrowheads="1"/>
          </p:cNvSpPr>
          <p:nvPr>
            <p:ph type="body" idx="1"/>
          </p:nvPr>
        </p:nvSpPr>
        <p:spPr>
          <a:xfrm>
            <a:off x="650875" y="1143000"/>
            <a:ext cx="8820150" cy="4737100"/>
          </a:xfrm>
        </p:spPr>
        <p:txBody>
          <a:bodyPr/>
          <a:lstStyle/>
          <a:p>
            <a:r>
              <a:rPr lang="en-US" altLang="en-US" smtClean="0"/>
              <a:t>3.	排序合并法</a:t>
            </a:r>
            <a:endParaRPr lang="zh-CN" altLang="en-US" smtClean="0"/>
          </a:p>
          <a:p>
            <a:pPr lvl="1"/>
            <a:r>
              <a:rPr lang="zh-CN" altLang="en-US" smtClean="0"/>
              <a:t>如果连接表已经按照连接属性排好序，则</a:t>
            </a:r>
            <a:br>
              <a:rPr lang="zh-CN" altLang="en-US" smtClean="0"/>
            </a:br>
            <a:r>
              <a:rPr lang="en-US" altLang="zh-CN" smtClean="0"/>
              <a:t>cost</a:t>
            </a:r>
            <a:r>
              <a:rPr lang="zh-CN" altLang="en-US" smtClean="0"/>
              <a:t>＝</a:t>
            </a:r>
            <a:r>
              <a:rPr lang="en-US" altLang="zh-CN" smtClean="0"/>
              <a:t>B</a:t>
            </a:r>
            <a:r>
              <a:rPr lang="en-US" altLang="zh-CN" baseline="-25000" smtClean="0"/>
              <a:t>R</a:t>
            </a:r>
            <a:r>
              <a:rPr lang="en-US" altLang="zh-CN" smtClean="0"/>
              <a:t>+Bs+(Frs*Nr*Ns)/Mrs</a:t>
            </a:r>
            <a:r>
              <a:rPr lang="zh-CN" altLang="en-US" smtClean="0"/>
              <a:t>。</a:t>
            </a:r>
          </a:p>
          <a:p>
            <a:pPr lvl="1"/>
            <a:r>
              <a:rPr lang="zh-CN" altLang="en-US" smtClean="0"/>
              <a:t>如果必须对文件排序</a:t>
            </a:r>
          </a:p>
          <a:p>
            <a:pPr lvl="2"/>
            <a:r>
              <a:rPr lang="zh-CN" altLang="en-US" smtClean="0"/>
              <a:t>需要在代价函数中加上排序的代价</a:t>
            </a:r>
          </a:p>
          <a:p>
            <a:pPr lvl="2"/>
            <a:r>
              <a:rPr lang="zh-CN" altLang="en-US" smtClean="0"/>
              <a:t>对于包含</a:t>
            </a:r>
            <a:r>
              <a:rPr lang="en-US" altLang="zh-CN" smtClean="0"/>
              <a:t>B</a:t>
            </a:r>
            <a:r>
              <a:rPr lang="zh-CN" altLang="en-US" smtClean="0"/>
              <a:t>个块的文件排序的代价大约是</a:t>
            </a:r>
            <a:r>
              <a:rPr lang="en-US" altLang="zh-CN" smtClean="0"/>
              <a:t>(2*B)+(2*B*log</a:t>
            </a:r>
            <a:r>
              <a:rPr lang="en-US" altLang="zh-CN" baseline="-25000" smtClean="0"/>
              <a:t>2</a:t>
            </a:r>
            <a:r>
              <a:rPr lang="en-US" altLang="zh-CN" smtClean="0"/>
              <a:t>B)</a:t>
            </a:r>
          </a:p>
          <a:p>
            <a:pPr lvl="2"/>
            <a:r>
              <a:rPr lang="zh-CN" altLang="en-US" smtClean="0"/>
              <a:t>因此代价函数是：</a:t>
            </a:r>
          </a:p>
          <a:p>
            <a:pPr lvl="1">
              <a:buFontTx/>
              <a:buNone/>
            </a:pPr>
            <a:r>
              <a:rPr lang="en-US" altLang="zh-CN" smtClean="0"/>
              <a:t>Cost</a:t>
            </a:r>
            <a:r>
              <a:rPr lang="zh-CN" altLang="en-US" smtClean="0"/>
              <a:t>＝</a:t>
            </a:r>
            <a:r>
              <a:rPr lang="en-US" altLang="zh-CN" smtClean="0"/>
              <a:t>(2* B</a:t>
            </a:r>
            <a:r>
              <a:rPr lang="en-US" altLang="zh-CN" baseline="-25000" smtClean="0"/>
              <a:t>R</a:t>
            </a:r>
            <a:r>
              <a:rPr lang="en-US" altLang="zh-CN" smtClean="0"/>
              <a:t>)+(2* B</a:t>
            </a:r>
            <a:r>
              <a:rPr lang="en-US" altLang="zh-CN" baseline="-25000" smtClean="0"/>
              <a:t>R</a:t>
            </a:r>
            <a:r>
              <a:rPr lang="en-US" altLang="zh-CN" smtClean="0"/>
              <a:t>*log2 B</a:t>
            </a:r>
            <a:r>
              <a:rPr lang="en-US" altLang="zh-CN" baseline="-25000" smtClean="0"/>
              <a:t>R</a:t>
            </a:r>
            <a:r>
              <a:rPr lang="en-US" altLang="zh-CN" smtClean="0"/>
              <a:t>)+ (2* B</a:t>
            </a:r>
            <a:r>
              <a:rPr lang="en-US" altLang="zh-CN" baseline="-25000" smtClean="0"/>
              <a:t>S</a:t>
            </a:r>
            <a:r>
              <a:rPr lang="en-US" altLang="zh-CN" smtClean="0"/>
              <a:t>) +(2*Bs*log2Bs)+B</a:t>
            </a:r>
            <a:r>
              <a:rPr lang="en-US" altLang="zh-CN" baseline="-25000" smtClean="0"/>
              <a:t>R</a:t>
            </a:r>
            <a:r>
              <a:rPr lang="en-US" altLang="zh-CN" smtClean="0"/>
              <a:t>+B</a:t>
            </a:r>
            <a:r>
              <a:rPr lang="en-US" altLang="zh-CN" baseline="-25000" smtClean="0"/>
              <a:t>S</a:t>
            </a:r>
            <a:r>
              <a:rPr lang="en-US" altLang="zh-CN" smtClean="0"/>
              <a:t>+(Frs*Nr*Ns)/Mrs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846F930-3E4B-4085-94D6-AA2F584B1114}" type="slidenum">
              <a:rPr lang="zh-CN" altLang="en-US" sz="2000" smtClean="0"/>
              <a:pPr/>
              <a:t>71</a:t>
            </a:fld>
            <a:endParaRPr lang="en-US" altLang="zh-CN" sz="2000" smtClean="0"/>
          </a:p>
        </p:txBody>
      </p:sp>
      <p:sp>
        <p:nvSpPr>
          <p:cNvPr id="7475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1BF5817-6EEC-482E-BB3D-36AA037D5051}" type="datetime1">
              <a:rPr lang="zh-CN" altLang="en-US" sz="1800" smtClean="0"/>
              <a:pPr/>
              <a:t>2018/5/9</a:t>
            </a:fld>
            <a:endParaRPr lang="en-US" altLang="zh-CN" sz="1000" smtClean="0"/>
          </a:p>
        </p:txBody>
      </p:sp>
      <p:sp>
        <p:nvSpPr>
          <p:cNvPr id="1561602" name="Rectangle 2"/>
          <p:cNvSpPr>
            <a:spLocks noGrp="1" noChangeArrowheads="1"/>
          </p:cNvSpPr>
          <p:nvPr>
            <p:ph type="title"/>
          </p:nvPr>
        </p:nvSpPr>
        <p:spPr/>
        <p:txBody>
          <a:bodyPr/>
          <a:lstStyle/>
          <a:p>
            <a:pPr>
              <a:defRPr/>
            </a:pPr>
            <a:r>
              <a:rPr lang="en-US" altLang="en-US" smtClean="0"/>
              <a:t>5.6</a:t>
            </a:r>
            <a:r>
              <a:rPr lang="en-US" altLang="zh-CN" smtClean="0"/>
              <a:t> </a:t>
            </a:r>
            <a:r>
              <a:rPr lang="en-US" altLang="en-US" smtClean="0"/>
              <a:t>小结</a:t>
            </a:r>
            <a:endParaRPr lang="zh-CN" altLang="en-US" smtClean="0"/>
          </a:p>
        </p:txBody>
      </p:sp>
      <p:sp>
        <p:nvSpPr>
          <p:cNvPr id="74757" name="Rectangle 3"/>
          <p:cNvSpPr>
            <a:spLocks noGrp="1" noChangeArrowheads="1"/>
          </p:cNvSpPr>
          <p:nvPr>
            <p:ph type="body" idx="1"/>
          </p:nvPr>
        </p:nvSpPr>
        <p:spPr>
          <a:xfrm>
            <a:off x="650875" y="1143000"/>
            <a:ext cx="8820150" cy="4610100"/>
          </a:xfrm>
        </p:spPr>
        <p:txBody>
          <a:bodyPr/>
          <a:lstStyle/>
          <a:p>
            <a:pPr>
              <a:spcBef>
                <a:spcPct val="0"/>
              </a:spcBef>
            </a:pPr>
            <a:r>
              <a:rPr lang="zh-CN" altLang="en-US" smtClean="0"/>
              <a:t>查询处理和查询优化的一般过程，以及查询处理的一些典型的实现算法 </a:t>
            </a:r>
          </a:p>
          <a:p>
            <a:pPr>
              <a:spcBef>
                <a:spcPct val="0"/>
              </a:spcBef>
            </a:pPr>
            <a:r>
              <a:rPr lang="zh-CN" altLang="en-US" smtClean="0"/>
              <a:t>查询优化技术</a:t>
            </a:r>
          </a:p>
          <a:p>
            <a:pPr lvl="1">
              <a:spcBef>
                <a:spcPct val="0"/>
              </a:spcBef>
            </a:pPr>
            <a:r>
              <a:rPr lang="zh-CN" altLang="en-US" smtClean="0"/>
              <a:t>代数优化技术是指关系代数表达式的优化，即按照一定的规则，改变代数表达式中操作的次序和组合</a:t>
            </a:r>
            <a:r>
              <a:rPr lang="en-US" altLang="zh-CN" smtClean="0"/>
              <a:t>,</a:t>
            </a:r>
            <a:r>
              <a:rPr lang="zh-CN" altLang="en-US" smtClean="0"/>
              <a:t>使查询执行更高效 </a:t>
            </a:r>
          </a:p>
          <a:p>
            <a:pPr lvl="1">
              <a:spcBef>
                <a:spcPct val="0"/>
              </a:spcBef>
            </a:pPr>
            <a:r>
              <a:rPr lang="zh-CN" altLang="en-US" smtClean="0"/>
              <a:t>基于存取路径的优化是指存取路径和底层操作算法的选择和优化 </a:t>
            </a:r>
          </a:p>
          <a:p>
            <a:pPr lvl="1">
              <a:spcBef>
                <a:spcPct val="0"/>
              </a:spcBef>
            </a:pPr>
            <a:r>
              <a:rPr lang="zh-CN" altLang="en-US" smtClean="0"/>
              <a:t>代价估算的优化是对多个查询策略的优化选择，代价估算优化开销较大，而且产生所有的执行策略也是不太可能的，因此将产生的执行策略的数目保持在一定范围内才是比较合理的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CA0B8A9-B42C-4A35-994C-D8CA37335559}" type="slidenum">
              <a:rPr lang="zh-CN" altLang="en-US" sz="2000" smtClean="0"/>
              <a:pPr/>
              <a:t>72</a:t>
            </a:fld>
            <a:endParaRPr lang="en-US" altLang="zh-CN" sz="2000" smtClean="0"/>
          </a:p>
        </p:txBody>
      </p:sp>
      <p:sp>
        <p:nvSpPr>
          <p:cNvPr id="7577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094DD74C-D78F-472A-BB2A-49EB2EA0BACA}" type="datetime1">
              <a:rPr lang="zh-CN" altLang="en-US" sz="1800" smtClean="0"/>
              <a:pPr/>
              <a:t>2018/5/9</a:t>
            </a:fld>
            <a:endParaRPr lang="en-US" altLang="zh-CN" sz="1000" smtClean="0"/>
          </a:p>
        </p:txBody>
      </p:sp>
      <p:sp>
        <p:nvSpPr>
          <p:cNvPr id="1655810" name="Rectangle 2"/>
          <p:cNvSpPr>
            <a:spLocks noGrp="1" noChangeArrowheads="1"/>
          </p:cNvSpPr>
          <p:nvPr>
            <p:ph type="title"/>
          </p:nvPr>
        </p:nvSpPr>
        <p:spPr/>
        <p:txBody>
          <a:bodyPr/>
          <a:lstStyle/>
          <a:p>
            <a:pPr>
              <a:defRPr/>
            </a:pPr>
            <a:r>
              <a:rPr lang="en-US" altLang="en-US" smtClean="0"/>
              <a:t>5.6</a:t>
            </a:r>
            <a:r>
              <a:rPr lang="en-US" altLang="zh-CN" smtClean="0"/>
              <a:t> </a:t>
            </a:r>
            <a:r>
              <a:rPr lang="en-US" altLang="en-US" smtClean="0"/>
              <a:t>小结</a:t>
            </a:r>
            <a:endParaRPr lang="zh-CN" altLang="en-US" smtClean="0"/>
          </a:p>
        </p:txBody>
      </p:sp>
      <p:sp>
        <p:nvSpPr>
          <p:cNvPr id="75781" name="Rectangle 3"/>
          <p:cNvSpPr>
            <a:spLocks noGrp="1" noChangeArrowheads="1"/>
          </p:cNvSpPr>
          <p:nvPr>
            <p:ph type="body" idx="1"/>
          </p:nvPr>
        </p:nvSpPr>
        <p:spPr>
          <a:xfrm>
            <a:off x="650875" y="1143000"/>
            <a:ext cx="8820150" cy="4740275"/>
          </a:xfrm>
        </p:spPr>
        <p:txBody>
          <a:bodyPr/>
          <a:lstStyle/>
          <a:p>
            <a:pPr>
              <a:spcBef>
                <a:spcPct val="20000"/>
              </a:spcBef>
            </a:pPr>
            <a:r>
              <a:rPr lang="zh-CN" altLang="en-US" smtClean="0"/>
              <a:t>解释执行的系统，优化开销包含在查询总开销之中。</a:t>
            </a:r>
          </a:p>
          <a:p>
            <a:pPr lvl="1">
              <a:spcBef>
                <a:spcPct val="20000"/>
              </a:spcBef>
            </a:pPr>
            <a:r>
              <a:rPr lang="zh-CN" altLang="en-US" smtClean="0"/>
              <a:t>全面的优化会延长系统的响应时间。</a:t>
            </a:r>
          </a:p>
          <a:p>
            <a:pPr lvl="1">
              <a:spcBef>
                <a:spcPct val="20000"/>
              </a:spcBef>
            </a:pPr>
            <a:r>
              <a:rPr lang="zh-CN" altLang="en-US" smtClean="0"/>
              <a:t>启发式规则优化是定性的选择，适合解释执行的系统。</a:t>
            </a:r>
          </a:p>
          <a:p>
            <a:pPr>
              <a:spcBef>
                <a:spcPct val="20000"/>
              </a:spcBef>
            </a:pPr>
            <a:r>
              <a:rPr lang="zh-CN" altLang="en-US" smtClean="0"/>
              <a:t>在编译模式下查询优化后被存储起来，稍后运行。</a:t>
            </a:r>
          </a:p>
          <a:p>
            <a:pPr lvl="1">
              <a:spcBef>
                <a:spcPct val="20000"/>
              </a:spcBef>
            </a:pPr>
            <a:r>
              <a:rPr lang="zh-CN" altLang="en-US" smtClean="0"/>
              <a:t>编译执行的系统中查询优化和查询执行是分开的，可以采用精细复杂一些的基于代价的优化方法。</a:t>
            </a:r>
          </a:p>
          <a:p>
            <a:pPr lvl="1">
              <a:spcBef>
                <a:spcPct val="20000"/>
              </a:spcBef>
            </a:pPr>
            <a:r>
              <a:rPr lang="zh-CN" altLang="en-US" smtClean="0"/>
              <a:t>使用代价估算的优化方法需要能够准确地估算查询代价才能比较不同的查询策略，这种方法比较适合在编译模式下使用。</a:t>
            </a:r>
          </a:p>
          <a:p>
            <a:pPr>
              <a:spcBef>
                <a:spcPct val="20000"/>
              </a:spcBef>
            </a:pPr>
            <a:r>
              <a:rPr lang="zh-CN" altLang="en-US" smtClean="0"/>
              <a:t>因此，查询优化器应该综合这些因素确定优化方案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796B040-53F4-423A-B766-2FACFB7E5456}" type="slidenum">
              <a:rPr lang="zh-CN" altLang="en-US" sz="2000" smtClean="0"/>
              <a:pPr/>
              <a:t>73</a:t>
            </a:fld>
            <a:endParaRPr lang="en-US" altLang="zh-CN" sz="2000" smtClean="0"/>
          </a:p>
        </p:txBody>
      </p:sp>
      <p:sp>
        <p:nvSpPr>
          <p:cNvPr id="7680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A090B52-4FDF-4EE5-BEC8-510D4DAA5CC0}" type="datetime1">
              <a:rPr lang="zh-CN" altLang="en-US" sz="1800" smtClean="0"/>
              <a:pPr/>
              <a:t>2018/5/9</a:t>
            </a:fld>
            <a:endParaRPr lang="en-US" altLang="zh-CN" sz="1000" smtClean="0"/>
          </a:p>
        </p:txBody>
      </p:sp>
      <p:sp>
        <p:nvSpPr>
          <p:cNvPr id="1623042" name="Rectangle 2"/>
          <p:cNvSpPr>
            <a:spLocks noGrp="1" noChangeArrowheads="1"/>
          </p:cNvSpPr>
          <p:nvPr>
            <p:ph type="title"/>
          </p:nvPr>
        </p:nvSpPr>
        <p:spPr/>
        <p:txBody>
          <a:bodyPr/>
          <a:lstStyle/>
          <a:p>
            <a:pPr>
              <a:defRPr/>
            </a:pPr>
            <a:r>
              <a:rPr lang="en-US" altLang="en-US" smtClean="0"/>
              <a:t>5.6 小  结</a:t>
            </a:r>
            <a:endParaRPr lang="zh-CN" altLang="en-US" smtClean="0"/>
          </a:p>
        </p:txBody>
      </p:sp>
      <p:sp>
        <p:nvSpPr>
          <p:cNvPr id="76805" name="Rectangle 3"/>
          <p:cNvSpPr>
            <a:spLocks noGrp="1" noChangeArrowheads="1"/>
          </p:cNvSpPr>
          <p:nvPr>
            <p:ph type="body" idx="1"/>
          </p:nvPr>
        </p:nvSpPr>
        <p:spPr>
          <a:xfrm>
            <a:off x="650875" y="1143000"/>
            <a:ext cx="8820150" cy="3286125"/>
          </a:xfrm>
        </p:spPr>
        <p:txBody>
          <a:bodyPr/>
          <a:lstStyle/>
          <a:p>
            <a:r>
              <a:rPr lang="zh-CN" altLang="en-US" smtClean="0"/>
              <a:t>比较复杂的查询，尤其是涉及连接和嵌套的查询</a:t>
            </a:r>
          </a:p>
          <a:p>
            <a:pPr lvl="1"/>
            <a:r>
              <a:rPr lang="zh-CN" altLang="en-US" smtClean="0"/>
              <a:t>不要把优化的任务全部放在</a:t>
            </a:r>
            <a:r>
              <a:rPr lang="en-US" altLang="zh-CN" smtClean="0"/>
              <a:t>RDBMS</a:t>
            </a:r>
            <a:r>
              <a:rPr lang="zh-CN" altLang="en-US" smtClean="0"/>
              <a:t>上</a:t>
            </a:r>
          </a:p>
          <a:p>
            <a:pPr lvl="1"/>
            <a:r>
              <a:rPr lang="zh-CN" altLang="en-US" smtClean="0"/>
              <a:t>应该找出</a:t>
            </a:r>
            <a:r>
              <a:rPr lang="en-US" altLang="zh-CN" smtClean="0"/>
              <a:t>RDBMS</a:t>
            </a:r>
            <a:r>
              <a:rPr lang="zh-CN" altLang="en-US" smtClean="0"/>
              <a:t>的优化规律，以写出适合</a:t>
            </a:r>
            <a:r>
              <a:rPr lang="en-US" altLang="zh-CN" smtClean="0"/>
              <a:t>RDBMS</a:t>
            </a:r>
            <a:r>
              <a:rPr lang="zh-CN" altLang="en-US" smtClean="0"/>
              <a:t>自动优化的</a:t>
            </a:r>
            <a:r>
              <a:rPr lang="en-US" altLang="zh-CN" smtClean="0"/>
              <a:t>SQL</a:t>
            </a:r>
            <a:r>
              <a:rPr lang="zh-CN" altLang="en-US" smtClean="0"/>
              <a:t>语句 </a:t>
            </a:r>
          </a:p>
          <a:p>
            <a:endParaRPr lang="zh-CN" altLang="en-US" smtClean="0"/>
          </a:p>
          <a:p>
            <a:r>
              <a:rPr lang="zh-CN" altLang="en-US" smtClean="0"/>
              <a:t>对于</a:t>
            </a:r>
            <a:r>
              <a:rPr lang="en-US" altLang="zh-CN" smtClean="0"/>
              <a:t>RDBMS</a:t>
            </a:r>
            <a:r>
              <a:rPr lang="zh-CN" altLang="en-US" smtClean="0"/>
              <a:t>不能优化的查询需要重写查询语句，进行手工调整以优化性能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1842" name="Rectangle 2"/>
          <p:cNvSpPr>
            <a:spLocks noChangeArrowheads="1"/>
          </p:cNvSpPr>
          <p:nvPr/>
        </p:nvSpPr>
        <p:spPr bwMode="auto">
          <a:xfrm>
            <a:off x="2557463" y="1708150"/>
            <a:ext cx="5040312" cy="3168650"/>
          </a:xfrm>
          <a:prstGeom prst="rect">
            <a:avLst/>
          </a:prstGeom>
          <a:gradFill rotWithShape="0">
            <a:gsLst>
              <a:gs pos="0">
                <a:srgbClr val="3333FF"/>
              </a:gs>
              <a:gs pos="100000">
                <a:srgbClr val="3333FF">
                  <a:gamma/>
                  <a:tint val="35294"/>
                  <a:invGamma/>
                </a:srgbClr>
              </a:gs>
            </a:gsLst>
            <a:lin ang="5400000" scaled="1"/>
          </a:gradFill>
          <a:ln w="22225">
            <a:solidFill>
              <a:srgbClr val="000000"/>
            </a:solidFill>
            <a:miter lim="800000"/>
            <a:headEnd/>
            <a:tailEnd/>
          </a:ln>
        </p:spPr>
        <p:txBody>
          <a:bodyPr anchor="ctr"/>
          <a:lstStyle/>
          <a:p>
            <a:pPr>
              <a:defRPr/>
            </a:pPr>
            <a:r>
              <a:rPr lang="zh-CN" altLang="en-US" sz="4800" b="1">
                <a:solidFill>
                  <a:schemeClr val="bg1"/>
                </a:solidFill>
                <a:effectLst>
                  <a:outerShdw blurRad="38100" dist="38100" dir="2700000" algn="tl">
                    <a:srgbClr val="000000"/>
                  </a:outerShdw>
                </a:effectLst>
                <a:latin typeface="Times New Roman" pitchFamily="18" charset="0"/>
                <a:ea typeface=""/>
              </a:rPr>
              <a:t>作     业</a:t>
            </a:r>
            <a:endParaRPr lang="zh-CN" altLang="en-US" sz="4800">
              <a:solidFill>
                <a:schemeClr val="bg1"/>
              </a:solidFill>
              <a:effectLst>
                <a:outerShdw blurRad="38100" dist="38100" dir="2700000" algn="tl">
                  <a:srgbClr val="000000"/>
                </a:outerShdw>
              </a:effectLst>
              <a:latin typeface="Times New Roman" pitchFamily="18" charset="0"/>
              <a:ea typeface=""/>
            </a:endParaRPr>
          </a:p>
          <a:p>
            <a:pPr>
              <a:defRPr/>
            </a:pPr>
            <a:r>
              <a:rPr lang="en-US" altLang="zh-CN" sz="4800" b="1">
                <a:solidFill>
                  <a:schemeClr val="bg1"/>
                </a:solidFill>
                <a:latin typeface="Arial" pitchFamily="34" charset="0"/>
                <a:ea typeface="宋体" pitchFamily="2" charset="-122"/>
              </a:rPr>
              <a:t>P112</a:t>
            </a:r>
            <a:r>
              <a:rPr lang="zh-CN" altLang="en-US" sz="4800" b="1">
                <a:solidFill>
                  <a:schemeClr val="bg1"/>
                </a:solidFill>
                <a:effectLst>
                  <a:outerShdw blurRad="38100" dist="38100" dir="2700000" algn="tl">
                    <a:srgbClr val="000000"/>
                  </a:outerShdw>
                </a:effectLst>
                <a:latin typeface="Times New Roman" pitchFamily="18" charset="0"/>
                <a:ea typeface="宋体" pitchFamily="2" charset="-122"/>
              </a:rPr>
              <a:t>习题</a:t>
            </a:r>
          </a:p>
          <a:p>
            <a:pPr>
              <a:defRPr/>
            </a:pPr>
            <a:r>
              <a:rPr lang="en-US" altLang="zh-CN" sz="4800" b="1">
                <a:solidFill>
                  <a:schemeClr val="bg1"/>
                </a:solidFill>
                <a:effectLst>
                  <a:outerShdw blurRad="38100" dist="38100" dir="2700000" algn="tl">
                    <a:srgbClr val="000000"/>
                  </a:outerShdw>
                </a:effectLst>
                <a:latin typeface="Arial" pitchFamily="34" charset="0"/>
                <a:ea typeface="宋体" pitchFamily="2" charset="-122"/>
              </a:rPr>
              <a:t>2, 4, 6</a:t>
            </a:r>
            <a:endParaRPr lang="zh-TW" altLang="en-US" sz="4800" b="1">
              <a:solidFill>
                <a:schemeClr val="bg1"/>
              </a:solidFill>
              <a:effectLst>
                <a:outerShdw blurRad="38100" dist="38100" dir="2700000" algn="tl">
                  <a:srgbClr val="000000"/>
                </a:outerShdw>
              </a:effectLst>
              <a:latin typeface="Arial" pitchFamily="34" charset="0"/>
              <a:ea typeface="宋体" pitchFamily="2" charset="-122"/>
            </a:endParaRPr>
          </a:p>
        </p:txBody>
      </p:sp>
      <p:grpSp>
        <p:nvGrpSpPr>
          <p:cNvPr id="77827" name="Group 3"/>
          <p:cNvGrpSpPr>
            <a:grpSpLocks/>
          </p:cNvGrpSpPr>
          <p:nvPr/>
        </p:nvGrpSpPr>
        <p:grpSpPr bwMode="auto">
          <a:xfrm>
            <a:off x="992188" y="1628775"/>
            <a:ext cx="1700212" cy="2743200"/>
            <a:chOff x="202" y="926"/>
            <a:chExt cx="1939" cy="2770"/>
          </a:xfrm>
        </p:grpSpPr>
        <p:sp>
          <p:nvSpPr>
            <p:cNvPr id="77846" name="Freeform 4"/>
            <p:cNvSpPr>
              <a:spLocks/>
            </p:cNvSpPr>
            <p:nvPr/>
          </p:nvSpPr>
          <p:spPr bwMode="auto">
            <a:xfrm>
              <a:off x="202" y="926"/>
              <a:ext cx="1939" cy="2770"/>
            </a:xfrm>
            <a:custGeom>
              <a:avLst/>
              <a:gdLst>
                <a:gd name="T0" fmla="*/ 17 w 1939"/>
                <a:gd name="T1" fmla="*/ 506 h 2770"/>
                <a:gd name="T2" fmla="*/ 9 w 1939"/>
                <a:gd name="T3" fmla="*/ 736 h 2770"/>
                <a:gd name="T4" fmla="*/ 42 w 1939"/>
                <a:gd name="T5" fmla="*/ 956 h 2770"/>
                <a:gd name="T6" fmla="*/ 296 w 1939"/>
                <a:gd name="T7" fmla="*/ 1284 h 2770"/>
                <a:gd name="T8" fmla="*/ 495 w 1939"/>
                <a:gd name="T9" fmla="*/ 1555 h 2770"/>
                <a:gd name="T10" fmla="*/ 576 w 1939"/>
                <a:gd name="T11" fmla="*/ 1791 h 2770"/>
                <a:gd name="T12" fmla="*/ 661 w 1939"/>
                <a:gd name="T13" fmla="*/ 2220 h 2770"/>
                <a:gd name="T14" fmla="*/ 750 w 1939"/>
                <a:gd name="T15" fmla="*/ 2699 h 2770"/>
                <a:gd name="T16" fmla="*/ 775 w 1939"/>
                <a:gd name="T17" fmla="*/ 2744 h 2770"/>
                <a:gd name="T18" fmla="*/ 811 w 1939"/>
                <a:gd name="T19" fmla="*/ 2766 h 2770"/>
                <a:gd name="T20" fmla="*/ 863 w 1939"/>
                <a:gd name="T21" fmla="*/ 2770 h 2770"/>
                <a:gd name="T22" fmla="*/ 911 w 1939"/>
                <a:gd name="T23" fmla="*/ 2758 h 2770"/>
                <a:gd name="T24" fmla="*/ 944 w 1939"/>
                <a:gd name="T25" fmla="*/ 2721 h 2770"/>
                <a:gd name="T26" fmla="*/ 958 w 1939"/>
                <a:gd name="T27" fmla="*/ 2661 h 2770"/>
                <a:gd name="T28" fmla="*/ 958 w 1939"/>
                <a:gd name="T29" fmla="*/ 2572 h 2770"/>
                <a:gd name="T30" fmla="*/ 899 w 1939"/>
                <a:gd name="T31" fmla="*/ 2161 h 2770"/>
                <a:gd name="T32" fmla="*/ 933 w 1939"/>
                <a:gd name="T33" fmla="*/ 2105 h 2770"/>
                <a:gd name="T34" fmla="*/ 1208 w 1939"/>
                <a:gd name="T35" fmla="*/ 2501 h 2770"/>
                <a:gd name="T36" fmla="*/ 1419 w 1939"/>
                <a:gd name="T37" fmla="*/ 2741 h 2770"/>
                <a:gd name="T38" fmla="*/ 1473 w 1939"/>
                <a:gd name="T39" fmla="*/ 2731 h 2770"/>
                <a:gd name="T40" fmla="*/ 1512 w 1939"/>
                <a:gd name="T41" fmla="*/ 2693 h 2770"/>
                <a:gd name="T42" fmla="*/ 1529 w 1939"/>
                <a:gd name="T43" fmla="*/ 2649 h 2770"/>
                <a:gd name="T44" fmla="*/ 1537 w 1939"/>
                <a:gd name="T45" fmla="*/ 2608 h 2770"/>
                <a:gd name="T46" fmla="*/ 1537 w 1939"/>
                <a:gd name="T47" fmla="*/ 2566 h 2770"/>
                <a:gd name="T48" fmla="*/ 1524 w 1939"/>
                <a:gd name="T49" fmla="*/ 2503 h 2770"/>
                <a:gd name="T50" fmla="*/ 1476 w 1939"/>
                <a:gd name="T51" fmla="*/ 2412 h 2770"/>
                <a:gd name="T52" fmla="*/ 1340 w 1939"/>
                <a:gd name="T53" fmla="*/ 2250 h 2770"/>
                <a:gd name="T54" fmla="*/ 1537 w 1939"/>
                <a:gd name="T55" fmla="*/ 2200 h 2770"/>
                <a:gd name="T56" fmla="*/ 1775 w 1939"/>
                <a:gd name="T57" fmla="*/ 2293 h 2770"/>
                <a:gd name="T58" fmla="*/ 1841 w 1939"/>
                <a:gd name="T59" fmla="*/ 2303 h 2770"/>
                <a:gd name="T60" fmla="*/ 1882 w 1939"/>
                <a:gd name="T61" fmla="*/ 2279 h 2770"/>
                <a:gd name="T62" fmla="*/ 1911 w 1939"/>
                <a:gd name="T63" fmla="*/ 2232 h 2770"/>
                <a:gd name="T64" fmla="*/ 1924 w 1939"/>
                <a:gd name="T65" fmla="*/ 2169 h 2770"/>
                <a:gd name="T66" fmla="*/ 1916 w 1939"/>
                <a:gd name="T67" fmla="*/ 2119 h 2770"/>
                <a:gd name="T68" fmla="*/ 1894 w 1939"/>
                <a:gd name="T69" fmla="*/ 2082 h 2770"/>
                <a:gd name="T70" fmla="*/ 1851 w 1939"/>
                <a:gd name="T71" fmla="*/ 2048 h 2770"/>
                <a:gd name="T72" fmla="*/ 1625 w 1939"/>
                <a:gd name="T73" fmla="*/ 1903 h 2770"/>
                <a:gd name="T74" fmla="*/ 1476 w 1939"/>
                <a:gd name="T75" fmla="*/ 1799 h 2770"/>
                <a:gd name="T76" fmla="*/ 1434 w 1939"/>
                <a:gd name="T77" fmla="*/ 1706 h 2770"/>
                <a:gd name="T78" fmla="*/ 1409 w 1939"/>
                <a:gd name="T79" fmla="*/ 1555 h 2770"/>
                <a:gd name="T80" fmla="*/ 1350 w 1939"/>
                <a:gd name="T81" fmla="*/ 1363 h 2770"/>
                <a:gd name="T82" fmla="*/ 1303 w 1939"/>
                <a:gd name="T83" fmla="*/ 1191 h 2770"/>
                <a:gd name="T84" fmla="*/ 1247 w 1939"/>
                <a:gd name="T85" fmla="*/ 1039 h 2770"/>
                <a:gd name="T86" fmla="*/ 1199 w 1939"/>
                <a:gd name="T87" fmla="*/ 829 h 2770"/>
                <a:gd name="T88" fmla="*/ 1162 w 1939"/>
                <a:gd name="T89" fmla="*/ 655 h 2770"/>
                <a:gd name="T90" fmla="*/ 1199 w 1939"/>
                <a:gd name="T91" fmla="*/ 554 h 2770"/>
                <a:gd name="T92" fmla="*/ 1417 w 1939"/>
                <a:gd name="T93" fmla="*/ 477 h 2770"/>
                <a:gd name="T94" fmla="*/ 1596 w 1939"/>
                <a:gd name="T95" fmla="*/ 427 h 2770"/>
                <a:gd name="T96" fmla="*/ 1723 w 1939"/>
                <a:gd name="T97" fmla="*/ 376 h 2770"/>
                <a:gd name="T98" fmla="*/ 1830 w 1939"/>
                <a:gd name="T99" fmla="*/ 305 h 2770"/>
                <a:gd name="T100" fmla="*/ 1880 w 1939"/>
                <a:gd name="T101" fmla="*/ 251 h 2770"/>
                <a:gd name="T102" fmla="*/ 1914 w 1939"/>
                <a:gd name="T103" fmla="*/ 186 h 2770"/>
                <a:gd name="T104" fmla="*/ 1936 w 1939"/>
                <a:gd name="T105" fmla="*/ 115 h 2770"/>
                <a:gd name="T106" fmla="*/ 1938 w 1939"/>
                <a:gd name="T107" fmla="*/ 53 h 2770"/>
                <a:gd name="T108" fmla="*/ 1919 w 1939"/>
                <a:gd name="T109" fmla="*/ 16 h 2770"/>
                <a:gd name="T110" fmla="*/ 1894 w 1939"/>
                <a:gd name="T111" fmla="*/ 0 h 2770"/>
                <a:gd name="T112" fmla="*/ 1706 w 1939"/>
                <a:gd name="T113" fmla="*/ 99 h 2770"/>
                <a:gd name="T114" fmla="*/ 1546 w 1939"/>
                <a:gd name="T115" fmla="*/ 128 h 2770"/>
                <a:gd name="T116" fmla="*/ 1389 w 1939"/>
                <a:gd name="T117" fmla="*/ 166 h 2770"/>
                <a:gd name="T118" fmla="*/ 1154 w 1939"/>
                <a:gd name="T119" fmla="*/ 178 h 2770"/>
                <a:gd name="T120" fmla="*/ 703 w 1939"/>
                <a:gd name="T121" fmla="*/ 237 h 2770"/>
                <a:gd name="T122" fmla="*/ 424 w 1939"/>
                <a:gd name="T123" fmla="*/ 277 h 2770"/>
                <a:gd name="T124" fmla="*/ 110 w 1939"/>
                <a:gd name="T125" fmla="*/ 257 h 27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39" h="2770">
                  <a:moveTo>
                    <a:pt x="110" y="257"/>
                  </a:moveTo>
                  <a:lnTo>
                    <a:pt x="17" y="506"/>
                  </a:lnTo>
                  <a:lnTo>
                    <a:pt x="0" y="595"/>
                  </a:lnTo>
                  <a:lnTo>
                    <a:pt x="9" y="736"/>
                  </a:lnTo>
                  <a:lnTo>
                    <a:pt x="17" y="835"/>
                  </a:lnTo>
                  <a:lnTo>
                    <a:pt x="42" y="956"/>
                  </a:lnTo>
                  <a:lnTo>
                    <a:pt x="101" y="1094"/>
                  </a:lnTo>
                  <a:lnTo>
                    <a:pt x="296" y="1284"/>
                  </a:lnTo>
                  <a:lnTo>
                    <a:pt x="458" y="1482"/>
                  </a:lnTo>
                  <a:lnTo>
                    <a:pt x="495" y="1555"/>
                  </a:lnTo>
                  <a:lnTo>
                    <a:pt x="534" y="1630"/>
                  </a:lnTo>
                  <a:lnTo>
                    <a:pt x="576" y="1791"/>
                  </a:lnTo>
                  <a:lnTo>
                    <a:pt x="618" y="2068"/>
                  </a:lnTo>
                  <a:lnTo>
                    <a:pt x="661" y="2220"/>
                  </a:lnTo>
                  <a:lnTo>
                    <a:pt x="716" y="2444"/>
                  </a:lnTo>
                  <a:lnTo>
                    <a:pt x="750" y="2699"/>
                  </a:lnTo>
                  <a:lnTo>
                    <a:pt x="760" y="2727"/>
                  </a:lnTo>
                  <a:lnTo>
                    <a:pt x="775" y="2744"/>
                  </a:lnTo>
                  <a:lnTo>
                    <a:pt x="792" y="2758"/>
                  </a:lnTo>
                  <a:lnTo>
                    <a:pt x="811" y="2766"/>
                  </a:lnTo>
                  <a:lnTo>
                    <a:pt x="840" y="2770"/>
                  </a:lnTo>
                  <a:lnTo>
                    <a:pt x="863" y="2770"/>
                  </a:lnTo>
                  <a:lnTo>
                    <a:pt x="890" y="2766"/>
                  </a:lnTo>
                  <a:lnTo>
                    <a:pt x="911" y="2758"/>
                  </a:lnTo>
                  <a:lnTo>
                    <a:pt x="929" y="2742"/>
                  </a:lnTo>
                  <a:lnTo>
                    <a:pt x="944" y="2721"/>
                  </a:lnTo>
                  <a:lnTo>
                    <a:pt x="955" y="2691"/>
                  </a:lnTo>
                  <a:lnTo>
                    <a:pt x="958" y="2661"/>
                  </a:lnTo>
                  <a:lnTo>
                    <a:pt x="960" y="2610"/>
                  </a:lnTo>
                  <a:lnTo>
                    <a:pt x="958" y="2572"/>
                  </a:lnTo>
                  <a:lnTo>
                    <a:pt x="933" y="2388"/>
                  </a:lnTo>
                  <a:lnTo>
                    <a:pt x="899" y="2161"/>
                  </a:lnTo>
                  <a:lnTo>
                    <a:pt x="873" y="1969"/>
                  </a:lnTo>
                  <a:lnTo>
                    <a:pt x="933" y="2105"/>
                  </a:lnTo>
                  <a:lnTo>
                    <a:pt x="1085" y="2319"/>
                  </a:lnTo>
                  <a:lnTo>
                    <a:pt x="1208" y="2501"/>
                  </a:lnTo>
                  <a:lnTo>
                    <a:pt x="1392" y="2731"/>
                  </a:lnTo>
                  <a:lnTo>
                    <a:pt x="1419" y="2741"/>
                  </a:lnTo>
                  <a:lnTo>
                    <a:pt x="1448" y="2741"/>
                  </a:lnTo>
                  <a:lnTo>
                    <a:pt x="1473" y="2731"/>
                  </a:lnTo>
                  <a:lnTo>
                    <a:pt x="1495" y="2711"/>
                  </a:lnTo>
                  <a:lnTo>
                    <a:pt x="1512" y="2693"/>
                  </a:lnTo>
                  <a:lnTo>
                    <a:pt x="1524" y="2669"/>
                  </a:lnTo>
                  <a:lnTo>
                    <a:pt x="1529" y="2649"/>
                  </a:lnTo>
                  <a:lnTo>
                    <a:pt x="1536" y="2628"/>
                  </a:lnTo>
                  <a:lnTo>
                    <a:pt x="1537" y="2608"/>
                  </a:lnTo>
                  <a:lnTo>
                    <a:pt x="1537" y="2586"/>
                  </a:lnTo>
                  <a:lnTo>
                    <a:pt x="1537" y="2566"/>
                  </a:lnTo>
                  <a:lnTo>
                    <a:pt x="1532" y="2541"/>
                  </a:lnTo>
                  <a:lnTo>
                    <a:pt x="1524" y="2503"/>
                  </a:lnTo>
                  <a:lnTo>
                    <a:pt x="1512" y="2473"/>
                  </a:lnTo>
                  <a:lnTo>
                    <a:pt x="1476" y="2412"/>
                  </a:lnTo>
                  <a:lnTo>
                    <a:pt x="1434" y="2349"/>
                  </a:lnTo>
                  <a:lnTo>
                    <a:pt x="1340" y="2250"/>
                  </a:lnTo>
                  <a:lnTo>
                    <a:pt x="1233" y="2034"/>
                  </a:lnTo>
                  <a:lnTo>
                    <a:pt x="1537" y="2200"/>
                  </a:lnTo>
                  <a:lnTo>
                    <a:pt x="1740" y="2279"/>
                  </a:lnTo>
                  <a:lnTo>
                    <a:pt x="1775" y="2293"/>
                  </a:lnTo>
                  <a:lnTo>
                    <a:pt x="1809" y="2303"/>
                  </a:lnTo>
                  <a:lnTo>
                    <a:pt x="1841" y="2303"/>
                  </a:lnTo>
                  <a:lnTo>
                    <a:pt x="1863" y="2293"/>
                  </a:lnTo>
                  <a:lnTo>
                    <a:pt x="1882" y="2279"/>
                  </a:lnTo>
                  <a:lnTo>
                    <a:pt x="1897" y="2260"/>
                  </a:lnTo>
                  <a:lnTo>
                    <a:pt x="1911" y="2232"/>
                  </a:lnTo>
                  <a:lnTo>
                    <a:pt x="1919" y="2202"/>
                  </a:lnTo>
                  <a:lnTo>
                    <a:pt x="1924" y="2169"/>
                  </a:lnTo>
                  <a:lnTo>
                    <a:pt x="1922" y="2145"/>
                  </a:lnTo>
                  <a:lnTo>
                    <a:pt x="1916" y="2119"/>
                  </a:lnTo>
                  <a:lnTo>
                    <a:pt x="1906" y="2101"/>
                  </a:lnTo>
                  <a:lnTo>
                    <a:pt x="1894" y="2082"/>
                  </a:lnTo>
                  <a:lnTo>
                    <a:pt x="1872" y="2064"/>
                  </a:lnTo>
                  <a:lnTo>
                    <a:pt x="1851" y="2048"/>
                  </a:lnTo>
                  <a:lnTo>
                    <a:pt x="1740" y="1979"/>
                  </a:lnTo>
                  <a:lnTo>
                    <a:pt x="1625" y="1903"/>
                  </a:lnTo>
                  <a:lnTo>
                    <a:pt x="1532" y="1832"/>
                  </a:lnTo>
                  <a:lnTo>
                    <a:pt x="1476" y="1799"/>
                  </a:lnTo>
                  <a:lnTo>
                    <a:pt x="1434" y="1779"/>
                  </a:lnTo>
                  <a:lnTo>
                    <a:pt x="1434" y="1706"/>
                  </a:lnTo>
                  <a:lnTo>
                    <a:pt x="1431" y="1634"/>
                  </a:lnTo>
                  <a:lnTo>
                    <a:pt x="1409" y="1555"/>
                  </a:lnTo>
                  <a:lnTo>
                    <a:pt x="1367" y="1456"/>
                  </a:lnTo>
                  <a:lnTo>
                    <a:pt x="1350" y="1363"/>
                  </a:lnTo>
                  <a:lnTo>
                    <a:pt x="1328" y="1276"/>
                  </a:lnTo>
                  <a:lnTo>
                    <a:pt x="1303" y="1191"/>
                  </a:lnTo>
                  <a:lnTo>
                    <a:pt x="1275" y="1120"/>
                  </a:lnTo>
                  <a:lnTo>
                    <a:pt x="1247" y="1039"/>
                  </a:lnTo>
                  <a:lnTo>
                    <a:pt x="1225" y="948"/>
                  </a:lnTo>
                  <a:lnTo>
                    <a:pt x="1199" y="829"/>
                  </a:lnTo>
                  <a:lnTo>
                    <a:pt x="1183" y="762"/>
                  </a:lnTo>
                  <a:lnTo>
                    <a:pt x="1162" y="655"/>
                  </a:lnTo>
                  <a:lnTo>
                    <a:pt x="1179" y="593"/>
                  </a:lnTo>
                  <a:lnTo>
                    <a:pt x="1199" y="554"/>
                  </a:lnTo>
                  <a:lnTo>
                    <a:pt x="1247" y="510"/>
                  </a:lnTo>
                  <a:lnTo>
                    <a:pt x="1417" y="477"/>
                  </a:lnTo>
                  <a:lnTo>
                    <a:pt x="1495" y="455"/>
                  </a:lnTo>
                  <a:lnTo>
                    <a:pt x="1596" y="427"/>
                  </a:lnTo>
                  <a:lnTo>
                    <a:pt x="1659" y="406"/>
                  </a:lnTo>
                  <a:lnTo>
                    <a:pt x="1723" y="376"/>
                  </a:lnTo>
                  <a:lnTo>
                    <a:pt x="1799" y="324"/>
                  </a:lnTo>
                  <a:lnTo>
                    <a:pt x="1830" y="305"/>
                  </a:lnTo>
                  <a:lnTo>
                    <a:pt x="1860" y="277"/>
                  </a:lnTo>
                  <a:lnTo>
                    <a:pt x="1880" y="251"/>
                  </a:lnTo>
                  <a:lnTo>
                    <a:pt x="1902" y="216"/>
                  </a:lnTo>
                  <a:lnTo>
                    <a:pt x="1914" y="186"/>
                  </a:lnTo>
                  <a:lnTo>
                    <a:pt x="1928" y="148"/>
                  </a:lnTo>
                  <a:lnTo>
                    <a:pt x="1936" y="115"/>
                  </a:lnTo>
                  <a:lnTo>
                    <a:pt x="1939" y="87"/>
                  </a:lnTo>
                  <a:lnTo>
                    <a:pt x="1938" y="53"/>
                  </a:lnTo>
                  <a:lnTo>
                    <a:pt x="1928" y="30"/>
                  </a:lnTo>
                  <a:lnTo>
                    <a:pt x="1919" y="16"/>
                  </a:lnTo>
                  <a:lnTo>
                    <a:pt x="1909" y="8"/>
                  </a:lnTo>
                  <a:lnTo>
                    <a:pt x="1894" y="0"/>
                  </a:lnTo>
                  <a:lnTo>
                    <a:pt x="1841" y="30"/>
                  </a:lnTo>
                  <a:lnTo>
                    <a:pt x="1706" y="99"/>
                  </a:lnTo>
                  <a:lnTo>
                    <a:pt x="1605" y="138"/>
                  </a:lnTo>
                  <a:lnTo>
                    <a:pt x="1546" y="128"/>
                  </a:lnTo>
                  <a:lnTo>
                    <a:pt x="1460" y="158"/>
                  </a:lnTo>
                  <a:lnTo>
                    <a:pt x="1389" y="166"/>
                  </a:lnTo>
                  <a:lnTo>
                    <a:pt x="1306" y="168"/>
                  </a:lnTo>
                  <a:lnTo>
                    <a:pt x="1154" y="178"/>
                  </a:lnTo>
                  <a:lnTo>
                    <a:pt x="899" y="227"/>
                  </a:lnTo>
                  <a:lnTo>
                    <a:pt x="703" y="237"/>
                  </a:lnTo>
                  <a:lnTo>
                    <a:pt x="525" y="277"/>
                  </a:lnTo>
                  <a:lnTo>
                    <a:pt x="424" y="277"/>
                  </a:lnTo>
                  <a:lnTo>
                    <a:pt x="270" y="247"/>
                  </a:lnTo>
                  <a:lnTo>
                    <a:pt x="110" y="257"/>
                  </a:lnTo>
                  <a:close/>
                </a:path>
              </a:pathLst>
            </a:custGeom>
            <a:solidFill>
              <a:srgbClr val="FF9F9F"/>
            </a:solidFill>
            <a:ln w="22225">
              <a:solidFill>
                <a:srgbClr val="000000"/>
              </a:solidFill>
              <a:prstDash val="solid"/>
              <a:round/>
              <a:headEnd/>
              <a:tailEnd/>
            </a:ln>
          </p:spPr>
          <p:txBody>
            <a:bodyPr/>
            <a:lstStyle/>
            <a:p>
              <a:endParaRPr lang="zh-CN" altLang="en-US"/>
            </a:p>
          </p:txBody>
        </p:sp>
        <p:sp>
          <p:nvSpPr>
            <p:cNvPr id="77847" name="Freeform 5"/>
            <p:cNvSpPr>
              <a:spLocks/>
            </p:cNvSpPr>
            <p:nvPr/>
          </p:nvSpPr>
          <p:spPr bwMode="auto">
            <a:xfrm>
              <a:off x="1940" y="932"/>
              <a:ext cx="174" cy="97"/>
            </a:xfrm>
            <a:custGeom>
              <a:avLst/>
              <a:gdLst>
                <a:gd name="T0" fmla="*/ 0 w 174"/>
                <a:gd name="T1" fmla="*/ 77 h 97"/>
                <a:gd name="T2" fmla="*/ 14 w 174"/>
                <a:gd name="T3" fmla="*/ 89 h 97"/>
                <a:gd name="T4" fmla="*/ 27 w 174"/>
                <a:gd name="T5" fmla="*/ 95 h 97"/>
                <a:gd name="T6" fmla="*/ 46 w 174"/>
                <a:gd name="T7" fmla="*/ 97 h 97"/>
                <a:gd name="T8" fmla="*/ 58 w 174"/>
                <a:gd name="T9" fmla="*/ 97 h 97"/>
                <a:gd name="T10" fmla="*/ 76 w 174"/>
                <a:gd name="T11" fmla="*/ 95 h 97"/>
                <a:gd name="T12" fmla="*/ 107 w 174"/>
                <a:gd name="T13" fmla="*/ 85 h 97"/>
                <a:gd name="T14" fmla="*/ 127 w 174"/>
                <a:gd name="T15" fmla="*/ 75 h 97"/>
                <a:gd name="T16" fmla="*/ 149 w 174"/>
                <a:gd name="T17" fmla="*/ 61 h 97"/>
                <a:gd name="T18" fmla="*/ 169 w 174"/>
                <a:gd name="T19" fmla="*/ 49 h 97"/>
                <a:gd name="T20" fmla="*/ 174 w 174"/>
                <a:gd name="T21" fmla="*/ 37 h 97"/>
                <a:gd name="T22" fmla="*/ 173 w 174"/>
                <a:gd name="T23" fmla="*/ 24 h 97"/>
                <a:gd name="T24" fmla="*/ 159 w 174"/>
                <a:gd name="T25" fmla="*/ 10 h 97"/>
                <a:gd name="T26" fmla="*/ 146 w 174"/>
                <a:gd name="T27" fmla="*/ 0 h 97"/>
                <a:gd name="T28" fmla="*/ 100 w 174"/>
                <a:gd name="T29" fmla="*/ 24 h 97"/>
                <a:gd name="T30" fmla="*/ 0 w 174"/>
                <a:gd name="T31" fmla="*/ 77 h 9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4" h="97">
                  <a:moveTo>
                    <a:pt x="0" y="77"/>
                  </a:moveTo>
                  <a:lnTo>
                    <a:pt x="14" y="89"/>
                  </a:lnTo>
                  <a:lnTo>
                    <a:pt x="27" y="95"/>
                  </a:lnTo>
                  <a:lnTo>
                    <a:pt x="46" y="97"/>
                  </a:lnTo>
                  <a:lnTo>
                    <a:pt x="58" y="97"/>
                  </a:lnTo>
                  <a:lnTo>
                    <a:pt x="76" y="95"/>
                  </a:lnTo>
                  <a:lnTo>
                    <a:pt x="107" y="85"/>
                  </a:lnTo>
                  <a:lnTo>
                    <a:pt x="127" y="75"/>
                  </a:lnTo>
                  <a:lnTo>
                    <a:pt x="149" y="61"/>
                  </a:lnTo>
                  <a:lnTo>
                    <a:pt x="169" y="49"/>
                  </a:lnTo>
                  <a:lnTo>
                    <a:pt x="174" y="37"/>
                  </a:lnTo>
                  <a:lnTo>
                    <a:pt x="173" y="24"/>
                  </a:lnTo>
                  <a:lnTo>
                    <a:pt x="159" y="10"/>
                  </a:lnTo>
                  <a:lnTo>
                    <a:pt x="146" y="0"/>
                  </a:lnTo>
                  <a:lnTo>
                    <a:pt x="100" y="24"/>
                  </a:lnTo>
                  <a:lnTo>
                    <a:pt x="0" y="77"/>
                  </a:lnTo>
                  <a:close/>
                </a:path>
              </a:pathLst>
            </a:custGeom>
            <a:solidFill>
              <a:srgbClr val="FFBFBF"/>
            </a:solidFill>
            <a:ln w="22225">
              <a:solidFill>
                <a:srgbClr val="000000"/>
              </a:solidFill>
              <a:prstDash val="solid"/>
              <a:round/>
              <a:headEnd/>
              <a:tailEnd/>
            </a:ln>
          </p:spPr>
          <p:txBody>
            <a:bodyPr/>
            <a:lstStyle/>
            <a:p>
              <a:endParaRPr lang="zh-CN" altLang="en-US"/>
            </a:p>
          </p:txBody>
        </p:sp>
        <p:grpSp>
          <p:nvGrpSpPr>
            <p:cNvPr id="77848" name="Group 6"/>
            <p:cNvGrpSpPr>
              <a:grpSpLocks/>
            </p:cNvGrpSpPr>
            <p:nvPr/>
          </p:nvGrpSpPr>
          <p:grpSpPr bwMode="auto">
            <a:xfrm>
              <a:off x="532" y="1062"/>
              <a:ext cx="1572" cy="2612"/>
              <a:chOff x="532" y="1062"/>
              <a:chExt cx="1572" cy="2612"/>
            </a:xfrm>
          </p:grpSpPr>
          <p:sp>
            <p:nvSpPr>
              <p:cNvPr id="77849" name="Freeform 7"/>
              <p:cNvSpPr>
                <a:spLocks/>
              </p:cNvSpPr>
              <p:nvPr/>
            </p:nvSpPr>
            <p:spPr bwMode="auto">
              <a:xfrm>
                <a:off x="922" y="1717"/>
                <a:ext cx="714" cy="1089"/>
              </a:xfrm>
              <a:custGeom>
                <a:avLst/>
                <a:gdLst>
                  <a:gd name="T0" fmla="*/ 0 w 714"/>
                  <a:gd name="T1" fmla="*/ 0 h 1089"/>
                  <a:gd name="T2" fmla="*/ 61 w 714"/>
                  <a:gd name="T3" fmla="*/ 48 h 1089"/>
                  <a:gd name="T4" fmla="*/ 103 w 714"/>
                  <a:gd name="T5" fmla="*/ 129 h 1089"/>
                  <a:gd name="T6" fmla="*/ 196 w 714"/>
                  <a:gd name="T7" fmla="*/ 279 h 1089"/>
                  <a:gd name="T8" fmla="*/ 251 w 714"/>
                  <a:gd name="T9" fmla="*/ 378 h 1089"/>
                  <a:gd name="T10" fmla="*/ 294 w 714"/>
                  <a:gd name="T11" fmla="*/ 503 h 1089"/>
                  <a:gd name="T12" fmla="*/ 311 w 714"/>
                  <a:gd name="T13" fmla="*/ 574 h 1089"/>
                  <a:gd name="T14" fmla="*/ 378 w 714"/>
                  <a:gd name="T15" fmla="*/ 701 h 1089"/>
                  <a:gd name="T16" fmla="*/ 468 w 714"/>
                  <a:gd name="T17" fmla="*/ 875 h 1089"/>
                  <a:gd name="T18" fmla="*/ 527 w 714"/>
                  <a:gd name="T19" fmla="*/ 1000 h 1089"/>
                  <a:gd name="T20" fmla="*/ 569 w 714"/>
                  <a:gd name="T21" fmla="*/ 1079 h 1089"/>
                  <a:gd name="T22" fmla="*/ 586 w 714"/>
                  <a:gd name="T23" fmla="*/ 1085 h 1089"/>
                  <a:gd name="T24" fmla="*/ 606 w 714"/>
                  <a:gd name="T25" fmla="*/ 1089 h 1089"/>
                  <a:gd name="T26" fmla="*/ 637 w 714"/>
                  <a:gd name="T27" fmla="*/ 1085 h 1089"/>
                  <a:gd name="T28" fmla="*/ 667 w 714"/>
                  <a:gd name="T29" fmla="*/ 1073 h 1089"/>
                  <a:gd name="T30" fmla="*/ 687 w 714"/>
                  <a:gd name="T31" fmla="*/ 1051 h 1089"/>
                  <a:gd name="T32" fmla="*/ 704 w 714"/>
                  <a:gd name="T33" fmla="*/ 1017 h 1089"/>
                  <a:gd name="T34" fmla="*/ 714 w 714"/>
                  <a:gd name="T35" fmla="*/ 972 h 1089"/>
                  <a:gd name="T36" fmla="*/ 714 w 714"/>
                  <a:gd name="T37" fmla="*/ 909 h 10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14" h="1089">
                    <a:moveTo>
                      <a:pt x="0" y="0"/>
                    </a:moveTo>
                    <a:lnTo>
                      <a:pt x="61" y="48"/>
                    </a:lnTo>
                    <a:lnTo>
                      <a:pt x="103" y="129"/>
                    </a:lnTo>
                    <a:lnTo>
                      <a:pt x="196" y="279"/>
                    </a:lnTo>
                    <a:lnTo>
                      <a:pt x="251" y="378"/>
                    </a:lnTo>
                    <a:lnTo>
                      <a:pt x="294" y="503"/>
                    </a:lnTo>
                    <a:lnTo>
                      <a:pt x="311" y="574"/>
                    </a:lnTo>
                    <a:lnTo>
                      <a:pt x="378" y="701"/>
                    </a:lnTo>
                    <a:lnTo>
                      <a:pt x="468" y="875"/>
                    </a:lnTo>
                    <a:lnTo>
                      <a:pt x="527" y="1000"/>
                    </a:lnTo>
                    <a:lnTo>
                      <a:pt x="569" y="1079"/>
                    </a:lnTo>
                    <a:lnTo>
                      <a:pt x="586" y="1085"/>
                    </a:lnTo>
                    <a:lnTo>
                      <a:pt x="606" y="1089"/>
                    </a:lnTo>
                    <a:lnTo>
                      <a:pt x="637" y="1085"/>
                    </a:lnTo>
                    <a:lnTo>
                      <a:pt x="667" y="1073"/>
                    </a:lnTo>
                    <a:lnTo>
                      <a:pt x="687" y="1051"/>
                    </a:lnTo>
                    <a:lnTo>
                      <a:pt x="704" y="1017"/>
                    </a:lnTo>
                    <a:lnTo>
                      <a:pt x="714" y="972"/>
                    </a:lnTo>
                    <a:lnTo>
                      <a:pt x="714" y="90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0" name="Freeform 8"/>
              <p:cNvSpPr>
                <a:spLocks/>
              </p:cNvSpPr>
              <p:nvPr/>
            </p:nvSpPr>
            <p:spPr bwMode="auto">
              <a:xfrm>
                <a:off x="787" y="2099"/>
                <a:ext cx="670" cy="875"/>
              </a:xfrm>
              <a:custGeom>
                <a:avLst/>
                <a:gdLst>
                  <a:gd name="T0" fmla="*/ 0 w 670"/>
                  <a:gd name="T1" fmla="*/ 0 h 875"/>
                  <a:gd name="T2" fmla="*/ 67 w 670"/>
                  <a:gd name="T3" fmla="*/ 121 h 875"/>
                  <a:gd name="T4" fmla="*/ 187 w 670"/>
                  <a:gd name="T5" fmla="*/ 230 h 875"/>
                  <a:gd name="T6" fmla="*/ 266 w 670"/>
                  <a:gd name="T7" fmla="*/ 329 h 875"/>
                  <a:gd name="T8" fmla="*/ 344 w 670"/>
                  <a:gd name="T9" fmla="*/ 453 h 875"/>
                  <a:gd name="T10" fmla="*/ 429 w 670"/>
                  <a:gd name="T11" fmla="*/ 582 h 875"/>
                  <a:gd name="T12" fmla="*/ 516 w 670"/>
                  <a:gd name="T13" fmla="*/ 752 h 875"/>
                  <a:gd name="T14" fmla="*/ 577 w 670"/>
                  <a:gd name="T15" fmla="*/ 802 h 875"/>
                  <a:gd name="T16" fmla="*/ 670 w 670"/>
                  <a:gd name="T17" fmla="*/ 875 h 8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70" h="875">
                    <a:moveTo>
                      <a:pt x="0" y="0"/>
                    </a:moveTo>
                    <a:lnTo>
                      <a:pt x="67" y="121"/>
                    </a:lnTo>
                    <a:lnTo>
                      <a:pt x="187" y="230"/>
                    </a:lnTo>
                    <a:lnTo>
                      <a:pt x="266" y="329"/>
                    </a:lnTo>
                    <a:lnTo>
                      <a:pt x="344" y="453"/>
                    </a:lnTo>
                    <a:lnTo>
                      <a:pt x="429" y="582"/>
                    </a:lnTo>
                    <a:lnTo>
                      <a:pt x="516" y="752"/>
                    </a:lnTo>
                    <a:lnTo>
                      <a:pt x="577" y="802"/>
                    </a:lnTo>
                    <a:lnTo>
                      <a:pt x="670" y="87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1" name="Freeform 9"/>
              <p:cNvSpPr>
                <a:spLocks/>
              </p:cNvSpPr>
              <p:nvPr/>
            </p:nvSpPr>
            <p:spPr bwMode="auto">
              <a:xfrm>
                <a:off x="744" y="2309"/>
                <a:ext cx="331" cy="588"/>
              </a:xfrm>
              <a:custGeom>
                <a:avLst/>
                <a:gdLst>
                  <a:gd name="T0" fmla="*/ 0 w 331"/>
                  <a:gd name="T1" fmla="*/ 0 h 588"/>
                  <a:gd name="T2" fmla="*/ 110 w 331"/>
                  <a:gd name="T3" fmla="*/ 168 h 588"/>
                  <a:gd name="T4" fmla="*/ 195 w 331"/>
                  <a:gd name="T5" fmla="*/ 317 h 588"/>
                  <a:gd name="T6" fmla="*/ 272 w 331"/>
                  <a:gd name="T7" fmla="*/ 467 h 588"/>
                  <a:gd name="T8" fmla="*/ 331 w 331"/>
                  <a:gd name="T9" fmla="*/ 588 h 5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588">
                    <a:moveTo>
                      <a:pt x="0" y="0"/>
                    </a:moveTo>
                    <a:lnTo>
                      <a:pt x="110" y="168"/>
                    </a:lnTo>
                    <a:lnTo>
                      <a:pt x="195" y="317"/>
                    </a:lnTo>
                    <a:lnTo>
                      <a:pt x="272" y="467"/>
                    </a:lnTo>
                    <a:lnTo>
                      <a:pt x="331" y="58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2" name="Freeform 10"/>
              <p:cNvSpPr>
                <a:spLocks/>
              </p:cNvSpPr>
              <p:nvPr/>
            </p:nvSpPr>
            <p:spPr bwMode="auto">
              <a:xfrm>
                <a:off x="1751" y="1062"/>
                <a:ext cx="14" cy="95"/>
              </a:xfrm>
              <a:custGeom>
                <a:avLst/>
                <a:gdLst>
                  <a:gd name="T0" fmla="*/ 0 w 14"/>
                  <a:gd name="T1" fmla="*/ 0 h 95"/>
                  <a:gd name="T2" fmla="*/ 14 w 14"/>
                  <a:gd name="T3" fmla="*/ 36 h 95"/>
                  <a:gd name="T4" fmla="*/ 14 w 14"/>
                  <a:gd name="T5" fmla="*/ 70 h 95"/>
                  <a:gd name="T6" fmla="*/ 9 w 14"/>
                  <a:gd name="T7" fmla="*/ 95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95">
                    <a:moveTo>
                      <a:pt x="0" y="0"/>
                    </a:moveTo>
                    <a:lnTo>
                      <a:pt x="14" y="36"/>
                    </a:lnTo>
                    <a:lnTo>
                      <a:pt x="14" y="70"/>
                    </a:lnTo>
                    <a:lnTo>
                      <a:pt x="9" y="9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3" name="Freeform 11"/>
              <p:cNvSpPr>
                <a:spLocks/>
              </p:cNvSpPr>
              <p:nvPr/>
            </p:nvSpPr>
            <p:spPr bwMode="auto">
              <a:xfrm>
                <a:off x="1734" y="1062"/>
                <a:ext cx="14" cy="95"/>
              </a:xfrm>
              <a:custGeom>
                <a:avLst/>
                <a:gdLst>
                  <a:gd name="T0" fmla="*/ 0 w 14"/>
                  <a:gd name="T1" fmla="*/ 0 h 95"/>
                  <a:gd name="T2" fmla="*/ 14 w 14"/>
                  <a:gd name="T3" fmla="*/ 36 h 95"/>
                  <a:gd name="T4" fmla="*/ 14 w 14"/>
                  <a:gd name="T5" fmla="*/ 70 h 95"/>
                  <a:gd name="T6" fmla="*/ 9 w 14"/>
                  <a:gd name="T7" fmla="*/ 95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95">
                    <a:moveTo>
                      <a:pt x="0" y="0"/>
                    </a:moveTo>
                    <a:lnTo>
                      <a:pt x="14" y="36"/>
                    </a:lnTo>
                    <a:lnTo>
                      <a:pt x="14" y="70"/>
                    </a:lnTo>
                    <a:lnTo>
                      <a:pt x="9" y="9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4" name="Freeform 12"/>
              <p:cNvSpPr>
                <a:spLocks/>
              </p:cNvSpPr>
              <p:nvPr/>
            </p:nvSpPr>
            <p:spPr bwMode="auto">
              <a:xfrm>
                <a:off x="1401" y="1355"/>
                <a:ext cx="141" cy="115"/>
              </a:xfrm>
              <a:custGeom>
                <a:avLst/>
                <a:gdLst>
                  <a:gd name="T0" fmla="*/ 141 w 141"/>
                  <a:gd name="T1" fmla="*/ 0 h 115"/>
                  <a:gd name="T2" fmla="*/ 68 w 141"/>
                  <a:gd name="T3" fmla="*/ 36 h 115"/>
                  <a:gd name="T4" fmla="*/ 39 w 141"/>
                  <a:gd name="T5" fmla="*/ 66 h 115"/>
                  <a:gd name="T6" fmla="*/ 0 w 141"/>
                  <a:gd name="T7" fmla="*/ 115 h 1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 h="115">
                    <a:moveTo>
                      <a:pt x="141" y="0"/>
                    </a:moveTo>
                    <a:lnTo>
                      <a:pt x="68" y="36"/>
                    </a:lnTo>
                    <a:lnTo>
                      <a:pt x="39" y="66"/>
                    </a:lnTo>
                    <a:lnTo>
                      <a:pt x="0" y="11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5" name="Freeform 13"/>
              <p:cNvSpPr>
                <a:spLocks/>
              </p:cNvSpPr>
              <p:nvPr/>
            </p:nvSpPr>
            <p:spPr bwMode="auto">
              <a:xfrm>
                <a:off x="532" y="1201"/>
                <a:ext cx="204" cy="20"/>
              </a:xfrm>
              <a:custGeom>
                <a:avLst/>
                <a:gdLst>
                  <a:gd name="T0" fmla="*/ 0 w 204"/>
                  <a:gd name="T1" fmla="*/ 20 h 20"/>
                  <a:gd name="T2" fmla="*/ 119 w 204"/>
                  <a:gd name="T3" fmla="*/ 16 h 20"/>
                  <a:gd name="T4" fmla="*/ 204 w 204"/>
                  <a:gd name="T5" fmla="*/ 0 h 20"/>
                  <a:gd name="T6" fmla="*/ 0 60000 65536"/>
                  <a:gd name="T7" fmla="*/ 0 60000 65536"/>
                  <a:gd name="T8" fmla="*/ 0 60000 65536"/>
                </a:gdLst>
                <a:ahLst/>
                <a:cxnLst>
                  <a:cxn ang="T6">
                    <a:pos x="T0" y="T1"/>
                  </a:cxn>
                  <a:cxn ang="T7">
                    <a:pos x="T2" y="T3"/>
                  </a:cxn>
                  <a:cxn ang="T8">
                    <a:pos x="T4" y="T5"/>
                  </a:cxn>
                </a:cxnLst>
                <a:rect l="0" t="0" r="r" b="b"/>
                <a:pathLst>
                  <a:path w="204" h="20">
                    <a:moveTo>
                      <a:pt x="0" y="20"/>
                    </a:moveTo>
                    <a:lnTo>
                      <a:pt x="119" y="16"/>
                    </a:lnTo>
                    <a:lnTo>
                      <a:pt x="20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6" name="Freeform 14"/>
              <p:cNvSpPr>
                <a:spLocks/>
              </p:cNvSpPr>
              <p:nvPr/>
            </p:nvSpPr>
            <p:spPr bwMode="auto">
              <a:xfrm>
                <a:off x="1513" y="2331"/>
                <a:ext cx="61" cy="71"/>
              </a:xfrm>
              <a:custGeom>
                <a:avLst/>
                <a:gdLst>
                  <a:gd name="T0" fmla="*/ 0 w 61"/>
                  <a:gd name="T1" fmla="*/ 0 h 71"/>
                  <a:gd name="T2" fmla="*/ 39 w 61"/>
                  <a:gd name="T3" fmla="*/ 41 h 71"/>
                  <a:gd name="T4" fmla="*/ 61 w 61"/>
                  <a:gd name="T5" fmla="*/ 71 h 71"/>
                  <a:gd name="T6" fmla="*/ 0 60000 65536"/>
                  <a:gd name="T7" fmla="*/ 0 60000 65536"/>
                  <a:gd name="T8" fmla="*/ 0 60000 65536"/>
                </a:gdLst>
                <a:ahLst/>
                <a:cxnLst>
                  <a:cxn ang="T6">
                    <a:pos x="T0" y="T1"/>
                  </a:cxn>
                  <a:cxn ang="T7">
                    <a:pos x="T2" y="T3"/>
                  </a:cxn>
                  <a:cxn ang="T8">
                    <a:pos x="T4" y="T5"/>
                  </a:cxn>
                </a:cxnLst>
                <a:rect l="0" t="0" r="r" b="b"/>
                <a:pathLst>
                  <a:path w="61" h="71">
                    <a:moveTo>
                      <a:pt x="0" y="0"/>
                    </a:moveTo>
                    <a:lnTo>
                      <a:pt x="39" y="41"/>
                    </a:lnTo>
                    <a:lnTo>
                      <a:pt x="61" y="71"/>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7" name="Freeform 15"/>
              <p:cNvSpPr>
                <a:spLocks/>
              </p:cNvSpPr>
              <p:nvPr/>
            </p:nvSpPr>
            <p:spPr bwMode="auto">
              <a:xfrm>
                <a:off x="1401" y="1913"/>
                <a:ext cx="51" cy="72"/>
              </a:xfrm>
              <a:custGeom>
                <a:avLst/>
                <a:gdLst>
                  <a:gd name="T0" fmla="*/ 0 w 51"/>
                  <a:gd name="T1" fmla="*/ 0 h 72"/>
                  <a:gd name="T2" fmla="*/ 31 w 51"/>
                  <a:gd name="T3" fmla="*/ 42 h 72"/>
                  <a:gd name="T4" fmla="*/ 51 w 51"/>
                  <a:gd name="T5" fmla="*/ 72 h 72"/>
                  <a:gd name="T6" fmla="*/ 0 60000 65536"/>
                  <a:gd name="T7" fmla="*/ 0 60000 65536"/>
                  <a:gd name="T8" fmla="*/ 0 60000 65536"/>
                </a:gdLst>
                <a:ahLst/>
                <a:cxnLst>
                  <a:cxn ang="T6">
                    <a:pos x="T0" y="T1"/>
                  </a:cxn>
                  <a:cxn ang="T7">
                    <a:pos x="T2" y="T3"/>
                  </a:cxn>
                  <a:cxn ang="T8">
                    <a:pos x="T4" y="T5"/>
                  </a:cxn>
                </a:cxnLst>
                <a:rect l="0" t="0" r="r" b="b"/>
                <a:pathLst>
                  <a:path w="51" h="72">
                    <a:moveTo>
                      <a:pt x="0" y="0"/>
                    </a:moveTo>
                    <a:lnTo>
                      <a:pt x="31" y="42"/>
                    </a:lnTo>
                    <a:lnTo>
                      <a:pt x="51" y="7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8" name="Freeform 16"/>
              <p:cNvSpPr>
                <a:spLocks/>
              </p:cNvSpPr>
              <p:nvPr/>
            </p:nvSpPr>
            <p:spPr bwMode="auto">
              <a:xfrm>
                <a:off x="575" y="1990"/>
                <a:ext cx="144" cy="299"/>
              </a:xfrm>
              <a:custGeom>
                <a:avLst/>
                <a:gdLst>
                  <a:gd name="T0" fmla="*/ 0 w 144"/>
                  <a:gd name="T1" fmla="*/ 0 h 299"/>
                  <a:gd name="T2" fmla="*/ 51 w 144"/>
                  <a:gd name="T3" fmla="*/ 50 h 299"/>
                  <a:gd name="T4" fmla="*/ 144 w 144"/>
                  <a:gd name="T5" fmla="*/ 299 h 299"/>
                  <a:gd name="T6" fmla="*/ 0 60000 65536"/>
                  <a:gd name="T7" fmla="*/ 0 60000 65536"/>
                  <a:gd name="T8" fmla="*/ 0 60000 65536"/>
                </a:gdLst>
                <a:ahLst/>
                <a:cxnLst>
                  <a:cxn ang="T6">
                    <a:pos x="T0" y="T1"/>
                  </a:cxn>
                  <a:cxn ang="T7">
                    <a:pos x="T2" y="T3"/>
                  </a:cxn>
                  <a:cxn ang="T8">
                    <a:pos x="T4" y="T5"/>
                  </a:cxn>
                </a:cxnLst>
                <a:rect l="0" t="0" r="r" b="b"/>
                <a:pathLst>
                  <a:path w="144" h="299">
                    <a:moveTo>
                      <a:pt x="0" y="0"/>
                    </a:moveTo>
                    <a:lnTo>
                      <a:pt x="51" y="50"/>
                    </a:lnTo>
                    <a:lnTo>
                      <a:pt x="144" y="29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9" name="Freeform 17"/>
              <p:cNvSpPr>
                <a:spLocks/>
              </p:cNvSpPr>
              <p:nvPr/>
            </p:nvSpPr>
            <p:spPr bwMode="auto">
              <a:xfrm>
                <a:off x="842" y="3025"/>
                <a:ext cx="88" cy="30"/>
              </a:xfrm>
              <a:custGeom>
                <a:avLst/>
                <a:gdLst>
                  <a:gd name="T0" fmla="*/ 0 w 88"/>
                  <a:gd name="T1" fmla="*/ 30 h 30"/>
                  <a:gd name="T2" fmla="*/ 19 w 88"/>
                  <a:gd name="T3" fmla="*/ 18 h 30"/>
                  <a:gd name="T4" fmla="*/ 34 w 88"/>
                  <a:gd name="T5" fmla="*/ 10 h 30"/>
                  <a:gd name="T6" fmla="*/ 59 w 88"/>
                  <a:gd name="T7" fmla="*/ 2 h 30"/>
                  <a:gd name="T8" fmla="*/ 88 w 88"/>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30">
                    <a:moveTo>
                      <a:pt x="0" y="30"/>
                    </a:moveTo>
                    <a:lnTo>
                      <a:pt x="19" y="18"/>
                    </a:lnTo>
                    <a:lnTo>
                      <a:pt x="34" y="10"/>
                    </a:lnTo>
                    <a:lnTo>
                      <a:pt x="59" y="2"/>
                    </a:lnTo>
                    <a:lnTo>
                      <a:pt x="88"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60" name="Freeform 18"/>
              <p:cNvSpPr>
                <a:spLocks/>
              </p:cNvSpPr>
              <p:nvPr/>
            </p:nvSpPr>
            <p:spPr bwMode="auto">
              <a:xfrm>
                <a:off x="935" y="3467"/>
                <a:ext cx="108" cy="207"/>
              </a:xfrm>
              <a:custGeom>
                <a:avLst/>
                <a:gdLst>
                  <a:gd name="T0" fmla="*/ 0 w 108"/>
                  <a:gd name="T1" fmla="*/ 0 h 207"/>
                  <a:gd name="T2" fmla="*/ 27 w 108"/>
                  <a:gd name="T3" fmla="*/ 0 h 207"/>
                  <a:gd name="T4" fmla="*/ 48 w 108"/>
                  <a:gd name="T5" fmla="*/ 2 h 207"/>
                  <a:gd name="T6" fmla="*/ 59 w 108"/>
                  <a:gd name="T7" fmla="*/ 6 h 207"/>
                  <a:gd name="T8" fmla="*/ 73 w 108"/>
                  <a:gd name="T9" fmla="*/ 15 h 207"/>
                  <a:gd name="T10" fmla="*/ 81 w 108"/>
                  <a:gd name="T11" fmla="*/ 27 h 207"/>
                  <a:gd name="T12" fmla="*/ 86 w 108"/>
                  <a:gd name="T13" fmla="*/ 45 h 207"/>
                  <a:gd name="T14" fmla="*/ 108 w 108"/>
                  <a:gd name="T15" fmla="*/ 201 h 207"/>
                  <a:gd name="T16" fmla="*/ 83 w 108"/>
                  <a:gd name="T17" fmla="*/ 207 h 207"/>
                  <a:gd name="T18" fmla="*/ 61 w 108"/>
                  <a:gd name="T19" fmla="*/ 205 h 207"/>
                  <a:gd name="T20" fmla="*/ 46 w 108"/>
                  <a:gd name="T21" fmla="*/ 200 h 207"/>
                  <a:gd name="T22" fmla="*/ 37 w 108"/>
                  <a:gd name="T23" fmla="*/ 196 h 207"/>
                  <a:gd name="T24" fmla="*/ 26 w 108"/>
                  <a:gd name="T25" fmla="*/ 180 h 207"/>
                  <a:gd name="T26" fmla="*/ 19 w 108"/>
                  <a:gd name="T27" fmla="*/ 162 h 207"/>
                  <a:gd name="T28" fmla="*/ 0 w 108"/>
                  <a:gd name="T29" fmla="*/ 0 h 2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8" h="207">
                    <a:moveTo>
                      <a:pt x="0" y="0"/>
                    </a:moveTo>
                    <a:lnTo>
                      <a:pt x="27" y="0"/>
                    </a:lnTo>
                    <a:lnTo>
                      <a:pt x="48" y="2"/>
                    </a:lnTo>
                    <a:lnTo>
                      <a:pt x="59" y="6"/>
                    </a:lnTo>
                    <a:lnTo>
                      <a:pt x="73" y="15"/>
                    </a:lnTo>
                    <a:lnTo>
                      <a:pt x="81" y="27"/>
                    </a:lnTo>
                    <a:lnTo>
                      <a:pt x="86" y="45"/>
                    </a:lnTo>
                    <a:lnTo>
                      <a:pt x="108" y="201"/>
                    </a:lnTo>
                    <a:lnTo>
                      <a:pt x="83" y="207"/>
                    </a:lnTo>
                    <a:lnTo>
                      <a:pt x="61" y="205"/>
                    </a:lnTo>
                    <a:lnTo>
                      <a:pt x="46" y="200"/>
                    </a:lnTo>
                    <a:lnTo>
                      <a:pt x="37" y="196"/>
                    </a:lnTo>
                    <a:lnTo>
                      <a:pt x="26" y="180"/>
                    </a:lnTo>
                    <a:lnTo>
                      <a:pt x="19" y="162"/>
                    </a:lnTo>
                    <a:lnTo>
                      <a:pt x="0" y="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7861" name="Freeform 19"/>
              <p:cNvSpPr>
                <a:spLocks/>
              </p:cNvSpPr>
              <p:nvPr/>
            </p:nvSpPr>
            <p:spPr bwMode="auto">
              <a:xfrm>
                <a:off x="1494" y="3486"/>
                <a:ext cx="184" cy="169"/>
              </a:xfrm>
              <a:custGeom>
                <a:avLst/>
                <a:gdLst>
                  <a:gd name="T0" fmla="*/ 0 w 184"/>
                  <a:gd name="T1" fmla="*/ 40 h 169"/>
                  <a:gd name="T2" fmla="*/ 16 w 184"/>
                  <a:gd name="T3" fmla="*/ 28 h 169"/>
                  <a:gd name="T4" fmla="*/ 27 w 184"/>
                  <a:gd name="T5" fmla="*/ 18 h 169"/>
                  <a:gd name="T6" fmla="*/ 44 w 184"/>
                  <a:gd name="T7" fmla="*/ 8 h 169"/>
                  <a:gd name="T8" fmla="*/ 65 w 184"/>
                  <a:gd name="T9" fmla="*/ 2 h 169"/>
                  <a:gd name="T10" fmla="*/ 81 w 184"/>
                  <a:gd name="T11" fmla="*/ 0 h 169"/>
                  <a:gd name="T12" fmla="*/ 98 w 184"/>
                  <a:gd name="T13" fmla="*/ 2 h 169"/>
                  <a:gd name="T14" fmla="*/ 115 w 184"/>
                  <a:gd name="T15" fmla="*/ 6 h 169"/>
                  <a:gd name="T16" fmla="*/ 129 w 184"/>
                  <a:gd name="T17" fmla="*/ 16 h 169"/>
                  <a:gd name="T18" fmla="*/ 168 w 184"/>
                  <a:gd name="T19" fmla="*/ 58 h 169"/>
                  <a:gd name="T20" fmla="*/ 181 w 184"/>
                  <a:gd name="T21" fmla="*/ 80 h 169"/>
                  <a:gd name="T22" fmla="*/ 184 w 184"/>
                  <a:gd name="T23" fmla="*/ 97 h 169"/>
                  <a:gd name="T24" fmla="*/ 183 w 184"/>
                  <a:gd name="T25" fmla="*/ 111 h 169"/>
                  <a:gd name="T26" fmla="*/ 176 w 184"/>
                  <a:gd name="T27" fmla="*/ 125 h 169"/>
                  <a:gd name="T28" fmla="*/ 168 w 184"/>
                  <a:gd name="T29" fmla="*/ 139 h 169"/>
                  <a:gd name="T30" fmla="*/ 154 w 184"/>
                  <a:gd name="T31" fmla="*/ 153 h 169"/>
                  <a:gd name="T32" fmla="*/ 142 w 184"/>
                  <a:gd name="T33" fmla="*/ 161 h 169"/>
                  <a:gd name="T34" fmla="*/ 127 w 184"/>
                  <a:gd name="T35" fmla="*/ 167 h 169"/>
                  <a:gd name="T36" fmla="*/ 112 w 184"/>
                  <a:gd name="T37" fmla="*/ 169 h 169"/>
                  <a:gd name="T38" fmla="*/ 105 w 184"/>
                  <a:gd name="T39" fmla="*/ 169 h 169"/>
                  <a:gd name="T40" fmla="*/ 0 w 184"/>
                  <a:gd name="T41" fmla="*/ 40 h 1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4" h="169">
                    <a:moveTo>
                      <a:pt x="0" y="40"/>
                    </a:moveTo>
                    <a:lnTo>
                      <a:pt x="16" y="28"/>
                    </a:lnTo>
                    <a:lnTo>
                      <a:pt x="27" y="18"/>
                    </a:lnTo>
                    <a:lnTo>
                      <a:pt x="44" y="8"/>
                    </a:lnTo>
                    <a:lnTo>
                      <a:pt x="65" y="2"/>
                    </a:lnTo>
                    <a:lnTo>
                      <a:pt x="81" y="0"/>
                    </a:lnTo>
                    <a:lnTo>
                      <a:pt x="98" y="2"/>
                    </a:lnTo>
                    <a:lnTo>
                      <a:pt x="115" y="6"/>
                    </a:lnTo>
                    <a:lnTo>
                      <a:pt x="129" y="16"/>
                    </a:lnTo>
                    <a:lnTo>
                      <a:pt x="168" y="58"/>
                    </a:lnTo>
                    <a:lnTo>
                      <a:pt x="181" y="80"/>
                    </a:lnTo>
                    <a:lnTo>
                      <a:pt x="184" y="97"/>
                    </a:lnTo>
                    <a:lnTo>
                      <a:pt x="183" y="111"/>
                    </a:lnTo>
                    <a:lnTo>
                      <a:pt x="176" y="125"/>
                    </a:lnTo>
                    <a:lnTo>
                      <a:pt x="168" y="139"/>
                    </a:lnTo>
                    <a:lnTo>
                      <a:pt x="154" y="153"/>
                    </a:lnTo>
                    <a:lnTo>
                      <a:pt x="142" y="161"/>
                    </a:lnTo>
                    <a:lnTo>
                      <a:pt x="127" y="167"/>
                    </a:lnTo>
                    <a:lnTo>
                      <a:pt x="112" y="169"/>
                    </a:lnTo>
                    <a:lnTo>
                      <a:pt x="105" y="169"/>
                    </a:lnTo>
                    <a:lnTo>
                      <a:pt x="0" y="4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7862" name="Freeform 20"/>
              <p:cNvSpPr>
                <a:spLocks/>
              </p:cNvSpPr>
              <p:nvPr/>
            </p:nvSpPr>
            <p:spPr bwMode="auto">
              <a:xfrm>
                <a:off x="1118" y="2913"/>
                <a:ext cx="104" cy="75"/>
              </a:xfrm>
              <a:custGeom>
                <a:avLst/>
                <a:gdLst>
                  <a:gd name="T0" fmla="*/ 0 w 104"/>
                  <a:gd name="T1" fmla="*/ 75 h 75"/>
                  <a:gd name="T2" fmla="*/ 22 w 104"/>
                  <a:gd name="T3" fmla="*/ 49 h 75"/>
                  <a:gd name="T4" fmla="*/ 47 w 104"/>
                  <a:gd name="T5" fmla="*/ 29 h 75"/>
                  <a:gd name="T6" fmla="*/ 69 w 104"/>
                  <a:gd name="T7" fmla="*/ 13 h 75"/>
                  <a:gd name="T8" fmla="*/ 104 w 104"/>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75">
                    <a:moveTo>
                      <a:pt x="0" y="75"/>
                    </a:moveTo>
                    <a:lnTo>
                      <a:pt x="22" y="49"/>
                    </a:lnTo>
                    <a:lnTo>
                      <a:pt x="47" y="29"/>
                    </a:lnTo>
                    <a:lnTo>
                      <a:pt x="69" y="13"/>
                    </a:lnTo>
                    <a:lnTo>
                      <a:pt x="10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63" name="Freeform 21"/>
              <p:cNvSpPr>
                <a:spLocks/>
              </p:cNvSpPr>
              <p:nvPr/>
            </p:nvSpPr>
            <p:spPr bwMode="auto">
              <a:xfrm>
                <a:off x="1880" y="3083"/>
                <a:ext cx="224" cy="150"/>
              </a:xfrm>
              <a:custGeom>
                <a:avLst/>
                <a:gdLst>
                  <a:gd name="T0" fmla="*/ 0 w 224"/>
                  <a:gd name="T1" fmla="*/ 95 h 150"/>
                  <a:gd name="T2" fmla="*/ 0 w 224"/>
                  <a:gd name="T3" fmla="*/ 63 h 150"/>
                  <a:gd name="T4" fmla="*/ 8 w 224"/>
                  <a:gd name="T5" fmla="*/ 37 h 150"/>
                  <a:gd name="T6" fmla="*/ 16 w 224"/>
                  <a:gd name="T7" fmla="*/ 22 h 150"/>
                  <a:gd name="T8" fmla="*/ 37 w 224"/>
                  <a:gd name="T9" fmla="*/ 4 h 150"/>
                  <a:gd name="T10" fmla="*/ 59 w 224"/>
                  <a:gd name="T11" fmla="*/ 0 h 150"/>
                  <a:gd name="T12" fmla="*/ 86 w 224"/>
                  <a:gd name="T13" fmla="*/ 0 h 150"/>
                  <a:gd name="T14" fmla="*/ 126 w 224"/>
                  <a:gd name="T15" fmla="*/ 10 h 150"/>
                  <a:gd name="T16" fmla="*/ 157 w 224"/>
                  <a:gd name="T17" fmla="*/ 24 h 150"/>
                  <a:gd name="T18" fmla="*/ 204 w 224"/>
                  <a:gd name="T19" fmla="*/ 47 h 150"/>
                  <a:gd name="T20" fmla="*/ 217 w 224"/>
                  <a:gd name="T21" fmla="*/ 57 h 150"/>
                  <a:gd name="T22" fmla="*/ 224 w 224"/>
                  <a:gd name="T23" fmla="*/ 67 h 150"/>
                  <a:gd name="T24" fmla="*/ 216 w 224"/>
                  <a:gd name="T25" fmla="*/ 91 h 150"/>
                  <a:gd name="T26" fmla="*/ 206 w 224"/>
                  <a:gd name="T27" fmla="*/ 113 h 150"/>
                  <a:gd name="T28" fmla="*/ 190 w 224"/>
                  <a:gd name="T29" fmla="*/ 132 h 150"/>
                  <a:gd name="T30" fmla="*/ 165 w 224"/>
                  <a:gd name="T31" fmla="*/ 150 h 150"/>
                  <a:gd name="T32" fmla="*/ 146 w 224"/>
                  <a:gd name="T33" fmla="*/ 150 h 150"/>
                  <a:gd name="T34" fmla="*/ 0 w 224"/>
                  <a:gd name="T35" fmla="*/ 95 h 1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4" h="150">
                    <a:moveTo>
                      <a:pt x="0" y="95"/>
                    </a:moveTo>
                    <a:lnTo>
                      <a:pt x="0" y="63"/>
                    </a:lnTo>
                    <a:lnTo>
                      <a:pt x="8" y="37"/>
                    </a:lnTo>
                    <a:lnTo>
                      <a:pt x="16" y="22"/>
                    </a:lnTo>
                    <a:lnTo>
                      <a:pt x="37" y="4"/>
                    </a:lnTo>
                    <a:lnTo>
                      <a:pt x="59" y="0"/>
                    </a:lnTo>
                    <a:lnTo>
                      <a:pt x="86" y="0"/>
                    </a:lnTo>
                    <a:lnTo>
                      <a:pt x="126" y="10"/>
                    </a:lnTo>
                    <a:lnTo>
                      <a:pt x="157" y="24"/>
                    </a:lnTo>
                    <a:lnTo>
                      <a:pt x="204" y="47"/>
                    </a:lnTo>
                    <a:lnTo>
                      <a:pt x="217" y="57"/>
                    </a:lnTo>
                    <a:lnTo>
                      <a:pt x="224" y="67"/>
                    </a:lnTo>
                    <a:lnTo>
                      <a:pt x="216" y="91"/>
                    </a:lnTo>
                    <a:lnTo>
                      <a:pt x="206" y="113"/>
                    </a:lnTo>
                    <a:lnTo>
                      <a:pt x="190" y="132"/>
                    </a:lnTo>
                    <a:lnTo>
                      <a:pt x="165" y="150"/>
                    </a:lnTo>
                    <a:lnTo>
                      <a:pt x="146" y="150"/>
                    </a:lnTo>
                    <a:lnTo>
                      <a:pt x="0" y="95"/>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7864" name="Freeform 22"/>
              <p:cNvSpPr>
                <a:spLocks/>
              </p:cNvSpPr>
              <p:nvPr/>
            </p:nvSpPr>
            <p:spPr bwMode="auto">
              <a:xfrm>
                <a:off x="1418" y="2596"/>
                <a:ext cx="130" cy="194"/>
              </a:xfrm>
              <a:custGeom>
                <a:avLst/>
                <a:gdLst>
                  <a:gd name="T0" fmla="*/ 0 w 130"/>
                  <a:gd name="T1" fmla="*/ 47 h 194"/>
                  <a:gd name="T2" fmla="*/ 21 w 130"/>
                  <a:gd name="T3" fmla="*/ 22 h 194"/>
                  <a:gd name="T4" fmla="*/ 41 w 130"/>
                  <a:gd name="T5" fmla="*/ 10 h 194"/>
                  <a:gd name="T6" fmla="*/ 65 w 130"/>
                  <a:gd name="T7" fmla="*/ 0 h 194"/>
                  <a:gd name="T8" fmla="*/ 87 w 130"/>
                  <a:gd name="T9" fmla="*/ 2 h 194"/>
                  <a:gd name="T10" fmla="*/ 103 w 130"/>
                  <a:gd name="T11" fmla="*/ 12 h 194"/>
                  <a:gd name="T12" fmla="*/ 115 w 130"/>
                  <a:gd name="T13" fmla="*/ 36 h 194"/>
                  <a:gd name="T14" fmla="*/ 125 w 130"/>
                  <a:gd name="T15" fmla="*/ 71 h 194"/>
                  <a:gd name="T16" fmla="*/ 130 w 130"/>
                  <a:gd name="T17" fmla="*/ 101 h 194"/>
                  <a:gd name="T18" fmla="*/ 130 w 130"/>
                  <a:gd name="T19" fmla="*/ 131 h 194"/>
                  <a:gd name="T20" fmla="*/ 125 w 130"/>
                  <a:gd name="T21" fmla="*/ 152 h 194"/>
                  <a:gd name="T22" fmla="*/ 112 w 130"/>
                  <a:gd name="T23" fmla="*/ 174 h 194"/>
                  <a:gd name="T24" fmla="*/ 100 w 130"/>
                  <a:gd name="T25" fmla="*/ 184 h 194"/>
                  <a:gd name="T26" fmla="*/ 73 w 130"/>
                  <a:gd name="T27" fmla="*/ 194 h 194"/>
                  <a:gd name="T28" fmla="*/ 31 w 130"/>
                  <a:gd name="T29" fmla="*/ 109 h 194"/>
                  <a:gd name="T30" fmla="*/ 0 w 130"/>
                  <a:gd name="T31" fmla="*/ 47 h 1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0" h="194">
                    <a:moveTo>
                      <a:pt x="0" y="47"/>
                    </a:moveTo>
                    <a:lnTo>
                      <a:pt x="21" y="22"/>
                    </a:lnTo>
                    <a:lnTo>
                      <a:pt x="41" y="10"/>
                    </a:lnTo>
                    <a:lnTo>
                      <a:pt x="65" y="0"/>
                    </a:lnTo>
                    <a:lnTo>
                      <a:pt x="87" y="2"/>
                    </a:lnTo>
                    <a:lnTo>
                      <a:pt x="103" y="12"/>
                    </a:lnTo>
                    <a:lnTo>
                      <a:pt x="115" y="36"/>
                    </a:lnTo>
                    <a:lnTo>
                      <a:pt x="125" y="71"/>
                    </a:lnTo>
                    <a:lnTo>
                      <a:pt x="130" y="101"/>
                    </a:lnTo>
                    <a:lnTo>
                      <a:pt x="130" y="131"/>
                    </a:lnTo>
                    <a:lnTo>
                      <a:pt x="125" y="152"/>
                    </a:lnTo>
                    <a:lnTo>
                      <a:pt x="112" y="174"/>
                    </a:lnTo>
                    <a:lnTo>
                      <a:pt x="100" y="184"/>
                    </a:lnTo>
                    <a:lnTo>
                      <a:pt x="73" y="194"/>
                    </a:lnTo>
                    <a:lnTo>
                      <a:pt x="31" y="109"/>
                    </a:lnTo>
                    <a:lnTo>
                      <a:pt x="0" y="47"/>
                    </a:lnTo>
                    <a:close/>
                  </a:path>
                </a:pathLst>
              </a:custGeom>
              <a:solidFill>
                <a:srgbClr val="FFBFBF"/>
              </a:solidFill>
              <a:ln w="22225">
                <a:solidFill>
                  <a:srgbClr val="000000"/>
                </a:solidFill>
                <a:prstDash val="solid"/>
                <a:round/>
                <a:headEnd/>
                <a:tailEnd/>
              </a:ln>
            </p:spPr>
            <p:txBody>
              <a:bodyPr/>
              <a:lstStyle/>
              <a:p>
                <a:endParaRPr lang="zh-CN" altLang="en-US"/>
              </a:p>
            </p:txBody>
          </p:sp>
        </p:grpSp>
      </p:grpSp>
      <p:grpSp>
        <p:nvGrpSpPr>
          <p:cNvPr id="77828" name="Group 23"/>
          <p:cNvGrpSpPr>
            <a:grpSpLocks/>
          </p:cNvGrpSpPr>
          <p:nvPr/>
        </p:nvGrpSpPr>
        <p:grpSpPr bwMode="auto">
          <a:xfrm>
            <a:off x="7510463" y="1781175"/>
            <a:ext cx="1816100" cy="2514600"/>
            <a:chOff x="3594" y="1043"/>
            <a:chExt cx="2012" cy="2574"/>
          </a:xfrm>
        </p:grpSpPr>
        <p:sp>
          <p:nvSpPr>
            <p:cNvPr id="77829" name="Freeform 24"/>
            <p:cNvSpPr>
              <a:spLocks/>
            </p:cNvSpPr>
            <p:nvPr/>
          </p:nvSpPr>
          <p:spPr bwMode="auto">
            <a:xfrm>
              <a:off x="3594" y="1043"/>
              <a:ext cx="2012" cy="2574"/>
            </a:xfrm>
            <a:custGeom>
              <a:avLst/>
              <a:gdLst>
                <a:gd name="T0" fmla="*/ 1520 w 2012"/>
                <a:gd name="T1" fmla="*/ 122 h 2574"/>
                <a:gd name="T2" fmla="*/ 1248 w 2012"/>
                <a:gd name="T3" fmla="*/ 112 h 2574"/>
                <a:gd name="T4" fmla="*/ 867 w 2012"/>
                <a:gd name="T5" fmla="*/ 33 h 2574"/>
                <a:gd name="T6" fmla="*/ 578 w 2012"/>
                <a:gd name="T7" fmla="*/ 33 h 2574"/>
                <a:gd name="T8" fmla="*/ 385 w 2012"/>
                <a:gd name="T9" fmla="*/ 4 h 2574"/>
                <a:gd name="T10" fmla="*/ 25 w 2012"/>
                <a:gd name="T11" fmla="*/ 33 h 2574"/>
                <a:gd name="T12" fmla="*/ 7 w 2012"/>
                <a:gd name="T13" fmla="*/ 65 h 2574"/>
                <a:gd name="T14" fmla="*/ 0 w 2012"/>
                <a:gd name="T15" fmla="*/ 126 h 2574"/>
                <a:gd name="T16" fmla="*/ 24 w 2012"/>
                <a:gd name="T17" fmla="*/ 188 h 2574"/>
                <a:gd name="T18" fmla="*/ 61 w 2012"/>
                <a:gd name="T19" fmla="*/ 227 h 2574"/>
                <a:gd name="T20" fmla="*/ 106 w 2012"/>
                <a:gd name="T21" fmla="*/ 253 h 2574"/>
                <a:gd name="T22" fmla="*/ 188 w 2012"/>
                <a:gd name="T23" fmla="*/ 279 h 2574"/>
                <a:gd name="T24" fmla="*/ 309 w 2012"/>
                <a:gd name="T25" fmla="*/ 300 h 2574"/>
                <a:gd name="T26" fmla="*/ 492 w 2012"/>
                <a:gd name="T27" fmla="*/ 290 h 2574"/>
                <a:gd name="T28" fmla="*/ 676 w 2012"/>
                <a:gd name="T29" fmla="*/ 342 h 2574"/>
                <a:gd name="T30" fmla="*/ 799 w 2012"/>
                <a:gd name="T31" fmla="*/ 490 h 2574"/>
                <a:gd name="T32" fmla="*/ 872 w 2012"/>
                <a:gd name="T33" fmla="*/ 651 h 2574"/>
                <a:gd name="T34" fmla="*/ 883 w 2012"/>
                <a:gd name="T35" fmla="*/ 841 h 2574"/>
                <a:gd name="T36" fmla="*/ 875 w 2012"/>
                <a:gd name="T37" fmla="*/ 1098 h 2574"/>
                <a:gd name="T38" fmla="*/ 750 w 2012"/>
                <a:gd name="T39" fmla="*/ 1371 h 2574"/>
                <a:gd name="T40" fmla="*/ 676 w 2012"/>
                <a:gd name="T41" fmla="*/ 1472 h 2574"/>
                <a:gd name="T42" fmla="*/ 590 w 2012"/>
                <a:gd name="T43" fmla="*/ 1583 h 2574"/>
                <a:gd name="T44" fmla="*/ 473 w 2012"/>
                <a:gd name="T45" fmla="*/ 1654 h 2574"/>
                <a:gd name="T46" fmla="*/ 378 w 2012"/>
                <a:gd name="T47" fmla="*/ 1739 h 2574"/>
                <a:gd name="T48" fmla="*/ 220 w 2012"/>
                <a:gd name="T49" fmla="*/ 1824 h 2574"/>
                <a:gd name="T50" fmla="*/ 159 w 2012"/>
                <a:gd name="T51" fmla="*/ 1870 h 2574"/>
                <a:gd name="T52" fmla="*/ 110 w 2012"/>
                <a:gd name="T53" fmla="*/ 1919 h 2574"/>
                <a:gd name="T54" fmla="*/ 81 w 2012"/>
                <a:gd name="T55" fmla="*/ 1972 h 2574"/>
                <a:gd name="T56" fmla="*/ 69 w 2012"/>
                <a:gd name="T57" fmla="*/ 2036 h 2574"/>
                <a:gd name="T58" fmla="*/ 84 w 2012"/>
                <a:gd name="T59" fmla="*/ 2095 h 2574"/>
                <a:gd name="T60" fmla="*/ 123 w 2012"/>
                <a:gd name="T61" fmla="*/ 2131 h 2574"/>
                <a:gd name="T62" fmla="*/ 171 w 2012"/>
                <a:gd name="T63" fmla="*/ 2141 h 2574"/>
                <a:gd name="T64" fmla="*/ 272 w 2012"/>
                <a:gd name="T65" fmla="*/ 2109 h 2574"/>
                <a:gd name="T66" fmla="*/ 492 w 2012"/>
                <a:gd name="T67" fmla="*/ 2034 h 2574"/>
                <a:gd name="T68" fmla="*/ 855 w 2012"/>
                <a:gd name="T69" fmla="*/ 1759 h 2574"/>
                <a:gd name="T70" fmla="*/ 544 w 2012"/>
                <a:gd name="T71" fmla="*/ 2164 h 2574"/>
                <a:gd name="T72" fmla="*/ 431 w 2012"/>
                <a:gd name="T73" fmla="*/ 2267 h 2574"/>
                <a:gd name="T74" fmla="*/ 397 w 2012"/>
                <a:gd name="T75" fmla="*/ 2317 h 2574"/>
                <a:gd name="T76" fmla="*/ 385 w 2012"/>
                <a:gd name="T77" fmla="*/ 2364 h 2574"/>
                <a:gd name="T78" fmla="*/ 389 w 2012"/>
                <a:gd name="T79" fmla="*/ 2418 h 2574"/>
                <a:gd name="T80" fmla="*/ 417 w 2012"/>
                <a:gd name="T81" fmla="*/ 2461 h 2574"/>
                <a:gd name="T82" fmla="*/ 459 w 2012"/>
                <a:gd name="T83" fmla="*/ 2491 h 2574"/>
                <a:gd name="T84" fmla="*/ 596 w 2012"/>
                <a:gd name="T85" fmla="*/ 2406 h 2574"/>
                <a:gd name="T86" fmla="*/ 1088 w 2012"/>
                <a:gd name="T87" fmla="*/ 1923 h 2574"/>
                <a:gd name="T88" fmla="*/ 961 w 2012"/>
                <a:gd name="T89" fmla="*/ 2263 h 2574"/>
                <a:gd name="T90" fmla="*/ 919 w 2012"/>
                <a:gd name="T91" fmla="*/ 2368 h 2574"/>
                <a:gd name="T92" fmla="*/ 900 w 2012"/>
                <a:gd name="T93" fmla="*/ 2439 h 2574"/>
                <a:gd name="T94" fmla="*/ 899 w 2012"/>
                <a:gd name="T95" fmla="*/ 2491 h 2574"/>
                <a:gd name="T96" fmla="*/ 919 w 2012"/>
                <a:gd name="T97" fmla="*/ 2542 h 2574"/>
                <a:gd name="T98" fmla="*/ 953 w 2012"/>
                <a:gd name="T99" fmla="*/ 2568 h 2574"/>
                <a:gd name="T100" fmla="*/ 1003 w 2012"/>
                <a:gd name="T101" fmla="*/ 2572 h 2574"/>
                <a:gd name="T102" fmla="*/ 1274 w 2012"/>
                <a:gd name="T103" fmla="*/ 2125 h 2574"/>
                <a:gd name="T104" fmla="*/ 1453 w 2012"/>
                <a:gd name="T105" fmla="*/ 1505 h 2574"/>
                <a:gd name="T106" fmla="*/ 1593 w 2012"/>
                <a:gd name="T107" fmla="*/ 1244 h 2574"/>
                <a:gd name="T108" fmla="*/ 1725 w 2012"/>
                <a:gd name="T109" fmla="*/ 1048 h 2574"/>
                <a:gd name="T110" fmla="*/ 1927 w 2012"/>
                <a:gd name="T111" fmla="*/ 841 h 2574"/>
                <a:gd name="T112" fmla="*/ 2012 w 2012"/>
                <a:gd name="T113" fmla="*/ 461 h 2574"/>
                <a:gd name="T114" fmla="*/ 1801 w 2012"/>
                <a:gd name="T115" fmla="*/ 23 h 25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12" h="2574">
                  <a:moveTo>
                    <a:pt x="1708" y="13"/>
                  </a:moveTo>
                  <a:lnTo>
                    <a:pt x="1520" y="122"/>
                  </a:lnTo>
                  <a:lnTo>
                    <a:pt x="1394" y="122"/>
                  </a:lnTo>
                  <a:lnTo>
                    <a:pt x="1248" y="112"/>
                  </a:lnTo>
                  <a:lnTo>
                    <a:pt x="1139" y="112"/>
                  </a:lnTo>
                  <a:lnTo>
                    <a:pt x="867" y="33"/>
                  </a:lnTo>
                  <a:lnTo>
                    <a:pt x="715" y="33"/>
                  </a:lnTo>
                  <a:lnTo>
                    <a:pt x="578" y="33"/>
                  </a:lnTo>
                  <a:lnTo>
                    <a:pt x="443" y="0"/>
                  </a:lnTo>
                  <a:lnTo>
                    <a:pt x="385" y="4"/>
                  </a:lnTo>
                  <a:lnTo>
                    <a:pt x="289" y="33"/>
                  </a:lnTo>
                  <a:lnTo>
                    <a:pt x="25" y="33"/>
                  </a:lnTo>
                  <a:lnTo>
                    <a:pt x="14" y="47"/>
                  </a:lnTo>
                  <a:lnTo>
                    <a:pt x="7" y="65"/>
                  </a:lnTo>
                  <a:lnTo>
                    <a:pt x="2" y="97"/>
                  </a:lnTo>
                  <a:lnTo>
                    <a:pt x="0" y="126"/>
                  </a:lnTo>
                  <a:lnTo>
                    <a:pt x="8" y="158"/>
                  </a:lnTo>
                  <a:lnTo>
                    <a:pt x="24" y="188"/>
                  </a:lnTo>
                  <a:lnTo>
                    <a:pt x="41" y="207"/>
                  </a:lnTo>
                  <a:lnTo>
                    <a:pt x="61" y="227"/>
                  </a:lnTo>
                  <a:lnTo>
                    <a:pt x="79" y="239"/>
                  </a:lnTo>
                  <a:lnTo>
                    <a:pt x="106" y="253"/>
                  </a:lnTo>
                  <a:lnTo>
                    <a:pt x="137" y="263"/>
                  </a:lnTo>
                  <a:lnTo>
                    <a:pt x="188" y="279"/>
                  </a:lnTo>
                  <a:lnTo>
                    <a:pt x="240" y="289"/>
                  </a:lnTo>
                  <a:lnTo>
                    <a:pt x="309" y="300"/>
                  </a:lnTo>
                  <a:lnTo>
                    <a:pt x="382" y="310"/>
                  </a:lnTo>
                  <a:lnTo>
                    <a:pt x="492" y="290"/>
                  </a:lnTo>
                  <a:lnTo>
                    <a:pt x="588" y="312"/>
                  </a:lnTo>
                  <a:lnTo>
                    <a:pt x="676" y="342"/>
                  </a:lnTo>
                  <a:lnTo>
                    <a:pt x="752" y="411"/>
                  </a:lnTo>
                  <a:lnTo>
                    <a:pt x="799" y="490"/>
                  </a:lnTo>
                  <a:lnTo>
                    <a:pt x="848" y="577"/>
                  </a:lnTo>
                  <a:lnTo>
                    <a:pt x="872" y="651"/>
                  </a:lnTo>
                  <a:lnTo>
                    <a:pt x="885" y="740"/>
                  </a:lnTo>
                  <a:lnTo>
                    <a:pt x="883" y="841"/>
                  </a:lnTo>
                  <a:lnTo>
                    <a:pt x="883" y="969"/>
                  </a:lnTo>
                  <a:lnTo>
                    <a:pt x="875" y="1098"/>
                  </a:lnTo>
                  <a:lnTo>
                    <a:pt x="821" y="1272"/>
                  </a:lnTo>
                  <a:lnTo>
                    <a:pt x="750" y="1371"/>
                  </a:lnTo>
                  <a:lnTo>
                    <a:pt x="709" y="1418"/>
                  </a:lnTo>
                  <a:lnTo>
                    <a:pt x="676" y="1472"/>
                  </a:lnTo>
                  <a:lnTo>
                    <a:pt x="628" y="1535"/>
                  </a:lnTo>
                  <a:lnTo>
                    <a:pt x="590" y="1583"/>
                  </a:lnTo>
                  <a:lnTo>
                    <a:pt x="525" y="1614"/>
                  </a:lnTo>
                  <a:lnTo>
                    <a:pt x="473" y="1654"/>
                  </a:lnTo>
                  <a:lnTo>
                    <a:pt x="424" y="1697"/>
                  </a:lnTo>
                  <a:lnTo>
                    <a:pt x="378" y="1739"/>
                  </a:lnTo>
                  <a:lnTo>
                    <a:pt x="248" y="1806"/>
                  </a:lnTo>
                  <a:lnTo>
                    <a:pt x="220" y="1824"/>
                  </a:lnTo>
                  <a:lnTo>
                    <a:pt x="188" y="1848"/>
                  </a:lnTo>
                  <a:lnTo>
                    <a:pt x="159" y="1870"/>
                  </a:lnTo>
                  <a:lnTo>
                    <a:pt x="132" y="1893"/>
                  </a:lnTo>
                  <a:lnTo>
                    <a:pt x="110" y="1919"/>
                  </a:lnTo>
                  <a:lnTo>
                    <a:pt x="93" y="1943"/>
                  </a:lnTo>
                  <a:lnTo>
                    <a:pt x="81" y="1972"/>
                  </a:lnTo>
                  <a:lnTo>
                    <a:pt x="73" y="2004"/>
                  </a:lnTo>
                  <a:lnTo>
                    <a:pt x="69" y="2036"/>
                  </a:lnTo>
                  <a:lnTo>
                    <a:pt x="73" y="2064"/>
                  </a:lnTo>
                  <a:lnTo>
                    <a:pt x="84" y="2095"/>
                  </a:lnTo>
                  <a:lnTo>
                    <a:pt x="101" y="2115"/>
                  </a:lnTo>
                  <a:lnTo>
                    <a:pt x="123" y="2131"/>
                  </a:lnTo>
                  <a:lnTo>
                    <a:pt x="152" y="2145"/>
                  </a:lnTo>
                  <a:lnTo>
                    <a:pt x="171" y="2141"/>
                  </a:lnTo>
                  <a:lnTo>
                    <a:pt x="233" y="2119"/>
                  </a:lnTo>
                  <a:lnTo>
                    <a:pt x="272" y="2109"/>
                  </a:lnTo>
                  <a:lnTo>
                    <a:pt x="382" y="2069"/>
                  </a:lnTo>
                  <a:lnTo>
                    <a:pt x="492" y="2034"/>
                  </a:lnTo>
                  <a:lnTo>
                    <a:pt x="637" y="1909"/>
                  </a:lnTo>
                  <a:lnTo>
                    <a:pt x="855" y="1759"/>
                  </a:lnTo>
                  <a:lnTo>
                    <a:pt x="662" y="2064"/>
                  </a:lnTo>
                  <a:lnTo>
                    <a:pt x="544" y="2164"/>
                  </a:lnTo>
                  <a:lnTo>
                    <a:pt x="453" y="2244"/>
                  </a:lnTo>
                  <a:lnTo>
                    <a:pt x="431" y="2267"/>
                  </a:lnTo>
                  <a:lnTo>
                    <a:pt x="411" y="2291"/>
                  </a:lnTo>
                  <a:lnTo>
                    <a:pt x="397" y="2317"/>
                  </a:lnTo>
                  <a:lnTo>
                    <a:pt x="389" y="2341"/>
                  </a:lnTo>
                  <a:lnTo>
                    <a:pt x="385" y="2364"/>
                  </a:lnTo>
                  <a:lnTo>
                    <a:pt x="383" y="2390"/>
                  </a:lnTo>
                  <a:lnTo>
                    <a:pt x="389" y="2418"/>
                  </a:lnTo>
                  <a:lnTo>
                    <a:pt x="400" y="2439"/>
                  </a:lnTo>
                  <a:lnTo>
                    <a:pt x="417" y="2461"/>
                  </a:lnTo>
                  <a:lnTo>
                    <a:pt x="436" y="2479"/>
                  </a:lnTo>
                  <a:lnTo>
                    <a:pt x="459" y="2491"/>
                  </a:lnTo>
                  <a:lnTo>
                    <a:pt x="505" y="2467"/>
                  </a:lnTo>
                  <a:lnTo>
                    <a:pt x="596" y="2406"/>
                  </a:lnTo>
                  <a:lnTo>
                    <a:pt x="799" y="2273"/>
                  </a:lnTo>
                  <a:lnTo>
                    <a:pt x="1088" y="1923"/>
                  </a:lnTo>
                  <a:lnTo>
                    <a:pt x="1020" y="2135"/>
                  </a:lnTo>
                  <a:lnTo>
                    <a:pt x="961" y="2263"/>
                  </a:lnTo>
                  <a:lnTo>
                    <a:pt x="936" y="2323"/>
                  </a:lnTo>
                  <a:lnTo>
                    <a:pt x="919" y="2368"/>
                  </a:lnTo>
                  <a:lnTo>
                    <a:pt x="907" y="2406"/>
                  </a:lnTo>
                  <a:lnTo>
                    <a:pt x="900" y="2439"/>
                  </a:lnTo>
                  <a:lnTo>
                    <a:pt x="897" y="2463"/>
                  </a:lnTo>
                  <a:lnTo>
                    <a:pt x="899" y="2491"/>
                  </a:lnTo>
                  <a:lnTo>
                    <a:pt x="904" y="2517"/>
                  </a:lnTo>
                  <a:lnTo>
                    <a:pt x="919" y="2542"/>
                  </a:lnTo>
                  <a:lnTo>
                    <a:pt x="932" y="2554"/>
                  </a:lnTo>
                  <a:lnTo>
                    <a:pt x="953" y="2568"/>
                  </a:lnTo>
                  <a:lnTo>
                    <a:pt x="978" y="2574"/>
                  </a:lnTo>
                  <a:lnTo>
                    <a:pt x="1003" y="2572"/>
                  </a:lnTo>
                  <a:lnTo>
                    <a:pt x="1130" y="2333"/>
                  </a:lnTo>
                  <a:lnTo>
                    <a:pt x="1274" y="2125"/>
                  </a:lnTo>
                  <a:lnTo>
                    <a:pt x="1360" y="1854"/>
                  </a:lnTo>
                  <a:lnTo>
                    <a:pt x="1453" y="1505"/>
                  </a:lnTo>
                  <a:lnTo>
                    <a:pt x="1537" y="1347"/>
                  </a:lnTo>
                  <a:lnTo>
                    <a:pt x="1593" y="1244"/>
                  </a:lnTo>
                  <a:lnTo>
                    <a:pt x="1661" y="1135"/>
                  </a:lnTo>
                  <a:lnTo>
                    <a:pt x="1725" y="1048"/>
                  </a:lnTo>
                  <a:lnTo>
                    <a:pt x="1813" y="936"/>
                  </a:lnTo>
                  <a:lnTo>
                    <a:pt x="1927" y="841"/>
                  </a:lnTo>
                  <a:lnTo>
                    <a:pt x="2003" y="759"/>
                  </a:lnTo>
                  <a:lnTo>
                    <a:pt x="2012" y="461"/>
                  </a:lnTo>
                  <a:lnTo>
                    <a:pt x="1970" y="122"/>
                  </a:lnTo>
                  <a:lnTo>
                    <a:pt x="1801" y="23"/>
                  </a:lnTo>
                  <a:lnTo>
                    <a:pt x="1708" y="13"/>
                  </a:lnTo>
                  <a:close/>
                </a:path>
              </a:pathLst>
            </a:custGeom>
            <a:solidFill>
              <a:srgbClr val="FF9F9F"/>
            </a:solidFill>
            <a:ln w="22225">
              <a:solidFill>
                <a:srgbClr val="000000"/>
              </a:solidFill>
              <a:prstDash val="solid"/>
              <a:round/>
              <a:headEnd/>
              <a:tailEnd/>
            </a:ln>
          </p:spPr>
          <p:txBody>
            <a:bodyPr/>
            <a:lstStyle/>
            <a:p>
              <a:endParaRPr lang="zh-CN" altLang="en-US"/>
            </a:p>
          </p:txBody>
        </p:sp>
        <p:sp>
          <p:nvSpPr>
            <p:cNvPr id="77830" name="Freeform 25"/>
            <p:cNvSpPr>
              <a:spLocks/>
            </p:cNvSpPr>
            <p:nvPr/>
          </p:nvSpPr>
          <p:spPr bwMode="auto">
            <a:xfrm>
              <a:off x="4287" y="1773"/>
              <a:ext cx="667" cy="1076"/>
            </a:xfrm>
            <a:custGeom>
              <a:avLst/>
              <a:gdLst>
                <a:gd name="T0" fmla="*/ 140 w 667"/>
                <a:gd name="T1" fmla="*/ 518 h 1076"/>
                <a:gd name="T2" fmla="*/ 54 w 667"/>
                <a:gd name="T3" fmla="*/ 706 h 1076"/>
                <a:gd name="T4" fmla="*/ 30 w 667"/>
                <a:gd name="T5" fmla="*/ 762 h 1076"/>
                <a:gd name="T6" fmla="*/ 10 w 667"/>
                <a:gd name="T7" fmla="*/ 827 h 1076"/>
                <a:gd name="T8" fmla="*/ 1 w 667"/>
                <a:gd name="T9" fmla="*/ 880 h 1076"/>
                <a:gd name="T10" fmla="*/ 0 w 667"/>
                <a:gd name="T11" fmla="*/ 932 h 1076"/>
                <a:gd name="T12" fmla="*/ 1 w 667"/>
                <a:gd name="T13" fmla="*/ 985 h 1076"/>
                <a:gd name="T14" fmla="*/ 8 w 667"/>
                <a:gd name="T15" fmla="*/ 1027 h 1076"/>
                <a:gd name="T16" fmla="*/ 22 w 667"/>
                <a:gd name="T17" fmla="*/ 1058 h 1076"/>
                <a:gd name="T18" fmla="*/ 45 w 667"/>
                <a:gd name="T19" fmla="*/ 1076 h 1076"/>
                <a:gd name="T20" fmla="*/ 82 w 667"/>
                <a:gd name="T21" fmla="*/ 1074 h 1076"/>
                <a:gd name="T22" fmla="*/ 121 w 667"/>
                <a:gd name="T23" fmla="*/ 1029 h 1076"/>
                <a:gd name="T24" fmla="*/ 260 w 667"/>
                <a:gd name="T25" fmla="*/ 825 h 1076"/>
                <a:gd name="T26" fmla="*/ 403 w 667"/>
                <a:gd name="T27" fmla="*/ 617 h 1076"/>
                <a:gd name="T28" fmla="*/ 446 w 667"/>
                <a:gd name="T29" fmla="*/ 398 h 1076"/>
                <a:gd name="T30" fmla="*/ 572 w 667"/>
                <a:gd name="T31" fmla="*/ 210 h 1076"/>
                <a:gd name="T32" fmla="*/ 650 w 667"/>
                <a:gd name="T33" fmla="*/ 101 h 1076"/>
                <a:gd name="T34" fmla="*/ 667 w 667"/>
                <a:gd name="T35" fmla="*/ 0 h 10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67" h="1076">
                  <a:moveTo>
                    <a:pt x="140" y="518"/>
                  </a:moveTo>
                  <a:lnTo>
                    <a:pt x="54" y="706"/>
                  </a:lnTo>
                  <a:lnTo>
                    <a:pt x="30" y="762"/>
                  </a:lnTo>
                  <a:lnTo>
                    <a:pt x="10" y="827"/>
                  </a:lnTo>
                  <a:lnTo>
                    <a:pt x="1" y="880"/>
                  </a:lnTo>
                  <a:lnTo>
                    <a:pt x="0" y="932"/>
                  </a:lnTo>
                  <a:lnTo>
                    <a:pt x="1" y="985"/>
                  </a:lnTo>
                  <a:lnTo>
                    <a:pt x="8" y="1027"/>
                  </a:lnTo>
                  <a:lnTo>
                    <a:pt x="22" y="1058"/>
                  </a:lnTo>
                  <a:lnTo>
                    <a:pt x="45" y="1076"/>
                  </a:lnTo>
                  <a:lnTo>
                    <a:pt x="82" y="1074"/>
                  </a:lnTo>
                  <a:lnTo>
                    <a:pt x="121" y="1029"/>
                  </a:lnTo>
                  <a:lnTo>
                    <a:pt x="260" y="825"/>
                  </a:lnTo>
                  <a:lnTo>
                    <a:pt x="403" y="617"/>
                  </a:lnTo>
                  <a:lnTo>
                    <a:pt x="446" y="398"/>
                  </a:lnTo>
                  <a:lnTo>
                    <a:pt x="572" y="210"/>
                  </a:lnTo>
                  <a:lnTo>
                    <a:pt x="650" y="101"/>
                  </a:lnTo>
                  <a:lnTo>
                    <a:pt x="667"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31" name="Freeform 26"/>
            <p:cNvSpPr>
              <a:spLocks/>
            </p:cNvSpPr>
            <p:nvPr/>
          </p:nvSpPr>
          <p:spPr bwMode="auto">
            <a:xfrm>
              <a:off x="4447" y="2072"/>
              <a:ext cx="569" cy="732"/>
            </a:xfrm>
            <a:custGeom>
              <a:avLst/>
              <a:gdLst>
                <a:gd name="T0" fmla="*/ 569 w 569"/>
                <a:gd name="T1" fmla="*/ 0 h 732"/>
                <a:gd name="T2" fmla="*/ 539 w 569"/>
                <a:gd name="T3" fmla="*/ 45 h 732"/>
                <a:gd name="T4" fmla="*/ 514 w 569"/>
                <a:gd name="T5" fmla="*/ 91 h 732"/>
                <a:gd name="T6" fmla="*/ 493 w 569"/>
                <a:gd name="T7" fmla="*/ 142 h 732"/>
                <a:gd name="T8" fmla="*/ 473 w 569"/>
                <a:gd name="T9" fmla="*/ 219 h 732"/>
                <a:gd name="T10" fmla="*/ 282 w 569"/>
                <a:gd name="T11" fmla="*/ 423 h 732"/>
                <a:gd name="T12" fmla="*/ 203 w 569"/>
                <a:gd name="T13" fmla="*/ 506 h 732"/>
                <a:gd name="T14" fmla="*/ 0 w 569"/>
                <a:gd name="T15" fmla="*/ 732 h 7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9" h="732">
                  <a:moveTo>
                    <a:pt x="569" y="0"/>
                  </a:moveTo>
                  <a:lnTo>
                    <a:pt x="539" y="45"/>
                  </a:lnTo>
                  <a:lnTo>
                    <a:pt x="514" y="91"/>
                  </a:lnTo>
                  <a:lnTo>
                    <a:pt x="493" y="142"/>
                  </a:lnTo>
                  <a:lnTo>
                    <a:pt x="473" y="219"/>
                  </a:lnTo>
                  <a:lnTo>
                    <a:pt x="282" y="423"/>
                  </a:lnTo>
                  <a:lnTo>
                    <a:pt x="203" y="506"/>
                  </a:lnTo>
                  <a:lnTo>
                    <a:pt x="0" y="73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32" name="Freeform 27"/>
            <p:cNvSpPr>
              <a:spLocks/>
            </p:cNvSpPr>
            <p:nvPr/>
          </p:nvSpPr>
          <p:spPr bwMode="auto">
            <a:xfrm>
              <a:off x="4685" y="2198"/>
              <a:ext cx="365" cy="764"/>
            </a:xfrm>
            <a:custGeom>
              <a:avLst/>
              <a:gdLst>
                <a:gd name="T0" fmla="*/ 0 w 365"/>
                <a:gd name="T1" fmla="*/ 764 h 764"/>
                <a:gd name="T2" fmla="*/ 102 w 365"/>
                <a:gd name="T3" fmla="*/ 566 h 764"/>
                <a:gd name="T4" fmla="*/ 179 w 365"/>
                <a:gd name="T5" fmla="*/ 398 h 764"/>
                <a:gd name="T6" fmla="*/ 247 w 365"/>
                <a:gd name="T7" fmla="*/ 257 h 764"/>
                <a:gd name="T8" fmla="*/ 314 w 365"/>
                <a:gd name="T9" fmla="*/ 178 h 764"/>
                <a:gd name="T10" fmla="*/ 331 w 365"/>
                <a:gd name="T11" fmla="*/ 107 h 764"/>
                <a:gd name="T12" fmla="*/ 345 w 365"/>
                <a:gd name="T13" fmla="*/ 60 h 764"/>
                <a:gd name="T14" fmla="*/ 365 w 365"/>
                <a:gd name="T15" fmla="*/ 0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65" h="764">
                  <a:moveTo>
                    <a:pt x="0" y="764"/>
                  </a:moveTo>
                  <a:lnTo>
                    <a:pt x="102" y="566"/>
                  </a:lnTo>
                  <a:lnTo>
                    <a:pt x="179" y="398"/>
                  </a:lnTo>
                  <a:lnTo>
                    <a:pt x="247" y="257"/>
                  </a:lnTo>
                  <a:lnTo>
                    <a:pt x="314" y="178"/>
                  </a:lnTo>
                  <a:lnTo>
                    <a:pt x="331" y="107"/>
                  </a:lnTo>
                  <a:lnTo>
                    <a:pt x="345" y="60"/>
                  </a:lnTo>
                  <a:lnTo>
                    <a:pt x="365"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33" name="Freeform 28"/>
            <p:cNvSpPr>
              <a:spLocks/>
            </p:cNvSpPr>
            <p:nvPr/>
          </p:nvSpPr>
          <p:spPr bwMode="auto">
            <a:xfrm>
              <a:off x="3633" y="1078"/>
              <a:ext cx="177" cy="62"/>
            </a:xfrm>
            <a:custGeom>
              <a:avLst/>
              <a:gdLst>
                <a:gd name="T0" fmla="*/ 0 w 177"/>
                <a:gd name="T1" fmla="*/ 0 h 62"/>
                <a:gd name="T2" fmla="*/ 3 w 177"/>
                <a:gd name="T3" fmla="*/ 20 h 62"/>
                <a:gd name="T4" fmla="*/ 8 w 177"/>
                <a:gd name="T5" fmla="*/ 30 h 62"/>
                <a:gd name="T6" fmla="*/ 17 w 177"/>
                <a:gd name="T7" fmla="*/ 44 h 62"/>
                <a:gd name="T8" fmla="*/ 25 w 177"/>
                <a:gd name="T9" fmla="*/ 50 h 62"/>
                <a:gd name="T10" fmla="*/ 40 w 177"/>
                <a:gd name="T11" fmla="*/ 58 h 62"/>
                <a:gd name="T12" fmla="*/ 61 w 177"/>
                <a:gd name="T13" fmla="*/ 62 h 62"/>
                <a:gd name="T14" fmla="*/ 88 w 177"/>
                <a:gd name="T15" fmla="*/ 62 h 62"/>
                <a:gd name="T16" fmla="*/ 138 w 177"/>
                <a:gd name="T17" fmla="*/ 62 h 62"/>
                <a:gd name="T18" fmla="*/ 149 w 177"/>
                <a:gd name="T19" fmla="*/ 60 h 62"/>
                <a:gd name="T20" fmla="*/ 164 w 177"/>
                <a:gd name="T21" fmla="*/ 54 h 62"/>
                <a:gd name="T22" fmla="*/ 176 w 177"/>
                <a:gd name="T23" fmla="*/ 48 h 62"/>
                <a:gd name="T24" fmla="*/ 177 w 177"/>
                <a:gd name="T25" fmla="*/ 0 h 62"/>
                <a:gd name="T26" fmla="*/ 0 w 177"/>
                <a:gd name="T27" fmla="*/ 0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7" h="62">
                  <a:moveTo>
                    <a:pt x="0" y="0"/>
                  </a:moveTo>
                  <a:lnTo>
                    <a:pt x="3" y="20"/>
                  </a:lnTo>
                  <a:lnTo>
                    <a:pt x="8" y="30"/>
                  </a:lnTo>
                  <a:lnTo>
                    <a:pt x="17" y="44"/>
                  </a:lnTo>
                  <a:lnTo>
                    <a:pt x="25" y="50"/>
                  </a:lnTo>
                  <a:lnTo>
                    <a:pt x="40" y="58"/>
                  </a:lnTo>
                  <a:lnTo>
                    <a:pt x="61" y="62"/>
                  </a:lnTo>
                  <a:lnTo>
                    <a:pt x="88" y="62"/>
                  </a:lnTo>
                  <a:lnTo>
                    <a:pt x="138" y="62"/>
                  </a:lnTo>
                  <a:lnTo>
                    <a:pt x="149" y="60"/>
                  </a:lnTo>
                  <a:lnTo>
                    <a:pt x="164" y="54"/>
                  </a:lnTo>
                  <a:lnTo>
                    <a:pt x="176" y="48"/>
                  </a:lnTo>
                  <a:lnTo>
                    <a:pt x="177" y="0"/>
                  </a:lnTo>
                  <a:lnTo>
                    <a:pt x="0" y="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7834" name="Freeform 29"/>
            <p:cNvSpPr>
              <a:spLocks/>
            </p:cNvSpPr>
            <p:nvPr/>
          </p:nvSpPr>
          <p:spPr bwMode="auto">
            <a:xfrm>
              <a:off x="4059" y="2980"/>
              <a:ext cx="18" cy="97"/>
            </a:xfrm>
            <a:custGeom>
              <a:avLst/>
              <a:gdLst>
                <a:gd name="T0" fmla="*/ 18 w 18"/>
                <a:gd name="T1" fmla="*/ 97 h 97"/>
                <a:gd name="T2" fmla="*/ 18 w 18"/>
                <a:gd name="T3" fmla="*/ 63 h 97"/>
                <a:gd name="T4" fmla="*/ 13 w 18"/>
                <a:gd name="T5" fmla="*/ 32 h 97"/>
                <a:gd name="T6" fmla="*/ 0 w 1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97">
                  <a:moveTo>
                    <a:pt x="18" y="97"/>
                  </a:moveTo>
                  <a:lnTo>
                    <a:pt x="18" y="63"/>
                  </a:lnTo>
                  <a:lnTo>
                    <a:pt x="13" y="32"/>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35" name="Freeform 30"/>
            <p:cNvSpPr>
              <a:spLocks/>
            </p:cNvSpPr>
            <p:nvPr/>
          </p:nvSpPr>
          <p:spPr bwMode="auto">
            <a:xfrm>
              <a:off x="3714" y="3043"/>
              <a:ext cx="187" cy="147"/>
            </a:xfrm>
            <a:custGeom>
              <a:avLst/>
              <a:gdLst>
                <a:gd name="T0" fmla="*/ 35 w 187"/>
                <a:gd name="T1" fmla="*/ 139 h 147"/>
                <a:gd name="T2" fmla="*/ 19 w 187"/>
                <a:gd name="T3" fmla="*/ 119 h 147"/>
                <a:gd name="T4" fmla="*/ 7 w 187"/>
                <a:gd name="T5" fmla="*/ 97 h 147"/>
                <a:gd name="T6" fmla="*/ 2 w 187"/>
                <a:gd name="T7" fmla="*/ 73 h 147"/>
                <a:gd name="T8" fmla="*/ 0 w 187"/>
                <a:gd name="T9" fmla="*/ 64 h 147"/>
                <a:gd name="T10" fmla="*/ 15 w 187"/>
                <a:gd name="T11" fmla="*/ 44 h 147"/>
                <a:gd name="T12" fmla="*/ 32 w 187"/>
                <a:gd name="T13" fmla="*/ 30 h 147"/>
                <a:gd name="T14" fmla="*/ 52 w 187"/>
                <a:gd name="T15" fmla="*/ 16 h 147"/>
                <a:gd name="T16" fmla="*/ 78 w 187"/>
                <a:gd name="T17" fmla="*/ 4 h 147"/>
                <a:gd name="T18" fmla="*/ 108 w 187"/>
                <a:gd name="T19" fmla="*/ 0 h 147"/>
                <a:gd name="T20" fmla="*/ 123 w 187"/>
                <a:gd name="T21" fmla="*/ 0 h 147"/>
                <a:gd name="T22" fmla="*/ 140 w 187"/>
                <a:gd name="T23" fmla="*/ 4 h 147"/>
                <a:gd name="T24" fmla="*/ 166 w 187"/>
                <a:gd name="T25" fmla="*/ 28 h 147"/>
                <a:gd name="T26" fmla="*/ 176 w 187"/>
                <a:gd name="T27" fmla="*/ 50 h 147"/>
                <a:gd name="T28" fmla="*/ 182 w 187"/>
                <a:gd name="T29" fmla="*/ 77 h 147"/>
                <a:gd name="T30" fmla="*/ 187 w 187"/>
                <a:gd name="T31" fmla="*/ 99 h 147"/>
                <a:gd name="T32" fmla="*/ 123 w 187"/>
                <a:gd name="T33" fmla="*/ 123 h 147"/>
                <a:gd name="T34" fmla="*/ 47 w 187"/>
                <a:gd name="T35" fmla="*/ 147 h 147"/>
                <a:gd name="T36" fmla="*/ 35 w 187"/>
                <a:gd name="T37" fmla="*/ 139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7" h="147">
                  <a:moveTo>
                    <a:pt x="35" y="139"/>
                  </a:moveTo>
                  <a:lnTo>
                    <a:pt x="19" y="119"/>
                  </a:lnTo>
                  <a:lnTo>
                    <a:pt x="7" y="97"/>
                  </a:lnTo>
                  <a:lnTo>
                    <a:pt x="2" y="73"/>
                  </a:lnTo>
                  <a:lnTo>
                    <a:pt x="0" y="64"/>
                  </a:lnTo>
                  <a:lnTo>
                    <a:pt x="15" y="44"/>
                  </a:lnTo>
                  <a:lnTo>
                    <a:pt x="32" y="30"/>
                  </a:lnTo>
                  <a:lnTo>
                    <a:pt x="52" y="16"/>
                  </a:lnTo>
                  <a:lnTo>
                    <a:pt x="78" y="4"/>
                  </a:lnTo>
                  <a:lnTo>
                    <a:pt x="108" y="0"/>
                  </a:lnTo>
                  <a:lnTo>
                    <a:pt x="123" y="0"/>
                  </a:lnTo>
                  <a:lnTo>
                    <a:pt x="140" y="4"/>
                  </a:lnTo>
                  <a:lnTo>
                    <a:pt x="166" y="28"/>
                  </a:lnTo>
                  <a:lnTo>
                    <a:pt x="176" y="50"/>
                  </a:lnTo>
                  <a:lnTo>
                    <a:pt x="182" y="77"/>
                  </a:lnTo>
                  <a:lnTo>
                    <a:pt x="187" y="99"/>
                  </a:lnTo>
                  <a:lnTo>
                    <a:pt x="123" y="123"/>
                  </a:lnTo>
                  <a:lnTo>
                    <a:pt x="47" y="147"/>
                  </a:lnTo>
                  <a:lnTo>
                    <a:pt x="35" y="139"/>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7836" name="Freeform 31"/>
            <p:cNvSpPr>
              <a:spLocks/>
            </p:cNvSpPr>
            <p:nvPr/>
          </p:nvSpPr>
          <p:spPr bwMode="auto">
            <a:xfrm>
              <a:off x="4042" y="3372"/>
              <a:ext cx="150" cy="154"/>
            </a:xfrm>
            <a:custGeom>
              <a:avLst/>
              <a:gdLst>
                <a:gd name="T0" fmla="*/ 15 w 150"/>
                <a:gd name="T1" fmla="*/ 154 h 154"/>
                <a:gd name="T2" fmla="*/ 3 w 150"/>
                <a:gd name="T3" fmla="*/ 134 h 154"/>
                <a:gd name="T4" fmla="*/ 0 w 150"/>
                <a:gd name="T5" fmla="*/ 114 h 154"/>
                <a:gd name="T6" fmla="*/ 0 w 150"/>
                <a:gd name="T7" fmla="*/ 101 h 154"/>
                <a:gd name="T8" fmla="*/ 3 w 150"/>
                <a:gd name="T9" fmla="*/ 89 h 154"/>
                <a:gd name="T10" fmla="*/ 15 w 150"/>
                <a:gd name="T11" fmla="*/ 69 h 154"/>
                <a:gd name="T12" fmla="*/ 40 w 150"/>
                <a:gd name="T13" fmla="*/ 39 h 154"/>
                <a:gd name="T14" fmla="*/ 69 w 150"/>
                <a:gd name="T15" fmla="*/ 19 h 154"/>
                <a:gd name="T16" fmla="*/ 88 w 150"/>
                <a:gd name="T17" fmla="*/ 10 h 154"/>
                <a:gd name="T18" fmla="*/ 101 w 150"/>
                <a:gd name="T19" fmla="*/ 0 h 154"/>
                <a:gd name="T20" fmla="*/ 116 w 150"/>
                <a:gd name="T21" fmla="*/ 10 h 154"/>
                <a:gd name="T22" fmla="*/ 130 w 150"/>
                <a:gd name="T23" fmla="*/ 29 h 154"/>
                <a:gd name="T24" fmla="*/ 142 w 150"/>
                <a:gd name="T25" fmla="*/ 49 h 154"/>
                <a:gd name="T26" fmla="*/ 150 w 150"/>
                <a:gd name="T27" fmla="*/ 75 h 154"/>
                <a:gd name="T28" fmla="*/ 82 w 150"/>
                <a:gd name="T29" fmla="*/ 120 h 154"/>
                <a:gd name="T30" fmla="*/ 15 w 150"/>
                <a:gd name="T31" fmla="*/ 154 h 1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0" h="154">
                  <a:moveTo>
                    <a:pt x="15" y="154"/>
                  </a:moveTo>
                  <a:lnTo>
                    <a:pt x="3" y="134"/>
                  </a:lnTo>
                  <a:lnTo>
                    <a:pt x="0" y="114"/>
                  </a:lnTo>
                  <a:lnTo>
                    <a:pt x="0" y="101"/>
                  </a:lnTo>
                  <a:lnTo>
                    <a:pt x="3" y="89"/>
                  </a:lnTo>
                  <a:lnTo>
                    <a:pt x="15" y="69"/>
                  </a:lnTo>
                  <a:lnTo>
                    <a:pt x="40" y="39"/>
                  </a:lnTo>
                  <a:lnTo>
                    <a:pt x="69" y="19"/>
                  </a:lnTo>
                  <a:lnTo>
                    <a:pt x="88" y="10"/>
                  </a:lnTo>
                  <a:lnTo>
                    <a:pt x="101" y="0"/>
                  </a:lnTo>
                  <a:lnTo>
                    <a:pt x="116" y="10"/>
                  </a:lnTo>
                  <a:lnTo>
                    <a:pt x="130" y="29"/>
                  </a:lnTo>
                  <a:lnTo>
                    <a:pt x="142" y="49"/>
                  </a:lnTo>
                  <a:lnTo>
                    <a:pt x="150" y="75"/>
                  </a:lnTo>
                  <a:lnTo>
                    <a:pt x="82" y="120"/>
                  </a:lnTo>
                  <a:lnTo>
                    <a:pt x="15" y="154"/>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7837" name="Freeform 32"/>
            <p:cNvSpPr>
              <a:spLocks/>
            </p:cNvSpPr>
            <p:nvPr/>
          </p:nvSpPr>
          <p:spPr bwMode="auto">
            <a:xfrm>
              <a:off x="4555" y="3463"/>
              <a:ext cx="108" cy="142"/>
            </a:xfrm>
            <a:custGeom>
              <a:avLst/>
              <a:gdLst>
                <a:gd name="T0" fmla="*/ 108 w 108"/>
                <a:gd name="T1" fmla="*/ 29 h 142"/>
                <a:gd name="T2" fmla="*/ 93 w 108"/>
                <a:gd name="T3" fmla="*/ 14 h 142"/>
                <a:gd name="T4" fmla="*/ 73 w 108"/>
                <a:gd name="T5" fmla="*/ 2 h 142"/>
                <a:gd name="T6" fmla="*/ 47 w 108"/>
                <a:gd name="T7" fmla="*/ 0 h 142"/>
                <a:gd name="T8" fmla="*/ 22 w 108"/>
                <a:gd name="T9" fmla="*/ 41 h 142"/>
                <a:gd name="T10" fmla="*/ 9 w 108"/>
                <a:gd name="T11" fmla="*/ 71 h 142"/>
                <a:gd name="T12" fmla="*/ 0 w 108"/>
                <a:gd name="T13" fmla="*/ 97 h 142"/>
                <a:gd name="T14" fmla="*/ 0 w 108"/>
                <a:gd name="T15" fmla="*/ 112 h 142"/>
                <a:gd name="T16" fmla="*/ 12 w 108"/>
                <a:gd name="T17" fmla="*/ 126 h 142"/>
                <a:gd name="T18" fmla="*/ 22 w 108"/>
                <a:gd name="T19" fmla="*/ 136 h 142"/>
                <a:gd name="T20" fmla="*/ 44 w 108"/>
                <a:gd name="T21" fmla="*/ 142 h 142"/>
                <a:gd name="T22" fmla="*/ 108 w 108"/>
                <a:gd name="T23" fmla="*/ 29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 h="142">
                  <a:moveTo>
                    <a:pt x="108" y="29"/>
                  </a:moveTo>
                  <a:lnTo>
                    <a:pt x="93" y="14"/>
                  </a:lnTo>
                  <a:lnTo>
                    <a:pt x="73" y="2"/>
                  </a:lnTo>
                  <a:lnTo>
                    <a:pt x="47" y="0"/>
                  </a:lnTo>
                  <a:lnTo>
                    <a:pt x="22" y="41"/>
                  </a:lnTo>
                  <a:lnTo>
                    <a:pt x="9" y="71"/>
                  </a:lnTo>
                  <a:lnTo>
                    <a:pt x="0" y="97"/>
                  </a:lnTo>
                  <a:lnTo>
                    <a:pt x="0" y="112"/>
                  </a:lnTo>
                  <a:lnTo>
                    <a:pt x="12" y="126"/>
                  </a:lnTo>
                  <a:lnTo>
                    <a:pt x="22" y="136"/>
                  </a:lnTo>
                  <a:lnTo>
                    <a:pt x="44" y="142"/>
                  </a:lnTo>
                  <a:lnTo>
                    <a:pt x="108" y="29"/>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7838" name="Freeform 33"/>
            <p:cNvSpPr>
              <a:spLocks/>
            </p:cNvSpPr>
            <p:nvPr/>
          </p:nvSpPr>
          <p:spPr bwMode="auto">
            <a:xfrm>
              <a:off x="4327" y="2661"/>
              <a:ext cx="135" cy="180"/>
            </a:xfrm>
            <a:custGeom>
              <a:avLst/>
              <a:gdLst>
                <a:gd name="T0" fmla="*/ 25 w 135"/>
                <a:gd name="T1" fmla="*/ 12 h 180"/>
                <a:gd name="T2" fmla="*/ 12 w 135"/>
                <a:gd name="T3" fmla="*/ 52 h 180"/>
                <a:gd name="T4" fmla="*/ 4 w 135"/>
                <a:gd name="T5" fmla="*/ 89 h 180"/>
                <a:gd name="T6" fmla="*/ 0 w 135"/>
                <a:gd name="T7" fmla="*/ 129 h 180"/>
                <a:gd name="T8" fmla="*/ 4 w 135"/>
                <a:gd name="T9" fmla="*/ 147 h 180"/>
                <a:gd name="T10" fmla="*/ 20 w 135"/>
                <a:gd name="T11" fmla="*/ 166 h 180"/>
                <a:gd name="T12" fmla="*/ 37 w 135"/>
                <a:gd name="T13" fmla="*/ 178 h 180"/>
                <a:gd name="T14" fmla="*/ 46 w 135"/>
                <a:gd name="T15" fmla="*/ 180 h 180"/>
                <a:gd name="T16" fmla="*/ 90 w 135"/>
                <a:gd name="T17" fmla="*/ 135 h 180"/>
                <a:gd name="T18" fmla="*/ 135 w 135"/>
                <a:gd name="T19" fmla="*/ 66 h 180"/>
                <a:gd name="T20" fmla="*/ 122 w 135"/>
                <a:gd name="T21" fmla="*/ 36 h 180"/>
                <a:gd name="T22" fmla="*/ 108 w 135"/>
                <a:gd name="T23" fmla="*/ 26 h 180"/>
                <a:gd name="T24" fmla="*/ 90 w 135"/>
                <a:gd name="T25" fmla="*/ 12 h 180"/>
                <a:gd name="T26" fmla="*/ 66 w 135"/>
                <a:gd name="T27" fmla="*/ 2 h 180"/>
                <a:gd name="T28" fmla="*/ 46 w 135"/>
                <a:gd name="T29" fmla="*/ 0 h 180"/>
                <a:gd name="T30" fmla="*/ 25 w 135"/>
                <a:gd name="T31" fmla="*/ 12 h 1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5" h="180">
                  <a:moveTo>
                    <a:pt x="25" y="12"/>
                  </a:moveTo>
                  <a:lnTo>
                    <a:pt x="12" y="52"/>
                  </a:lnTo>
                  <a:lnTo>
                    <a:pt x="4" y="89"/>
                  </a:lnTo>
                  <a:lnTo>
                    <a:pt x="0" y="129"/>
                  </a:lnTo>
                  <a:lnTo>
                    <a:pt x="4" y="147"/>
                  </a:lnTo>
                  <a:lnTo>
                    <a:pt x="20" y="166"/>
                  </a:lnTo>
                  <a:lnTo>
                    <a:pt x="37" y="178"/>
                  </a:lnTo>
                  <a:lnTo>
                    <a:pt x="46" y="180"/>
                  </a:lnTo>
                  <a:lnTo>
                    <a:pt x="90" y="135"/>
                  </a:lnTo>
                  <a:lnTo>
                    <a:pt x="135" y="66"/>
                  </a:lnTo>
                  <a:lnTo>
                    <a:pt x="122" y="36"/>
                  </a:lnTo>
                  <a:lnTo>
                    <a:pt x="108" y="26"/>
                  </a:lnTo>
                  <a:lnTo>
                    <a:pt x="90" y="12"/>
                  </a:lnTo>
                  <a:lnTo>
                    <a:pt x="66" y="2"/>
                  </a:lnTo>
                  <a:lnTo>
                    <a:pt x="46" y="0"/>
                  </a:lnTo>
                  <a:lnTo>
                    <a:pt x="25" y="12"/>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7839" name="Freeform 34"/>
            <p:cNvSpPr>
              <a:spLocks/>
            </p:cNvSpPr>
            <p:nvPr/>
          </p:nvSpPr>
          <p:spPr bwMode="auto">
            <a:xfrm>
              <a:off x="4491" y="2487"/>
              <a:ext cx="81" cy="63"/>
            </a:xfrm>
            <a:custGeom>
              <a:avLst/>
              <a:gdLst>
                <a:gd name="T0" fmla="*/ 81 w 81"/>
                <a:gd name="T1" fmla="*/ 63 h 63"/>
                <a:gd name="T2" fmla="*/ 64 w 81"/>
                <a:gd name="T3" fmla="*/ 40 h 63"/>
                <a:gd name="T4" fmla="*/ 42 w 81"/>
                <a:gd name="T5" fmla="*/ 20 h 63"/>
                <a:gd name="T6" fmla="*/ 22 w 81"/>
                <a:gd name="T7" fmla="*/ 6 h 63"/>
                <a:gd name="T8" fmla="*/ 0 w 81"/>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63">
                  <a:moveTo>
                    <a:pt x="81" y="63"/>
                  </a:moveTo>
                  <a:lnTo>
                    <a:pt x="64" y="40"/>
                  </a:lnTo>
                  <a:lnTo>
                    <a:pt x="42" y="20"/>
                  </a:lnTo>
                  <a:lnTo>
                    <a:pt x="22" y="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40" name="Freeform 35"/>
            <p:cNvSpPr>
              <a:spLocks/>
            </p:cNvSpPr>
            <p:nvPr/>
          </p:nvSpPr>
          <p:spPr bwMode="auto">
            <a:xfrm>
              <a:off x="4611" y="2303"/>
              <a:ext cx="79" cy="63"/>
            </a:xfrm>
            <a:custGeom>
              <a:avLst/>
              <a:gdLst>
                <a:gd name="T0" fmla="*/ 79 w 79"/>
                <a:gd name="T1" fmla="*/ 63 h 63"/>
                <a:gd name="T2" fmla="*/ 59 w 79"/>
                <a:gd name="T3" fmla="*/ 38 h 63"/>
                <a:gd name="T4" fmla="*/ 39 w 79"/>
                <a:gd name="T5" fmla="*/ 18 h 63"/>
                <a:gd name="T6" fmla="*/ 12 w 79"/>
                <a:gd name="T7" fmla="*/ 6 h 63"/>
                <a:gd name="T8" fmla="*/ 0 w 79"/>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63">
                  <a:moveTo>
                    <a:pt x="79" y="63"/>
                  </a:moveTo>
                  <a:lnTo>
                    <a:pt x="59" y="38"/>
                  </a:lnTo>
                  <a:lnTo>
                    <a:pt x="39" y="18"/>
                  </a:lnTo>
                  <a:lnTo>
                    <a:pt x="12" y="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41" name="Freeform 36"/>
            <p:cNvSpPr>
              <a:spLocks/>
            </p:cNvSpPr>
            <p:nvPr/>
          </p:nvSpPr>
          <p:spPr bwMode="auto">
            <a:xfrm>
              <a:off x="4651" y="2281"/>
              <a:ext cx="44" cy="72"/>
            </a:xfrm>
            <a:custGeom>
              <a:avLst/>
              <a:gdLst>
                <a:gd name="T0" fmla="*/ 44 w 44"/>
                <a:gd name="T1" fmla="*/ 72 h 72"/>
                <a:gd name="T2" fmla="*/ 27 w 44"/>
                <a:gd name="T3" fmla="*/ 38 h 72"/>
                <a:gd name="T4" fmla="*/ 14 w 44"/>
                <a:gd name="T5" fmla="*/ 16 h 72"/>
                <a:gd name="T6" fmla="*/ 0 w 44"/>
                <a:gd name="T7" fmla="*/ 0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72">
                  <a:moveTo>
                    <a:pt x="44" y="72"/>
                  </a:moveTo>
                  <a:lnTo>
                    <a:pt x="27" y="38"/>
                  </a:lnTo>
                  <a:lnTo>
                    <a:pt x="14" y="1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42" name="Freeform 37"/>
            <p:cNvSpPr>
              <a:spLocks/>
            </p:cNvSpPr>
            <p:nvPr/>
          </p:nvSpPr>
          <p:spPr bwMode="auto">
            <a:xfrm>
              <a:off x="5241" y="1555"/>
              <a:ext cx="152" cy="141"/>
            </a:xfrm>
            <a:custGeom>
              <a:avLst/>
              <a:gdLst>
                <a:gd name="T0" fmla="*/ 0 w 152"/>
                <a:gd name="T1" fmla="*/ 141 h 141"/>
                <a:gd name="T2" fmla="*/ 76 w 152"/>
                <a:gd name="T3" fmla="*/ 40 h 141"/>
                <a:gd name="T4" fmla="*/ 152 w 152"/>
                <a:gd name="T5" fmla="*/ 0 h 141"/>
                <a:gd name="T6" fmla="*/ 0 60000 65536"/>
                <a:gd name="T7" fmla="*/ 0 60000 65536"/>
                <a:gd name="T8" fmla="*/ 0 60000 65536"/>
              </a:gdLst>
              <a:ahLst/>
              <a:cxnLst>
                <a:cxn ang="T6">
                  <a:pos x="T0" y="T1"/>
                </a:cxn>
                <a:cxn ang="T7">
                  <a:pos x="T2" y="T3"/>
                </a:cxn>
                <a:cxn ang="T8">
                  <a:pos x="T4" y="T5"/>
                </a:cxn>
              </a:cxnLst>
              <a:rect l="0" t="0" r="r" b="b"/>
              <a:pathLst>
                <a:path w="152" h="141">
                  <a:moveTo>
                    <a:pt x="0" y="141"/>
                  </a:moveTo>
                  <a:lnTo>
                    <a:pt x="76" y="40"/>
                  </a:lnTo>
                  <a:lnTo>
                    <a:pt x="152"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43" name="Freeform 38"/>
            <p:cNvSpPr>
              <a:spLocks/>
            </p:cNvSpPr>
            <p:nvPr/>
          </p:nvSpPr>
          <p:spPr bwMode="auto">
            <a:xfrm>
              <a:off x="4689" y="3296"/>
              <a:ext cx="47" cy="44"/>
            </a:xfrm>
            <a:custGeom>
              <a:avLst/>
              <a:gdLst>
                <a:gd name="T0" fmla="*/ 47 w 47"/>
                <a:gd name="T1" fmla="*/ 44 h 44"/>
                <a:gd name="T2" fmla="*/ 25 w 47"/>
                <a:gd name="T3" fmla="*/ 14 h 44"/>
                <a:gd name="T4" fmla="*/ 0 w 47"/>
                <a:gd name="T5" fmla="*/ 0 h 44"/>
                <a:gd name="T6" fmla="*/ 0 60000 65536"/>
                <a:gd name="T7" fmla="*/ 0 60000 65536"/>
                <a:gd name="T8" fmla="*/ 0 60000 65536"/>
              </a:gdLst>
              <a:ahLst/>
              <a:cxnLst>
                <a:cxn ang="T6">
                  <a:pos x="T0" y="T1"/>
                </a:cxn>
                <a:cxn ang="T7">
                  <a:pos x="T2" y="T3"/>
                </a:cxn>
                <a:cxn ang="T8">
                  <a:pos x="T4" y="T5"/>
                </a:cxn>
              </a:cxnLst>
              <a:rect l="0" t="0" r="r" b="b"/>
              <a:pathLst>
                <a:path w="47" h="44">
                  <a:moveTo>
                    <a:pt x="47" y="44"/>
                  </a:moveTo>
                  <a:lnTo>
                    <a:pt x="25" y="14"/>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44" name="Freeform 39"/>
            <p:cNvSpPr>
              <a:spLocks/>
            </p:cNvSpPr>
            <p:nvPr/>
          </p:nvSpPr>
          <p:spPr bwMode="auto">
            <a:xfrm>
              <a:off x="4616" y="2881"/>
              <a:ext cx="64" cy="71"/>
            </a:xfrm>
            <a:custGeom>
              <a:avLst/>
              <a:gdLst>
                <a:gd name="T0" fmla="*/ 64 w 64"/>
                <a:gd name="T1" fmla="*/ 71 h 71"/>
                <a:gd name="T2" fmla="*/ 44 w 64"/>
                <a:gd name="T3" fmla="*/ 41 h 71"/>
                <a:gd name="T4" fmla="*/ 19 w 64"/>
                <a:gd name="T5" fmla="*/ 16 h 71"/>
                <a:gd name="T6" fmla="*/ 0 w 64"/>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71">
                  <a:moveTo>
                    <a:pt x="64" y="71"/>
                  </a:moveTo>
                  <a:lnTo>
                    <a:pt x="44" y="41"/>
                  </a:lnTo>
                  <a:lnTo>
                    <a:pt x="19" y="1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45" name="Freeform 40"/>
            <p:cNvSpPr>
              <a:spLocks/>
            </p:cNvSpPr>
            <p:nvPr/>
          </p:nvSpPr>
          <p:spPr bwMode="auto">
            <a:xfrm>
              <a:off x="4332" y="3251"/>
              <a:ext cx="48" cy="65"/>
            </a:xfrm>
            <a:custGeom>
              <a:avLst/>
              <a:gdLst>
                <a:gd name="T0" fmla="*/ 48 w 48"/>
                <a:gd name="T1" fmla="*/ 65 h 65"/>
                <a:gd name="T2" fmla="*/ 26 w 48"/>
                <a:gd name="T3" fmla="*/ 30 h 65"/>
                <a:gd name="T4" fmla="*/ 0 w 48"/>
                <a:gd name="T5" fmla="*/ 0 h 65"/>
                <a:gd name="T6" fmla="*/ 0 60000 65536"/>
                <a:gd name="T7" fmla="*/ 0 60000 65536"/>
                <a:gd name="T8" fmla="*/ 0 60000 65536"/>
              </a:gdLst>
              <a:ahLst/>
              <a:cxnLst>
                <a:cxn ang="T6">
                  <a:pos x="T0" y="T1"/>
                </a:cxn>
                <a:cxn ang="T7">
                  <a:pos x="T2" y="T3"/>
                </a:cxn>
                <a:cxn ang="T8">
                  <a:pos x="T4" y="T5"/>
                </a:cxn>
              </a:cxnLst>
              <a:rect l="0" t="0" r="r" b="b"/>
              <a:pathLst>
                <a:path w="48" h="65">
                  <a:moveTo>
                    <a:pt x="48" y="65"/>
                  </a:moveTo>
                  <a:lnTo>
                    <a:pt x="26" y="3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fade thruBlk="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44489" y="1143000"/>
            <a:ext cx="9289032" cy="5139869"/>
          </a:xfrm>
        </p:spPr>
        <p:txBody>
          <a:bodyPr/>
          <a:lstStyle/>
          <a:p>
            <a:pPr>
              <a:lnSpc>
                <a:spcPct val="100000"/>
              </a:lnSpc>
              <a:spcBef>
                <a:spcPts val="0"/>
              </a:spcBef>
            </a:pPr>
            <a:r>
              <a:rPr lang="en-US" altLang="zh-CN" sz="1800" b="0" dirty="0"/>
              <a:t>2. </a:t>
            </a:r>
            <a:r>
              <a:rPr lang="zh-CN" altLang="en-US" sz="1800" b="0" dirty="0"/>
              <a:t>列举几种典型的连接实现算法？</a:t>
            </a:r>
          </a:p>
          <a:p>
            <a:pPr>
              <a:lnSpc>
                <a:spcPct val="100000"/>
              </a:lnSpc>
              <a:spcBef>
                <a:spcPts val="0"/>
              </a:spcBef>
            </a:pPr>
            <a:r>
              <a:rPr lang="en-US" altLang="zh-CN" sz="1800" b="0" dirty="0"/>
              <a:t>4. </a:t>
            </a:r>
            <a:r>
              <a:rPr lang="zh-CN" altLang="en-US" sz="1800" b="0" dirty="0"/>
              <a:t>查询优化技术都有哪些？</a:t>
            </a:r>
          </a:p>
          <a:p>
            <a:pPr>
              <a:lnSpc>
                <a:spcPct val="100000"/>
              </a:lnSpc>
              <a:spcBef>
                <a:spcPts val="0"/>
              </a:spcBef>
            </a:pPr>
            <a:r>
              <a:rPr lang="en-US" altLang="zh-CN" sz="1800" b="0" dirty="0"/>
              <a:t>6. </a:t>
            </a:r>
            <a:r>
              <a:rPr lang="zh-CN" altLang="en-US" sz="1800" b="0" dirty="0"/>
              <a:t>假设有</a:t>
            </a:r>
            <a:r>
              <a:rPr lang="en-US" altLang="zh-CN" sz="1800" b="0" dirty="0"/>
              <a:t>S</a:t>
            </a:r>
            <a:r>
              <a:rPr lang="zh-CN" altLang="en-US" sz="1800" b="0" dirty="0"/>
              <a:t>（供应商）、</a:t>
            </a:r>
            <a:r>
              <a:rPr lang="en-US" altLang="zh-CN" sz="1800" b="0" dirty="0"/>
              <a:t>P</a:t>
            </a:r>
            <a:r>
              <a:rPr lang="zh-CN" altLang="en-US" sz="1800" b="0" dirty="0"/>
              <a:t>（零件）和</a:t>
            </a:r>
            <a:r>
              <a:rPr lang="en-US" altLang="zh-CN" sz="1800" b="0" dirty="0"/>
              <a:t>SP</a:t>
            </a:r>
            <a:r>
              <a:rPr lang="zh-CN" altLang="en-US" sz="1800" b="0" dirty="0"/>
              <a:t>（供应关系）三个关系，关系模式如下：</a:t>
            </a:r>
          </a:p>
          <a:p>
            <a:pPr marL="768350" lvl="2" indent="0">
              <a:lnSpc>
                <a:spcPct val="100000"/>
              </a:lnSpc>
              <a:spcBef>
                <a:spcPts val="0"/>
              </a:spcBef>
              <a:buNone/>
            </a:pPr>
            <a:r>
              <a:rPr lang="en-US" altLang="zh-CN" sz="1800" b="0" dirty="0"/>
              <a:t>S (SNO, SNAME, CITY)</a:t>
            </a:r>
          </a:p>
          <a:p>
            <a:pPr marL="768350" lvl="2" indent="0">
              <a:lnSpc>
                <a:spcPct val="100000"/>
              </a:lnSpc>
              <a:spcBef>
                <a:spcPts val="0"/>
              </a:spcBef>
              <a:buNone/>
            </a:pPr>
            <a:r>
              <a:rPr lang="en-US" altLang="zh-CN" sz="1800" b="0" dirty="0"/>
              <a:t>P (PNO, PNAME, WEIGHT, SIZE)</a:t>
            </a:r>
          </a:p>
          <a:p>
            <a:pPr marL="768350" lvl="2" indent="0">
              <a:lnSpc>
                <a:spcPct val="100000"/>
              </a:lnSpc>
              <a:spcBef>
                <a:spcPts val="0"/>
              </a:spcBef>
              <a:buNone/>
            </a:pPr>
            <a:r>
              <a:rPr lang="en-US" altLang="zh-CN" sz="1800" b="0" dirty="0"/>
              <a:t>SP(SNO, PNO, DEPT, QUAN)</a:t>
            </a:r>
          </a:p>
          <a:p>
            <a:pPr marL="390525" lvl="1" indent="0">
              <a:lnSpc>
                <a:spcPct val="100000"/>
              </a:lnSpc>
              <a:spcBef>
                <a:spcPts val="0"/>
              </a:spcBef>
              <a:buNone/>
            </a:pPr>
            <a:r>
              <a:rPr lang="zh-CN" altLang="en-US" sz="1800" b="0" dirty="0"/>
              <a:t>其中，</a:t>
            </a:r>
            <a:r>
              <a:rPr lang="en-US" altLang="zh-CN" sz="1800" b="0" dirty="0"/>
              <a:t>SNO</a:t>
            </a:r>
            <a:r>
              <a:rPr lang="zh-CN" altLang="en-US" sz="1800" b="0" dirty="0"/>
              <a:t>表示供应商编号，</a:t>
            </a:r>
            <a:r>
              <a:rPr lang="en-US" altLang="zh-CN" sz="1800" b="0" dirty="0"/>
              <a:t>SNAME</a:t>
            </a:r>
            <a:r>
              <a:rPr lang="zh-CN" altLang="en-US" sz="1800" b="0" dirty="0"/>
              <a:t>表示供应商名称，</a:t>
            </a:r>
            <a:r>
              <a:rPr lang="en-US" altLang="zh-CN" sz="1800" b="0" dirty="0"/>
              <a:t>CITY</a:t>
            </a:r>
            <a:r>
              <a:rPr lang="zh-CN" altLang="en-US" sz="1800" b="0" dirty="0"/>
              <a:t>表示供应商所在的城市，</a:t>
            </a:r>
            <a:r>
              <a:rPr lang="en-US" altLang="zh-CN" sz="1800" b="0" dirty="0"/>
              <a:t>PNO</a:t>
            </a:r>
            <a:r>
              <a:rPr lang="zh-CN" altLang="en-US" sz="1800" b="0" dirty="0"/>
              <a:t>表示零件编号，</a:t>
            </a:r>
            <a:r>
              <a:rPr lang="en-US" altLang="zh-CN" sz="1800" b="0" dirty="0"/>
              <a:t>PNAME</a:t>
            </a:r>
            <a:r>
              <a:rPr lang="zh-CN" altLang="en-US" sz="1800" b="0" dirty="0"/>
              <a:t>表示零件名称，</a:t>
            </a:r>
            <a:r>
              <a:rPr lang="en-US" altLang="zh-CN" sz="1800" b="0" dirty="0"/>
              <a:t>WEIGHT</a:t>
            </a:r>
            <a:r>
              <a:rPr lang="zh-CN" altLang="en-US" sz="1800" b="0" dirty="0"/>
              <a:t>表示零件重量，</a:t>
            </a:r>
            <a:r>
              <a:rPr lang="en-US" altLang="zh-CN" sz="1800" b="0" dirty="0"/>
              <a:t>SIZE</a:t>
            </a:r>
            <a:r>
              <a:rPr lang="zh-CN" altLang="en-US" sz="1800" b="0" dirty="0"/>
              <a:t>表示零件大小，</a:t>
            </a:r>
            <a:r>
              <a:rPr lang="en-US" altLang="zh-CN" sz="1800" b="0" dirty="0"/>
              <a:t>DEPT</a:t>
            </a:r>
            <a:r>
              <a:rPr lang="zh-CN" altLang="en-US" sz="1800" b="0" dirty="0"/>
              <a:t>表示被供应零件的部门，</a:t>
            </a:r>
            <a:r>
              <a:rPr lang="en-US" altLang="zh-CN" sz="1800" b="0" dirty="0"/>
              <a:t>QUAN</a:t>
            </a:r>
            <a:r>
              <a:rPr lang="zh-CN" altLang="en-US" sz="1800" b="0" dirty="0"/>
              <a:t>表示被供应的数量。</a:t>
            </a:r>
          </a:p>
          <a:p>
            <a:pPr marL="390525" lvl="1" indent="0">
              <a:lnSpc>
                <a:spcPct val="100000"/>
              </a:lnSpc>
              <a:spcBef>
                <a:spcPts val="0"/>
              </a:spcBef>
              <a:buNone/>
            </a:pPr>
            <a:r>
              <a:rPr lang="zh-CN" altLang="en-US" sz="1800" b="0" dirty="0"/>
              <a:t>设有如下查询语句：</a:t>
            </a:r>
          </a:p>
          <a:p>
            <a:pPr marL="390525" lvl="1" indent="0">
              <a:lnSpc>
                <a:spcPct val="100000"/>
              </a:lnSpc>
              <a:spcBef>
                <a:spcPts val="0"/>
              </a:spcBef>
              <a:buNone/>
            </a:pPr>
            <a:r>
              <a:rPr lang="en-US" altLang="zh-CN" sz="1800" b="0" dirty="0"/>
              <a:t>SELECT SNAME</a:t>
            </a:r>
          </a:p>
          <a:p>
            <a:pPr marL="390525" lvl="1" indent="0">
              <a:lnSpc>
                <a:spcPct val="100000"/>
              </a:lnSpc>
              <a:spcBef>
                <a:spcPts val="0"/>
              </a:spcBef>
              <a:buNone/>
            </a:pPr>
            <a:r>
              <a:rPr lang="en-US" altLang="zh-CN" sz="1800" b="0" dirty="0"/>
              <a:t>	FROM S,P,SP</a:t>
            </a:r>
          </a:p>
          <a:p>
            <a:pPr marL="390525" lvl="1" indent="0">
              <a:lnSpc>
                <a:spcPct val="100000"/>
              </a:lnSpc>
              <a:spcBef>
                <a:spcPts val="0"/>
              </a:spcBef>
              <a:buNone/>
            </a:pPr>
            <a:r>
              <a:rPr lang="en-US" altLang="zh-CN" sz="1800" b="0" dirty="0"/>
              <a:t>	WHERE S.SNO=SP.SNO and SP.PNO=P.PNO </a:t>
            </a:r>
          </a:p>
          <a:p>
            <a:pPr marL="390525" lvl="1" indent="0">
              <a:lnSpc>
                <a:spcPct val="100000"/>
              </a:lnSpc>
              <a:spcBef>
                <a:spcPts val="0"/>
              </a:spcBef>
              <a:buNone/>
            </a:pPr>
            <a:r>
              <a:rPr lang="en-US" altLang="zh-CN" sz="1800" b="0" dirty="0"/>
              <a:t>		and S.CITY=’GUANGZHOU’ and P.PNAME=’BOLT’ and SP.QUAN&gt;10000</a:t>
            </a:r>
          </a:p>
          <a:p>
            <a:pPr marL="390525" lvl="1" indent="0">
              <a:lnSpc>
                <a:spcPct val="100000"/>
              </a:lnSpc>
              <a:spcBef>
                <a:spcPts val="0"/>
              </a:spcBef>
              <a:buNone/>
            </a:pPr>
            <a:r>
              <a:rPr lang="zh-CN" altLang="en-US" sz="1800" b="0" dirty="0"/>
              <a:t>（</a:t>
            </a:r>
            <a:r>
              <a:rPr lang="en-US" altLang="zh-CN" sz="1800" b="0" dirty="0"/>
              <a:t>1</a:t>
            </a:r>
            <a:r>
              <a:rPr lang="zh-CN" altLang="en-US" sz="1800" b="0" dirty="0"/>
              <a:t>）写出该查询的关系代数表达式</a:t>
            </a:r>
          </a:p>
          <a:p>
            <a:pPr marL="390525" lvl="1" indent="0">
              <a:lnSpc>
                <a:spcPct val="100000"/>
              </a:lnSpc>
              <a:spcBef>
                <a:spcPts val="0"/>
              </a:spcBef>
              <a:buNone/>
            </a:pPr>
            <a:r>
              <a:rPr lang="zh-CN" altLang="en-US" sz="1800" b="0" dirty="0"/>
              <a:t>（</a:t>
            </a:r>
            <a:r>
              <a:rPr lang="en-US" altLang="zh-CN" sz="1800" b="0" dirty="0"/>
              <a:t>2</a:t>
            </a:r>
            <a:r>
              <a:rPr lang="zh-CN" altLang="en-US" sz="1800" b="0" dirty="0"/>
              <a:t>）画出查询表达式的语法树</a:t>
            </a:r>
          </a:p>
          <a:p>
            <a:pPr marL="390525" lvl="1" indent="0">
              <a:lnSpc>
                <a:spcPct val="100000"/>
              </a:lnSpc>
              <a:spcBef>
                <a:spcPts val="0"/>
              </a:spcBef>
              <a:buNone/>
            </a:pPr>
            <a:r>
              <a:rPr lang="zh-CN" altLang="en-US" sz="1800" b="0" dirty="0"/>
              <a:t>（</a:t>
            </a:r>
            <a:r>
              <a:rPr lang="en-US" altLang="zh-CN" sz="1800" b="0" dirty="0"/>
              <a:t>3</a:t>
            </a:r>
            <a:r>
              <a:rPr lang="zh-CN" altLang="en-US" sz="1800" b="0" dirty="0"/>
              <a:t>）对语法树进行优化处理，画出优化后的语法树。</a:t>
            </a:r>
          </a:p>
          <a:p>
            <a:pPr>
              <a:lnSpc>
                <a:spcPct val="100000"/>
              </a:lnSpc>
              <a:spcBef>
                <a:spcPts val="0"/>
              </a:spcBef>
            </a:pPr>
            <a:endParaRPr lang="zh-CN" altLang="en-US" b="0" dirty="0"/>
          </a:p>
        </p:txBody>
      </p:sp>
      <p:sp>
        <p:nvSpPr>
          <p:cNvPr id="4" name="灯片编号占位符 3"/>
          <p:cNvSpPr>
            <a:spLocks noGrp="1"/>
          </p:cNvSpPr>
          <p:nvPr>
            <p:ph type="sldNum" sz="quarter" idx="10"/>
          </p:nvPr>
        </p:nvSpPr>
        <p:spPr/>
        <p:txBody>
          <a:bodyPr/>
          <a:lstStyle/>
          <a:p>
            <a:pPr>
              <a:defRPr/>
            </a:pPr>
            <a:fld id="{8E85C290-66D7-462D-A3D3-BF1D489C307C}" type="slidenum">
              <a:rPr lang="zh-CN" altLang="en-US" smtClean="0"/>
              <a:pPr>
                <a:defRPr/>
              </a:pPr>
              <a:t>75</a:t>
            </a:fld>
            <a:endParaRPr lang="en-US" altLang="zh-CN"/>
          </a:p>
        </p:txBody>
      </p:sp>
      <p:sp>
        <p:nvSpPr>
          <p:cNvPr id="5" name="日期占位符 4"/>
          <p:cNvSpPr>
            <a:spLocks noGrp="1"/>
          </p:cNvSpPr>
          <p:nvPr>
            <p:ph type="dt" sz="half" idx="11"/>
          </p:nvPr>
        </p:nvSpPr>
        <p:spPr/>
        <p:txBody>
          <a:bodyPr/>
          <a:lstStyle/>
          <a:p>
            <a:pPr>
              <a:defRPr/>
            </a:pPr>
            <a:fld id="{243232A3-5862-4980-BEDF-A7E6FECDDA58}" type="datetime1">
              <a:rPr lang="zh-CN" altLang="en-US" smtClean="0"/>
              <a:pPr>
                <a:defRPr/>
              </a:pPr>
              <a:t>2018/5/9</a:t>
            </a:fld>
            <a:endParaRPr lang="en-US" altLang="zh-CN" sz="1000"/>
          </a:p>
        </p:txBody>
      </p:sp>
    </p:spTree>
    <p:extLst>
      <p:ext uri="{BB962C8B-B14F-4D97-AF65-F5344CB8AC3E}">
        <p14:creationId xmlns:p14="http://schemas.microsoft.com/office/powerpoint/2010/main" val="71765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BC657BC-AFA4-4CAA-AB63-0AA7F93FEA27}" type="slidenum">
              <a:rPr lang="zh-CN" altLang="en-US" sz="2000" smtClean="0"/>
              <a:pPr/>
              <a:t>8</a:t>
            </a:fld>
            <a:endParaRPr lang="en-US" altLang="zh-CN" sz="2000" smtClean="0"/>
          </a:p>
        </p:txBody>
      </p:sp>
      <p:sp>
        <p:nvSpPr>
          <p:cNvPr id="1024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FDE7703-E6FF-4199-A961-8D3362D8B535}" type="datetime1">
              <a:rPr lang="zh-CN" altLang="en-US" sz="1800" smtClean="0"/>
              <a:pPr/>
              <a:t>2018/5/9</a:t>
            </a:fld>
            <a:endParaRPr lang="en-US" altLang="zh-CN" sz="1000" smtClean="0"/>
          </a:p>
        </p:txBody>
      </p:sp>
      <p:sp>
        <p:nvSpPr>
          <p:cNvPr id="1627138" name="Rectangle 2"/>
          <p:cNvSpPr>
            <a:spLocks noGrp="1" noChangeArrowheads="1"/>
          </p:cNvSpPr>
          <p:nvPr>
            <p:ph type="title"/>
          </p:nvPr>
        </p:nvSpPr>
        <p:spPr/>
        <p:txBody>
          <a:bodyPr/>
          <a:lstStyle/>
          <a:p>
            <a:pPr>
              <a:defRPr/>
            </a:pPr>
            <a:r>
              <a:rPr lang="en-US" altLang="zh-CN" smtClean="0"/>
              <a:t>1.	</a:t>
            </a:r>
            <a:r>
              <a:rPr lang="zh-CN" altLang="en-US" smtClean="0"/>
              <a:t>选择操作的实现</a:t>
            </a:r>
          </a:p>
        </p:txBody>
      </p:sp>
      <p:sp>
        <p:nvSpPr>
          <p:cNvPr id="1627139" name="Rectangle 3"/>
          <p:cNvSpPr>
            <a:spLocks noGrp="1" noChangeArrowheads="1"/>
          </p:cNvSpPr>
          <p:nvPr>
            <p:ph type="body" idx="1"/>
          </p:nvPr>
        </p:nvSpPr>
        <p:spPr>
          <a:xfrm>
            <a:off x="650875" y="1143000"/>
            <a:ext cx="8820150" cy="5378450"/>
          </a:xfrm>
        </p:spPr>
        <p:txBody>
          <a:bodyPr/>
          <a:lstStyle/>
          <a:p>
            <a:pPr>
              <a:spcBef>
                <a:spcPct val="0"/>
              </a:spcBef>
            </a:pPr>
            <a:r>
              <a:rPr lang="zh-CN" altLang="en-US" smtClean="0"/>
              <a:t>（</a:t>
            </a:r>
            <a:r>
              <a:rPr lang="en-US" altLang="zh-CN" smtClean="0"/>
              <a:t>1</a:t>
            </a:r>
            <a:r>
              <a:rPr lang="zh-CN" altLang="en-US" smtClean="0"/>
              <a:t>）顺序扫描方法</a:t>
            </a:r>
          </a:p>
          <a:p>
            <a:pPr lvl="1">
              <a:spcBef>
                <a:spcPct val="0"/>
              </a:spcBef>
            </a:pPr>
            <a:r>
              <a:rPr lang="zh-CN" altLang="en-US" smtClean="0"/>
              <a:t>实现选择操作最简单的一种方法。</a:t>
            </a:r>
          </a:p>
          <a:p>
            <a:pPr lvl="1">
              <a:spcBef>
                <a:spcPct val="0"/>
              </a:spcBef>
            </a:pPr>
            <a:r>
              <a:rPr lang="zh-CN" altLang="en-US" smtClean="0"/>
              <a:t>该方法按照关系中元组的物理顺序扫描每个元组，检查该元组是否满足选择条件，如果满足则输出</a:t>
            </a:r>
          </a:p>
          <a:p>
            <a:pPr lvl="1">
              <a:spcBef>
                <a:spcPct val="0"/>
              </a:spcBef>
            </a:pPr>
            <a:r>
              <a:rPr lang="zh-CN" altLang="en-US" smtClean="0"/>
              <a:t>这种方法不需要特殊的存取路径，简单、有效，适用于任何关系，尤其适用于被选中的元组数占有较大比例或元组数较少的关系 </a:t>
            </a:r>
          </a:p>
          <a:p>
            <a:pPr>
              <a:spcBef>
                <a:spcPct val="0"/>
              </a:spcBef>
            </a:pPr>
            <a:r>
              <a:rPr lang="zh-CN" altLang="en-US" smtClean="0"/>
              <a:t>代价估算如下：</a:t>
            </a:r>
          </a:p>
          <a:p>
            <a:pPr lvl="1">
              <a:spcBef>
                <a:spcPct val="0"/>
              </a:spcBef>
            </a:pPr>
            <a:r>
              <a:rPr lang="zh-CN" altLang="en-US" smtClean="0"/>
              <a:t>如果关系</a:t>
            </a:r>
            <a:r>
              <a:rPr lang="en-US" altLang="zh-CN" smtClean="0"/>
              <a:t>R</a:t>
            </a:r>
            <a:r>
              <a:rPr lang="zh-CN" altLang="en-US" smtClean="0"/>
              <a:t>的元组占用的块数为</a:t>
            </a:r>
            <a:r>
              <a:rPr lang="en-US" altLang="zh-CN" smtClean="0"/>
              <a:t>B</a:t>
            </a:r>
            <a:r>
              <a:rPr lang="en-US" altLang="zh-CN" baseline="-25000" smtClean="0"/>
              <a:t>R</a:t>
            </a:r>
            <a:r>
              <a:rPr lang="zh-CN" altLang="en-US" smtClean="0"/>
              <a:t>（块是数据在磁盘和内存之间传递的单位 ），顺序扫描方法的代价</a:t>
            </a:r>
            <a:r>
              <a:rPr lang="en-US" altLang="zh-CN" smtClean="0"/>
              <a:t>cost=B</a:t>
            </a:r>
            <a:r>
              <a:rPr lang="en-US" altLang="zh-CN" baseline="-25000" smtClean="0"/>
              <a:t>R</a:t>
            </a:r>
            <a:r>
              <a:rPr lang="zh-CN" altLang="en-US" smtClean="0"/>
              <a:t>。</a:t>
            </a:r>
          </a:p>
          <a:p>
            <a:pPr lvl="1">
              <a:spcBef>
                <a:spcPct val="0"/>
              </a:spcBef>
            </a:pPr>
            <a:r>
              <a:rPr lang="zh-CN" altLang="en-US" smtClean="0"/>
              <a:t>如果选择条件是主键上的相等比较操作，那么平均搜索一半的文件块才能找到满足条件的元组，因此平均搜索代价</a:t>
            </a:r>
            <a:r>
              <a:rPr lang="en-US" altLang="zh-CN" smtClean="0"/>
              <a:t>cost=B</a:t>
            </a:r>
            <a:r>
              <a:rPr lang="en-US" altLang="zh-CN" baseline="-25000" smtClean="0"/>
              <a:t>R</a:t>
            </a:r>
            <a:r>
              <a:rPr lang="en-US" altLang="zh-CN" smtClean="0"/>
              <a:t>/2</a:t>
            </a:r>
            <a:r>
              <a:rPr lang="zh-CN" altLang="en-US"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7139">
                                            <p:txEl>
                                              <p:pRg st="0" end="0"/>
                                            </p:txEl>
                                          </p:spTgt>
                                        </p:tgtEl>
                                        <p:attrNameLst>
                                          <p:attrName>style.visibility</p:attrName>
                                        </p:attrNameLst>
                                      </p:cBhvr>
                                      <p:to>
                                        <p:strVal val="visible"/>
                                      </p:to>
                                    </p:set>
                                    <p:anim calcmode="lin" valueType="num">
                                      <p:cBhvr additive="base">
                                        <p:cTn id="7" dur="500" fill="hold"/>
                                        <p:tgtEl>
                                          <p:spTgt spid="1627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71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27139">
                                            <p:txEl>
                                              <p:pRg st="1" end="1"/>
                                            </p:txEl>
                                          </p:spTgt>
                                        </p:tgtEl>
                                        <p:attrNameLst>
                                          <p:attrName>style.visibility</p:attrName>
                                        </p:attrNameLst>
                                      </p:cBhvr>
                                      <p:to>
                                        <p:strVal val="visible"/>
                                      </p:to>
                                    </p:set>
                                    <p:anim calcmode="lin" valueType="num">
                                      <p:cBhvr additive="base">
                                        <p:cTn id="11" dur="500" fill="hold"/>
                                        <p:tgtEl>
                                          <p:spTgt spid="162713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271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27139">
                                            <p:txEl>
                                              <p:pRg st="2" end="2"/>
                                            </p:txEl>
                                          </p:spTgt>
                                        </p:tgtEl>
                                        <p:attrNameLst>
                                          <p:attrName>style.visibility</p:attrName>
                                        </p:attrNameLst>
                                      </p:cBhvr>
                                      <p:to>
                                        <p:strVal val="visible"/>
                                      </p:to>
                                    </p:set>
                                    <p:anim calcmode="lin" valueType="num">
                                      <p:cBhvr additive="base">
                                        <p:cTn id="15" dur="500" fill="hold"/>
                                        <p:tgtEl>
                                          <p:spTgt spid="162713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271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27139">
                                            <p:txEl>
                                              <p:pRg st="3" end="3"/>
                                            </p:txEl>
                                          </p:spTgt>
                                        </p:tgtEl>
                                        <p:attrNameLst>
                                          <p:attrName>style.visibility</p:attrName>
                                        </p:attrNameLst>
                                      </p:cBhvr>
                                      <p:to>
                                        <p:strVal val="visible"/>
                                      </p:to>
                                    </p:set>
                                    <p:anim calcmode="lin" valueType="num">
                                      <p:cBhvr additive="base">
                                        <p:cTn id="19" dur="500" fill="hold"/>
                                        <p:tgtEl>
                                          <p:spTgt spid="162713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71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27139">
                                            <p:txEl>
                                              <p:pRg st="4" end="4"/>
                                            </p:txEl>
                                          </p:spTgt>
                                        </p:tgtEl>
                                        <p:attrNameLst>
                                          <p:attrName>style.visibility</p:attrName>
                                        </p:attrNameLst>
                                      </p:cBhvr>
                                      <p:to>
                                        <p:strVal val="visible"/>
                                      </p:to>
                                    </p:set>
                                    <p:anim calcmode="lin" valueType="num">
                                      <p:cBhvr additive="base">
                                        <p:cTn id="25" dur="500" fill="hold"/>
                                        <p:tgtEl>
                                          <p:spTgt spid="162713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2713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627139">
                                            <p:txEl>
                                              <p:pRg st="5" end="5"/>
                                            </p:txEl>
                                          </p:spTgt>
                                        </p:tgtEl>
                                        <p:attrNameLst>
                                          <p:attrName>style.visibility</p:attrName>
                                        </p:attrNameLst>
                                      </p:cBhvr>
                                      <p:to>
                                        <p:strVal val="visible"/>
                                      </p:to>
                                    </p:set>
                                    <p:anim calcmode="lin" valueType="num">
                                      <p:cBhvr additive="base">
                                        <p:cTn id="29" dur="500" fill="hold"/>
                                        <p:tgtEl>
                                          <p:spTgt spid="162713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2713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627139">
                                            <p:txEl>
                                              <p:pRg st="6" end="6"/>
                                            </p:txEl>
                                          </p:spTgt>
                                        </p:tgtEl>
                                        <p:attrNameLst>
                                          <p:attrName>style.visibility</p:attrName>
                                        </p:attrNameLst>
                                      </p:cBhvr>
                                      <p:to>
                                        <p:strVal val="visible"/>
                                      </p:to>
                                    </p:set>
                                    <p:anim calcmode="lin" valueType="num">
                                      <p:cBhvr additive="base">
                                        <p:cTn id="33" dur="500" fill="hold"/>
                                        <p:tgtEl>
                                          <p:spTgt spid="1627139">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271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713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731A182-3582-4660-BD6A-F072C9D58C91}" type="slidenum">
              <a:rPr lang="zh-CN" altLang="en-US" sz="2000" smtClean="0"/>
              <a:pPr/>
              <a:t>9</a:t>
            </a:fld>
            <a:endParaRPr lang="en-US" altLang="zh-CN" sz="2000" smtClean="0"/>
          </a:p>
        </p:txBody>
      </p:sp>
      <p:sp>
        <p:nvSpPr>
          <p:cNvPr id="1126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F270DEB-4BB6-4FB4-9B55-991286A462FB}" type="datetime1">
              <a:rPr lang="zh-CN" altLang="en-US" sz="1800" smtClean="0"/>
              <a:pPr/>
              <a:t>2018/5/9</a:t>
            </a:fld>
            <a:endParaRPr lang="en-US" altLang="zh-CN" sz="1000" smtClean="0"/>
          </a:p>
        </p:txBody>
      </p:sp>
      <p:sp>
        <p:nvSpPr>
          <p:cNvPr id="1628162" name="Rectangle 2"/>
          <p:cNvSpPr>
            <a:spLocks noGrp="1" noChangeArrowheads="1"/>
          </p:cNvSpPr>
          <p:nvPr>
            <p:ph type="title"/>
          </p:nvPr>
        </p:nvSpPr>
        <p:spPr/>
        <p:txBody>
          <a:bodyPr/>
          <a:lstStyle/>
          <a:p>
            <a:pPr>
              <a:defRPr/>
            </a:pPr>
            <a:r>
              <a:rPr lang="en-US" altLang="zh-CN" smtClean="0"/>
              <a:t>1.	</a:t>
            </a:r>
            <a:r>
              <a:rPr lang="zh-CN" altLang="en-US" smtClean="0"/>
              <a:t>选择操作的实现</a:t>
            </a:r>
          </a:p>
        </p:txBody>
      </p:sp>
      <p:sp>
        <p:nvSpPr>
          <p:cNvPr id="1628163" name="Rectangle 3"/>
          <p:cNvSpPr>
            <a:spLocks noGrp="1" noChangeArrowheads="1"/>
          </p:cNvSpPr>
          <p:nvPr>
            <p:ph type="body" idx="1"/>
          </p:nvPr>
        </p:nvSpPr>
        <p:spPr>
          <a:xfrm>
            <a:off x="650875" y="1143000"/>
            <a:ext cx="8820150" cy="5081588"/>
          </a:xfrm>
        </p:spPr>
        <p:txBody>
          <a:bodyPr/>
          <a:lstStyle/>
          <a:p>
            <a:pPr>
              <a:lnSpc>
                <a:spcPct val="100000"/>
              </a:lnSpc>
              <a:spcBef>
                <a:spcPct val="0"/>
              </a:spcBef>
            </a:pPr>
            <a:r>
              <a:rPr lang="zh-CN" altLang="en-US" smtClean="0"/>
              <a:t>（</a:t>
            </a:r>
            <a:r>
              <a:rPr lang="en-US" altLang="zh-CN" smtClean="0"/>
              <a:t>2</a:t>
            </a:r>
            <a:r>
              <a:rPr lang="zh-CN" altLang="en-US" smtClean="0"/>
              <a:t>）二分查找法</a:t>
            </a:r>
          </a:p>
          <a:p>
            <a:pPr lvl="1">
              <a:lnSpc>
                <a:spcPct val="100000"/>
              </a:lnSpc>
              <a:spcBef>
                <a:spcPct val="0"/>
              </a:spcBef>
            </a:pPr>
            <a:r>
              <a:rPr lang="zh-CN" altLang="en-US" smtClean="0"/>
              <a:t>如果选择条件涉及相等比较，并且物理文件是按照选择字段有序组织的，可以使用二分查找来定位</a:t>
            </a:r>
          </a:p>
          <a:p>
            <a:pPr lvl="1">
              <a:lnSpc>
                <a:spcPct val="100000"/>
              </a:lnSpc>
              <a:spcBef>
                <a:spcPct val="0"/>
              </a:spcBef>
            </a:pPr>
            <a:r>
              <a:rPr lang="zh-CN" altLang="en-US" smtClean="0"/>
              <a:t>二分查找法比顺序扫描方法有效。</a:t>
            </a:r>
          </a:p>
          <a:p>
            <a:pPr lvl="2">
              <a:lnSpc>
                <a:spcPct val="100000"/>
              </a:lnSpc>
              <a:spcBef>
                <a:spcPct val="0"/>
              </a:spcBef>
            </a:pPr>
            <a:r>
              <a:rPr lang="zh-CN" altLang="en-US" smtClean="0"/>
              <a:t>例如，字段</a:t>
            </a:r>
            <a:r>
              <a:rPr lang="en-US" altLang="zh-CN" smtClean="0"/>
              <a:t>Sno</a:t>
            </a:r>
            <a:r>
              <a:rPr lang="zh-CN" altLang="en-US" smtClean="0"/>
              <a:t>是排序属性，可以用二分查找法实现</a:t>
            </a:r>
            <a:r>
              <a:rPr lang="en-US" altLang="zh-CN" smtClean="0"/>
              <a:t>C2</a:t>
            </a:r>
            <a:r>
              <a:rPr lang="zh-CN" altLang="en-US" smtClean="0"/>
              <a:t>中的选择条件</a:t>
            </a:r>
          </a:p>
          <a:p>
            <a:pPr lvl="1">
              <a:lnSpc>
                <a:spcPct val="100000"/>
              </a:lnSpc>
              <a:spcBef>
                <a:spcPct val="0"/>
              </a:spcBef>
            </a:pPr>
            <a:r>
              <a:rPr lang="zh-CN" altLang="en-US" smtClean="0">
                <a:solidFill>
                  <a:srgbClr val="0000FF"/>
                </a:solidFill>
              </a:rPr>
              <a:t>如果选择是作用在非排序属性上</a:t>
            </a:r>
            <a:r>
              <a:rPr lang="en-US" altLang="zh-CN" smtClean="0">
                <a:solidFill>
                  <a:srgbClr val="0000FF"/>
                </a:solidFill>
              </a:rPr>
              <a:t>,</a:t>
            </a:r>
            <a:r>
              <a:rPr lang="zh-CN" altLang="en-US" smtClean="0">
                <a:solidFill>
                  <a:srgbClr val="0000FF"/>
                </a:solidFill>
              </a:rPr>
              <a:t>代价也会相应增加</a:t>
            </a:r>
          </a:p>
          <a:p>
            <a:pPr>
              <a:spcBef>
                <a:spcPct val="0"/>
              </a:spcBef>
            </a:pPr>
            <a:r>
              <a:rPr lang="zh-CN" altLang="en-US" smtClean="0"/>
              <a:t>代价估算如下：</a:t>
            </a:r>
          </a:p>
          <a:p>
            <a:pPr lvl="1">
              <a:lnSpc>
                <a:spcPct val="100000"/>
              </a:lnSpc>
              <a:spcBef>
                <a:spcPct val="0"/>
              </a:spcBef>
            </a:pPr>
            <a:r>
              <a:rPr lang="zh-CN" altLang="en-US" smtClean="0"/>
              <a:t>二分查找法是针对文件的物理块进行的，平均搜索代价为                     。</a:t>
            </a:r>
          </a:p>
          <a:p>
            <a:pPr lvl="1">
              <a:lnSpc>
                <a:spcPct val="100000"/>
              </a:lnSpc>
              <a:spcBef>
                <a:spcPct val="0"/>
              </a:spcBef>
            </a:pPr>
            <a:r>
              <a:rPr lang="zh-CN" altLang="en-US" smtClean="0"/>
              <a:t>如果选择是作用在非排序属性上，那么将会有多个块包含所需的元组，代价也会相应增加。</a:t>
            </a:r>
          </a:p>
        </p:txBody>
      </p:sp>
      <p:sp>
        <p:nvSpPr>
          <p:cNvPr id="11270" name="Rectangle 4"/>
          <p:cNvSpPr>
            <a:spLocks noChangeArrowheads="1"/>
          </p:cNvSpPr>
          <p:nvPr/>
        </p:nvSpPr>
        <p:spPr bwMode="auto">
          <a:xfrm>
            <a:off x="4160838" y="1125538"/>
            <a:ext cx="429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zh-CN" altLang="en-US" b="1">
                <a:solidFill>
                  <a:srgbClr val="0000FF"/>
                </a:solidFill>
              </a:rPr>
              <a:t>查询条件</a:t>
            </a:r>
            <a:r>
              <a:rPr lang="en-US" altLang="zh-CN" b="1">
                <a:solidFill>
                  <a:srgbClr val="0000FF"/>
                </a:solidFill>
              </a:rPr>
              <a:t> C2</a:t>
            </a:r>
            <a:r>
              <a:rPr lang="zh-CN" altLang="en-US" b="1">
                <a:solidFill>
                  <a:srgbClr val="0000FF"/>
                </a:solidFill>
              </a:rPr>
              <a:t>：</a:t>
            </a:r>
            <a:r>
              <a:rPr lang="en-US" altLang="zh-CN" b="1">
                <a:solidFill>
                  <a:srgbClr val="0000FF"/>
                </a:solidFill>
              </a:rPr>
              <a:t>Sno = ’200636’</a:t>
            </a:r>
            <a:endParaRPr lang="zh-CN" altLang="en-US" b="1">
              <a:solidFill>
                <a:srgbClr val="0000FF"/>
              </a:solidFill>
            </a:endParaRPr>
          </a:p>
        </p:txBody>
      </p:sp>
      <p:graphicFrame>
        <p:nvGraphicFramePr>
          <p:cNvPr id="1628165" name="Object 5"/>
          <p:cNvGraphicFramePr>
            <a:graphicFrameLocks noChangeAspect="1"/>
          </p:cNvGraphicFramePr>
          <p:nvPr/>
        </p:nvGraphicFramePr>
        <p:xfrm>
          <a:off x="2419350" y="4941888"/>
          <a:ext cx="1597025" cy="538162"/>
        </p:xfrm>
        <a:graphic>
          <a:graphicData uri="http://schemas.openxmlformats.org/presentationml/2006/ole">
            <mc:AlternateContent xmlns:mc="http://schemas.openxmlformats.org/markup-compatibility/2006">
              <mc:Choice xmlns:v="urn:schemas-microsoft-com:vml" Requires="v">
                <p:oleObj spid="_x0000_s11279" name="公式" r:id="rId3" imgW="647419" imgH="215806" progId="Equation.3">
                  <p:embed/>
                </p:oleObj>
              </mc:Choice>
              <mc:Fallback>
                <p:oleObj name="公式" r:id="rId3" imgW="647419" imgH="21580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350" y="4941888"/>
                        <a:ext cx="159702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8163">
                                            <p:txEl>
                                              <p:pRg st="0" end="0"/>
                                            </p:txEl>
                                          </p:spTgt>
                                        </p:tgtEl>
                                        <p:attrNameLst>
                                          <p:attrName>style.visibility</p:attrName>
                                        </p:attrNameLst>
                                      </p:cBhvr>
                                      <p:to>
                                        <p:strVal val="visible"/>
                                      </p:to>
                                    </p:set>
                                    <p:anim calcmode="lin" valueType="num">
                                      <p:cBhvr additive="base">
                                        <p:cTn id="7" dur="500" fill="hold"/>
                                        <p:tgtEl>
                                          <p:spTgt spid="162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816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28163">
                                            <p:txEl>
                                              <p:pRg st="1" end="1"/>
                                            </p:txEl>
                                          </p:spTgt>
                                        </p:tgtEl>
                                        <p:attrNameLst>
                                          <p:attrName>style.visibility</p:attrName>
                                        </p:attrNameLst>
                                      </p:cBhvr>
                                      <p:to>
                                        <p:strVal val="visible"/>
                                      </p:to>
                                    </p:set>
                                    <p:anim calcmode="lin" valueType="num">
                                      <p:cBhvr additive="base">
                                        <p:cTn id="11" dur="500" fill="hold"/>
                                        <p:tgtEl>
                                          <p:spTgt spid="162816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2816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28163">
                                            <p:txEl>
                                              <p:pRg st="2" end="2"/>
                                            </p:txEl>
                                          </p:spTgt>
                                        </p:tgtEl>
                                        <p:attrNameLst>
                                          <p:attrName>style.visibility</p:attrName>
                                        </p:attrNameLst>
                                      </p:cBhvr>
                                      <p:to>
                                        <p:strVal val="visible"/>
                                      </p:to>
                                    </p:set>
                                    <p:anim calcmode="lin" valueType="num">
                                      <p:cBhvr additive="base">
                                        <p:cTn id="15" dur="500" fill="hold"/>
                                        <p:tgtEl>
                                          <p:spTgt spid="162816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2816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28163">
                                            <p:txEl>
                                              <p:pRg st="3" end="3"/>
                                            </p:txEl>
                                          </p:spTgt>
                                        </p:tgtEl>
                                        <p:attrNameLst>
                                          <p:attrName>style.visibility</p:attrName>
                                        </p:attrNameLst>
                                      </p:cBhvr>
                                      <p:to>
                                        <p:strVal val="visible"/>
                                      </p:to>
                                    </p:set>
                                    <p:anim calcmode="lin" valueType="num">
                                      <p:cBhvr additive="base">
                                        <p:cTn id="19" dur="500" fill="hold"/>
                                        <p:tgtEl>
                                          <p:spTgt spid="16281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816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628163">
                                            <p:txEl>
                                              <p:pRg st="4" end="4"/>
                                            </p:txEl>
                                          </p:spTgt>
                                        </p:tgtEl>
                                        <p:attrNameLst>
                                          <p:attrName>style.visibility</p:attrName>
                                        </p:attrNameLst>
                                      </p:cBhvr>
                                      <p:to>
                                        <p:strVal val="visible"/>
                                      </p:to>
                                    </p:set>
                                    <p:anim calcmode="lin" valueType="num">
                                      <p:cBhvr additive="base">
                                        <p:cTn id="23" dur="500" fill="hold"/>
                                        <p:tgtEl>
                                          <p:spTgt spid="162816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281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628163">
                                            <p:txEl>
                                              <p:pRg st="5" end="5"/>
                                            </p:txEl>
                                          </p:spTgt>
                                        </p:tgtEl>
                                        <p:attrNameLst>
                                          <p:attrName>style.visibility</p:attrName>
                                        </p:attrNameLst>
                                      </p:cBhvr>
                                      <p:to>
                                        <p:strVal val="visible"/>
                                      </p:to>
                                    </p:set>
                                    <p:anim calcmode="lin" valueType="num">
                                      <p:cBhvr additive="base">
                                        <p:cTn id="29" dur="500" fill="hold"/>
                                        <p:tgtEl>
                                          <p:spTgt spid="162816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2816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628163">
                                            <p:txEl>
                                              <p:pRg st="6" end="6"/>
                                            </p:txEl>
                                          </p:spTgt>
                                        </p:tgtEl>
                                        <p:attrNameLst>
                                          <p:attrName>style.visibility</p:attrName>
                                        </p:attrNameLst>
                                      </p:cBhvr>
                                      <p:to>
                                        <p:strVal val="visible"/>
                                      </p:to>
                                    </p:set>
                                    <p:anim calcmode="lin" valueType="num">
                                      <p:cBhvr additive="base">
                                        <p:cTn id="33" dur="500" fill="hold"/>
                                        <p:tgtEl>
                                          <p:spTgt spid="1628163">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28163">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628163">
                                            <p:txEl>
                                              <p:pRg st="7" end="7"/>
                                            </p:txEl>
                                          </p:spTgt>
                                        </p:tgtEl>
                                        <p:attrNameLst>
                                          <p:attrName>style.visibility</p:attrName>
                                        </p:attrNameLst>
                                      </p:cBhvr>
                                      <p:to>
                                        <p:strVal val="visible"/>
                                      </p:to>
                                    </p:set>
                                    <p:anim calcmode="lin" valueType="num">
                                      <p:cBhvr additive="base">
                                        <p:cTn id="37" dur="500" fill="hold"/>
                                        <p:tgtEl>
                                          <p:spTgt spid="162816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28163">
                                            <p:txEl>
                                              <p:pRg st="7" end="7"/>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22" presetClass="entr" presetSubtype="1" fill="hold" nodeType="afterEffect">
                                  <p:stCondLst>
                                    <p:cond delay="0"/>
                                  </p:stCondLst>
                                  <p:childTnLst>
                                    <p:set>
                                      <p:cBhvr>
                                        <p:cTn id="41" dur="1" fill="hold">
                                          <p:stCondLst>
                                            <p:cond delay="0"/>
                                          </p:stCondLst>
                                        </p:cTn>
                                        <p:tgtEl>
                                          <p:spTgt spid="1628165"/>
                                        </p:tgtEl>
                                        <p:attrNameLst>
                                          <p:attrName>style.visibility</p:attrName>
                                        </p:attrNameLst>
                                      </p:cBhvr>
                                      <p:to>
                                        <p:strVal val="visible"/>
                                      </p:to>
                                    </p:set>
                                    <p:animEffect transition="in" filter="wipe(up)">
                                      <p:cBhvr>
                                        <p:cTn id="42" dur="500"/>
                                        <p:tgtEl>
                                          <p:spTgt spid="1628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63" grpId="0" build="p" autoUpdateAnimBg="0"/>
    </p:bldLst>
  </p:timing>
</p:sld>
</file>

<file path=ppt/theme/theme1.xml><?xml version="1.0" encoding="utf-8"?>
<a:theme xmlns:a="http://schemas.openxmlformats.org/drawingml/2006/main" name="Borland">
  <a:themeElements>
    <a:clrScheme name="">
      <a:dk1>
        <a:srgbClr val="000000"/>
      </a:dk1>
      <a:lt1>
        <a:srgbClr val="FFFFFF"/>
      </a:lt1>
      <a:dk2>
        <a:srgbClr val="000000"/>
      </a:dk2>
      <a:lt2>
        <a:srgbClr val="000000"/>
      </a:lt2>
      <a:accent1>
        <a:srgbClr val="7283CA"/>
      </a:accent1>
      <a:accent2>
        <a:srgbClr val="F3E685"/>
      </a:accent2>
      <a:accent3>
        <a:srgbClr val="FFFFFF"/>
      </a:accent3>
      <a:accent4>
        <a:srgbClr val="000000"/>
      </a:accent4>
      <a:accent5>
        <a:srgbClr val="BCC1E1"/>
      </a:accent5>
      <a:accent6>
        <a:srgbClr val="DCD078"/>
      </a:accent6>
      <a:hlink>
        <a:srgbClr val="499FBD"/>
      </a:hlink>
      <a:folHlink>
        <a:srgbClr val="B9555A"/>
      </a:folHlink>
    </a:clrScheme>
    <a:fontScheme name="Borland">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Borlan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orlan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orlan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orlan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orlan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orlan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orlan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Office\Templates\Borland.pot</Template>
  <TotalTime>2631580</TotalTime>
  <Pages>26</Pages>
  <Words>6142</Words>
  <Application>Microsoft Office PowerPoint</Application>
  <PresentationFormat>A4 纸张(210x297 毫米)</PresentationFormat>
  <Paragraphs>932</Paragraphs>
  <Slides>75</Slides>
  <Notes>12</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75</vt:i4>
      </vt:variant>
    </vt:vector>
  </HeadingPairs>
  <TitlesOfParts>
    <vt:vector size="80" baseType="lpstr">
      <vt:lpstr>Borland</vt:lpstr>
      <vt:lpstr>位图图像</vt:lpstr>
      <vt:lpstr>公式</vt:lpstr>
      <vt:lpstr>Visio</vt:lpstr>
      <vt:lpstr>Equation</vt:lpstr>
      <vt:lpstr>第5章 查询处理和查询优化</vt:lpstr>
      <vt:lpstr>第5章  关系查询处理和查询优化</vt:lpstr>
      <vt:lpstr>第5章  关系查询处理和查询优化</vt:lpstr>
      <vt:lpstr>5.1.1 查询处理过程</vt:lpstr>
      <vt:lpstr>5.1.1 查询处理过程</vt:lpstr>
      <vt:lpstr>5.1.2 执行查询操作的基本算法</vt:lpstr>
      <vt:lpstr>1. 选择操作的实现</vt:lpstr>
      <vt:lpstr>1. 选择操作的实现</vt:lpstr>
      <vt:lpstr>1. 选择操作的实现</vt:lpstr>
      <vt:lpstr>1. 选择操作的实现</vt:lpstr>
      <vt:lpstr>PowerPoint 演示文稿</vt:lpstr>
      <vt:lpstr>（3）使用索引（或散列）的扫描方法</vt:lpstr>
      <vt:lpstr>（4）复合选择－逻辑合取AND</vt:lpstr>
      <vt:lpstr>（4）复合选择－逻辑合取AND</vt:lpstr>
      <vt:lpstr>（4）复合选择－逻辑合取AND</vt:lpstr>
      <vt:lpstr>（4）复合选择－逻辑合取AND</vt:lpstr>
      <vt:lpstr>（4）复合选择－逻辑析取OR</vt:lpstr>
      <vt:lpstr>2. 连接操作的实现</vt:lpstr>
      <vt:lpstr>（1） 嵌套循环法</vt:lpstr>
      <vt:lpstr>（2） 索引嵌套循环法</vt:lpstr>
      <vt:lpstr>PowerPoint 演示文稿</vt:lpstr>
      <vt:lpstr>（3） 排序合并法</vt:lpstr>
      <vt:lpstr>（4） 散列连接（Hash Join）法</vt:lpstr>
      <vt:lpstr>（4） 散列连接（Hash Join）法</vt:lpstr>
      <vt:lpstr>3. 投影操作的实现</vt:lpstr>
      <vt:lpstr>4. 集合运算的实现</vt:lpstr>
      <vt:lpstr>第5章  关系查询处理和查询优化</vt:lpstr>
      <vt:lpstr>5.2 关系数据库系统的查询优化</vt:lpstr>
      <vt:lpstr>5.2 关系数据库系统的查询优化</vt:lpstr>
      <vt:lpstr>5.2.1 查询优化技术</vt:lpstr>
      <vt:lpstr>5.2.1 查询优化技术</vt:lpstr>
      <vt:lpstr>5.2.2 查询优化实例</vt:lpstr>
      <vt:lpstr>5.2.2 查询优化实例</vt:lpstr>
      <vt:lpstr>5.2.2 查询优化实例</vt:lpstr>
      <vt:lpstr>5.2.2 查询优化实例</vt:lpstr>
      <vt:lpstr>5.2.2 查询优化实例</vt:lpstr>
      <vt:lpstr>5.2.2 查询优化实例</vt:lpstr>
      <vt:lpstr>5.2.2 查询优化实例</vt:lpstr>
      <vt:lpstr>5.2.2 查询优化实例</vt:lpstr>
      <vt:lpstr>第5章  关系查询处理和查询优化</vt:lpstr>
      <vt:lpstr>5.3 代数优化</vt:lpstr>
      <vt:lpstr>5.3.1 关系代数表达式的等价变换规则</vt:lpstr>
      <vt:lpstr>5.3.1 关系代数表达式的等价变换规则</vt:lpstr>
      <vt:lpstr>5.3.1 关系代数表达式的等价变换规则</vt:lpstr>
      <vt:lpstr>5.3.1 关系代数表达式的等价变换规则</vt:lpstr>
      <vt:lpstr>5.3.1 关系代数表达式的等价变换规则</vt:lpstr>
      <vt:lpstr>5.3.2 代数优化策略</vt:lpstr>
      <vt:lpstr>5.3.2 代数优化策略</vt:lpstr>
      <vt:lpstr>5.3.2 代数优化策略</vt:lpstr>
      <vt:lpstr>5.3.3 代数优化算法</vt:lpstr>
      <vt:lpstr>5.3.3 代数优化算法</vt:lpstr>
      <vt:lpstr>5.3.3 代数优化算法</vt:lpstr>
      <vt:lpstr>5.3.3 代数优化算法</vt:lpstr>
      <vt:lpstr>5.3.3 代数优化算法</vt:lpstr>
      <vt:lpstr>PowerPoint 演示文稿</vt:lpstr>
      <vt:lpstr>5.3.3 代数优化算法</vt:lpstr>
      <vt:lpstr>5.3.3 代数优化算法</vt:lpstr>
      <vt:lpstr>第5章  关系查询处理和查询优化</vt:lpstr>
      <vt:lpstr>5.4 基于存取路径的优化</vt:lpstr>
      <vt:lpstr>1. 选择操作的启发式规则</vt:lpstr>
      <vt:lpstr>1. 选择操作的启发式规则</vt:lpstr>
      <vt:lpstr>2. 连接操作的启发式规则</vt:lpstr>
      <vt:lpstr>2. 连接操作的启发式规则</vt:lpstr>
      <vt:lpstr>5.5 基于代价估算的优化</vt:lpstr>
      <vt:lpstr>统计信息</vt:lpstr>
      <vt:lpstr>统计信息</vt:lpstr>
      <vt:lpstr>统计信息</vt:lpstr>
      <vt:lpstr>5.5.2 连接操作的代价估算</vt:lpstr>
      <vt:lpstr>5.5.2 连接操作的代价估算</vt:lpstr>
      <vt:lpstr>5.5.2 连接操作的代价估算</vt:lpstr>
      <vt:lpstr>5.6 小结</vt:lpstr>
      <vt:lpstr>5.6 小结</vt:lpstr>
      <vt:lpstr>5.6 小  结</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考试题型</dc:title>
  <dc:creator>sunxin</dc:creator>
  <cp:lastModifiedBy>Sun</cp:lastModifiedBy>
  <cp:revision>2515</cp:revision>
  <cp:lastPrinted>1998-03-12T04:44:47Z</cp:lastPrinted>
  <dcterms:created xsi:type="dcterms:W3CDTF">2001-07-02T15:09:48Z</dcterms:created>
  <dcterms:modified xsi:type="dcterms:W3CDTF">2018-05-09T04:51:50Z</dcterms:modified>
</cp:coreProperties>
</file>