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1070" r:id="rId2"/>
    <p:sldId id="1073" r:id="rId3"/>
    <p:sldId id="1075" r:id="rId4"/>
    <p:sldId id="1071" r:id="rId5"/>
    <p:sldId id="1076" r:id="rId6"/>
    <p:sldId id="1077" r:id="rId7"/>
    <p:sldId id="1078" r:id="rId8"/>
  </p:sldIdLst>
  <p:sldSz cx="9906000" cy="6858000" type="A4"/>
  <p:notesSz cx="9923463" cy="685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CC"/>
    <a:srgbClr val="FF7C80"/>
    <a:srgbClr val="FF6600"/>
    <a:srgbClr val="FF0000"/>
    <a:srgbClr val="FFCCCC"/>
    <a:srgbClr val="9933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 autoAdjust="0"/>
    <p:restoredTop sz="99201" autoAdjust="0"/>
  </p:normalViewPr>
  <p:slideViewPr>
    <p:cSldViewPr>
      <p:cViewPr>
        <p:scale>
          <a:sx n="40" d="100"/>
          <a:sy n="40" d="100"/>
        </p:scale>
        <p:origin x="-2582" y="-1085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660" y="-84"/>
      </p:cViewPr>
      <p:guideLst>
        <p:guide orient="horz" pos="2160"/>
        <p:guide pos="31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2755900" y="6511925"/>
            <a:ext cx="43005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en-US" sz="1200" b="0" smtClean="0"/>
              <a:t>Borland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5272088" y="6429375"/>
            <a:ext cx="43005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87B39C6F-F64F-4A7B-ADFA-3D001C84B907}" type="slidenum">
              <a:rPr lang="zh-CN" altLang="en-US" sz="1200" b="0" smtClean="0"/>
              <a:pPr algn="r">
                <a:spcBef>
                  <a:spcPct val="0"/>
                </a:spcBef>
                <a:defRPr/>
              </a:pPr>
              <a:t>‹#›</a:t>
            </a:fld>
            <a:endParaRPr lang="en-US" altLang="zh-CN" sz="1200" b="0" smtClean="0"/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215900" y="6429375"/>
            <a:ext cx="42989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zh-CN" altLang="en-US" sz="1200" b="0" smtClean="0"/>
              <a:t>9/8/98</a:t>
            </a:r>
          </a:p>
        </p:txBody>
      </p:sp>
    </p:spTree>
    <p:extLst>
      <p:ext uri="{BB962C8B-B14F-4D97-AF65-F5344CB8AC3E}">
        <p14:creationId xmlns:p14="http://schemas.microsoft.com/office/powerpoint/2010/main" val="3916152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8725" y="533400"/>
            <a:ext cx="3714750" cy="257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056188" y="533400"/>
            <a:ext cx="3859212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085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3005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Confidential, for review only</a:t>
            </a:r>
            <a:endParaRPr lang="en-US" altLang="en-US"/>
          </a:p>
        </p:txBody>
      </p:sp>
      <p:sp>
        <p:nvSpPr>
          <p:cNvPr id="1085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513513"/>
            <a:ext cx="43005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EDB38BF-47F4-4324-969D-52151EB890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957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222250" indent="-222250" algn="l" rtl="0" eaLnBrk="0" fontAlgn="base" hangingPunct="0">
      <a:lnSpc>
        <a:spcPct val="90000"/>
      </a:lnSpc>
      <a:spcBef>
        <a:spcPct val="20000"/>
      </a:spcBef>
      <a:spcAft>
        <a:spcPct val="0"/>
      </a:spcAft>
      <a:buSzPct val="100000"/>
      <a:buChar char="•"/>
      <a:defRPr sz="1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520700" indent="-184150" algn="l" rtl="0" eaLnBrk="0" fontAlgn="base" hangingPunct="0">
      <a:lnSpc>
        <a:spcPct val="90000"/>
      </a:lnSpc>
      <a:spcBef>
        <a:spcPct val="20000"/>
      </a:spcBef>
      <a:spcAft>
        <a:spcPct val="0"/>
      </a:spcAft>
      <a:buSzPct val="100000"/>
      <a:buChar char="-"/>
      <a:defRPr sz="1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lnSpc>
        <a:spcPct val="89000"/>
      </a:lnSpc>
      <a:spcBef>
        <a:spcPct val="40000"/>
      </a:spcBef>
      <a:spcAft>
        <a:spcPct val="0"/>
      </a:spcAft>
      <a:buSzPct val="100000"/>
      <a:buChar char="•"/>
      <a:defRPr sz="1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lnSpc>
        <a:spcPct val="89000"/>
      </a:lnSpc>
      <a:spcBef>
        <a:spcPct val="40000"/>
      </a:spcBef>
      <a:spcAft>
        <a:spcPct val="0"/>
      </a:spcAft>
      <a:buSzPct val="100000"/>
      <a:buChar char="•"/>
      <a:defRPr sz="1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lnSpc>
        <a:spcPct val="89000"/>
      </a:lnSpc>
      <a:spcBef>
        <a:spcPct val="40000"/>
      </a:spcBef>
      <a:spcAft>
        <a:spcPct val="0"/>
      </a:spcAft>
      <a:buSzPct val="100000"/>
      <a:buChar char="•"/>
      <a:defRPr sz="1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 smtClean="0"/>
              <a:t>演员（</a:t>
            </a:r>
            <a:r>
              <a:rPr lang="zh-CN" altLang="en-US" u="sng" dirty="0" smtClean="0">
                <a:solidFill>
                  <a:srgbClr val="0000CC"/>
                </a:solidFill>
              </a:rPr>
              <a:t>演员工作证号</a:t>
            </a:r>
            <a:r>
              <a:rPr lang="zh-CN" altLang="en-US" dirty="0" smtClean="0"/>
              <a:t>，演员姓名，出生年，性别，</a:t>
            </a:r>
            <a:r>
              <a:rPr lang="zh-CN" altLang="en-US" i="1" dirty="0" smtClean="0">
                <a:solidFill>
                  <a:srgbClr val="FF00FF"/>
                </a:solidFill>
              </a:rPr>
              <a:t>公司编号</a:t>
            </a:r>
            <a:r>
              <a:rPr lang="zh-CN" altLang="en-US" dirty="0" smtClean="0"/>
              <a:t>），公司编号为外键</a:t>
            </a:r>
          </a:p>
          <a:p>
            <a:pPr marL="0" indent="0">
              <a:buFontTx/>
              <a:buNone/>
              <a:defRPr/>
            </a:pPr>
            <a:r>
              <a:rPr lang="zh-CN" altLang="en-US" dirty="0" smtClean="0"/>
              <a:t>电影公司（</a:t>
            </a:r>
            <a:r>
              <a:rPr lang="zh-CN" altLang="en-US" u="sng" dirty="0" smtClean="0">
                <a:solidFill>
                  <a:srgbClr val="0000CC"/>
                </a:solidFill>
              </a:rPr>
              <a:t>公司编号</a:t>
            </a:r>
            <a:r>
              <a:rPr lang="zh-CN" altLang="en-US" dirty="0" smtClean="0"/>
              <a:t>，公司名称，所在国家）</a:t>
            </a:r>
          </a:p>
          <a:p>
            <a:pPr marL="0" indent="0">
              <a:buFontTx/>
              <a:buNone/>
              <a:defRPr/>
            </a:pPr>
            <a:r>
              <a:rPr lang="zh-CN" altLang="en-US" dirty="0" smtClean="0"/>
              <a:t>导演（</a:t>
            </a:r>
            <a:r>
              <a:rPr lang="zh-CN" altLang="en-US" u="sng" dirty="0" smtClean="0">
                <a:solidFill>
                  <a:srgbClr val="0000CC"/>
                </a:solidFill>
              </a:rPr>
              <a:t>导演工作证号</a:t>
            </a:r>
            <a:r>
              <a:rPr lang="zh-CN" altLang="en-US" dirty="0" smtClean="0"/>
              <a:t>，导演姓名，出生年，性别，</a:t>
            </a:r>
            <a:r>
              <a:rPr lang="zh-CN" altLang="en-US" i="1" dirty="0" smtClean="0">
                <a:solidFill>
                  <a:srgbClr val="FF00FF"/>
                </a:solidFill>
              </a:rPr>
              <a:t>公司编号</a:t>
            </a:r>
            <a:r>
              <a:rPr lang="zh-CN" altLang="en-US" dirty="0" smtClean="0"/>
              <a:t>），公司名称为外键</a:t>
            </a:r>
          </a:p>
          <a:p>
            <a:pPr marL="0" indent="0">
              <a:buFontTx/>
              <a:buNone/>
              <a:defRPr/>
            </a:pPr>
            <a:r>
              <a:rPr lang="zh-CN" altLang="en-US" dirty="0" smtClean="0"/>
              <a:t>电影（</a:t>
            </a:r>
            <a:r>
              <a:rPr lang="zh-CN" altLang="en-US" u="sng" dirty="0" smtClean="0">
                <a:solidFill>
                  <a:srgbClr val="0000CC"/>
                </a:solidFill>
              </a:rPr>
              <a:t>电影编号</a:t>
            </a:r>
            <a:r>
              <a:rPr lang="en-US" altLang="zh-CN" u="sng" dirty="0" smtClean="0">
                <a:solidFill>
                  <a:srgbClr val="0000CC"/>
                </a:solidFill>
              </a:rPr>
              <a:t>,</a:t>
            </a:r>
            <a:r>
              <a:rPr lang="zh-CN" altLang="en-US" dirty="0" smtClean="0"/>
              <a:t>电影名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电影类型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对白语言</a:t>
            </a:r>
            <a:r>
              <a:rPr lang="en-US" altLang="zh-CN" dirty="0" smtClean="0"/>
              <a:t>,</a:t>
            </a:r>
            <a:r>
              <a:rPr lang="zh-CN" altLang="en-US" i="1" dirty="0" smtClean="0">
                <a:solidFill>
                  <a:srgbClr val="FF00FF"/>
                </a:solidFill>
              </a:rPr>
              <a:t>导演工作证号</a:t>
            </a:r>
            <a:r>
              <a:rPr lang="en-US" altLang="zh-CN" i="1" dirty="0" smtClean="0">
                <a:solidFill>
                  <a:srgbClr val="FF00FF"/>
                </a:solidFill>
              </a:rPr>
              <a:t>,</a:t>
            </a:r>
            <a:r>
              <a:rPr lang="zh-CN" altLang="en-US" i="1" dirty="0" smtClean="0">
                <a:solidFill>
                  <a:srgbClr val="FF00FF"/>
                </a:solidFill>
              </a:rPr>
              <a:t>公司编号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出品年份）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导演工作证号、公司编号为外键</a:t>
            </a:r>
          </a:p>
          <a:p>
            <a:pPr marL="0" indent="0">
              <a:buFontTx/>
              <a:buNone/>
              <a:defRPr/>
            </a:pPr>
            <a:r>
              <a:rPr lang="zh-CN" altLang="en-US" dirty="0" smtClean="0"/>
              <a:t>出演（</a:t>
            </a:r>
            <a:r>
              <a:rPr lang="zh-CN" altLang="en-US" u="sng" dirty="0" smtClean="0">
                <a:solidFill>
                  <a:srgbClr val="0000CC"/>
                </a:solidFill>
              </a:rPr>
              <a:t>演员工作证号</a:t>
            </a:r>
            <a:r>
              <a:rPr lang="zh-CN" altLang="en-US" u="sng" dirty="0" smtClean="0"/>
              <a:t>，</a:t>
            </a:r>
            <a:r>
              <a:rPr lang="zh-CN" altLang="en-US" u="sng" dirty="0" smtClean="0">
                <a:solidFill>
                  <a:srgbClr val="0000CC"/>
                </a:solidFill>
              </a:rPr>
              <a:t>电影编号</a:t>
            </a:r>
            <a:r>
              <a:rPr lang="zh-CN" altLang="en-US" dirty="0" smtClean="0"/>
              <a:t>，角色），演员工作证号和电影编号均为外键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23908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smtClean="0"/>
              <a:t>Confidential, for review only</a:t>
            </a:r>
            <a:endParaRPr lang="en-US" altLang="en-US" sz="1200" smtClean="0"/>
          </a:p>
        </p:txBody>
      </p:sp>
      <p:sp>
        <p:nvSpPr>
          <p:cNvPr id="12390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79DF967-FF17-4019-BEFC-E18C88F58648}" type="slidenum">
              <a:rPr lang="zh-CN" altLang="en-US" sz="1200" smtClean="0"/>
              <a:pPr/>
              <a:t>4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46300" y="3505200"/>
            <a:ext cx="5745163" cy="976313"/>
          </a:xfr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  <a:defRPr sz="3200">
                <a:solidFill>
                  <a:srgbClr val="C1C4DD"/>
                </a:solidFill>
              </a:defRPr>
            </a:lvl1pPr>
          </a:lstStyle>
          <a:p>
            <a:pPr lvl="0"/>
            <a:r>
              <a:rPr lang="en-US" altLang="en-US" noProof="0" smtClean="0"/>
              <a:t>Speaker’s Name,</a:t>
            </a:r>
          </a:p>
          <a:p>
            <a:pPr lvl="0"/>
            <a:r>
              <a:rPr lang="en-US" altLang="en-US" noProof="0" smtClean="0"/>
              <a:t>Speaker’s Title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096963" y="2136775"/>
            <a:ext cx="7608887" cy="19685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anchor="t"/>
          <a:lstStyle>
            <a:lvl1pPr algn="ctr">
              <a:lnSpc>
                <a:spcPct val="95000"/>
              </a:lnSpc>
              <a:buClr>
                <a:schemeClr val="folHlink"/>
              </a:buClr>
              <a:buSzPct val="95000"/>
              <a:defRPr sz="6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533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5064A-970B-4EE2-85BE-9616325C32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44DC7-9817-4639-84E0-6FE962EDEE22}" type="datetime1">
              <a:rPr lang="zh-CN" altLang="en-US"/>
              <a:pPr>
                <a:defRPr/>
              </a:pPr>
              <a:t>2017/10/11</a:t>
            </a:fld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12821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65988" y="255588"/>
            <a:ext cx="2205037" cy="340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55588"/>
            <a:ext cx="6462713" cy="34051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1A2C6-4CE0-48E7-8D42-34D2E1A2DC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F07BF-716D-42E2-B4E0-24A2E16B7944}" type="datetime1">
              <a:rPr lang="zh-CN" altLang="en-US"/>
              <a:pPr>
                <a:defRPr/>
              </a:pPr>
              <a:t>2017/10/11</a:t>
            </a:fld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3862069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255588"/>
            <a:ext cx="8820150" cy="6588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0875" y="1143000"/>
            <a:ext cx="8820150" cy="25177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F2F62-19BA-487E-8B70-94E6B70809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4A7B9-8C2F-4944-8F11-66370165C8DF}" type="datetime1">
              <a:rPr lang="zh-CN" altLang="en-US"/>
              <a:pPr>
                <a:defRPr/>
              </a:pPr>
              <a:t>2017/10/11</a:t>
            </a:fld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1711774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255588"/>
            <a:ext cx="8820150" cy="6588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1143000"/>
            <a:ext cx="4333875" cy="2517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7150" y="1143000"/>
            <a:ext cx="4333875" cy="2517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47288-7E48-494C-AFDE-F15470836A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282AA-BC91-41DB-8B70-DB576D70C10A}" type="datetime1">
              <a:rPr lang="zh-CN" altLang="en-US"/>
              <a:pPr>
                <a:defRPr/>
              </a:pPr>
              <a:t>2017/10/11</a:t>
            </a:fld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284351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2147B-6473-4043-8C0B-D4B98E3A8D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1EB19-E30D-40EF-8FEB-9EE41D619BAA}" type="datetime1">
              <a:rPr lang="zh-CN" altLang="en-US"/>
              <a:pPr>
                <a:defRPr/>
              </a:pPr>
              <a:t>2017/10/11</a:t>
            </a:fld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78369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E1003-233B-4201-A6C9-9D1C430A2A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6C912-186E-480C-812B-D1DBE1E02E89}" type="datetime1">
              <a:rPr lang="zh-CN" altLang="en-US"/>
              <a:pPr>
                <a:defRPr/>
              </a:pPr>
              <a:t>2017/10/11</a:t>
            </a:fld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155514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1143000"/>
            <a:ext cx="4333875" cy="251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7150" y="1143000"/>
            <a:ext cx="4333875" cy="251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2BAF5-29B2-49FB-B01B-9FF796A498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ABCDF-DC8A-4977-B85E-6113ABEB9185}" type="datetime1">
              <a:rPr lang="zh-CN" altLang="en-US"/>
              <a:pPr>
                <a:defRPr/>
              </a:pPr>
              <a:t>2017/10/11</a:t>
            </a:fld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119744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560F1-20CB-4A67-A636-857C083D64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1E824-1C87-4CC1-A4A0-C12A9DF8CF2D}" type="datetime1">
              <a:rPr lang="zh-CN" altLang="en-US"/>
              <a:pPr>
                <a:defRPr/>
              </a:pPr>
              <a:t>2017/10/11</a:t>
            </a:fld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167583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F1C8F-A4A7-487A-AF8C-53E911A303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CFB40-2F18-4ABD-AD1F-6935978379BE}" type="datetime1">
              <a:rPr lang="zh-CN" altLang="en-US"/>
              <a:pPr>
                <a:defRPr/>
              </a:pPr>
              <a:t>2017/10/11</a:t>
            </a:fld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320824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FC35B-ACCA-4232-88CF-8B9E2BC53D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49EB5-7A11-40D5-9E40-5134935A6DFB}" type="datetime1">
              <a:rPr lang="zh-CN" altLang="en-US"/>
              <a:pPr>
                <a:defRPr/>
              </a:pPr>
              <a:t>2017/10/11</a:t>
            </a:fld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25693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D9DC5-CD79-42A7-B8CD-C00B688EA7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CBBF4-C630-49F8-8822-F635DAA01D74}" type="datetime1">
              <a:rPr lang="zh-CN" altLang="en-US"/>
              <a:pPr>
                <a:defRPr/>
              </a:pPr>
              <a:t>2017/10/11</a:t>
            </a:fld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85486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23A4B-1239-4674-ACF1-87B1FD69B8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48252-ABA1-4527-A5FC-47A94FFB6B33}" type="datetime1">
              <a:rPr lang="zh-CN" altLang="en-US"/>
              <a:pPr>
                <a:defRPr/>
              </a:pPr>
              <a:t>2017/10/11</a:t>
            </a:fld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133974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143000"/>
            <a:ext cx="8820150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852988" y="2967038"/>
            <a:ext cx="19685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55588"/>
            <a:ext cx="8820150" cy="6588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044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21550" y="6324600"/>
            <a:ext cx="25019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115646" tIns="57824" rIns="115646" bIns="57824" numCol="1" anchor="t" anchorCtr="0" compatLnSpc="1">
            <a:prstTxWarp prst="textNoShape">
              <a:avLst/>
            </a:prstTxWarp>
          </a:bodyPr>
          <a:lstStyle>
            <a:lvl1pPr algn="r" defTabSz="1157288">
              <a:spcBef>
                <a:spcPct val="0"/>
              </a:spcBef>
              <a:defRPr sz="2000">
                <a:latin typeface="Arial" pitchFamily="34" charset="0"/>
              </a:defRPr>
            </a:lvl1pPr>
          </a:lstStyle>
          <a:p>
            <a:pPr>
              <a:defRPr/>
            </a:pPr>
            <a:fld id="{990FFB88-C111-4FC6-917D-B5035126E8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288" y="6350000"/>
            <a:ext cx="22971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115646" tIns="57824" rIns="115646" bIns="57824" numCol="1" anchor="t" anchorCtr="0" compatLnSpc="1">
            <a:prstTxWarp prst="textNoShape">
              <a:avLst/>
            </a:prstTxWarp>
          </a:bodyPr>
          <a:lstStyle>
            <a:lvl1pPr algn="l" defTabSz="1157288">
              <a:spcBef>
                <a:spcPct val="0"/>
              </a:spcBef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fld id="{DE9EB970-5420-4ADC-BA30-8A4F4C38DDEE}" type="datetime1">
              <a:rPr lang="zh-CN" altLang="en-US"/>
              <a:pPr>
                <a:defRPr/>
              </a:pPr>
              <a:t>2017/10/11</a:t>
            </a:fld>
            <a:endParaRPr lang="en-US" altLang="zh-CN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5pPr>
      <a:lvl6pPr marL="4572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6pPr>
      <a:lvl7pPr marL="9144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7pPr>
      <a:lvl8pPr marL="1371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8pPr>
      <a:lvl9pPr marL="18288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9pPr>
    </p:titleStyle>
    <p:bodyStyle>
      <a:lvl1pPr marL="258763" indent="-258763" algn="l" defTabSz="814388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27305F"/>
        </a:buClr>
        <a:buSzPct val="60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49288" indent="-261938" algn="l" defTabSz="814388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27305F"/>
        </a:buClr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027113" indent="-249238" algn="l" defTabSz="814388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27305F"/>
        </a:buClr>
        <a:buFont typeface="Wingdings" pitchFamily="2" charset="2"/>
        <a:buChar char="Ø"/>
        <a:defRPr sz="2800" b="1">
          <a:solidFill>
            <a:schemeClr val="tx1"/>
          </a:solidFill>
          <a:latin typeface="+mn-lt"/>
          <a:ea typeface="+mn-ea"/>
        </a:defRPr>
      </a:lvl3pPr>
      <a:lvl4pPr marL="1416050" indent="-260350" algn="l" defTabSz="814388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27305F"/>
        </a:buClr>
        <a:buChar char="•"/>
        <a:defRPr sz="2800" b="1">
          <a:solidFill>
            <a:schemeClr val="tx1"/>
          </a:solidFill>
          <a:latin typeface="+mn-lt"/>
          <a:ea typeface="+mn-ea"/>
        </a:defRPr>
      </a:lvl4pPr>
      <a:lvl5pPr marL="1804988" indent="-260350" algn="l" defTabSz="814388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27305F"/>
        </a:buClr>
        <a:buChar char="•"/>
        <a:defRPr sz="2800" b="1">
          <a:solidFill>
            <a:schemeClr val="tx1"/>
          </a:solidFill>
          <a:latin typeface="+mn-lt"/>
          <a:ea typeface="+mn-ea"/>
        </a:defRPr>
      </a:lvl5pPr>
      <a:lvl6pPr marL="2262188" indent="-260350" algn="l" defTabSz="814388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27305F"/>
        </a:buClr>
        <a:buChar char="•"/>
        <a:defRPr sz="2800" b="1">
          <a:solidFill>
            <a:schemeClr val="tx1"/>
          </a:solidFill>
          <a:latin typeface="+mn-lt"/>
          <a:ea typeface="+mn-ea"/>
        </a:defRPr>
      </a:lvl6pPr>
      <a:lvl7pPr marL="2719388" indent="-260350" algn="l" defTabSz="814388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27305F"/>
        </a:buClr>
        <a:buChar char="•"/>
        <a:defRPr sz="2800" b="1">
          <a:solidFill>
            <a:schemeClr val="tx1"/>
          </a:solidFill>
          <a:latin typeface="+mn-lt"/>
          <a:ea typeface="+mn-ea"/>
        </a:defRPr>
      </a:lvl7pPr>
      <a:lvl8pPr marL="3176588" indent="-260350" algn="l" defTabSz="814388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27305F"/>
        </a:buClr>
        <a:buChar char="•"/>
        <a:defRPr sz="2800" b="1">
          <a:solidFill>
            <a:schemeClr val="tx1"/>
          </a:solidFill>
          <a:latin typeface="+mn-lt"/>
          <a:ea typeface="+mn-ea"/>
        </a:defRPr>
      </a:lvl8pPr>
      <a:lvl9pPr marL="3633788" indent="-260350" algn="l" defTabSz="814388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27305F"/>
        </a:buClr>
        <a:buChar char="•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补充设计习题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1143000"/>
            <a:ext cx="8820150" cy="5524500"/>
          </a:xfrm>
        </p:spPr>
        <p:txBody>
          <a:bodyPr/>
          <a:lstStyle/>
          <a:p>
            <a:pPr marL="0" indent="0" defTabSz="91440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lang="zh-CN" altLang="en-US" sz="2400" kern="1200" dirty="0" smtClean="0">
                <a:latin typeface="宋体" pitchFamily="2" charset="-122"/>
              </a:rPr>
              <a:t>一个电影资料库，其中：演员出演电影；导演执导电影，每部电影只由一个导演执导；演员和导演属于电影公司；电影公司出品电影。</a:t>
            </a:r>
            <a:endParaRPr lang="en-US" altLang="zh-CN" sz="2400" b="0" kern="1200" dirty="0" smtClean="0">
              <a:latin typeface="宋体" pitchFamily="2" charset="-122"/>
            </a:endParaRPr>
          </a:p>
          <a:p>
            <a:pPr marL="0" indent="0" defTabSz="914400" eaLnBrk="1" hangingPunct="1">
              <a:spcBef>
                <a:spcPct val="20000"/>
              </a:spcBef>
              <a:buClr>
                <a:srgbClr val="40458C"/>
              </a:buClr>
              <a:buSzPct val="110000"/>
              <a:buFont typeface="Wingdings" pitchFamily="2" charset="2"/>
              <a:buNone/>
              <a:defRPr/>
            </a:pPr>
            <a:r>
              <a:rPr lang="en-US" altLang="zh-CN" sz="2400" kern="1200" dirty="0" smtClean="0">
                <a:latin typeface="宋体" pitchFamily="2" charset="-122"/>
              </a:rPr>
              <a:t>1)</a:t>
            </a:r>
            <a:r>
              <a:rPr lang="zh-CN" altLang="en-US" sz="2400" kern="1200" dirty="0" smtClean="0">
                <a:latin typeface="宋体" pitchFamily="2" charset="-122"/>
              </a:rPr>
              <a:t>设计</a:t>
            </a:r>
            <a:r>
              <a:rPr lang="en-US" altLang="zh-CN" sz="2400" kern="1200" dirty="0">
                <a:latin typeface="宋体" pitchFamily="2" charset="-122"/>
              </a:rPr>
              <a:t>ER</a:t>
            </a:r>
            <a:r>
              <a:rPr lang="zh-CN" altLang="en-US" sz="2400" kern="1200" dirty="0">
                <a:latin typeface="宋体" pitchFamily="2" charset="-122"/>
              </a:rPr>
              <a:t>模型</a:t>
            </a:r>
            <a:endParaRPr lang="en-US" altLang="zh-CN" sz="2400" kern="1200" dirty="0">
              <a:latin typeface="宋体" pitchFamily="2" charset="-122"/>
            </a:endParaRPr>
          </a:p>
          <a:p>
            <a:pPr marL="0" indent="0" defTabSz="914400" eaLnBrk="1" hangingPunct="1">
              <a:spcBef>
                <a:spcPct val="20000"/>
              </a:spcBef>
              <a:buClr>
                <a:srgbClr val="40458C"/>
              </a:buClr>
              <a:buSzPct val="110000"/>
              <a:buFont typeface="Wingdings" pitchFamily="2" charset="2"/>
              <a:buNone/>
              <a:defRPr/>
            </a:pPr>
            <a:r>
              <a:rPr lang="en-US" altLang="zh-CN" sz="2400" kern="1200" dirty="0" smtClean="0">
                <a:latin typeface="宋体" pitchFamily="2" charset="-122"/>
              </a:rPr>
              <a:t>2)</a:t>
            </a:r>
            <a:r>
              <a:rPr lang="zh-CN" altLang="en-US" sz="2400" kern="1200" dirty="0" smtClean="0">
                <a:latin typeface="宋体" pitchFamily="2" charset="-122"/>
              </a:rPr>
              <a:t>将</a:t>
            </a:r>
            <a:r>
              <a:rPr lang="zh-CN" altLang="en-US" sz="2400" kern="1200" dirty="0">
                <a:latin typeface="宋体" pitchFamily="2" charset="-122"/>
              </a:rPr>
              <a:t>电影资料库的概念模式（</a:t>
            </a:r>
            <a:r>
              <a:rPr lang="en-US" altLang="zh-CN" sz="2400" kern="1200" dirty="0">
                <a:latin typeface="宋体" pitchFamily="2" charset="-122"/>
              </a:rPr>
              <a:t>ER</a:t>
            </a:r>
            <a:r>
              <a:rPr lang="zh-CN" altLang="en-US" sz="2400" kern="1200" dirty="0">
                <a:latin typeface="宋体" pitchFamily="2" charset="-122"/>
              </a:rPr>
              <a:t>图）转换成关系模式。</a:t>
            </a:r>
          </a:p>
          <a:p>
            <a:pPr marL="0" indent="0" defTabSz="914400" eaLnBrk="1" hangingPunct="1">
              <a:spcBef>
                <a:spcPct val="20000"/>
              </a:spcBef>
              <a:buClr>
                <a:srgbClr val="40458C"/>
              </a:buClr>
              <a:buSzPct val="110000"/>
              <a:buFont typeface="Wingdings" pitchFamily="2" charset="2"/>
              <a:buNone/>
              <a:defRPr/>
            </a:pPr>
            <a:r>
              <a:rPr lang="en-US" altLang="zh-CN" sz="2400" kern="1200" dirty="0" smtClean="0">
                <a:latin typeface="宋体" pitchFamily="2" charset="-122"/>
              </a:rPr>
              <a:t>3)</a:t>
            </a:r>
            <a:r>
              <a:rPr lang="zh-CN" altLang="en-US" sz="2400" kern="1200" dirty="0">
                <a:latin typeface="宋体" pitchFamily="2" charset="-122"/>
              </a:rPr>
              <a:t>创建一个演员表</a:t>
            </a:r>
            <a:r>
              <a:rPr lang="en-US" altLang="zh-CN" sz="2400" kern="1200" dirty="0">
                <a:latin typeface="宋体" pitchFamily="2" charset="-122"/>
              </a:rPr>
              <a:t>,</a:t>
            </a:r>
            <a:r>
              <a:rPr lang="zh-CN" altLang="en-US" sz="2400" kern="1200" dirty="0">
                <a:latin typeface="宋体" pitchFamily="2" charset="-122"/>
              </a:rPr>
              <a:t>定义外键约束</a:t>
            </a:r>
            <a:r>
              <a:rPr lang="en-US" altLang="zh-CN" sz="2400" kern="1200" dirty="0">
                <a:latin typeface="宋体" pitchFamily="2" charset="-122"/>
              </a:rPr>
              <a:t>.</a:t>
            </a:r>
          </a:p>
          <a:p>
            <a:pPr marL="0" indent="0" defTabSz="914400" eaLnBrk="1" hangingPunct="1">
              <a:spcBef>
                <a:spcPct val="20000"/>
              </a:spcBef>
              <a:buClr>
                <a:srgbClr val="40458C"/>
              </a:buClr>
              <a:buSzPct val="110000"/>
              <a:buFont typeface="Wingdings" pitchFamily="2" charset="2"/>
              <a:buNone/>
              <a:defRPr/>
            </a:pPr>
            <a:r>
              <a:rPr lang="en-US" altLang="zh-CN" sz="2400" kern="1200" dirty="0" smtClean="0">
                <a:latin typeface="宋体" pitchFamily="2" charset="-122"/>
              </a:rPr>
              <a:t>4)</a:t>
            </a:r>
            <a:r>
              <a:rPr lang="zh-CN" altLang="en-US" sz="2400" kern="1200" dirty="0">
                <a:latin typeface="宋体" pitchFamily="2" charset="-122"/>
              </a:rPr>
              <a:t>创建一个电影表</a:t>
            </a:r>
            <a:r>
              <a:rPr lang="en-US" altLang="zh-CN" sz="2400" kern="1200" dirty="0">
                <a:latin typeface="宋体" pitchFamily="2" charset="-122"/>
              </a:rPr>
              <a:t>,</a:t>
            </a:r>
            <a:r>
              <a:rPr lang="zh-CN" altLang="en-US" sz="2400" kern="1200" dirty="0">
                <a:latin typeface="宋体" pitchFamily="2" charset="-122"/>
              </a:rPr>
              <a:t>定义多个外键约束</a:t>
            </a:r>
            <a:r>
              <a:rPr lang="en-US" altLang="zh-CN" sz="2400" kern="1200" dirty="0" smtClean="0">
                <a:latin typeface="宋体" pitchFamily="2" charset="-122"/>
              </a:rPr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kern="1200" dirty="0" smtClean="0">
                <a:latin typeface="宋体" pitchFamily="2" charset="-122"/>
              </a:rPr>
              <a:t>5)</a:t>
            </a:r>
            <a:r>
              <a:rPr lang="zh-CN" altLang="en-US" sz="2400" dirty="0" smtClean="0"/>
              <a:t>请</a:t>
            </a:r>
            <a:r>
              <a:rPr lang="zh-CN" altLang="en-US" sz="2400" dirty="0"/>
              <a:t>用关系代数表达式表示下列查询 </a:t>
            </a:r>
          </a:p>
          <a:p>
            <a:pPr marL="533400" indent="-533400">
              <a:buFontTx/>
              <a:buNone/>
              <a:defRPr/>
            </a:pPr>
            <a:r>
              <a:rPr lang="zh-CN" altLang="en-US" sz="2400" dirty="0" smtClean="0"/>
              <a:t>    ① </a:t>
            </a:r>
            <a:r>
              <a:rPr lang="zh-CN" altLang="en-US" sz="2400" dirty="0"/>
              <a:t>查询</a:t>
            </a:r>
            <a:r>
              <a:rPr lang="en-US" altLang="zh-CN" sz="2400" dirty="0"/>
              <a:t>1957</a:t>
            </a:r>
            <a:r>
              <a:rPr lang="zh-CN" altLang="en-US" sz="2400" dirty="0"/>
              <a:t>年之前出生的男演员的姓名。</a:t>
            </a:r>
            <a:endParaRPr lang="en-US" altLang="zh-CN" sz="2400" dirty="0"/>
          </a:p>
          <a:p>
            <a:pPr marL="533400" indent="-533400">
              <a:buFontTx/>
              <a:buNone/>
              <a:defRPr/>
            </a:pPr>
            <a:r>
              <a:rPr lang="en-US" altLang="zh-CN" sz="2400" dirty="0" smtClean="0"/>
              <a:t>    ② </a:t>
            </a:r>
            <a:r>
              <a:rPr lang="zh-CN" altLang="en-US" sz="2400" dirty="0"/>
              <a:t>查询</a:t>
            </a:r>
            <a:r>
              <a:rPr lang="en-US" altLang="zh-CN" sz="2400" dirty="0"/>
              <a:t>2000</a:t>
            </a:r>
            <a:r>
              <a:rPr lang="zh-CN" altLang="en-US" sz="2400" dirty="0"/>
              <a:t>年环球公司出品的电影的名字和导演姓名。</a:t>
            </a:r>
            <a:endParaRPr lang="en-US" altLang="zh-CN" sz="2400" dirty="0"/>
          </a:p>
          <a:p>
            <a:pPr marL="533400" indent="-533400">
              <a:buFontTx/>
              <a:buNone/>
              <a:defRPr/>
            </a:pPr>
            <a:r>
              <a:rPr lang="en-US" altLang="zh-CN" sz="2400" dirty="0" smtClean="0"/>
              <a:t>    ③ </a:t>
            </a:r>
            <a:r>
              <a:rPr lang="zh-CN" altLang="en-US" sz="2400" dirty="0"/>
              <a:t>查询张一导演所导演的影片中的主角演员姓名。</a:t>
            </a:r>
          </a:p>
          <a:p>
            <a:pPr marL="0" indent="0" defTabSz="914400" eaLnBrk="1" hangingPunct="1">
              <a:spcBef>
                <a:spcPct val="20000"/>
              </a:spcBef>
              <a:buClr>
                <a:srgbClr val="40458C"/>
              </a:buClr>
              <a:buSzPct val="110000"/>
              <a:buFont typeface="Wingdings" pitchFamily="2" charset="2"/>
              <a:buNone/>
              <a:defRPr/>
            </a:pPr>
            <a:endParaRPr lang="en-US" altLang="zh-CN" sz="2400" kern="1200" dirty="0">
              <a:latin typeface="宋体" pitchFamily="2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7B11DE4-35AA-4FB1-9F8F-37C5CB90AB25}" type="slidenum">
              <a:rPr lang="zh-CN" altLang="en-US" sz="2000" smtClean="0"/>
              <a:pPr/>
              <a:t>1</a:t>
            </a:fld>
            <a:endParaRPr lang="en-US" altLang="zh-CN" sz="2000" smtClean="0"/>
          </a:p>
        </p:txBody>
      </p:sp>
      <p:sp>
        <p:nvSpPr>
          <p:cNvPr id="108549" name="日期占位符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3083AC4-28C0-4C5D-9ADF-6B2A284831B0}" type="datetime1">
              <a:rPr lang="zh-CN" altLang="en-US" sz="1800" smtClean="0"/>
              <a:pPr/>
              <a:t>2017/10/11</a:t>
            </a:fld>
            <a:endParaRPr lang="en-US" altLang="zh-CN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补充设计习题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1143000"/>
            <a:ext cx="8820150" cy="4652963"/>
          </a:xfrm>
        </p:spPr>
        <p:txBody>
          <a:bodyPr/>
          <a:lstStyle/>
          <a:p>
            <a:pPr marL="0" indent="0" defTabSz="91440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lang="zh-CN" altLang="en-US" sz="2400" kern="1200" dirty="0" smtClean="0">
                <a:latin typeface="宋体" pitchFamily="2" charset="-122"/>
              </a:rPr>
              <a:t>一个电影资料库有四个实体“电影”，“演员”，“导演”，“电影公司”。</a:t>
            </a:r>
            <a:endParaRPr lang="en-US" altLang="zh-CN" sz="2400" kern="1200" dirty="0" smtClean="0">
              <a:latin typeface="宋体" pitchFamily="2" charset="-122"/>
            </a:endParaRPr>
          </a:p>
          <a:p>
            <a:pPr marL="0" indent="0" defTabSz="914400"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altLang="zh-CN" sz="2400" kern="1200" dirty="0">
                <a:latin typeface="宋体" pitchFamily="2" charset="-122"/>
              </a:rPr>
              <a:t>	</a:t>
            </a:r>
            <a:r>
              <a:rPr lang="zh-CN" altLang="en-US" sz="2400" kern="1200" dirty="0" smtClean="0">
                <a:latin typeface="宋体" pitchFamily="2" charset="-122"/>
              </a:rPr>
              <a:t>“电影”的属性有电影编号</a:t>
            </a:r>
            <a:r>
              <a:rPr lang="en-US" altLang="zh-CN" sz="2400" kern="1200" dirty="0" smtClean="0">
                <a:latin typeface="宋体" pitchFamily="2" charset="-122"/>
              </a:rPr>
              <a:t>,</a:t>
            </a:r>
            <a:r>
              <a:rPr lang="zh-CN" altLang="en-US" sz="2400" kern="1200" dirty="0" smtClean="0">
                <a:latin typeface="宋体" pitchFamily="2" charset="-122"/>
              </a:rPr>
              <a:t>电影名</a:t>
            </a:r>
            <a:r>
              <a:rPr lang="en-US" altLang="zh-CN" sz="2400" kern="1200" dirty="0" smtClean="0">
                <a:latin typeface="宋体" pitchFamily="2" charset="-122"/>
              </a:rPr>
              <a:t>,</a:t>
            </a:r>
            <a:r>
              <a:rPr lang="zh-CN" altLang="en-US" sz="2400" kern="1200" dirty="0" smtClean="0">
                <a:latin typeface="宋体" pitchFamily="2" charset="-122"/>
              </a:rPr>
              <a:t>电影类型，对白语言；</a:t>
            </a:r>
            <a:endParaRPr lang="en-US" altLang="zh-CN" sz="2400" kern="1200" dirty="0" smtClean="0">
              <a:latin typeface="宋体" pitchFamily="2" charset="-122"/>
            </a:endParaRPr>
          </a:p>
          <a:p>
            <a:pPr marL="0" indent="0" defTabSz="914400"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altLang="zh-CN" sz="2400" kern="1200" dirty="0">
                <a:latin typeface="宋体" pitchFamily="2" charset="-122"/>
              </a:rPr>
              <a:t>	</a:t>
            </a:r>
            <a:r>
              <a:rPr lang="zh-CN" altLang="en-US" sz="2400" kern="1200" dirty="0" smtClean="0">
                <a:latin typeface="宋体" pitchFamily="2" charset="-122"/>
              </a:rPr>
              <a:t>“演员”的属性有演员工作证号，姓名，出生年，性别；</a:t>
            </a:r>
            <a:endParaRPr lang="en-US" altLang="zh-CN" sz="2400" kern="1200" dirty="0" smtClean="0">
              <a:latin typeface="宋体" pitchFamily="2" charset="-122"/>
            </a:endParaRPr>
          </a:p>
          <a:p>
            <a:pPr marL="0" indent="0" defTabSz="914400"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altLang="zh-CN" sz="2400" kern="1200" dirty="0">
                <a:latin typeface="宋体" pitchFamily="2" charset="-122"/>
              </a:rPr>
              <a:t>	</a:t>
            </a:r>
            <a:r>
              <a:rPr lang="zh-CN" altLang="en-US" sz="2400" kern="1200" dirty="0" smtClean="0">
                <a:latin typeface="宋体" pitchFamily="2" charset="-122"/>
              </a:rPr>
              <a:t>“导演”的属性有导演工作证号，姓名，出生年，性别；</a:t>
            </a:r>
            <a:endParaRPr lang="en-US" altLang="zh-CN" sz="2400" kern="1200" dirty="0" smtClean="0">
              <a:latin typeface="宋体" pitchFamily="2" charset="-122"/>
            </a:endParaRPr>
          </a:p>
          <a:p>
            <a:pPr marL="0" indent="0" defTabSz="914400"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altLang="zh-CN" sz="2400" kern="1200" dirty="0">
                <a:latin typeface="宋体" pitchFamily="2" charset="-122"/>
              </a:rPr>
              <a:t>	</a:t>
            </a:r>
            <a:r>
              <a:rPr lang="zh-CN" altLang="en-US" sz="2400" kern="1200" dirty="0" smtClean="0">
                <a:latin typeface="宋体" pitchFamily="2" charset="-122"/>
              </a:rPr>
              <a:t>“电影公司”的属性有公司名称，所在国家。</a:t>
            </a:r>
          </a:p>
          <a:p>
            <a:pPr marL="0" indent="0" defTabSz="91440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lang="zh-CN" altLang="en-US" sz="2400" kern="1200" dirty="0" smtClean="0">
                <a:latin typeface="宋体" pitchFamily="2" charset="-122"/>
              </a:rPr>
              <a:t>这些实体间的联系及它们的属性有：</a:t>
            </a:r>
            <a:endParaRPr lang="en-US" altLang="zh-CN" sz="2400" kern="1200" dirty="0" smtClean="0">
              <a:latin typeface="宋体" pitchFamily="2" charset="-122"/>
            </a:endParaRPr>
          </a:p>
          <a:p>
            <a:pPr marL="0" indent="0" defTabSz="914400"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altLang="zh-CN" sz="2400" kern="1200" dirty="0">
                <a:latin typeface="宋体" pitchFamily="2" charset="-122"/>
              </a:rPr>
              <a:t>	</a:t>
            </a:r>
            <a:r>
              <a:rPr lang="zh-CN" altLang="en-US" sz="2400" kern="1200" dirty="0" smtClean="0">
                <a:latin typeface="宋体" pitchFamily="2" charset="-122"/>
              </a:rPr>
              <a:t>演员出演电影，为多对多联系，该联系含角色属性；</a:t>
            </a:r>
            <a:endParaRPr lang="en-US" altLang="zh-CN" sz="2400" kern="1200" dirty="0" smtClean="0">
              <a:latin typeface="宋体" pitchFamily="2" charset="-122"/>
            </a:endParaRPr>
          </a:p>
          <a:p>
            <a:pPr marL="0" indent="0" defTabSz="914400"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altLang="zh-CN" sz="2400" kern="1200" dirty="0">
                <a:latin typeface="宋体" pitchFamily="2" charset="-122"/>
              </a:rPr>
              <a:t>	</a:t>
            </a:r>
            <a:r>
              <a:rPr lang="zh-CN" altLang="en-US" sz="2400" kern="1200" dirty="0" smtClean="0">
                <a:latin typeface="宋体" pitchFamily="2" charset="-122"/>
              </a:rPr>
              <a:t>导演执导电影，每部电影只由一个导演执导；</a:t>
            </a:r>
            <a:endParaRPr lang="en-US" altLang="zh-CN" sz="2400" kern="1200" dirty="0" smtClean="0">
              <a:latin typeface="宋体" pitchFamily="2" charset="-122"/>
            </a:endParaRPr>
          </a:p>
          <a:p>
            <a:pPr marL="0" indent="0" defTabSz="914400"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altLang="zh-CN" sz="2400" kern="1200" dirty="0">
                <a:latin typeface="宋体" pitchFamily="2" charset="-122"/>
              </a:rPr>
              <a:t>	</a:t>
            </a:r>
            <a:r>
              <a:rPr lang="zh-CN" altLang="en-US" sz="2400" kern="1200" dirty="0" smtClean="0">
                <a:latin typeface="宋体" pitchFamily="2" charset="-122"/>
              </a:rPr>
              <a:t>演员和导演属于电影公司；</a:t>
            </a:r>
            <a:endParaRPr lang="en-US" altLang="zh-CN" sz="2400" kern="1200" dirty="0" smtClean="0">
              <a:latin typeface="宋体" pitchFamily="2" charset="-122"/>
            </a:endParaRPr>
          </a:p>
          <a:p>
            <a:pPr marL="0" indent="0" defTabSz="914400"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altLang="zh-CN" sz="2400" kern="1200" dirty="0">
                <a:latin typeface="宋体" pitchFamily="2" charset="-122"/>
              </a:rPr>
              <a:t>	</a:t>
            </a:r>
            <a:r>
              <a:rPr lang="zh-CN" altLang="en-US" sz="2400" kern="1200" dirty="0" smtClean="0">
                <a:latin typeface="宋体" pitchFamily="2" charset="-122"/>
              </a:rPr>
              <a:t>电影公司出品电影，有出品年份属性。</a:t>
            </a:r>
          </a:p>
          <a:p>
            <a:pPr marL="0" indent="0" defTabSz="914400" eaLnBrk="1" hangingPunct="1">
              <a:spcBef>
                <a:spcPct val="20000"/>
              </a:spcBef>
              <a:buClr>
                <a:srgbClr val="40458C"/>
              </a:buClr>
              <a:buSzPct val="110000"/>
              <a:buFont typeface="Wingdings" pitchFamily="2" charset="2"/>
              <a:buNone/>
              <a:defRPr/>
            </a:pPr>
            <a:endParaRPr lang="en-US" altLang="zh-CN" sz="2400" b="0" kern="1200" dirty="0" smtClean="0">
              <a:latin typeface="宋体" pitchFamily="2" charset="-122"/>
            </a:endParaRPr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6648F4C-798A-43BF-84DC-408BFE447CC0}" type="slidenum">
              <a:rPr lang="zh-CN" altLang="en-US" sz="2000" smtClean="0"/>
              <a:pPr/>
              <a:t>2</a:t>
            </a:fld>
            <a:endParaRPr lang="en-US" altLang="zh-CN" sz="2000" smtClean="0"/>
          </a:p>
        </p:txBody>
      </p:sp>
      <p:sp>
        <p:nvSpPr>
          <p:cNvPr id="109573" name="日期占位符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51276F4-3DD7-4E5C-B49B-25D0217B1960}" type="datetime1">
              <a:rPr lang="zh-CN" altLang="en-US" sz="1800" smtClean="0"/>
              <a:pPr/>
              <a:t>2017/10/11</a:t>
            </a:fld>
            <a:endParaRPr lang="en-US" altLang="zh-CN" sz="10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补充设计习题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110595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3ED6DF0-1F14-4AE6-A016-9F17FC680C9B}" type="slidenum">
              <a:rPr lang="zh-CN" altLang="en-US" sz="2000" smtClean="0"/>
              <a:pPr/>
              <a:t>3</a:t>
            </a:fld>
            <a:endParaRPr lang="en-US" altLang="zh-CN" sz="2000" smtClean="0"/>
          </a:p>
        </p:txBody>
      </p:sp>
      <p:sp>
        <p:nvSpPr>
          <p:cNvPr id="110596" name="日期占位符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E865E4A-8CC5-405A-B505-76F64A54E078}" type="datetime1">
              <a:rPr lang="zh-CN" altLang="en-US" sz="1800" smtClean="0"/>
              <a:pPr/>
              <a:t>2017/10/11</a:t>
            </a:fld>
            <a:endParaRPr lang="en-US" altLang="zh-CN" sz="1000" smtClean="0"/>
          </a:p>
        </p:txBody>
      </p:sp>
      <p:sp>
        <p:nvSpPr>
          <p:cNvPr id="110597" name="内容占位符 3"/>
          <p:cNvSpPr>
            <a:spLocks noGrp="1"/>
          </p:cNvSpPr>
          <p:nvPr>
            <p:ph idx="1"/>
          </p:nvPr>
        </p:nvSpPr>
        <p:spPr>
          <a:xfrm>
            <a:off x="2360613" y="5516563"/>
            <a:ext cx="5508625" cy="927100"/>
          </a:xfrm>
        </p:spPr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个实体</a:t>
            </a:r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个联系</a:t>
            </a:r>
            <a:r>
              <a:rPr lang="en-US" altLang="zh-CN" smtClean="0"/>
              <a:t>:4</a:t>
            </a:r>
            <a:r>
              <a:rPr lang="zh-CN" altLang="en-US" smtClean="0"/>
              <a:t>个</a:t>
            </a:r>
            <a:r>
              <a:rPr lang="en-US" altLang="zh-CN" smtClean="0"/>
              <a:t>1:n,   1</a:t>
            </a:r>
            <a:r>
              <a:rPr lang="zh-CN" altLang="en-US" smtClean="0"/>
              <a:t>个</a:t>
            </a:r>
            <a:r>
              <a:rPr lang="en-US" altLang="zh-CN" smtClean="0"/>
              <a:t>m:n</a:t>
            </a:r>
            <a:endParaRPr lang="zh-CN" altLang="en-US" smtClean="0"/>
          </a:p>
        </p:txBody>
      </p:sp>
      <p:graphicFrame>
        <p:nvGraphicFramePr>
          <p:cNvPr id="110598" name="对象 4"/>
          <p:cNvGraphicFramePr>
            <a:graphicFrameLocks noChangeAspect="1"/>
          </p:cNvGraphicFramePr>
          <p:nvPr/>
        </p:nvGraphicFramePr>
        <p:xfrm>
          <a:off x="214313" y="1412875"/>
          <a:ext cx="9669462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4" name="Picture" r:id="rId3" imgW="7452360" imgH="2378964" progId="Word.Picture.8">
                  <p:embed/>
                </p:oleObj>
              </mc:Choice>
              <mc:Fallback>
                <p:oleObj name="Picture" r:id="rId3" imgW="7452360" imgH="2378964" progId="Word.Picture.8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412875"/>
                        <a:ext cx="9669462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对象 5"/>
          <p:cNvGraphicFramePr>
            <a:graphicFrameLocks noChangeAspect="1"/>
          </p:cNvGraphicFramePr>
          <p:nvPr/>
        </p:nvGraphicFramePr>
        <p:xfrm>
          <a:off x="236538" y="188913"/>
          <a:ext cx="9669462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7" name="Picture" r:id="rId4" imgW="7452360" imgH="2378964" progId="Word.Picture.8">
                  <p:embed/>
                </p:oleObj>
              </mc:Choice>
              <mc:Fallback>
                <p:oleObj name="Picture" r:id="rId4" imgW="7452360" imgH="2378964" progId="Word.Picture.8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188913"/>
                        <a:ext cx="9669462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5" name="内容占位符 2"/>
          <p:cNvSpPr>
            <a:spLocks noGrp="1"/>
          </p:cNvSpPr>
          <p:nvPr>
            <p:ph idx="1"/>
          </p:nvPr>
        </p:nvSpPr>
        <p:spPr>
          <a:xfrm>
            <a:off x="344488" y="4140200"/>
            <a:ext cx="10137775" cy="317976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/>
              <a:t>演员（</a:t>
            </a:r>
            <a:r>
              <a:rPr lang="zh-CN" altLang="en-US" sz="2400" u="sng" dirty="0">
                <a:solidFill>
                  <a:srgbClr val="0000CC"/>
                </a:solidFill>
              </a:rPr>
              <a:t>演员工作证号</a:t>
            </a:r>
            <a:r>
              <a:rPr lang="zh-CN" altLang="en-US" sz="2400" dirty="0"/>
              <a:t>，演员姓名，出生年，性别，</a:t>
            </a:r>
            <a:r>
              <a:rPr lang="zh-CN" altLang="en-US" sz="2400" i="1" dirty="0">
                <a:solidFill>
                  <a:srgbClr val="FF00FF"/>
                </a:solidFill>
              </a:rPr>
              <a:t>公司</a:t>
            </a:r>
            <a:r>
              <a:rPr lang="zh-CN" altLang="en-US" sz="2400" i="1" dirty="0" smtClean="0">
                <a:solidFill>
                  <a:srgbClr val="FF00FF"/>
                </a:solidFill>
              </a:rPr>
              <a:t>编号</a:t>
            </a:r>
            <a:r>
              <a:rPr lang="zh-CN" altLang="en-US" sz="2400" dirty="0"/>
              <a:t>）</a:t>
            </a:r>
            <a:endParaRPr lang="en-US" altLang="zh-CN" sz="2400" i="1" dirty="0" smtClean="0">
              <a:solidFill>
                <a:srgbClr val="FF00FF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电影</a:t>
            </a:r>
            <a:r>
              <a:rPr lang="zh-CN" altLang="en-US" sz="2400" dirty="0"/>
              <a:t>公司（</a:t>
            </a:r>
            <a:r>
              <a:rPr lang="zh-CN" altLang="en-US" sz="2400" u="sng" dirty="0">
                <a:solidFill>
                  <a:srgbClr val="0000CC"/>
                </a:solidFill>
              </a:rPr>
              <a:t>公司编号</a:t>
            </a:r>
            <a:r>
              <a:rPr lang="zh-CN" altLang="en-US" sz="2400" dirty="0"/>
              <a:t>，公司名称，所在国家）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/>
              <a:t>导演（</a:t>
            </a:r>
            <a:r>
              <a:rPr lang="zh-CN" altLang="en-US" sz="2400" u="sng" dirty="0">
                <a:solidFill>
                  <a:srgbClr val="0000CC"/>
                </a:solidFill>
              </a:rPr>
              <a:t>导演工作证号</a:t>
            </a:r>
            <a:r>
              <a:rPr lang="zh-CN" altLang="en-US" sz="2400" dirty="0"/>
              <a:t>，导演姓名，出生年，性别，</a:t>
            </a:r>
            <a:r>
              <a:rPr lang="zh-CN" altLang="en-US" sz="2400" i="1" dirty="0">
                <a:solidFill>
                  <a:srgbClr val="FF00FF"/>
                </a:solidFill>
              </a:rPr>
              <a:t>公司编号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/>
              <a:t>电影（</a:t>
            </a:r>
            <a:r>
              <a:rPr lang="zh-CN" altLang="en-US" sz="2400" u="sng" dirty="0">
                <a:solidFill>
                  <a:srgbClr val="0000CC"/>
                </a:solidFill>
              </a:rPr>
              <a:t>电影</a:t>
            </a:r>
            <a:r>
              <a:rPr lang="zh-CN" altLang="en-US" sz="2400" u="sng" dirty="0" smtClean="0">
                <a:solidFill>
                  <a:srgbClr val="0000CC"/>
                </a:solidFill>
              </a:rPr>
              <a:t>编号</a:t>
            </a:r>
            <a:r>
              <a:rPr lang="en-US" altLang="zh-CN" sz="2400" u="sng" dirty="0" smtClean="0">
                <a:solidFill>
                  <a:srgbClr val="0000CC"/>
                </a:solidFill>
              </a:rPr>
              <a:t>,</a:t>
            </a:r>
            <a:r>
              <a:rPr lang="zh-CN" altLang="en-US" sz="2400" dirty="0" smtClean="0"/>
              <a:t>电影名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电影类型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,</a:t>
            </a:r>
            <a:r>
              <a:rPr lang="zh-CN" altLang="en-US" sz="2400" i="1" dirty="0" smtClean="0">
                <a:solidFill>
                  <a:srgbClr val="FF00FF"/>
                </a:solidFill>
              </a:rPr>
              <a:t>导演</a:t>
            </a:r>
            <a:r>
              <a:rPr lang="zh-CN" altLang="en-US" sz="2400" i="1" dirty="0">
                <a:solidFill>
                  <a:srgbClr val="FF00FF"/>
                </a:solidFill>
              </a:rPr>
              <a:t>工作证</a:t>
            </a:r>
            <a:r>
              <a:rPr lang="zh-CN" altLang="en-US" sz="2400" i="1" dirty="0" smtClean="0">
                <a:solidFill>
                  <a:srgbClr val="FF00FF"/>
                </a:solidFill>
              </a:rPr>
              <a:t>号</a:t>
            </a:r>
            <a:r>
              <a:rPr lang="en-US" altLang="zh-CN" sz="2400" i="1" dirty="0" smtClean="0">
                <a:solidFill>
                  <a:srgbClr val="FF00FF"/>
                </a:solidFill>
              </a:rPr>
              <a:t>,</a:t>
            </a:r>
            <a:r>
              <a:rPr lang="zh-CN" altLang="en-US" sz="2400" i="1" dirty="0" smtClean="0">
                <a:solidFill>
                  <a:srgbClr val="FF00FF"/>
                </a:solidFill>
              </a:rPr>
              <a:t>公司编号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出品年）</a:t>
            </a:r>
            <a:endParaRPr lang="zh-CN" altLang="en-US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出演</a:t>
            </a:r>
            <a:r>
              <a:rPr lang="en-US" altLang="zh-CN" sz="2400" dirty="0" smtClean="0"/>
              <a:t>(</a:t>
            </a:r>
            <a:r>
              <a:rPr lang="zh-CN" altLang="en-US" sz="2400" u="sng" dirty="0" smtClean="0">
                <a:solidFill>
                  <a:srgbClr val="0000CC"/>
                </a:solidFill>
              </a:rPr>
              <a:t>演员</a:t>
            </a:r>
            <a:r>
              <a:rPr lang="zh-CN" altLang="en-US" sz="2400" u="sng" dirty="0">
                <a:solidFill>
                  <a:srgbClr val="0000CC"/>
                </a:solidFill>
              </a:rPr>
              <a:t>工作证</a:t>
            </a:r>
            <a:r>
              <a:rPr lang="zh-CN" altLang="en-US" sz="2400" u="sng" dirty="0" smtClean="0">
                <a:solidFill>
                  <a:srgbClr val="0000CC"/>
                </a:solidFill>
              </a:rPr>
              <a:t>号</a:t>
            </a:r>
            <a:r>
              <a:rPr lang="en-US" altLang="zh-CN" sz="2400" u="sng" dirty="0" smtClean="0"/>
              <a:t>,</a:t>
            </a:r>
            <a:r>
              <a:rPr lang="zh-CN" altLang="en-US" sz="2400" u="sng" dirty="0" smtClean="0">
                <a:solidFill>
                  <a:srgbClr val="0000CC"/>
                </a:solidFill>
              </a:rPr>
              <a:t>电影编号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角色</a:t>
            </a:r>
            <a:r>
              <a:rPr lang="en-US" altLang="zh-CN" sz="2400" dirty="0" smtClean="0"/>
              <a:t>), </a:t>
            </a:r>
            <a:r>
              <a:rPr lang="zh-CN" altLang="en-US" sz="2400" dirty="0" smtClean="0"/>
              <a:t>演员</a:t>
            </a:r>
            <a:r>
              <a:rPr lang="zh-CN" altLang="en-US" sz="2400" dirty="0"/>
              <a:t>工作证号和电影</a:t>
            </a:r>
            <a:r>
              <a:rPr lang="zh-CN" altLang="en-US" sz="2400" dirty="0" smtClean="0"/>
              <a:t>编号为</a:t>
            </a:r>
            <a:r>
              <a:rPr lang="zh-CN" altLang="en-US" sz="2400" dirty="0"/>
              <a:t>外键</a:t>
            </a:r>
            <a:endParaRPr lang="en-US" altLang="zh-CN" sz="24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400" dirty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5967633-593A-4BC4-A933-17B499E0349C}" type="slidenum">
              <a:rPr lang="zh-CN" altLang="en-US" sz="2000" smtClean="0"/>
              <a:pPr/>
              <a:t>4</a:t>
            </a:fld>
            <a:endParaRPr lang="en-US" altLang="zh-CN" sz="2000" smtClean="0"/>
          </a:p>
        </p:txBody>
      </p:sp>
      <p:sp>
        <p:nvSpPr>
          <p:cNvPr id="111621" name="日期占位符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B44F9EB-D956-4FB6-A40C-808B3824E63F}" type="datetime1">
              <a:rPr lang="zh-CN" altLang="en-US" sz="1800" smtClean="0"/>
              <a:pPr/>
              <a:t>2017/10/11</a:t>
            </a:fld>
            <a:endParaRPr lang="en-US" altLang="zh-CN" sz="10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925" y="1125538"/>
            <a:ext cx="10642600" cy="54102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/>
              <a:t>演员（</a:t>
            </a:r>
            <a:r>
              <a:rPr lang="zh-CN" altLang="en-US" sz="2400" u="sng" dirty="0">
                <a:solidFill>
                  <a:srgbClr val="0000CC"/>
                </a:solidFill>
              </a:rPr>
              <a:t>演员工作证号</a:t>
            </a:r>
            <a:r>
              <a:rPr lang="zh-CN" altLang="en-US" sz="2400" dirty="0"/>
              <a:t>，演员姓名，出生年，性别，</a:t>
            </a:r>
            <a:r>
              <a:rPr lang="zh-CN" altLang="en-US" sz="2400" i="1" dirty="0">
                <a:solidFill>
                  <a:srgbClr val="FF00FF"/>
                </a:solidFill>
              </a:rPr>
              <a:t>公司编号</a:t>
            </a:r>
            <a:r>
              <a:rPr lang="zh-CN" altLang="en-US" sz="2400" dirty="0"/>
              <a:t>）</a:t>
            </a:r>
            <a:endParaRPr lang="en-US" altLang="zh-CN" sz="2400" i="1" dirty="0">
              <a:solidFill>
                <a:srgbClr val="FF00FF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/>
              <a:t>电影公司（</a:t>
            </a:r>
            <a:r>
              <a:rPr lang="zh-CN" altLang="en-US" sz="2400" u="sng" dirty="0">
                <a:solidFill>
                  <a:srgbClr val="0000CC"/>
                </a:solidFill>
              </a:rPr>
              <a:t>公司编号</a:t>
            </a:r>
            <a:r>
              <a:rPr lang="zh-CN" altLang="en-US" sz="2400" dirty="0"/>
              <a:t>，公司名称，所在国家）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/>
              <a:t>导演（</a:t>
            </a:r>
            <a:r>
              <a:rPr lang="zh-CN" altLang="en-US" sz="2400" u="sng" dirty="0">
                <a:solidFill>
                  <a:srgbClr val="0000CC"/>
                </a:solidFill>
              </a:rPr>
              <a:t>导演工作证号</a:t>
            </a:r>
            <a:r>
              <a:rPr lang="zh-CN" altLang="en-US" sz="2400" dirty="0"/>
              <a:t>，导演姓名，出生年，性别，</a:t>
            </a:r>
            <a:r>
              <a:rPr lang="zh-CN" altLang="en-US" sz="2400" i="1" dirty="0">
                <a:solidFill>
                  <a:srgbClr val="FF00FF"/>
                </a:solidFill>
              </a:rPr>
              <a:t>公司编号</a:t>
            </a:r>
            <a:r>
              <a:rPr lang="zh-CN" altLang="en-US" sz="2400" dirty="0"/>
              <a:t>）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/>
              <a:t>电影（</a:t>
            </a:r>
            <a:r>
              <a:rPr lang="zh-CN" altLang="en-US" sz="2400" u="sng" dirty="0">
                <a:solidFill>
                  <a:srgbClr val="0000CC"/>
                </a:solidFill>
              </a:rPr>
              <a:t>电影编号</a:t>
            </a:r>
            <a:r>
              <a:rPr lang="en-US" altLang="zh-CN" sz="2400" u="sng" dirty="0">
                <a:solidFill>
                  <a:srgbClr val="0000CC"/>
                </a:solidFill>
              </a:rPr>
              <a:t>,</a:t>
            </a:r>
            <a:r>
              <a:rPr lang="zh-CN" altLang="en-US" sz="2400" dirty="0"/>
              <a:t>电影名</a:t>
            </a:r>
            <a:r>
              <a:rPr lang="en-US" altLang="zh-CN" sz="2400" dirty="0"/>
              <a:t>,</a:t>
            </a:r>
            <a:r>
              <a:rPr lang="zh-CN" altLang="en-US" sz="2400" dirty="0"/>
              <a:t>电影类型</a:t>
            </a:r>
            <a:r>
              <a:rPr lang="en-US" altLang="zh-CN" sz="2400" dirty="0"/>
              <a:t>,</a:t>
            </a:r>
            <a:r>
              <a:rPr lang="zh-CN" altLang="en-US" sz="2400" dirty="0"/>
              <a:t>语言</a:t>
            </a:r>
            <a:r>
              <a:rPr lang="en-US" altLang="zh-CN" sz="2400" dirty="0"/>
              <a:t>,</a:t>
            </a:r>
            <a:r>
              <a:rPr lang="zh-CN" altLang="en-US" sz="2400" i="1" dirty="0">
                <a:solidFill>
                  <a:srgbClr val="FF00FF"/>
                </a:solidFill>
              </a:rPr>
              <a:t>导演工作证号</a:t>
            </a:r>
            <a:r>
              <a:rPr lang="en-US" altLang="zh-CN" sz="2400" i="1" dirty="0">
                <a:solidFill>
                  <a:srgbClr val="FF00FF"/>
                </a:solidFill>
              </a:rPr>
              <a:t>,</a:t>
            </a:r>
            <a:r>
              <a:rPr lang="zh-CN" altLang="en-US" sz="2400" i="1" dirty="0">
                <a:solidFill>
                  <a:srgbClr val="FF00FF"/>
                </a:solidFill>
              </a:rPr>
              <a:t>公司编号</a:t>
            </a:r>
            <a:r>
              <a:rPr lang="en-US" altLang="zh-CN" sz="2400" dirty="0"/>
              <a:t>,</a:t>
            </a:r>
            <a:r>
              <a:rPr lang="zh-CN" altLang="en-US" sz="2400" dirty="0"/>
              <a:t>出品年）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/>
              <a:t>出演</a:t>
            </a:r>
            <a:r>
              <a:rPr lang="en-US" altLang="zh-CN" sz="2400" dirty="0"/>
              <a:t>(</a:t>
            </a:r>
            <a:r>
              <a:rPr lang="zh-CN" altLang="en-US" sz="2400" u="sng" dirty="0">
                <a:solidFill>
                  <a:srgbClr val="0000CC"/>
                </a:solidFill>
              </a:rPr>
              <a:t>演员工作证号</a:t>
            </a:r>
            <a:r>
              <a:rPr lang="en-US" altLang="zh-CN" sz="2400" u="sng" dirty="0"/>
              <a:t>,</a:t>
            </a:r>
            <a:r>
              <a:rPr lang="zh-CN" altLang="en-US" sz="2400" u="sng" dirty="0">
                <a:solidFill>
                  <a:srgbClr val="0000CC"/>
                </a:solidFill>
              </a:rPr>
              <a:t>电影编号</a:t>
            </a:r>
            <a:r>
              <a:rPr lang="en-US" altLang="zh-CN" sz="2400" dirty="0"/>
              <a:t>,</a:t>
            </a:r>
            <a:r>
              <a:rPr lang="zh-CN" altLang="en-US" sz="2400" dirty="0"/>
              <a:t>角色</a:t>
            </a:r>
            <a:r>
              <a:rPr lang="en-US" altLang="zh-CN" sz="2400" dirty="0"/>
              <a:t>), </a:t>
            </a:r>
            <a:r>
              <a:rPr lang="zh-CN" altLang="en-US" sz="2400" dirty="0" smtClean="0"/>
              <a:t> </a:t>
            </a:r>
            <a:endParaRPr lang="en-US" altLang="zh-CN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 smtClean="0"/>
              <a:t>① </a:t>
            </a:r>
            <a:r>
              <a:rPr lang="zh-CN" altLang="en-US" dirty="0"/>
              <a:t>查询</a:t>
            </a:r>
            <a:r>
              <a:rPr lang="en-US" altLang="zh-CN" dirty="0"/>
              <a:t>1957</a:t>
            </a:r>
            <a:r>
              <a:rPr lang="zh-CN" altLang="en-US" dirty="0"/>
              <a:t>年之前出生的男演员的姓名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/>
          </a:p>
          <a:p>
            <a:pPr marL="533400" indent="-533400">
              <a:buFontTx/>
              <a:buNone/>
              <a:defRPr/>
            </a:pPr>
            <a:r>
              <a:rPr lang="en-US" altLang="zh-CN" dirty="0"/>
              <a:t>    ② </a:t>
            </a:r>
            <a:r>
              <a:rPr lang="zh-CN" altLang="en-US" dirty="0"/>
              <a:t>查询</a:t>
            </a:r>
            <a:r>
              <a:rPr lang="en-US" altLang="zh-CN" dirty="0"/>
              <a:t>2000</a:t>
            </a:r>
            <a:r>
              <a:rPr lang="zh-CN" altLang="en-US" dirty="0" smtClean="0"/>
              <a:t>年环球公司出品</a:t>
            </a:r>
            <a:r>
              <a:rPr lang="zh-CN" altLang="en-US" dirty="0"/>
              <a:t>的电影的名字和导演</a:t>
            </a:r>
            <a:r>
              <a:rPr lang="zh-CN" altLang="en-US" dirty="0" smtClean="0"/>
              <a:t>姓名</a:t>
            </a:r>
            <a:endParaRPr lang="en-US" altLang="zh-CN" dirty="0" smtClean="0"/>
          </a:p>
          <a:p>
            <a:pPr marL="533400" indent="-533400">
              <a:buFontTx/>
              <a:buNone/>
              <a:defRPr/>
            </a:pPr>
            <a:endParaRPr lang="en-US" altLang="zh-CN" dirty="0"/>
          </a:p>
          <a:p>
            <a:pPr marL="533400" indent="-533400">
              <a:buFontTx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/>
              <a:t>③ </a:t>
            </a:r>
            <a:r>
              <a:rPr lang="zh-CN" altLang="en-US" dirty="0"/>
              <a:t>查询张一导演所导演的影片中的主角演员姓名。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C26825D-0083-452C-88FE-58A4BDA37271}" type="slidenum">
              <a:rPr lang="zh-CN" altLang="en-US" sz="2000" smtClean="0"/>
              <a:pPr/>
              <a:t>5</a:t>
            </a:fld>
            <a:endParaRPr lang="en-US" altLang="zh-CN" sz="2000" smtClean="0"/>
          </a:p>
        </p:txBody>
      </p:sp>
      <p:sp>
        <p:nvSpPr>
          <p:cNvPr id="112645" name="日期占位符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C40F900-AA26-4766-898B-B286CF267954}" type="datetime1">
              <a:rPr lang="zh-CN" altLang="en-US" sz="1800" smtClean="0"/>
              <a:pPr/>
              <a:t>2017/10/11</a:t>
            </a:fld>
            <a:endParaRPr lang="en-US" altLang="zh-CN" sz="100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12913" y="3871913"/>
            <a:ext cx="49530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58763" indent="-258763" defTabSz="8143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defTabSz="8143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defTabSz="8143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defTabSz="8143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defTabSz="8143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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 baseline="-25000">
                <a:latin typeface="Times New Roman" pitchFamily="18" charset="0"/>
              </a:rPr>
              <a:t>姓名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</a:t>
            </a:r>
            <a:r>
              <a:rPr lang="zh-CN" altLang="en-US" baseline="-25000">
                <a:latin typeface="Times New Roman" pitchFamily="18" charset="0"/>
                <a:sym typeface="Symbol" pitchFamily="18" charset="2"/>
              </a:rPr>
              <a:t>性别</a:t>
            </a:r>
            <a:r>
              <a:rPr lang="en-US" altLang="zh-CN" baseline="-25000">
                <a:latin typeface="Times New Roman" pitchFamily="18" charset="0"/>
              </a:rPr>
              <a:t>=‘</a:t>
            </a:r>
            <a:r>
              <a:rPr lang="zh-CN" altLang="en-US" baseline="-25000">
                <a:latin typeface="Times New Roman" pitchFamily="18" charset="0"/>
              </a:rPr>
              <a:t>男</a:t>
            </a:r>
            <a:r>
              <a:rPr lang="en-US" altLang="zh-CN" baseline="-25000">
                <a:latin typeface="Times New Roman" pitchFamily="18" charset="0"/>
              </a:rPr>
              <a:t>’ and </a:t>
            </a:r>
            <a:r>
              <a:rPr lang="zh-CN" altLang="en-US" baseline="-25000">
                <a:latin typeface="Times New Roman" pitchFamily="18" charset="0"/>
              </a:rPr>
              <a:t>出生年</a:t>
            </a:r>
            <a:r>
              <a:rPr lang="en-US" altLang="zh-CN" baseline="-25000">
                <a:latin typeface="Times New Roman" pitchFamily="18" charset="0"/>
              </a:rPr>
              <a:t>&lt;1957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zh-CN" altLang="en-US"/>
              <a:t>演员</a:t>
            </a:r>
            <a:r>
              <a:rPr lang="en-US" altLang="zh-CN">
                <a:latin typeface="Times New Roman" pitchFamily="18" charset="0"/>
              </a:rPr>
              <a:t>))</a:t>
            </a:r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68300" y="4967288"/>
            <a:ext cx="990600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58763" indent="-258763" defTabSz="8143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defTabSz="8143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defTabSz="8143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defTabSz="8143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defTabSz="8143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</a:t>
            </a:r>
            <a:r>
              <a:rPr lang="zh-CN" altLang="en-US" baseline="-25000" dirty="0">
                <a:latin typeface="Times New Roman" pitchFamily="18" charset="0"/>
              </a:rPr>
              <a:t>电影名</a:t>
            </a:r>
            <a:r>
              <a:rPr lang="en-US" altLang="zh-CN" baseline="-25000" dirty="0">
                <a:latin typeface="Times New Roman" pitchFamily="18" charset="0"/>
              </a:rPr>
              <a:t>,</a:t>
            </a:r>
            <a:r>
              <a:rPr lang="zh-CN" altLang="en-US" baseline="-25000" dirty="0">
                <a:latin typeface="Times New Roman" pitchFamily="18" charset="0"/>
              </a:rPr>
              <a:t>导演姓名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</a:t>
            </a:r>
            <a:r>
              <a:rPr lang="zh-CN" altLang="en-US" baseline="-25000" dirty="0">
                <a:latin typeface="Times New Roman" pitchFamily="18" charset="0"/>
              </a:rPr>
              <a:t>公司名称</a:t>
            </a:r>
            <a:r>
              <a:rPr lang="en-US" altLang="zh-CN" baseline="-25000" dirty="0">
                <a:latin typeface="Times New Roman" pitchFamily="18" charset="0"/>
              </a:rPr>
              <a:t>=‘</a:t>
            </a:r>
            <a:r>
              <a:rPr lang="zh-CN" altLang="en-US" baseline="-25000" dirty="0">
                <a:latin typeface="Times New Roman" pitchFamily="18" charset="0"/>
              </a:rPr>
              <a:t>环球公司 </a:t>
            </a:r>
            <a:r>
              <a:rPr lang="en-US" altLang="zh-CN" baseline="-25000" dirty="0">
                <a:latin typeface="Times New Roman" pitchFamily="18" charset="0"/>
              </a:rPr>
              <a:t>’ and</a:t>
            </a:r>
            <a:r>
              <a:rPr lang="zh-CN" altLang="en-US" baseline="-25000" dirty="0">
                <a:latin typeface="Times New Roman" pitchFamily="18" charset="0"/>
              </a:rPr>
              <a:t>出品年</a:t>
            </a:r>
            <a:r>
              <a:rPr lang="en-US" altLang="zh-CN" baseline="-25000" dirty="0">
                <a:latin typeface="Times New Roman" pitchFamily="18" charset="0"/>
              </a:rPr>
              <a:t>=2000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/>
              <a:t>电影</a:t>
            </a:r>
            <a:r>
              <a:rPr lang="en-US" altLang="zh-CN" dirty="0">
                <a:latin typeface="Times New Roman" pitchFamily="18" charset="0"/>
                <a:sym typeface="Wingdings 3" pitchFamily="18" charset="2"/>
              </a:rPr>
              <a:t>⋈</a:t>
            </a:r>
            <a:r>
              <a:rPr lang="zh-CN" altLang="en-US" dirty="0"/>
              <a:t>导演</a:t>
            </a:r>
            <a:r>
              <a:rPr lang="en-US" altLang="zh-CN" dirty="0">
                <a:latin typeface="Times New Roman" pitchFamily="18" charset="0"/>
                <a:sym typeface="Wingdings 3" pitchFamily="18" charset="2"/>
              </a:rPr>
              <a:t>⋈</a:t>
            </a:r>
            <a:r>
              <a:rPr lang="zh-CN" altLang="en-US" dirty="0"/>
              <a:t>电影公司</a:t>
            </a:r>
            <a:r>
              <a:rPr lang="en-US" altLang="zh-CN" dirty="0" smtClean="0">
                <a:latin typeface="Times New Roman" pitchFamily="18" charset="0"/>
              </a:rPr>
              <a:t>))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endParaRPr lang="zh-CN" altLang="en-US" sz="2000" dirty="0">
              <a:latin typeface="Times New Roman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84175" y="6021388"/>
            <a:ext cx="990600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58763" indent="-258763" defTabSz="8143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defTabSz="8143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defTabSz="8143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defTabSz="8143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defTabSz="8143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</a:t>
            </a:r>
            <a:r>
              <a:rPr lang="zh-CN" altLang="en-US" baseline="-25000" dirty="0">
                <a:latin typeface="Times New Roman" pitchFamily="18" charset="0"/>
              </a:rPr>
              <a:t>演员姓名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</a:t>
            </a:r>
            <a:r>
              <a:rPr lang="zh-CN" altLang="en-US" baseline="-25000" dirty="0">
                <a:latin typeface="Times New Roman" pitchFamily="18" charset="0"/>
              </a:rPr>
              <a:t>导演姓名</a:t>
            </a:r>
            <a:r>
              <a:rPr lang="en-US" altLang="zh-CN" baseline="-25000" dirty="0">
                <a:latin typeface="Times New Roman" pitchFamily="18" charset="0"/>
              </a:rPr>
              <a:t>=‘</a:t>
            </a:r>
            <a:r>
              <a:rPr lang="zh-CN" altLang="en-US" baseline="-25000" dirty="0">
                <a:latin typeface="Times New Roman" pitchFamily="18" charset="0"/>
              </a:rPr>
              <a:t>张一</a:t>
            </a:r>
            <a:r>
              <a:rPr lang="en-US" altLang="zh-CN" baseline="-25000" dirty="0">
                <a:latin typeface="Times New Roman" pitchFamily="18" charset="0"/>
              </a:rPr>
              <a:t>’ and</a:t>
            </a:r>
            <a:r>
              <a:rPr lang="zh-CN" altLang="en-US" baseline="-25000" dirty="0">
                <a:latin typeface="Times New Roman" pitchFamily="18" charset="0"/>
              </a:rPr>
              <a:t>角色</a:t>
            </a:r>
            <a:r>
              <a:rPr lang="en-US" altLang="zh-CN" baseline="-25000" dirty="0">
                <a:latin typeface="Times New Roman" pitchFamily="18" charset="0"/>
              </a:rPr>
              <a:t>=‘</a:t>
            </a:r>
            <a:r>
              <a:rPr lang="zh-CN" altLang="en-US" baseline="-25000" dirty="0">
                <a:latin typeface="Times New Roman" pitchFamily="18" charset="0"/>
              </a:rPr>
              <a:t>主角</a:t>
            </a:r>
            <a:r>
              <a:rPr lang="zh-CN" altLang="en-US" baseline="-25000" dirty="0" smtClean="0">
                <a:latin typeface="Times New Roman" pitchFamily="18" charset="0"/>
              </a:rPr>
              <a:t>’</a:t>
            </a:r>
            <a:r>
              <a:rPr lang="en-US" altLang="zh-CN" dirty="0"/>
              <a:t> (</a:t>
            </a:r>
            <a:r>
              <a:rPr lang="zh-CN" altLang="en-US" dirty="0" smtClean="0"/>
              <a:t>电影</a:t>
            </a:r>
            <a:r>
              <a:rPr lang="en-US" altLang="zh-CN" dirty="0">
                <a:latin typeface="Times New Roman" pitchFamily="18" charset="0"/>
                <a:sym typeface="Wingdings 3" pitchFamily="18" charset="2"/>
              </a:rPr>
              <a:t>⋈</a:t>
            </a:r>
            <a:r>
              <a:rPr lang="zh-CN" altLang="en-US" dirty="0"/>
              <a:t>导演</a:t>
            </a:r>
            <a:r>
              <a:rPr lang="en-US" altLang="zh-CN" dirty="0">
                <a:latin typeface="Times New Roman" pitchFamily="18" charset="0"/>
                <a:sym typeface="Wingdings 3" pitchFamily="18" charset="2"/>
              </a:rPr>
              <a:t>⋈</a:t>
            </a:r>
            <a:r>
              <a:rPr lang="zh-CN" altLang="en-US" dirty="0"/>
              <a:t>出演</a:t>
            </a:r>
            <a:r>
              <a:rPr lang="en-US" altLang="zh-CN" dirty="0">
                <a:latin typeface="Times New Roman" pitchFamily="18" charset="0"/>
                <a:sym typeface="Wingdings 3" pitchFamily="18" charset="2"/>
              </a:rPr>
              <a:t>⋈</a:t>
            </a:r>
            <a:r>
              <a:rPr lang="zh-CN" altLang="en-US" dirty="0"/>
              <a:t>演员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endParaRPr lang="zh-CN" alt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副标题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ctrTitle" sz="quarter"/>
          </p:nvPr>
        </p:nvSpPr>
        <p:spPr>
          <a:xfrm>
            <a:off x="1096963" y="2136775"/>
            <a:ext cx="7608887" cy="9937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backup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07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EA19BEF-89C2-456C-86A9-CBF0ED1A65D4}" type="slidenum">
              <a:rPr lang="zh-CN" altLang="en-US" sz="2000" smtClean="0"/>
              <a:pPr/>
              <a:t>7</a:t>
            </a:fld>
            <a:endParaRPr lang="en-US" altLang="zh-CN" sz="2000" smtClean="0"/>
          </a:p>
        </p:txBody>
      </p:sp>
      <p:sp>
        <p:nvSpPr>
          <p:cNvPr id="114691" name="日期占位符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157288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defTabSz="1157288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41DD8C0-594B-417F-A8BD-465503275297}" type="datetime1">
              <a:rPr lang="zh-CN" altLang="en-US" sz="1800" smtClean="0"/>
              <a:pPr/>
              <a:t>2017/10/11</a:t>
            </a:fld>
            <a:endParaRPr lang="en-US" altLang="zh-CN" sz="1000" smtClean="0"/>
          </a:p>
        </p:txBody>
      </p:sp>
      <p:sp>
        <p:nvSpPr>
          <p:cNvPr id="134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课堂习题</a:t>
            </a:r>
          </a:p>
        </p:txBody>
      </p:sp>
      <p:sp>
        <p:nvSpPr>
          <p:cNvPr id="1146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143000"/>
            <a:ext cx="8820150" cy="5343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mtClean="0"/>
              <a:t>设有关系数据库</a:t>
            </a:r>
            <a:r>
              <a:rPr lang="en-US" altLang="zh-CN" smtClean="0"/>
              <a:t>(S,SC,C),</a:t>
            </a:r>
            <a:r>
              <a:rPr lang="zh-CN" altLang="en-US" smtClean="0"/>
              <a:t>其中</a:t>
            </a:r>
            <a:r>
              <a:rPr lang="en-US" altLang="zh-CN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S(Sno, Sname, Sage, Sex);   SC(Sno, Cno, Grade);   C(Cno, Cname, Tname)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这里, Sno 表示学号, Sname表示学生姓名,Sex表示学生性别, Sage表示学生年龄, Cno表示课程号, Cname表示课程名, Tname表示任课教师姓名, Grade为成绩</a:t>
            </a:r>
            <a:endParaRPr lang="zh-CN" altLang="en-US" smtClean="0"/>
          </a:p>
          <a:p>
            <a:pPr>
              <a:lnSpc>
                <a:spcPct val="80000"/>
              </a:lnSpc>
            </a:pPr>
            <a:r>
              <a:rPr lang="zh-CN" altLang="en-US" smtClean="0"/>
              <a:t>试用关系代数表达式表示下列查询语句</a:t>
            </a:r>
            <a:r>
              <a:rPr lang="en-US" altLang="zh-CN" smtClean="0"/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smtClean="0"/>
              <a:t>查询</a:t>
            </a:r>
            <a:r>
              <a:rPr lang="en-US" altLang="zh-CN" smtClean="0"/>
              <a:t>LI</a:t>
            </a:r>
            <a:r>
              <a:rPr lang="zh-CN" altLang="en-US" smtClean="0"/>
              <a:t>老师所授课程的课程号和课程名称</a:t>
            </a:r>
            <a:r>
              <a:rPr lang="en-US" altLang="zh-CN" smtClean="0"/>
              <a:t>.</a:t>
            </a:r>
          </a:p>
          <a:p>
            <a:pPr lvl="1">
              <a:lnSpc>
                <a:spcPct val="80000"/>
              </a:lnSpc>
            </a:pPr>
            <a:r>
              <a:rPr lang="zh-CN" altLang="en-US" smtClean="0"/>
              <a:t>查询年龄大于</a:t>
            </a:r>
            <a:r>
              <a:rPr lang="en-US" altLang="zh-CN" smtClean="0"/>
              <a:t>23</a:t>
            </a:r>
            <a:r>
              <a:rPr lang="zh-CN" altLang="en-US" smtClean="0"/>
              <a:t>岁的男学生学号和课程名</a:t>
            </a:r>
            <a:r>
              <a:rPr lang="en-US" altLang="zh-CN" smtClean="0"/>
              <a:t>.</a:t>
            </a:r>
          </a:p>
          <a:p>
            <a:pPr lvl="1">
              <a:lnSpc>
                <a:spcPct val="80000"/>
              </a:lnSpc>
            </a:pPr>
            <a:r>
              <a:rPr lang="zh-CN" altLang="en-US" smtClean="0"/>
              <a:t>查询</a:t>
            </a:r>
            <a:r>
              <a:rPr lang="en-US" altLang="zh-CN" smtClean="0"/>
              <a:t>WANG</a:t>
            </a:r>
            <a:r>
              <a:rPr lang="zh-CN" altLang="en-US" smtClean="0"/>
              <a:t>同学不学课程的课程号</a:t>
            </a:r>
            <a:r>
              <a:rPr lang="en-US" altLang="zh-CN" smtClean="0"/>
              <a:t>.</a:t>
            </a:r>
          </a:p>
          <a:p>
            <a:pPr lvl="1">
              <a:lnSpc>
                <a:spcPct val="80000"/>
              </a:lnSpc>
            </a:pPr>
            <a:r>
              <a:rPr lang="zh-CN" altLang="en-US" smtClean="0"/>
              <a:t>查询至少选修了两门课程的学生学号</a:t>
            </a:r>
            <a:r>
              <a:rPr lang="en-US" altLang="zh-CN" smtClean="0"/>
              <a:t>.</a:t>
            </a:r>
          </a:p>
          <a:p>
            <a:pPr lvl="1">
              <a:lnSpc>
                <a:spcPct val="80000"/>
              </a:lnSpc>
            </a:pPr>
            <a:r>
              <a:rPr lang="zh-CN" altLang="en-US" smtClean="0"/>
              <a:t>查询全部学生都选修的课程的课程号和课程名称</a:t>
            </a:r>
            <a:r>
              <a:rPr lang="en-US" altLang="zh-CN" smtClean="0"/>
              <a:t>.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017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rlan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7283CA"/>
      </a:accent1>
      <a:accent2>
        <a:srgbClr val="F3E685"/>
      </a:accent2>
      <a:accent3>
        <a:srgbClr val="FFFFFF"/>
      </a:accent3>
      <a:accent4>
        <a:srgbClr val="000000"/>
      </a:accent4>
      <a:accent5>
        <a:srgbClr val="BCC1E1"/>
      </a:accent5>
      <a:accent6>
        <a:srgbClr val="DCD078"/>
      </a:accent6>
      <a:hlink>
        <a:srgbClr val="499FBD"/>
      </a:hlink>
      <a:folHlink>
        <a:srgbClr val="B9555A"/>
      </a:folHlink>
    </a:clrScheme>
    <a:fontScheme name="Borland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Borla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la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la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la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la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la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la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Office\Templates\Borland.pot</Template>
  <TotalTime>15045</TotalTime>
  <Pages>26</Pages>
  <Words>716</Words>
  <Application>Microsoft Office PowerPoint</Application>
  <PresentationFormat>A4 纸张(210x297 毫米)</PresentationFormat>
  <Paragraphs>72</Paragraphs>
  <Slides>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Borland</vt:lpstr>
      <vt:lpstr>Picture</vt:lpstr>
      <vt:lpstr>补充设计习题</vt:lpstr>
      <vt:lpstr>补充设计习题——分析</vt:lpstr>
      <vt:lpstr>补充设计习题——分析</vt:lpstr>
      <vt:lpstr>PowerPoint 演示文稿</vt:lpstr>
      <vt:lpstr>PowerPoint 演示文稿</vt:lpstr>
      <vt:lpstr>backup</vt:lpstr>
      <vt:lpstr>课堂习题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subject>第2章</dc:subject>
  <dc:creator>sunxin</dc:creator>
  <cp:lastModifiedBy>Sun</cp:lastModifiedBy>
  <cp:revision>2427</cp:revision>
  <cp:lastPrinted>1998-03-12T04:44:47Z</cp:lastPrinted>
  <dcterms:created xsi:type="dcterms:W3CDTF">2001-07-02T15:09:48Z</dcterms:created>
  <dcterms:modified xsi:type="dcterms:W3CDTF">2017-10-11T00:25:12Z</dcterms:modified>
</cp:coreProperties>
</file>