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7"/>
  </p:notesMasterIdLst>
  <p:sldIdLst>
    <p:sldId id="256" r:id="rId2"/>
    <p:sldId id="257" r:id="rId3"/>
    <p:sldId id="279"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82726" autoAdjust="0"/>
  </p:normalViewPr>
  <p:slideViewPr>
    <p:cSldViewPr>
      <p:cViewPr varScale="1">
        <p:scale>
          <a:sx n="72" d="100"/>
          <a:sy n="72" d="100"/>
        </p:scale>
        <p:origin x="-102" y="-246"/>
      </p:cViewPr>
      <p:guideLst>
        <p:guide orient="horz" pos="2160"/>
        <p:guide pos="2880"/>
      </p:guideLst>
    </p:cSldViewPr>
  </p:slideViewPr>
  <p:outlineViewPr>
    <p:cViewPr>
      <p:scale>
        <a:sx n="33" d="100"/>
        <a:sy n="33" d="100"/>
      </p:scale>
      <p:origin x="0" y="269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C041C-B786-4427-AA37-0BF84432E129}" type="datetimeFigureOut">
              <a:rPr lang="en-US" smtClean="0"/>
              <a:pPr/>
              <a:t>11/5/2009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827F18-835F-4727-A366-4419BAAB2CA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P is</a:t>
            </a:r>
            <a:r>
              <a:rPr lang="en-US" baseline="0" dirty="0" smtClean="0"/>
              <a:t> cloned</a:t>
            </a:r>
          </a:p>
          <a:p>
            <a:pPr marL="228600" indent="-228600">
              <a:buAutoNum type="arabicPeriod"/>
            </a:pPr>
            <a:r>
              <a:rPr lang="en-US" baseline="0" dirty="0" smtClean="0"/>
              <a:t>C is updated through the clone</a:t>
            </a:r>
          </a:p>
          <a:p>
            <a:pPr marL="685800" lvl="1" indent="-228600">
              <a:buAutoNum type="arabicPeriod"/>
            </a:pPr>
            <a:r>
              <a:rPr lang="en-US" baseline="0" dirty="0" smtClean="0"/>
              <a:t>Updated c is copied to a new block c’, whose ref counter is set to 1</a:t>
            </a:r>
          </a:p>
          <a:p>
            <a:pPr marL="685800" lvl="1" indent="-228600">
              <a:buAutoNum type="arabicPeriod"/>
            </a:pPr>
            <a:r>
              <a:rPr lang="en-US" baseline="0" dirty="0" smtClean="0"/>
              <a:t>Original c ref counter is decremented</a:t>
            </a:r>
          </a:p>
          <a:p>
            <a:pPr marL="685800" lvl="1" indent="-228600">
              <a:buAutoNum type="arabicPeriod"/>
            </a:pPr>
            <a:r>
              <a:rPr lang="en-US" baseline="0" dirty="0" smtClean="0"/>
              <a:t>C’s children node reference counters are incremented</a:t>
            </a:r>
          </a:p>
          <a:p>
            <a:pPr marL="228600" lvl="0" indent="-228600">
              <a:buAutoNum type="arabicPeriod"/>
            </a:pPr>
            <a:r>
              <a:rPr lang="en-US" baseline="0" dirty="0" smtClean="0"/>
              <a:t>H is updated through the clone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Updated h is copied to a new block h’, whose ref counter is set to 1</a:t>
            </a:r>
          </a:p>
          <a:p>
            <a:pPr marL="685800" lvl="1" indent="-228600">
              <a:buAutoNum type="arabicPeriod"/>
            </a:pPr>
            <a:r>
              <a:rPr lang="en-US" baseline="0" dirty="0" smtClean="0"/>
              <a:t>Original h ref counter is decremented</a:t>
            </a:r>
          </a:p>
        </p:txBody>
      </p:sp>
      <p:sp>
        <p:nvSpPr>
          <p:cNvPr id="4" name="Slide Number Placeholder 3"/>
          <p:cNvSpPr>
            <a:spLocks noGrp="1"/>
          </p:cNvSpPr>
          <p:nvPr>
            <p:ph type="sldNum" sz="quarter" idx="10"/>
          </p:nvPr>
        </p:nvSpPr>
        <p:spPr/>
        <p:txBody>
          <a:bodyPr/>
          <a:lstStyle/>
          <a:p>
            <a:fld id="{88827F18-835F-4727-A366-4419BAAB2CAD}"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the dynamically allocated </a:t>
            </a:r>
            <a:r>
              <a:rPr lang="en-US" dirty="0" err="1" smtClean="0"/>
              <a:t>objectid</a:t>
            </a:r>
            <a:r>
              <a:rPr lang="en-US" dirty="0" smtClean="0"/>
              <a:t> is the MSBs</a:t>
            </a:r>
            <a:r>
              <a:rPr lang="en-US" baseline="0" dirty="0" smtClean="0"/>
              <a:t> of the key, all of the items for the object are logically grouped together within the tree</a:t>
            </a:r>
          </a:p>
          <a:p>
            <a:endParaRPr lang="en-US" baseline="0" dirty="0" smtClean="0"/>
          </a:p>
          <a:p>
            <a:r>
              <a:rPr lang="en-US" baseline="0" dirty="0" smtClean="0"/>
              <a:t>Type being the second part of the key allows for related data to automatically be grouped together</a:t>
            </a:r>
          </a:p>
          <a:p>
            <a:endParaRPr lang="en-US" baseline="0" dirty="0" smtClean="0"/>
          </a:p>
          <a:p>
            <a:r>
              <a:rPr lang="en-US" baseline="0" dirty="0" smtClean="0"/>
              <a:t>Offset indicates the byte offset of the particular item within the object</a:t>
            </a:r>
            <a:endParaRPr lang="en-US" dirty="0"/>
          </a:p>
        </p:txBody>
      </p:sp>
      <p:sp>
        <p:nvSpPr>
          <p:cNvPr id="4" name="Slide Number Placeholder 3"/>
          <p:cNvSpPr>
            <a:spLocks noGrp="1"/>
          </p:cNvSpPr>
          <p:nvPr>
            <p:ph type="sldNum" sz="quarter" idx="10"/>
          </p:nvPr>
        </p:nvSpPr>
        <p:spPr/>
        <p:txBody>
          <a:bodyPr/>
          <a:lstStyle/>
          <a:p>
            <a:fld id="{88827F18-835F-4727-A366-4419BAAB2CAD}"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items and their</a:t>
            </a:r>
            <a:r>
              <a:rPr lang="en-US" baseline="0" dirty="0" smtClean="0"/>
              <a:t> data grow towards each other until the leaf is full</a:t>
            </a:r>
          </a:p>
          <a:p>
            <a:r>
              <a:rPr lang="en-US" dirty="0" smtClean="0"/>
              <a:t>The item offset and</a:t>
            </a:r>
            <a:r>
              <a:rPr lang="en-US" baseline="0" dirty="0" smtClean="0"/>
              <a:t> size variables refer to the offset and size of its corresponding data</a:t>
            </a:r>
          </a:p>
          <a:p>
            <a:endParaRPr lang="en-US" baseline="0" dirty="0" smtClean="0"/>
          </a:p>
          <a:p>
            <a:r>
              <a:rPr lang="en-US" baseline="0" dirty="0" smtClean="0"/>
              <a:t>If a file is small enough, it may be stored in the tree in the data section of the extent</a:t>
            </a:r>
          </a:p>
          <a:p>
            <a:r>
              <a:rPr lang="en-US" dirty="0" smtClean="0"/>
              <a:t>Larger files are allocated to free extents and pointed to in the data sections</a:t>
            </a:r>
            <a:endParaRPr lang="en-US" dirty="0"/>
          </a:p>
        </p:txBody>
      </p:sp>
      <p:sp>
        <p:nvSpPr>
          <p:cNvPr id="4" name="Slide Number Placeholder 3"/>
          <p:cNvSpPr>
            <a:spLocks noGrp="1"/>
          </p:cNvSpPr>
          <p:nvPr>
            <p:ph type="sldNum" sz="quarter" idx="10"/>
          </p:nvPr>
        </p:nvSpPr>
        <p:spPr/>
        <p:txBody>
          <a:bodyPr/>
          <a:lstStyle/>
          <a:p>
            <a:fld id="{88827F18-835F-4727-A366-4419BAAB2CAD}"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Hot swap: does this</a:t>
            </a:r>
            <a:r>
              <a:rPr lang="en-US" baseline="0" dirty="0" smtClean="0"/>
              <a:t> by storing “hints” to find parent extents and then moving the data that has parents on other disks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Pointer to parent is not kept in each node, rather another tree tracks the info, but does not hold a direct pointer.  Rather it holds optimized data that allows the parent for a node to be found</a:t>
            </a:r>
          </a:p>
          <a:p>
            <a:endParaRPr lang="en-US" dirty="0"/>
          </a:p>
        </p:txBody>
      </p:sp>
      <p:sp>
        <p:nvSpPr>
          <p:cNvPr id="4" name="Slide Number Placeholder 3"/>
          <p:cNvSpPr>
            <a:spLocks noGrp="1"/>
          </p:cNvSpPr>
          <p:nvPr>
            <p:ph type="sldNum" sz="quarter" idx="10"/>
          </p:nvPr>
        </p:nvSpPr>
        <p:spPr/>
        <p:txBody>
          <a:bodyPr/>
          <a:lstStyle/>
          <a:p>
            <a:fld id="{88827F18-835F-4727-A366-4419BAAB2CAD}"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BC35AB3-5223-40D3-8547-3CF764AB5E77}" type="datetimeFigureOut">
              <a:rPr lang="en-US" smtClean="0"/>
              <a:pPr/>
              <a:t>11/5/2009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241AB1-1162-4C35-B743-86695A316F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C35AB3-5223-40D3-8547-3CF764AB5E77}" type="datetimeFigureOut">
              <a:rPr lang="en-US" smtClean="0"/>
              <a:pPr/>
              <a:t>11/5/2009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241AB1-1162-4C35-B743-86695A316F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C35AB3-5223-40D3-8547-3CF764AB5E77}" type="datetimeFigureOut">
              <a:rPr lang="en-US" smtClean="0"/>
              <a:pPr/>
              <a:t>11/5/2009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241AB1-1162-4C35-B743-86695A316F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C35AB3-5223-40D3-8547-3CF764AB5E77}" type="datetimeFigureOut">
              <a:rPr lang="en-US" smtClean="0"/>
              <a:pPr/>
              <a:t>11/5/2009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241AB1-1162-4C35-B743-86695A316F1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C35AB3-5223-40D3-8547-3CF764AB5E77}" type="datetimeFigureOut">
              <a:rPr lang="en-US" smtClean="0"/>
              <a:pPr/>
              <a:t>11/5/2009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241AB1-1162-4C35-B743-86695A316F1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C35AB3-5223-40D3-8547-3CF764AB5E77}" type="datetimeFigureOut">
              <a:rPr lang="en-US" smtClean="0"/>
              <a:pPr/>
              <a:t>11/5/2009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241AB1-1162-4C35-B743-86695A316F1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C35AB3-5223-40D3-8547-3CF764AB5E77}" type="datetimeFigureOut">
              <a:rPr lang="en-US" smtClean="0"/>
              <a:pPr/>
              <a:t>11/5/2009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241AB1-1162-4C35-B743-86695A316F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BC35AB3-5223-40D3-8547-3CF764AB5E77}" type="datetimeFigureOut">
              <a:rPr lang="en-US" smtClean="0"/>
              <a:pPr/>
              <a:t>11/5/2009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241AB1-1162-4C35-B743-86695A316F1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BC35AB3-5223-40D3-8547-3CF764AB5E77}" type="datetimeFigureOut">
              <a:rPr lang="en-US" smtClean="0"/>
              <a:pPr/>
              <a:t>11/5/2009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241AB1-1162-4C35-B743-86695A316F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BC35AB3-5223-40D3-8547-3CF764AB5E77}" type="datetimeFigureOut">
              <a:rPr lang="en-US" smtClean="0"/>
              <a:pPr/>
              <a:t>11/5/2009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241AB1-1162-4C35-B743-86695A316F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BC35AB3-5223-40D3-8547-3CF764AB5E77}" type="datetimeFigureOut">
              <a:rPr lang="en-US" smtClean="0"/>
              <a:pPr/>
              <a:t>11/5/2009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241AB1-1162-4C35-B743-86695A316F1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BC35AB3-5223-40D3-8547-3CF764AB5E77}" type="datetimeFigureOut">
              <a:rPr lang="en-US" smtClean="0"/>
              <a:pPr/>
              <a:t>11/5/2009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241AB1-1162-4C35-B743-86695A316F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btrfs.wiki.kernel.org/index.php/Main_Page" TargetMode="External"/><Relationship Id="rId7" Type="http://schemas.openxmlformats.org/officeDocument/2006/relationships/hyperlink" Target="http://arstechnica.com/open-source/news/2009/04/linux-collaboration-summit-the-kernel-panel.ars" TargetMode="External"/><Relationship Id="rId2" Type="http://schemas.openxmlformats.org/officeDocument/2006/relationships/hyperlink" Target="http://www.linux-mag.com/id/7308/" TargetMode="External"/><Relationship Id="rId1" Type="http://schemas.openxmlformats.org/officeDocument/2006/relationships/slideLayout" Target="../slideLayouts/slideLayout2.xml"/><Relationship Id="rId6" Type="http://schemas.openxmlformats.org/officeDocument/2006/relationships/hyperlink" Target="http://www.cs.huji.ac.il/~orodeh/papers/LinuxFS_Workshop.pdf" TargetMode="External"/><Relationship Id="rId5" Type="http://schemas.openxmlformats.org/officeDocument/2006/relationships/hyperlink" Target="https://ldn.linuxfoundation.org/blog-entry/a-conversation-with-chris-mason-btrfs-next-generation-file-system-linux" TargetMode="External"/><Relationship Id="rId4" Type="http://schemas.openxmlformats.org/officeDocument/2006/relationships/hyperlink" Target="http://video.linuxfoundation.org/video/16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BtrFS</a:t>
            </a:r>
            <a:endParaRPr lang="en-US" dirty="0"/>
          </a:p>
        </p:txBody>
      </p:sp>
      <p:sp>
        <p:nvSpPr>
          <p:cNvPr id="3" name="Subtitle 2"/>
          <p:cNvSpPr>
            <a:spLocks noGrp="1"/>
          </p:cNvSpPr>
          <p:nvPr>
            <p:ph type="subTitle" idx="1"/>
          </p:nvPr>
        </p:nvSpPr>
        <p:spPr/>
        <p:txBody>
          <a:bodyPr/>
          <a:lstStyle/>
          <a:p>
            <a:r>
              <a:rPr lang="en-US" dirty="0" smtClean="0"/>
              <a:t>The Next Generation Linux File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Rodeh’s</a:t>
            </a:r>
            <a:r>
              <a:rPr lang="en-US" dirty="0" smtClean="0"/>
              <a:t> Research: Clones IV</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90600" y="1371600"/>
            <a:ext cx="2428875" cy="1666875"/>
          </a:xfrm>
          <a:prstGeom prst="rect">
            <a:avLst/>
          </a:prstGeom>
          <a:noFill/>
          <a:ln w="9525">
            <a:noFill/>
            <a:miter lim="800000"/>
            <a:headEnd/>
            <a:tailEnd/>
          </a:ln>
        </p:spPr>
      </p:pic>
      <p:cxnSp>
        <p:nvCxnSpPr>
          <p:cNvPr id="5" name="Straight Arrow Connector 4"/>
          <p:cNvCxnSpPr/>
          <p:nvPr/>
        </p:nvCxnSpPr>
        <p:spPr>
          <a:xfrm>
            <a:off x="3886200" y="2133600"/>
            <a:ext cx="11887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6" name="Picture 4"/>
          <p:cNvPicPr>
            <a:picLocks noChangeAspect="1" noChangeArrowheads="1"/>
          </p:cNvPicPr>
          <p:nvPr/>
        </p:nvPicPr>
        <p:blipFill>
          <a:blip r:embed="rId4" cstate="print"/>
          <a:srcRect/>
          <a:stretch>
            <a:fillRect/>
          </a:stretch>
        </p:blipFill>
        <p:spPr bwMode="auto">
          <a:xfrm>
            <a:off x="5562600" y="1371600"/>
            <a:ext cx="2420233" cy="1676400"/>
          </a:xfrm>
          <a:prstGeom prst="rect">
            <a:avLst/>
          </a:prstGeom>
          <a:noFill/>
          <a:ln w="9525">
            <a:no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990600" y="3962400"/>
            <a:ext cx="2447544" cy="1676400"/>
          </a:xfrm>
          <a:prstGeom prst="rect">
            <a:avLst/>
          </a:prstGeom>
          <a:noFill/>
          <a:ln w="9525">
            <a:noFill/>
            <a:miter lim="800000"/>
            <a:headEnd/>
            <a:tailEnd/>
          </a:ln>
        </p:spPr>
      </p:pic>
      <p:pic>
        <p:nvPicPr>
          <p:cNvPr id="2051" name="Picture 3"/>
          <p:cNvPicPr>
            <a:picLocks noChangeAspect="1" noChangeArrowheads="1"/>
          </p:cNvPicPr>
          <p:nvPr/>
        </p:nvPicPr>
        <p:blipFill>
          <a:blip r:embed="rId6" cstate="print"/>
          <a:srcRect/>
          <a:stretch>
            <a:fillRect/>
          </a:stretch>
        </p:blipFill>
        <p:spPr bwMode="auto">
          <a:xfrm>
            <a:off x="5334000" y="3962400"/>
            <a:ext cx="3039872" cy="1676400"/>
          </a:xfrm>
          <a:prstGeom prst="rect">
            <a:avLst/>
          </a:prstGeom>
          <a:noFill/>
          <a:ln w="9525">
            <a:noFill/>
            <a:miter lim="800000"/>
            <a:headEnd/>
            <a:tailEnd/>
          </a:ln>
        </p:spPr>
      </p:pic>
      <p:cxnSp>
        <p:nvCxnSpPr>
          <p:cNvPr id="10" name="Straight Arrow Connector 9"/>
          <p:cNvCxnSpPr/>
          <p:nvPr/>
        </p:nvCxnSpPr>
        <p:spPr>
          <a:xfrm rot="10800000" flipV="1">
            <a:off x="3657600" y="3124200"/>
            <a:ext cx="1600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3657600" y="4876800"/>
            <a:ext cx="1371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014472"/>
          </a:xfrm>
        </p:spPr>
        <p:txBody>
          <a:bodyPr>
            <a:normAutofit lnSpcReduction="10000"/>
          </a:bodyPr>
          <a:lstStyle/>
          <a:p>
            <a:r>
              <a:rPr lang="en-US" dirty="0" smtClean="0"/>
              <a:t>Delete a clone</a:t>
            </a:r>
          </a:p>
          <a:p>
            <a:pPr lvl="1"/>
            <a:r>
              <a:rPr lang="en-US" dirty="0" smtClean="0"/>
              <a:t>Reference counter &gt; 1: decrement the reference counter and stop downward traversal because the node is also part of another tree</a:t>
            </a:r>
          </a:p>
          <a:p>
            <a:pPr lvl="1"/>
            <a:r>
              <a:rPr lang="en-US" dirty="0" smtClean="0"/>
              <a:t>Reference counter = 1: continue downward traversal and on the way back up the root node </a:t>
            </a:r>
            <a:r>
              <a:rPr lang="en-US" dirty="0" err="1" smtClean="0"/>
              <a:t>deallocate</a:t>
            </a:r>
            <a:r>
              <a:rPr lang="en-US" dirty="0" smtClean="0"/>
              <a:t> the space because it only belongs to the tree being deleted</a:t>
            </a:r>
            <a:endParaRPr lang="en-US" dirty="0"/>
          </a:p>
        </p:txBody>
      </p:sp>
      <p:sp>
        <p:nvSpPr>
          <p:cNvPr id="3" name="Title 2"/>
          <p:cNvSpPr>
            <a:spLocks noGrp="1"/>
          </p:cNvSpPr>
          <p:nvPr>
            <p:ph type="title"/>
          </p:nvPr>
        </p:nvSpPr>
        <p:spPr/>
        <p:txBody>
          <a:bodyPr/>
          <a:lstStyle/>
          <a:p>
            <a:r>
              <a:rPr lang="en-US" dirty="0" err="1" smtClean="0"/>
              <a:t>Rodeh’s</a:t>
            </a:r>
            <a:r>
              <a:rPr lang="en-US" dirty="0" smtClean="0"/>
              <a:t> Research: Clones V</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71600" y="4572000"/>
            <a:ext cx="2590800" cy="14287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638800" y="4572000"/>
            <a:ext cx="2076450" cy="1428750"/>
          </a:xfrm>
          <a:prstGeom prst="rect">
            <a:avLst/>
          </a:prstGeom>
          <a:noFill/>
          <a:ln w="9525">
            <a:noFill/>
            <a:miter lim="800000"/>
            <a:headEnd/>
            <a:tailEnd/>
          </a:ln>
        </p:spPr>
      </p:pic>
      <p:cxnSp>
        <p:nvCxnSpPr>
          <p:cNvPr id="7" name="Straight Arrow Connector 6"/>
          <p:cNvCxnSpPr/>
          <p:nvPr/>
        </p:nvCxnSpPr>
        <p:spPr>
          <a:xfrm>
            <a:off x="4191000" y="5334000"/>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 2007, Chris Mason, a former </a:t>
            </a:r>
            <a:r>
              <a:rPr lang="en-US" dirty="0" err="1" smtClean="0"/>
              <a:t>ReiserFS</a:t>
            </a:r>
            <a:r>
              <a:rPr lang="en-US" dirty="0" smtClean="0"/>
              <a:t> developer at SUSE who had recently moved to Oracle, was given the opportunity to design and create a next-generation Linux file system</a:t>
            </a:r>
          </a:p>
          <a:p>
            <a:r>
              <a:rPr lang="en-US" dirty="0" smtClean="0"/>
              <a:t>After seeing </a:t>
            </a:r>
            <a:r>
              <a:rPr lang="en-US" dirty="0" err="1" smtClean="0"/>
              <a:t>Rodeh’s</a:t>
            </a:r>
            <a:r>
              <a:rPr lang="en-US" dirty="0" smtClean="0"/>
              <a:t> research presentation at USENIX FAST ‘07, Mason had the idea to create “everything in the file system—</a:t>
            </a:r>
            <a:r>
              <a:rPr lang="en-US" dirty="0" err="1" smtClean="0"/>
              <a:t>inodes</a:t>
            </a:r>
            <a:r>
              <a:rPr lang="en-US" dirty="0" smtClean="0"/>
              <a:t>, file data, directory entries, bitmaps, the works—[as] an item in a copy-on-write b-tree”</a:t>
            </a:r>
            <a:endParaRPr lang="en-US" dirty="0"/>
          </a:p>
        </p:txBody>
      </p:sp>
      <p:sp>
        <p:nvSpPr>
          <p:cNvPr id="3" name="Title 2"/>
          <p:cNvSpPr>
            <a:spLocks noGrp="1"/>
          </p:cNvSpPr>
          <p:nvPr>
            <p:ph type="title"/>
          </p:nvPr>
        </p:nvSpPr>
        <p:spPr/>
        <p:txBody>
          <a:bodyPr/>
          <a:lstStyle/>
          <a:p>
            <a:r>
              <a:rPr lang="en-US" dirty="0" smtClean="0"/>
              <a:t>Beginning of </a:t>
            </a:r>
            <a:r>
              <a:rPr lang="en-US" dirty="0" err="1" smtClean="0"/>
              <a:t>BtrFS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109472"/>
          </a:xfrm>
        </p:spPr>
        <p:txBody>
          <a:bodyPr/>
          <a:lstStyle/>
          <a:p>
            <a:pPr>
              <a:buNone/>
            </a:pPr>
            <a:r>
              <a:rPr lang="en-US" dirty="0" smtClean="0"/>
              <a:t>There are only 3 basic on-disk structures: block-headers, keys, and items</a:t>
            </a:r>
            <a:endParaRPr lang="en-US" dirty="0"/>
          </a:p>
        </p:txBody>
      </p:sp>
      <p:sp>
        <p:nvSpPr>
          <p:cNvPr id="3" name="Title 2"/>
          <p:cNvSpPr>
            <a:spLocks noGrp="1"/>
          </p:cNvSpPr>
          <p:nvPr>
            <p:ph type="title"/>
          </p:nvPr>
        </p:nvSpPr>
        <p:spPr/>
        <p:txBody>
          <a:bodyPr/>
          <a:lstStyle/>
          <a:p>
            <a:r>
              <a:rPr lang="en-US" dirty="0" smtClean="0"/>
              <a:t>Design of </a:t>
            </a:r>
            <a:r>
              <a:rPr lang="en-US" dirty="0" err="1" smtClean="0"/>
              <a:t>BtrFS</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990600" y="2667000"/>
            <a:ext cx="3181350" cy="284797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5029200" y="2667000"/>
            <a:ext cx="2828925" cy="14097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4648200" y="4114800"/>
            <a:ext cx="3571875"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3014471"/>
          </a:xfrm>
        </p:spPr>
        <p:txBody>
          <a:bodyPr>
            <a:normAutofit lnSpcReduction="10000"/>
          </a:bodyPr>
          <a:lstStyle/>
          <a:p>
            <a:r>
              <a:rPr lang="en-US" dirty="0" smtClean="0"/>
              <a:t>Interior tree nodes consist only of &lt;key, block pointer&gt; pairs, just like a normal b+-tree</a:t>
            </a:r>
          </a:p>
          <a:p>
            <a:r>
              <a:rPr lang="en-US" dirty="0" smtClean="0"/>
              <a:t>The tree leaves are extents that contain both items and item data in space efficient storage</a:t>
            </a:r>
          </a:p>
          <a:p>
            <a:r>
              <a:rPr lang="en-US" dirty="0" smtClean="0"/>
              <a:t>Each leaf may hold any type of data, each kind of which has its own unique type id</a:t>
            </a:r>
            <a:endParaRPr lang="en-US" dirty="0"/>
          </a:p>
        </p:txBody>
      </p:sp>
      <p:sp>
        <p:nvSpPr>
          <p:cNvPr id="3" name="Title 2"/>
          <p:cNvSpPr>
            <a:spLocks noGrp="1"/>
          </p:cNvSpPr>
          <p:nvPr>
            <p:ph type="title"/>
          </p:nvPr>
        </p:nvSpPr>
        <p:spPr/>
        <p:txBody>
          <a:bodyPr/>
          <a:lstStyle/>
          <a:p>
            <a:r>
              <a:rPr lang="en-US" dirty="0" smtClean="0"/>
              <a:t>Design of </a:t>
            </a:r>
            <a:r>
              <a:rPr lang="en-US" dirty="0" err="1" smtClean="0"/>
              <a:t>BtrFS</a:t>
            </a:r>
            <a:r>
              <a:rPr lang="en-US" dirty="0" smtClean="0"/>
              <a:t> II</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581400" y="4495800"/>
            <a:ext cx="1828800" cy="21878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mentioned, the COW b-tree is used to represent everything in the file system</a:t>
            </a:r>
          </a:p>
          <a:p>
            <a:endParaRPr lang="en-US" dirty="0" smtClean="0"/>
          </a:p>
          <a:p>
            <a:r>
              <a:rPr lang="en-US" dirty="0" smtClean="0"/>
              <a:t>3 main file system trees</a:t>
            </a:r>
          </a:p>
          <a:p>
            <a:pPr lvl="1"/>
            <a:r>
              <a:rPr lang="en-US" dirty="0" smtClean="0"/>
              <a:t>Tree of tree roots</a:t>
            </a:r>
          </a:p>
          <a:p>
            <a:pPr lvl="1"/>
            <a:r>
              <a:rPr lang="en-US" dirty="0" smtClean="0"/>
              <a:t>Tree of allocated extents</a:t>
            </a:r>
          </a:p>
          <a:p>
            <a:pPr lvl="1"/>
            <a:r>
              <a:rPr lang="en-US" dirty="0" smtClean="0"/>
              <a:t>Tree of directory items</a:t>
            </a:r>
            <a:endParaRPr lang="en-US" dirty="0"/>
          </a:p>
        </p:txBody>
      </p:sp>
      <p:sp>
        <p:nvSpPr>
          <p:cNvPr id="3" name="Title 2"/>
          <p:cNvSpPr>
            <a:spLocks noGrp="1"/>
          </p:cNvSpPr>
          <p:nvPr>
            <p:ph type="title"/>
          </p:nvPr>
        </p:nvSpPr>
        <p:spPr/>
        <p:txBody>
          <a:bodyPr/>
          <a:lstStyle/>
          <a:p>
            <a:r>
              <a:rPr lang="en-US" dirty="0" smtClean="0"/>
              <a:t>Design of </a:t>
            </a:r>
            <a:r>
              <a:rPr lang="en-US" dirty="0" err="1" smtClean="0"/>
              <a:t>BtrFS</a:t>
            </a:r>
            <a:r>
              <a:rPr lang="en-US" dirty="0" smtClean="0"/>
              <a:t> III</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of </a:t>
            </a:r>
            <a:r>
              <a:rPr lang="en-US" dirty="0" err="1" smtClean="0"/>
              <a:t>BtrFS</a:t>
            </a:r>
            <a:r>
              <a:rPr lang="en-US" dirty="0" smtClean="0"/>
              <a:t> IV</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752600" y="1143000"/>
            <a:ext cx="5766842"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Extent Tree</a:t>
            </a:r>
          </a:p>
          <a:p>
            <a:pPr lvl="1"/>
            <a:r>
              <a:rPr lang="en-US" dirty="0" smtClean="0"/>
              <a:t>Where extent reference counting takes place</a:t>
            </a:r>
          </a:p>
          <a:p>
            <a:pPr lvl="1"/>
            <a:r>
              <a:rPr lang="en-US" dirty="0" smtClean="0"/>
              <a:t>Keeps track of available extents for new data</a:t>
            </a:r>
          </a:p>
          <a:p>
            <a:pPr lvl="1"/>
            <a:r>
              <a:rPr lang="en-US" dirty="0" smtClean="0"/>
              <a:t>Extents are divided into block groups so that certain kinds of data can be specified to be allocated to certain kinds of groups</a:t>
            </a:r>
          </a:p>
          <a:p>
            <a:pPr lvl="1"/>
            <a:r>
              <a:rPr lang="en-US" dirty="0" smtClean="0"/>
              <a:t>Policies may also be defined for the sections of the disk that each extent tree owns</a:t>
            </a:r>
          </a:p>
          <a:p>
            <a:pPr lvl="2"/>
            <a:r>
              <a:rPr lang="en-US" dirty="0" smtClean="0"/>
              <a:t>Allows fine-grained control of RAID functionality</a:t>
            </a:r>
          </a:p>
          <a:p>
            <a:pPr lvl="2"/>
            <a:r>
              <a:rPr lang="en-US" dirty="0" smtClean="0"/>
              <a:t>Allows physical consolidation of data</a:t>
            </a:r>
          </a:p>
        </p:txBody>
      </p:sp>
      <p:sp>
        <p:nvSpPr>
          <p:cNvPr id="3" name="Title 2"/>
          <p:cNvSpPr>
            <a:spLocks noGrp="1"/>
          </p:cNvSpPr>
          <p:nvPr>
            <p:ph type="title"/>
          </p:nvPr>
        </p:nvSpPr>
        <p:spPr/>
        <p:txBody>
          <a:bodyPr/>
          <a:lstStyle/>
          <a:p>
            <a:r>
              <a:rPr lang="en-US" dirty="0" smtClean="0"/>
              <a:t>Design of </a:t>
            </a:r>
            <a:r>
              <a:rPr lang="en-US" dirty="0" err="1" smtClean="0"/>
              <a:t>BtrFS</a:t>
            </a:r>
            <a:r>
              <a:rPr lang="en-US" dirty="0" smtClean="0"/>
              <a:t> V</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47872"/>
          </a:xfrm>
        </p:spPr>
        <p:txBody>
          <a:bodyPr/>
          <a:lstStyle/>
          <a:p>
            <a:r>
              <a:rPr lang="en-US" dirty="0" smtClean="0"/>
              <a:t>Directories</a:t>
            </a:r>
          </a:p>
          <a:p>
            <a:pPr lvl="1"/>
            <a:r>
              <a:rPr lang="en-US" dirty="0" smtClean="0"/>
              <a:t>Allow for the lookup of specific data</a:t>
            </a:r>
          </a:p>
          <a:p>
            <a:pPr lvl="1"/>
            <a:r>
              <a:rPr lang="en-US" dirty="0" smtClean="0"/>
              <a:t>2 types in </a:t>
            </a:r>
            <a:r>
              <a:rPr lang="en-US" dirty="0" err="1" smtClean="0"/>
              <a:t>BtrFS</a:t>
            </a:r>
            <a:endParaRPr lang="en-US" dirty="0" smtClean="0"/>
          </a:p>
          <a:p>
            <a:pPr lvl="2"/>
            <a:r>
              <a:rPr lang="en-US" dirty="0" smtClean="0"/>
              <a:t>File name lookup</a:t>
            </a:r>
          </a:p>
          <a:p>
            <a:pPr lvl="3"/>
            <a:r>
              <a:rPr lang="en-US" dirty="0" smtClean="0"/>
              <a:t>Contains a hash of the file name</a:t>
            </a:r>
          </a:p>
          <a:p>
            <a:pPr lvl="3"/>
            <a:r>
              <a:rPr lang="en-US" dirty="0" smtClean="0"/>
              <a:t>Currently uses crc32c hashing; may be expanded later</a:t>
            </a:r>
          </a:p>
          <a:p>
            <a:pPr lvl="2"/>
            <a:r>
              <a:rPr lang="en-US" dirty="0" err="1" smtClean="0"/>
              <a:t>Inode</a:t>
            </a:r>
            <a:r>
              <a:rPr lang="en-US" dirty="0" smtClean="0"/>
              <a:t> number order</a:t>
            </a:r>
          </a:p>
          <a:p>
            <a:pPr lvl="3"/>
            <a:r>
              <a:rPr lang="en-US" dirty="0" smtClean="0"/>
              <a:t>Closely resembles the order of the blocks on the disk</a:t>
            </a:r>
          </a:p>
          <a:p>
            <a:pPr lvl="3"/>
            <a:r>
              <a:rPr lang="en-US" dirty="0" smtClean="0"/>
              <a:t>Provides better performance for reading data in bulk</a:t>
            </a:r>
          </a:p>
        </p:txBody>
      </p:sp>
      <p:sp>
        <p:nvSpPr>
          <p:cNvPr id="3" name="Title 2"/>
          <p:cNvSpPr>
            <a:spLocks noGrp="1"/>
          </p:cNvSpPr>
          <p:nvPr>
            <p:ph type="title"/>
          </p:nvPr>
        </p:nvSpPr>
        <p:spPr/>
        <p:txBody>
          <a:bodyPr/>
          <a:lstStyle/>
          <a:p>
            <a:r>
              <a:rPr lang="en-US" dirty="0" smtClean="0"/>
              <a:t>Design of </a:t>
            </a:r>
            <a:r>
              <a:rPr lang="en-US" dirty="0" err="1" smtClean="0"/>
              <a:t>BtrFS</a:t>
            </a:r>
            <a:r>
              <a:rPr lang="en-US" dirty="0" smtClean="0"/>
              <a:t> VI</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905000" y="5029200"/>
            <a:ext cx="5495925" cy="4286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676400" y="5715000"/>
            <a:ext cx="6010275" cy="42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85000" lnSpcReduction="20000"/>
          </a:bodyPr>
          <a:lstStyle/>
          <a:p>
            <a:r>
              <a:rPr lang="en-US" dirty="0" smtClean="0"/>
              <a:t>“The main </a:t>
            </a:r>
            <a:r>
              <a:rPr lang="en-US" dirty="0" err="1" smtClean="0"/>
              <a:t>Btrfs</a:t>
            </a:r>
            <a:r>
              <a:rPr lang="en-US" dirty="0" smtClean="0"/>
              <a:t> features include: </a:t>
            </a:r>
          </a:p>
          <a:p>
            <a:pPr lvl="1"/>
            <a:r>
              <a:rPr lang="en-US" dirty="0" smtClean="0"/>
              <a:t>Extent based file storage (2^64 max file size) </a:t>
            </a:r>
          </a:p>
          <a:p>
            <a:pPr lvl="1"/>
            <a:r>
              <a:rPr lang="en-US" dirty="0" smtClean="0"/>
              <a:t>Space efficient packing of small files </a:t>
            </a:r>
          </a:p>
          <a:p>
            <a:pPr lvl="1"/>
            <a:r>
              <a:rPr lang="en-US" dirty="0" smtClean="0"/>
              <a:t>Space efficient indexed directories </a:t>
            </a:r>
          </a:p>
          <a:p>
            <a:pPr lvl="1"/>
            <a:r>
              <a:rPr lang="en-US" dirty="0" smtClean="0"/>
              <a:t>Dynamic </a:t>
            </a:r>
            <a:r>
              <a:rPr lang="en-US" dirty="0" err="1" smtClean="0"/>
              <a:t>inode</a:t>
            </a:r>
            <a:r>
              <a:rPr lang="en-US" dirty="0" smtClean="0"/>
              <a:t> allocation </a:t>
            </a:r>
          </a:p>
          <a:p>
            <a:pPr lvl="1"/>
            <a:r>
              <a:rPr lang="en-US" dirty="0" smtClean="0"/>
              <a:t>Writable snapshots </a:t>
            </a:r>
          </a:p>
          <a:p>
            <a:pPr lvl="1"/>
            <a:r>
              <a:rPr lang="en-US" dirty="0" err="1" smtClean="0"/>
              <a:t>Subvolumes</a:t>
            </a:r>
            <a:r>
              <a:rPr lang="en-US" dirty="0" smtClean="0"/>
              <a:t> (separate internal </a:t>
            </a:r>
            <a:r>
              <a:rPr lang="en-US" dirty="0" err="1" smtClean="0"/>
              <a:t>filesystem</a:t>
            </a:r>
            <a:r>
              <a:rPr lang="en-US" dirty="0" smtClean="0"/>
              <a:t> roots) </a:t>
            </a:r>
          </a:p>
          <a:p>
            <a:pPr lvl="1"/>
            <a:r>
              <a:rPr lang="en-US" dirty="0" smtClean="0"/>
              <a:t>Object level mirroring and striping </a:t>
            </a:r>
          </a:p>
          <a:p>
            <a:pPr lvl="1"/>
            <a:r>
              <a:rPr lang="en-US" dirty="0" smtClean="0"/>
              <a:t>Checksums on data and metadata (multiple algorithms available) </a:t>
            </a:r>
          </a:p>
          <a:p>
            <a:pPr lvl="1"/>
            <a:r>
              <a:rPr lang="en-US" dirty="0" smtClean="0"/>
              <a:t>Compression </a:t>
            </a:r>
          </a:p>
          <a:p>
            <a:pPr lvl="1"/>
            <a:r>
              <a:rPr lang="en-US" dirty="0" smtClean="0"/>
              <a:t>Integrated multiple device support, with several raid algorithms </a:t>
            </a:r>
          </a:p>
          <a:p>
            <a:pPr lvl="1"/>
            <a:r>
              <a:rPr lang="en-US" dirty="0" smtClean="0"/>
              <a:t>Online </a:t>
            </a:r>
            <a:r>
              <a:rPr lang="en-US" dirty="0" err="1" smtClean="0"/>
              <a:t>filesystem</a:t>
            </a:r>
            <a:r>
              <a:rPr lang="en-US" dirty="0" smtClean="0"/>
              <a:t> check </a:t>
            </a:r>
          </a:p>
          <a:p>
            <a:pPr lvl="1"/>
            <a:r>
              <a:rPr lang="en-US" dirty="0" smtClean="0"/>
              <a:t>Very fast offline </a:t>
            </a:r>
            <a:r>
              <a:rPr lang="en-US" dirty="0" err="1" smtClean="0"/>
              <a:t>filesystem</a:t>
            </a:r>
            <a:r>
              <a:rPr lang="en-US" dirty="0" smtClean="0"/>
              <a:t> check </a:t>
            </a:r>
          </a:p>
          <a:p>
            <a:pPr lvl="1"/>
            <a:r>
              <a:rPr lang="en-US" dirty="0" smtClean="0"/>
              <a:t>Efficient incremental backup and FS mirroring </a:t>
            </a:r>
          </a:p>
          <a:p>
            <a:pPr lvl="1"/>
            <a:r>
              <a:rPr lang="en-US" dirty="0" smtClean="0"/>
              <a:t>Online </a:t>
            </a:r>
            <a:r>
              <a:rPr lang="en-US" dirty="0" err="1" smtClean="0"/>
              <a:t>filesystem</a:t>
            </a:r>
            <a:r>
              <a:rPr lang="en-US" dirty="0" smtClean="0"/>
              <a:t> defragmentation”</a:t>
            </a:r>
          </a:p>
          <a:p>
            <a:endParaRPr lang="en-US" dirty="0"/>
          </a:p>
        </p:txBody>
      </p:sp>
      <p:sp>
        <p:nvSpPr>
          <p:cNvPr id="3" name="Title 2"/>
          <p:cNvSpPr>
            <a:spLocks noGrp="1"/>
          </p:cNvSpPr>
          <p:nvPr>
            <p:ph type="title"/>
          </p:nvPr>
        </p:nvSpPr>
        <p:spPr/>
        <p:txBody>
          <a:bodyPr/>
          <a:lstStyle/>
          <a:p>
            <a:r>
              <a:rPr lang="en-US" dirty="0" err="1" smtClean="0"/>
              <a:t>BtrFS</a:t>
            </a:r>
            <a:r>
              <a:rPr lang="en-US" dirty="0" smtClean="0"/>
              <a:t> Features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a:r>
            <a:r>
              <a:rPr lang="en-US" dirty="0" err="1" smtClean="0"/>
              <a:t>Btrfs</a:t>
            </a:r>
            <a:r>
              <a:rPr lang="en-US" dirty="0" smtClean="0"/>
              <a:t> is a new copy on write </a:t>
            </a:r>
            <a:r>
              <a:rPr lang="en-US" dirty="0" err="1" smtClean="0"/>
              <a:t>filesystem</a:t>
            </a:r>
            <a:r>
              <a:rPr lang="en-US" dirty="0" smtClean="0"/>
              <a:t> for Linux aimed at implementing advanced features while focusing on fault tolerance, repair, and easy administration”</a:t>
            </a:r>
          </a:p>
          <a:p>
            <a:endParaRPr lang="en-US" dirty="0" smtClean="0"/>
          </a:p>
          <a:p>
            <a:r>
              <a:rPr lang="en-US" dirty="0" err="1" smtClean="0"/>
              <a:t>BtrFS</a:t>
            </a:r>
            <a:r>
              <a:rPr lang="en-US" dirty="0" smtClean="0"/>
              <a:t> uses a b-tree derivative optimized for copy-on-write and concurrency created by IBM researcher </a:t>
            </a:r>
            <a:r>
              <a:rPr lang="en-US" dirty="0" err="1" smtClean="0"/>
              <a:t>Ohad</a:t>
            </a:r>
            <a:r>
              <a:rPr lang="en-US" dirty="0" smtClean="0"/>
              <a:t> </a:t>
            </a:r>
            <a:r>
              <a:rPr lang="en-US" dirty="0" err="1" smtClean="0"/>
              <a:t>Rodeh</a:t>
            </a:r>
            <a:r>
              <a:rPr lang="en-US" dirty="0" smtClean="0"/>
              <a:t> for every layer of the file system</a:t>
            </a:r>
            <a:endParaRPr lang="en-US" dirty="0"/>
          </a:p>
        </p:txBody>
      </p:sp>
      <p:sp>
        <p:nvSpPr>
          <p:cNvPr id="3" name="Title 2"/>
          <p:cNvSpPr>
            <a:spLocks noGrp="1"/>
          </p:cNvSpPr>
          <p:nvPr>
            <p:ph type="title"/>
          </p:nvPr>
        </p:nvSpPr>
        <p:spPr/>
        <p:txBody>
          <a:bodyPr/>
          <a:lstStyle/>
          <a:p>
            <a:r>
              <a:rPr lang="en-US" dirty="0" smtClean="0"/>
              <a:t>What is </a:t>
            </a:r>
            <a:r>
              <a:rPr lang="en-US" dirty="0" err="1" smtClean="0"/>
              <a:t>BtrFS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Chris Mason: “very important that [</a:t>
            </a:r>
            <a:r>
              <a:rPr lang="en-US" dirty="0" err="1" smtClean="0"/>
              <a:t>BtrFS</a:t>
            </a:r>
            <a:r>
              <a:rPr lang="en-US" dirty="0" smtClean="0"/>
              <a:t>] be administration focused.  We wanted something that scales not only in its ability to address huge amounts of storage but also in its ability to be administered easily even when the administrator is staring at many terabytes of data”</a:t>
            </a:r>
          </a:p>
          <a:p>
            <a:endParaRPr lang="en-US" dirty="0"/>
          </a:p>
        </p:txBody>
      </p:sp>
      <p:sp>
        <p:nvSpPr>
          <p:cNvPr id="3" name="Title 2"/>
          <p:cNvSpPr>
            <a:spLocks noGrp="1"/>
          </p:cNvSpPr>
          <p:nvPr>
            <p:ph type="title"/>
          </p:nvPr>
        </p:nvSpPr>
        <p:spPr/>
        <p:txBody>
          <a:bodyPr/>
          <a:lstStyle/>
          <a:p>
            <a:r>
              <a:rPr lang="en-US" dirty="0" err="1" smtClean="0"/>
              <a:t>BtrFS</a:t>
            </a:r>
            <a:r>
              <a:rPr lang="en-US" dirty="0" smtClean="0"/>
              <a:t> Features II</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Multiple Devices</a:t>
            </a:r>
          </a:p>
          <a:p>
            <a:pPr lvl="1"/>
            <a:r>
              <a:rPr lang="en-US" dirty="0" smtClean="0"/>
              <a:t>Currently has built in support for RAID-0, RAID-1, and RAID -10</a:t>
            </a:r>
          </a:p>
          <a:p>
            <a:pPr lvl="1"/>
            <a:r>
              <a:rPr lang="en-US" dirty="0" smtClean="0"/>
              <a:t>More RAID level support is being actively developed</a:t>
            </a:r>
          </a:p>
          <a:p>
            <a:pPr lvl="1"/>
            <a:r>
              <a:rPr lang="en-US" dirty="0" smtClean="0"/>
              <a:t>Devices are hot swappable, meaning they can be added to and removed from the FS without downtime</a:t>
            </a:r>
          </a:p>
          <a:p>
            <a:r>
              <a:rPr lang="en-US" dirty="0" smtClean="0"/>
              <a:t>Online </a:t>
            </a:r>
            <a:r>
              <a:rPr lang="en-US" dirty="0" err="1" smtClean="0"/>
              <a:t>fsck</a:t>
            </a:r>
            <a:r>
              <a:rPr lang="en-US" dirty="0" smtClean="0"/>
              <a:t> and </a:t>
            </a:r>
            <a:r>
              <a:rPr lang="en-US" dirty="0" err="1" smtClean="0"/>
              <a:t>defraging</a:t>
            </a:r>
            <a:endParaRPr lang="en-US" dirty="0" smtClean="0"/>
          </a:p>
          <a:p>
            <a:pPr lvl="1"/>
            <a:r>
              <a:rPr lang="en-US" dirty="0" smtClean="0"/>
              <a:t>Performance is slowed, but data is still accessible</a:t>
            </a:r>
          </a:p>
          <a:p>
            <a:r>
              <a:rPr lang="en-US" dirty="0" smtClean="0"/>
              <a:t>Compression</a:t>
            </a:r>
          </a:p>
          <a:p>
            <a:pPr lvl="1"/>
            <a:r>
              <a:rPr lang="en-US" dirty="0" smtClean="0"/>
              <a:t>Uses the Linux kernel’s </a:t>
            </a:r>
            <a:r>
              <a:rPr lang="en-US" dirty="0" err="1" smtClean="0"/>
              <a:t>zlib</a:t>
            </a:r>
            <a:endParaRPr lang="en-US" dirty="0" smtClean="0"/>
          </a:p>
          <a:p>
            <a:pPr lvl="1"/>
            <a:r>
              <a:rPr lang="en-US" dirty="0" smtClean="0"/>
              <a:t>Saves space and improves performance</a:t>
            </a:r>
          </a:p>
          <a:p>
            <a:r>
              <a:rPr lang="en-US" dirty="0" smtClean="0"/>
              <a:t>Encryption</a:t>
            </a:r>
          </a:p>
          <a:p>
            <a:pPr lvl="1"/>
            <a:r>
              <a:rPr lang="en-US" dirty="0" smtClean="0"/>
              <a:t>Basics are built in; more options to be developed later</a:t>
            </a:r>
            <a:endParaRPr lang="en-US" dirty="0"/>
          </a:p>
        </p:txBody>
      </p:sp>
      <p:sp>
        <p:nvSpPr>
          <p:cNvPr id="3" name="Title 2"/>
          <p:cNvSpPr>
            <a:spLocks noGrp="1"/>
          </p:cNvSpPr>
          <p:nvPr>
            <p:ph type="title"/>
          </p:nvPr>
        </p:nvSpPr>
        <p:spPr/>
        <p:txBody>
          <a:bodyPr/>
          <a:lstStyle/>
          <a:p>
            <a:r>
              <a:rPr lang="en-US" dirty="0" err="1" smtClean="0"/>
              <a:t>BtrFS</a:t>
            </a:r>
            <a:r>
              <a:rPr lang="en-US" dirty="0" smtClean="0"/>
              <a:t> Features III</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Since RAID is built in to the FS, some cool features can be implemented</a:t>
            </a:r>
          </a:p>
          <a:p>
            <a:endParaRPr lang="en-US" dirty="0" smtClean="0"/>
          </a:p>
          <a:p>
            <a:r>
              <a:rPr lang="en-US" dirty="0" smtClean="0"/>
              <a:t>In </a:t>
            </a:r>
            <a:r>
              <a:rPr lang="en-US" dirty="0" err="1" smtClean="0"/>
              <a:t>BtrFS</a:t>
            </a:r>
            <a:r>
              <a:rPr lang="en-US" dirty="0" smtClean="0"/>
              <a:t>, if one device is corrupted, the correct data will still be served to you from a mirrored, uncorrupted device if it is available</a:t>
            </a:r>
            <a:endParaRPr lang="en-US" dirty="0"/>
          </a:p>
        </p:txBody>
      </p:sp>
      <p:sp>
        <p:nvSpPr>
          <p:cNvPr id="3" name="Title 2"/>
          <p:cNvSpPr>
            <a:spLocks noGrp="1"/>
          </p:cNvSpPr>
          <p:nvPr>
            <p:ph type="title"/>
          </p:nvPr>
        </p:nvSpPr>
        <p:spPr/>
        <p:txBody>
          <a:bodyPr/>
          <a:lstStyle/>
          <a:p>
            <a:r>
              <a:rPr lang="en-US" dirty="0" err="1" smtClean="0"/>
              <a:t>BtrFS</a:t>
            </a:r>
            <a:r>
              <a:rPr lang="en-US" dirty="0" smtClean="0"/>
              <a:t> Features IV</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BtrFS</a:t>
            </a:r>
            <a:r>
              <a:rPr lang="en-US" dirty="0" smtClean="0"/>
              <a:t> was merged in January 2009 into Linux kernel 2.6.29</a:t>
            </a:r>
          </a:p>
          <a:p>
            <a:r>
              <a:rPr lang="en-US" dirty="0" smtClean="0"/>
              <a:t>It was merged as experimental, and is not recommended for use in non-test systems</a:t>
            </a:r>
          </a:p>
          <a:p>
            <a:r>
              <a:rPr lang="en-US" dirty="0" smtClean="0"/>
              <a:t>Mason said in a recent interview that he “expect[s] to have things in a state where we can start collecting early adopters for heavy testing” after the release of Linux kernel 2.6.32</a:t>
            </a:r>
            <a:endParaRPr lang="en-US" dirty="0"/>
          </a:p>
        </p:txBody>
      </p:sp>
      <p:sp>
        <p:nvSpPr>
          <p:cNvPr id="3" name="Title 2"/>
          <p:cNvSpPr>
            <a:spLocks noGrp="1"/>
          </p:cNvSpPr>
          <p:nvPr>
            <p:ph type="title"/>
          </p:nvPr>
        </p:nvSpPr>
        <p:spPr/>
        <p:txBody>
          <a:bodyPr>
            <a:normAutofit fontScale="90000"/>
          </a:bodyPr>
          <a:lstStyle/>
          <a:p>
            <a:r>
              <a:rPr lang="en-US" dirty="0" smtClean="0"/>
              <a:t>Recent Development and the Future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23672"/>
          </a:xfrm>
        </p:spPr>
        <p:txBody>
          <a:bodyPr>
            <a:noAutofit/>
          </a:bodyPr>
          <a:lstStyle/>
          <a:p>
            <a:pPr algn="ctr">
              <a:buNone/>
            </a:pPr>
            <a:r>
              <a:rPr lang="en-US" sz="30000" dirty="0" smtClean="0"/>
              <a:t>?</a:t>
            </a:r>
            <a:endParaRPr lang="en-US" sz="30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05800" cy="4525963"/>
          </a:xfrm>
        </p:spPr>
        <p:txBody>
          <a:bodyPr>
            <a:normAutofit fontScale="70000" lnSpcReduction="20000"/>
          </a:bodyPr>
          <a:lstStyle/>
          <a:p>
            <a:r>
              <a:rPr lang="en-US" dirty="0" smtClean="0"/>
              <a:t>Layton, Jeffrey </a:t>
            </a:r>
            <a:r>
              <a:rPr lang="en-US" dirty="0" smtClean="0"/>
              <a:t>B. </a:t>
            </a:r>
            <a:r>
              <a:rPr lang="en-US" dirty="0" smtClean="0">
                <a:solidFill>
                  <a:schemeClr val="tx1">
                    <a:lumMod val="95000"/>
                    <a:lumOff val="5000"/>
                  </a:schemeClr>
                </a:solidFill>
              </a:rPr>
              <a:t>“</a:t>
            </a:r>
            <a:r>
              <a:rPr lang="en-US" dirty="0" smtClean="0"/>
              <a:t>Linux Don't Need No </a:t>
            </a:r>
            <a:r>
              <a:rPr lang="en-US" dirty="0" err="1" smtClean="0"/>
              <a:t>Stinkin</a:t>
            </a:r>
            <a:r>
              <a:rPr lang="en-US" dirty="0" smtClean="0"/>
              <a:t>' ZFS: BTRFS Intro &amp; </a:t>
            </a:r>
            <a:r>
              <a:rPr lang="en-US" dirty="0" smtClean="0"/>
              <a:t>Benchmarks.” </a:t>
            </a:r>
            <a:r>
              <a:rPr lang="en-US" dirty="0" smtClean="0">
                <a:hlinkClick r:id="rId2"/>
              </a:rPr>
              <a:t>http</a:t>
            </a:r>
            <a:r>
              <a:rPr lang="en-US" dirty="0" smtClean="0">
                <a:hlinkClick r:id="rId2"/>
              </a:rPr>
              <a:t>://www.linux-mag.com/id/7308</a:t>
            </a:r>
            <a:r>
              <a:rPr lang="en-US" dirty="0" smtClean="0">
                <a:hlinkClick r:id="rId2"/>
              </a:rPr>
              <a:t>/</a:t>
            </a:r>
            <a:endParaRPr lang="en-US" dirty="0" smtClean="0"/>
          </a:p>
          <a:p>
            <a:r>
              <a:rPr lang="en-US" dirty="0" smtClean="0">
                <a:solidFill>
                  <a:schemeClr val="tx1">
                    <a:lumMod val="95000"/>
                    <a:lumOff val="5000"/>
                  </a:schemeClr>
                </a:solidFill>
              </a:rPr>
              <a:t>M</a:t>
            </a:r>
            <a:r>
              <a:rPr lang="en-US" dirty="0" smtClean="0"/>
              <a:t>ason, Chris. </a:t>
            </a:r>
            <a:r>
              <a:rPr lang="en-US" dirty="0" err="1" smtClean="0"/>
              <a:t>BtrFS</a:t>
            </a:r>
            <a:r>
              <a:rPr lang="en-US" dirty="0" smtClean="0"/>
              <a:t> Project website. </a:t>
            </a:r>
            <a:r>
              <a:rPr lang="en-US" dirty="0" smtClean="0">
                <a:hlinkClick r:id="rId3"/>
              </a:rPr>
              <a:t>http</a:t>
            </a:r>
            <a:r>
              <a:rPr lang="en-US" dirty="0" smtClean="0">
                <a:hlinkClick r:id="rId3"/>
              </a:rPr>
              <a:t>://btrfs.wiki.kernel.org/index.php/Main_Page</a:t>
            </a:r>
            <a:endParaRPr lang="en-US" dirty="0" smtClean="0"/>
          </a:p>
          <a:p>
            <a:r>
              <a:rPr lang="en-US" dirty="0" smtClean="0"/>
              <a:t>Mason, Chris</a:t>
            </a:r>
            <a:r>
              <a:rPr lang="en-US" dirty="0" smtClean="0"/>
              <a:t>. “</a:t>
            </a:r>
            <a:r>
              <a:rPr lang="en-US" dirty="0" err="1" smtClean="0"/>
              <a:t>Btrfs</a:t>
            </a:r>
            <a:r>
              <a:rPr lang="en-US" dirty="0" smtClean="0"/>
              <a:t>: </a:t>
            </a:r>
            <a:r>
              <a:rPr lang="en-US" dirty="0" err="1" smtClean="0"/>
              <a:t>Filesystem</a:t>
            </a:r>
            <a:r>
              <a:rPr lang="en-US" dirty="0" smtClean="0"/>
              <a:t> Status and Future </a:t>
            </a:r>
            <a:r>
              <a:rPr lang="en-US" dirty="0" smtClean="0"/>
              <a:t>Plans.” </a:t>
            </a:r>
            <a:r>
              <a:rPr lang="en-US" dirty="0" smtClean="0">
                <a:hlinkClick r:id="rId4"/>
              </a:rPr>
              <a:t>http</a:t>
            </a:r>
            <a:r>
              <a:rPr lang="en-US" dirty="0" smtClean="0">
                <a:hlinkClick r:id="rId4"/>
              </a:rPr>
              <a:t>://</a:t>
            </a:r>
            <a:r>
              <a:rPr lang="en-US" dirty="0" smtClean="0">
                <a:hlinkClick r:id="rId4"/>
              </a:rPr>
              <a:t>video.linuxfoundation.org/video/1608</a:t>
            </a:r>
            <a:endParaRPr lang="en-US" dirty="0" smtClean="0"/>
          </a:p>
          <a:p>
            <a:r>
              <a:rPr lang="en-US" dirty="0" smtClean="0"/>
              <a:t>McPherson, Amanda</a:t>
            </a:r>
            <a:r>
              <a:rPr lang="en-US" dirty="0" smtClean="0"/>
              <a:t>. “A Conversation with Chris Mason on </a:t>
            </a:r>
            <a:r>
              <a:rPr lang="en-US" dirty="0" err="1" smtClean="0"/>
              <a:t>BTRfs</a:t>
            </a:r>
            <a:r>
              <a:rPr lang="en-US" dirty="0" smtClean="0"/>
              <a:t>.” </a:t>
            </a:r>
            <a:r>
              <a:rPr lang="en-US" dirty="0" smtClean="0">
                <a:hlinkClick r:id="rId5"/>
              </a:rPr>
              <a:t>https</a:t>
            </a:r>
            <a:r>
              <a:rPr lang="en-US" dirty="0" smtClean="0">
                <a:hlinkClick r:id="rId5"/>
              </a:rPr>
              <a:t>://</a:t>
            </a:r>
            <a:r>
              <a:rPr lang="en-US" dirty="0" smtClean="0">
                <a:hlinkClick r:id="rId5"/>
              </a:rPr>
              <a:t>ldn.linuxfoundation.org/blog-entry/a-conversation-with-chris-mason-btrfs-next-generation-file-system-linux</a:t>
            </a:r>
            <a:endParaRPr lang="en-US" dirty="0" smtClean="0"/>
          </a:p>
          <a:p>
            <a:r>
              <a:rPr lang="en-US" dirty="0" err="1" smtClean="0"/>
              <a:t>Rodeh</a:t>
            </a:r>
            <a:r>
              <a:rPr lang="en-US" dirty="0" smtClean="0"/>
              <a:t>, </a:t>
            </a:r>
            <a:r>
              <a:rPr lang="en-US" dirty="0" err="1" smtClean="0"/>
              <a:t>Ohad</a:t>
            </a:r>
            <a:r>
              <a:rPr lang="en-US" dirty="0" smtClean="0"/>
              <a:t>. </a:t>
            </a:r>
            <a:r>
              <a:rPr lang="en-US" smtClean="0"/>
              <a:t>“B-trees, Shadowing, and Clones.” </a:t>
            </a:r>
            <a:r>
              <a:rPr lang="en-US" smtClean="0">
                <a:hlinkClick r:id="rId6"/>
              </a:rPr>
              <a:t>http://www.cs.huji.ac.il</a:t>
            </a:r>
            <a:r>
              <a:rPr lang="en-US" smtClean="0">
                <a:hlinkClick r:id="rId6"/>
              </a:rPr>
              <a:t>/~</a:t>
            </a:r>
            <a:r>
              <a:rPr lang="en-US" smtClean="0">
                <a:hlinkClick r:id="rId6"/>
              </a:rPr>
              <a:t>orodeh/papers/LinuxFS_Workshop.pdf</a:t>
            </a:r>
            <a:endParaRPr lang="en-US" dirty="0" smtClean="0"/>
          </a:p>
          <a:p>
            <a:r>
              <a:rPr lang="en-US" dirty="0" smtClean="0"/>
              <a:t>Paul, Ryan. “Panelists </a:t>
            </a:r>
            <a:r>
              <a:rPr lang="en-US" dirty="0" smtClean="0"/>
              <a:t>ponder the kernel at Linux Collaboration </a:t>
            </a:r>
            <a:r>
              <a:rPr lang="en-US" dirty="0" smtClean="0"/>
              <a:t>Summit.” </a:t>
            </a:r>
            <a:r>
              <a:rPr lang="en-US" dirty="0" smtClean="0">
                <a:hlinkClick r:id="rId7"/>
              </a:rPr>
              <a:t>http</a:t>
            </a:r>
            <a:r>
              <a:rPr lang="en-US" dirty="0" smtClean="0">
                <a:hlinkClick r:id="rId7"/>
              </a:rPr>
              <a:t>://arstechnica.com/open-source/news/2009/04/linux-collaboration-summit-the-kernel-panel.ars</a:t>
            </a:r>
            <a:endParaRPr lang="en-US" dirty="0" smtClean="0"/>
          </a:p>
        </p:txBody>
      </p:sp>
      <p:sp>
        <p:nvSpPr>
          <p:cNvPr id="3" name="Title 2"/>
          <p:cNvSpPr>
            <a:spLocks noGrp="1"/>
          </p:cNvSpPr>
          <p:nvPr>
            <p:ph type="title"/>
          </p:nvPr>
        </p:nvSpPr>
        <p:spPr/>
        <p:txBody>
          <a:bodyPr/>
          <a:lstStyle/>
          <a:p>
            <a:r>
              <a:rPr lang="en-US" dirty="0" smtClean="0"/>
              <a:t>Bibliography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BtrFS</a:t>
            </a:r>
            <a:r>
              <a:rPr lang="en-US" dirty="0" smtClean="0"/>
              <a:t> is the future of Linux file systems</a:t>
            </a:r>
          </a:p>
          <a:p>
            <a:endParaRPr lang="en-US" dirty="0" smtClean="0"/>
          </a:p>
          <a:p>
            <a:r>
              <a:rPr lang="en-US" dirty="0" smtClean="0"/>
              <a:t>Since Linux is a popular database and server platform the development of </a:t>
            </a:r>
            <a:r>
              <a:rPr lang="en-US" dirty="0" err="1" smtClean="0"/>
              <a:t>BtrFS</a:t>
            </a:r>
            <a:r>
              <a:rPr lang="en-US" dirty="0" smtClean="0"/>
              <a:t> is poised to have a </a:t>
            </a:r>
            <a:r>
              <a:rPr lang="en-US" dirty="0" err="1" smtClean="0"/>
              <a:t>hugh</a:t>
            </a:r>
            <a:r>
              <a:rPr lang="en-US" dirty="0" smtClean="0"/>
              <a:t> impact on the market space</a:t>
            </a:r>
          </a:p>
          <a:p>
            <a:endParaRPr lang="en-US" dirty="0" smtClean="0"/>
          </a:p>
          <a:p>
            <a:r>
              <a:rPr lang="en-US" dirty="0" smtClean="0"/>
              <a:t>Ted </a:t>
            </a:r>
            <a:r>
              <a:rPr lang="en-US" dirty="0" err="1" smtClean="0"/>
              <a:t>T’So</a:t>
            </a:r>
            <a:r>
              <a:rPr lang="en-US" dirty="0" smtClean="0"/>
              <a:t>, principle developer of standard Linux FSs ext3 and ext4, sees the new ext4 as a “short-term solution” and believes that </a:t>
            </a:r>
            <a:r>
              <a:rPr lang="en-US" dirty="0" err="1" smtClean="0"/>
              <a:t>BtrFS</a:t>
            </a:r>
            <a:r>
              <a:rPr lang="en-US" dirty="0" smtClean="0"/>
              <a:t> is the way forward.</a:t>
            </a:r>
            <a:endParaRPr lang="en-US" dirty="0"/>
          </a:p>
        </p:txBody>
      </p:sp>
      <p:sp>
        <p:nvSpPr>
          <p:cNvPr id="3" name="Title 2"/>
          <p:cNvSpPr>
            <a:spLocks noGrp="1"/>
          </p:cNvSpPr>
          <p:nvPr>
            <p:ph type="title"/>
          </p:nvPr>
        </p:nvSpPr>
        <p:spPr/>
        <p:txBody>
          <a:bodyPr/>
          <a:lstStyle/>
          <a:p>
            <a:r>
              <a:rPr lang="en-US" dirty="0" smtClean="0"/>
              <a:t>Significance of </a:t>
            </a:r>
            <a:r>
              <a:rPr lang="en-US" dirty="0" err="1" smtClean="0"/>
              <a:t>BtrFS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Copy-on-write (COW): data is copied when it is written to add redundancy; also called shadowing</a:t>
            </a:r>
          </a:p>
          <a:p>
            <a:r>
              <a:rPr lang="en-US" dirty="0" err="1" smtClean="0"/>
              <a:t>Inode</a:t>
            </a:r>
            <a:r>
              <a:rPr lang="en-US" dirty="0" smtClean="0"/>
              <a:t>: data structure used to store basic information about a file system component</a:t>
            </a:r>
          </a:p>
          <a:p>
            <a:r>
              <a:rPr lang="en-US" dirty="0" smtClean="0"/>
              <a:t>Extent: a contiguous block of allocated storage</a:t>
            </a:r>
          </a:p>
          <a:p>
            <a:r>
              <a:rPr lang="en-US" dirty="0" smtClean="0"/>
              <a:t>Checksum: a hash value used to check the integrity of stored data</a:t>
            </a:r>
          </a:p>
          <a:p>
            <a:r>
              <a:rPr lang="en-US" dirty="0" smtClean="0"/>
              <a:t>Snapshot: a copy of the file system taken at a certain point in time; also called a clone</a:t>
            </a:r>
            <a:endParaRPr lang="en-US" dirty="0"/>
          </a:p>
        </p:txBody>
      </p:sp>
      <p:sp>
        <p:nvSpPr>
          <p:cNvPr id="3" name="Title 2"/>
          <p:cNvSpPr>
            <a:spLocks noGrp="1"/>
          </p:cNvSpPr>
          <p:nvPr>
            <p:ph type="title"/>
          </p:nvPr>
        </p:nvSpPr>
        <p:spPr/>
        <p:txBody>
          <a:bodyPr/>
          <a:lstStyle/>
          <a:p>
            <a:r>
              <a:rPr lang="en-US" dirty="0" smtClean="0"/>
              <a:t>Definitions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Remove links between leaf nodes in a b+-tree so that the entire tree does not have to be copied during copy-on-write</a:t>
            </a:r>
          </a:p>
          <a:p>
            <a:endParaRPr lang="en-US" dirty="0" smtClean="0"/>
          </a:p>
          <a:p>
            <a:r>
              <a:rPr lang="en-US" dirty="0" smtClean="0"/>
              <a:t>Provide a way to perform COW</a:t>
            </a:r>
          </a:p>
          <a:p>
            <a:endParaRPr lang="en-US" dirty="0" smtClean="0"/>
          </a:p>
          <a:p>
            <a:r>
              <a:rPr lang="en-US" dirty="0" smtClean="0"/>
              <a:t>Support a large number of clones efficiently</a:t>
            </a:r>
            <a:endParaRPr lang="en-US" dirty="0"/>
          </a:p>
        </p:txBody>
      </p:sp>
      <p:sp>
        <p:nvSpPr>
          <p:cNvPr id="3" name="Title 2"/>
          <p:cNvSpPr>
            <a:spLocks noGrp="1"/>
          </p:cNvSpPr>
          <p:nvPr>
            <p:ph type="title"/>
          </p:nvPr>
        </p:nvSpPr>
        <p:spPr/>
        <p:txBody>
          <a:bodyPr/>
          <a:lstStyle/>
          <a:p>
            <a:r>
              <a:rPr lang="en-US" dirty="0" err="1" smtClean="0"/>
              <a:t>Rodeh’s</a:t>
            </a:r>
            <a:r>
              <a:rPr lang="en-US" dirty="0" smtClean="0"/>
              <a:t> Research</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Enable COW by “shadowing”: </a:t>
            </a:r>
          </a:p>
          <a:p>
            <a:pPr marL="880110" lvl="1" indent="-514350">
              <a:buFont typeface="+mj-lt"/>
              <a:buAutoNum type="arabicPeriod"/>
            </a:pPr>
            <a:r>
              <a:rPr lang="en-US" dirty="0" smtClean="0"/>
              <a:t>each change to a page is performed on a copy of the page in memory and a log of each operation is kept on disk</a:t>
            </a:r>
          </a:p>
          <a:p>
            <a:pPr marL="880110" lvl="1" indent="-514350">
              <a:buFont typeface="+mj-lt"/>
              <a:buAutoNum type="arabicPeriod"/>
            </a:pPr>
            <a:r>
              <a:rPr lang="en-US" dirty="0" smtClean="0"/>
              <a:t>Occasionally perform a checkpoint and write all changed pages to disk in one batch</a:t>
            </a:r>
          </a:p>
          <a:p>
            <a:pPr marL="880110" lvl="1" indent="-514350">
              <a:buFont typeface="+mj-lt"/>
              <a:buAutoNum type="arabicPeriod"/>
            </a:pPr>
            <a:r>
              <a:rPr lang="en-US" dirty="0" smtClean="0"/>
              <a:t>If a crash occurs before a checkpoint is performed, the operations stored in the long are performed to update the data</a:t>
            </a:r>
          </a:p>
          <a:p>
            <a:endParaRPr lang="en-US" dirty="0"/>
          </a:p>
        </p:txBody>
      </p:sp>
      <p:sp>
        <p:nvSpPr>
          <p:cNvPr id="3" name="Title 2"/>
          <p:cNvSpPr>
            <a:spLocks noGrp="1"/>
          </p:cNvSpPr>
          <p:nvPr>
            <p:ph type="title"/>
          </p:nvPr>
        </p:nvSpPr>
        <p:spPr/>
        <p:txBody>
          <a:bodyPr/>
          <a:lstStyle/>
          <a:p>
            <a:r>
              <a:rPr lang="en-US" dirty="0" err="1" smtClean="0"/>
              <a:t>Rodeh’s</a:t>
            </a:r>
            <a:r>
              <a:rPr lang="en-US" dirty="0" smtClean="0"/>
              <a:t> Research: COW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clone a b-tree means to create a writable copy of it that allows all operations: lookup, insert, remove, and delete.”</a:t>
            </a:r>
          </a:p>
          <a:p>
            <a:r>
              <a:rPr lang="en-US" dirty="0" smtClean="0"/>
              <a:t>Desirable properties:</a:t>
            </a:r>
          </a:p>
          <a:p>
            <a:pPr marL="880110" lvl="1" indent="-514350">
              <a:buFont typeface="+mj-lt"/>
              <a:buAutoNum type="arabicPeriod"/>
            </a:pPr>
            <a:r>
              <a:rPr lang="en-US" dirty="0" smtClean="0"/>
              <a:t>Space efficiency: sharing of common pages</a:t>
            </a:r>
          </a:p>
          <a:p>
            <a:pPr marL="880110" lvl="1" indent="-514350">
              <a:buFont typeface="+mj-lt"/>
              <a:buAutoNum type="arabicPeriod"/>
            </a:pPr>
            <a:r>
              <a:rPr lang="en-US" dirty="0" smtClean="0"/>
              <a:t>Speed: clone creation should be fast</a:t>
            </a:r>
          </a:p>
          <a:p>
            <a:pPr marL="880110" lvl="1" indent="-514350">
              <a:buFont typeface="+mj-lt"/>
              <a:buAutoNum type="arabicPeriod"/>
            </a:pPr>
            <a:r>
              <a:rPr lang="en-US" dirty="0" smtClean="0"/>
              <a:t>Number of clones: a large number of clones should be supported</a:t>
            </a:r>
          </a:p>
          <a:p>
            <a:pPr marL="880110" lvl="1" indent="-514350">
              <a:buFont typeface="+mj-lt"/>
              <a:buAutoNum type="arabicPeriod"/>
            </a:pPr>
            <a:r>
              <a:rPr lang="en-US" dirty="0" smtClean="0"/>
              <a:t>Clones as first class citizens: a clone can in turn be cloned</a:t>
            </a:r>
            <a:endParaRPr lang="en-US" dirty="0"/>
          </a:p>
        </p:txBody>
      </p:sp>
      <p:sp>
        <p:nvSpPr>
          <p:cNvPr id="3" name="Title 2"/>
          <p:cNvSpPr>
            <a:spLocks noGrp="1"/>
          </p:cNvSpPr>
          <p:nvPr>
            <p:ph type="title"/>
          </p:nvPr>
        </p:nvSpPr>
        <p:spPr/>
        <p:txBody>
          <a:bodyPr/>
          <a:lstStyle/>
          <a:p>
            <a:r>
              <a:rPr lang="en-US" dirty="0" err="1" smtClean="0"/>
              <a:t>Rodeh’s</a:t>
            </a:r>
            <a:r>
              <a:rPr lang="en-US" dirty="0" smtClean="0"/>
              <a:t> Research: Clones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Main idea: avoid large free-space maps and entire tree traversal during cloning by assigning each block a reference counter</a:t>
            </a:r>
          </a:p>
          <a:p>
            <a:r>
              <a:rPr lang="en-US" dirty="0" smtClean="0"/>
              <a:t>The counter tracks the number of times the block is referenced</a:t>
            </a:r>
          </a:p>
          <a:p>
            <a:r>
              <a:rPr lang="en-US" dirty="0" smtClean="0"/>
              <a:t>If the block is referenced zero times, it is free space</a:t>
            </a:r>
          </a:p>
          <a:p>
            <a:r>
              <a:rPr lang="en-US" dirty="0" smtClean="0"/>
              <a:t>Updating the block reference counter is done “lazily” to improve speed</a:t>
            </a:r>
          </a:p>
        </p:txBody>
      </p:sp>
      <p:sp>
        <p:nvSpPr>
          <p:cNvPr id="3" name="Title 2"/>
          <p:cNvSpPr>
            <a:spLocks noGrp="1"/>
          </p:cNvSpPr>
          <p:nvPr>
            <p:ph type="title"/>
          </p:nvPr>
        </p:nvSpPr>
        <p:spPr/>
        <p:txBody>
          <a:bodyPr/>
          <a:lstStyle/>
          <a:p>
            <a:r>
              <a:rPr lang="en-US" dirty="0" err="1" smtClean="0"/>
              <a:t>Rodeh’s</a:t>
            </a:r>
            <a:r>
              <a:rPr lang="en-US" dirty="0" smtClean="0"/>
              <a:t> Research: Clones II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233672"/>
          </a:xfrm>
        </p:spPr>
        <p:txBody>
          <a:bodyPr>
            <a:normAutofit/>
          </a:bodyPr>
          <a:lstStyle/>
          <a:p>
            <a:r>
              <a:rPr lang="en-US" dirty="0" smtClean="0"/>
              <a:t>Create a clone of a tree by copying its root node and incrementing the reference counter of the root’s children</a:t>
            </a:r>
          </a:p>
          <a:p>
            <a:endParaRPr lang="en-US" dirty="0" smtClean="0"/>
          </a:p>
          <a:p>
            <a:r>
              <a:rPr lang="en-US" dirty="0" smtClean="0"/>
              <a:t>When new data is written to a node, the parent node it is accessed through is noted and when the changes are written to disk they are placed in a new block and all affected block reference counters are updated</a:t>
            </a:r>
          </a:p>
          <a:p>
            <a:pPr lvl="1">
              <a:buNone/>
            </a:pPr>
            <a:endParaRPr lang="en-US" dirty="0" smtClean="0"/>
          </a:p>
          <a:p>
            <a:pPr lvl="1">
              <a:buNone/>
            </a:pPr>
            <a:endParaRPr lang="en-US" dirty="0" smtClean="0"/>
          </a:p>
          <a:p>
            <a:pPr lvl="1"/>
            <a:endParaRPr lang="en-US" dirty="0"/>
          </a:p>
        </p:txBody>
      </p:sp>
      <p:sp>
        <p:nvSpPr>
          <p:cNvPr id="3" name="Title 2"/>
          <p:cNvSpPr>
            <a:spLocks noGrp="1"/>
          </p:cNvSpPr>
          <p:nvPr>
            <p:ph type="title"/>
          </p:nvPr>
        </p:nvSpPr>
        <p:spPr/>
        <p:txBody>
          <a:bodyPr/>
          <a:lstStyle/>
          <a:p>
            <a:r>
              <a:rPr lang="en-US" dirty="0" err="1" smtClean="0"/>
              <a:t>Rodeh’s</a:t>
            </a:r>
            <a:r>
              <a:rPr lang="en-US" dirty="0" smtClean="0"/>
              <a:t> Research: Clones III</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1112</TotalTime>
  <Words>1586</Words>
  <Application>Microsoft Office PowerPoint</Application>
  <PresentationFormat>On-screen Show (4:3)</PresentationFormat>
  <Paragraphs>157</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BtrFS</vt:lpstr>
      <vt:lpstr>What is BtrFS</vt:lpstr>
      <vt:lpstr>Significance of BtrFS</vt:lpstr>
      <vt:lpstr>Definitions</vt:lpstr>
      <vt:lpstr>Rodeh’s Research</vt:lpstr>
      <vt:lpstr>Rodeh’s Research: COW</vt:lpstr>
      <vt:lpstr>Rodeh’s Research: Clones</vt:lpstr>
      <vt:lpstr>Rodeh’s Research: Clones II</vt:lpstr>
      <vt:lpstr>Rodeh’s Research: Clones III</vt:lpstr>
      <vt:lpstr>Rodeh’s Research: Clones IV</vt:lpstr>
      <vt:lpstr>Rodeh’s Research: Clones V</vt:lpstr>
      <vt:lpstr>Beginning of BtrFS</vt:lpstr>
      <vt:lpstr>Design of BtrFS</vt:lpstr>
      <vt:lpstr>Design of BtrFS II</vt:lpstr>
      <vt:lpstr>Design of BtrFS III</vt:lpstr>
      <vt:lpstr>Design of BtrFS IV</vt:lpstr>
      <vt:lpstr>Design of BtrFS V</vt:lpstr>
      <vt:lpstr>Design of BtrFS VI</vt:lpstr>
      <vt:lpstr>BtrFS Features</vt:lpstr>
      <vt:lpstr>BtrFS Features II</vt:lpstr>
      <vt:lpstr>BtrFS Features III</vt:lpstr>
      <vt:lpstr>BtrFS Features IV</vt:lpstr>
      <vt:lpstr>Recent Development and the Future</vt:lpstr>
      <vt:lpstr>Slide 24</vt:lpstr>
      <vt:lpstr>Bibliography</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BtrFS</dc:title>
  <dc:creator>Kyle Turney</dc:creator>
  <cp:lastModifiedBy>Kyle Turney</cp:lastModifiedBy>
  <cp:revision>83</cp:revision>
  <dcterms:created xsi:type="dcterms:W3CDTF">2009-11-03T22:24:15Z</dcterms:created>
  <dcterms:modified xsi:type="dcterms:W3CDTF">2009-11-06T03:49:25Z</dcterms:modified>
</cp:coreProperties>
</file>