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8" r:id="rId12"/>
    <p:sldId id="271" r:id="rId13"/>
    <p:sldId id="269" r:id="rId14"/>
    <p:sldId id="272" r:id="rId15"/>
    <p:sldId id="270" r:id="rId16"/>
    <p:sldId id="276" r:id="rId17"/>
    <p:sldId id="277" r:id="rId18"/>
    <p:sldId id="278" r:id="rId19"/>
    <p:sldId id="265" r:id="rId20"/>
    <p:sldId id="284" r:id="rId21"/>
    <p:sldId id="285" r:id="rId22"/>
    <p:sldId id="286" r:id="rId23"/>
    <p:sldId id="287" r:id="rId24"/>
    <p:sldId id="288" r:id="rId25"/>
    <p:sldId id="280" r:id="rId26"/>
    <p:sldId id="267" r:id="rId27"/>
    <p:sldId id="279" r:id="rId28"/>
    <p:sldId id="273" r:id="rId29"/>
    <p:sldId id="274" r:id="rId30"/>
    <p:sldId id="281" r:id="rId31"/>
    <p:sldId id="282" r:id="rId32"/>
    <p:sldId id="283" r:id="rId33"/>
    <p:sldId id="27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F6323A5-0CFA-9447-B720-0B30DBDA7C41}">
          <p14:sldIdLst>
            <p14:sldId id="256"/>
            <p14:sldId id="257"/>
          </p14:sldIdLst>
        </p14:section>
        <p14:section name="Btrfs and Linux File Systems" id="{CD338F84-7CCF-4C4C-AA1A-05C9A5CD7F2C}">
          <p14:sldIdLst>
            <p14:sldId id="258"/>
            <p14:sldId id="259"/>
            <p14:sldId id="260"/>
            <p14:sldId id="261"/>
            <p14:sldId id="262"/>
          </p14:sldIdLst>
        </p14:section>
        <p14:section name="B-tree" id="{8349ED9A-3D54-9B4F-8D04-C6559089201C}">
          <p14:sldIdLst>
            <p14:sldId id="266"/>
            <p14:sldId id="263"/>
            <p14:sldId id="264"/>
            <p14:sldId id="268"/>
            <p14:sldId id="271"/>
            <p14:sldId id="269"/>
            <p14:sldId id="272"/>
            <p14:sldId id="270"/>
            <p14:sldId id="276"/>
            <p14:sldId id="277"/>
            <p14:sldId id="278"/>
            <p14:sldId id="265"/>
          </p14:sldIdLst>
        </p14:section>
        <p14:section name="COW" id="{429C47E1-19EA-B94D-B730-F278FB5C38EB}">
          <p14:sldIdLst>
            <p14:sldId id="284"/>
            <p14:sldId id="285"/>
            <p14:sldId id="286"/>
            <p14:sldId id="287"/>
            <p14:sldId id="288"/>
            <p14:sldId id="280"/>
            <p14:sldId id="267"/>
            <p14:sldId id="279"/>
            <p14:sldId id="273"/>
            <p14:sldId id="274"/>
            <p14:sldId id="281"/>
            <p14:sldId id="282"/>
            <p14:sldId id="283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46" autoAdjust="0"/>
  </p:normalViewPr>
  <p:slideViewPr>
    <p:cSldViewPr snapToGrid="0" snapToObjects="1">
      <p:cViewPr varScale="1">
        <p:scale>
          <a:sx n="100" d="100"/>
          <a:sy n="100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1E56-D89D-6E45-966E-C073DE8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8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3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4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0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1E56-D89D-6E45-966E-C073DE8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1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3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5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BTRFS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7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keys and records in leaf nodes</a:t>
            </a:r>
          </a:p>
          <a:p>
            <a:r>
              <a:rPr lang="en-US" dirty="0" smtClean="0"/>
              <a:t>Leaf nodes chained for sequential access</a:t>
            </a:r>
          </a:p>
          <a:p>
            <a:r>
              <a:rPr lang="en-US" dirty="0" smtClean="0"/>
              <a:t>More compact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789363"/>
            <a:ext cx="50800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6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in Btrfs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9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Page, Block, Node</a:t>
            </a:r>
          </a:p>
          <a:p>
            <a:pPr lvl="1"/>
            <a:r>
              <a:rPr lang="en-US" dirty="0" smtClean="0"/>
              <a:t>4KB</a:t>
            </a:r>
          </a:p>
          <a:p>
            <a:r>
              <a:rPr lang="en-US" dirty="0" smtClean="0"/>
              <a:t>Extent</a:t>
            </a:r>
          </a:p>
          <a:p>
            <a:pPr lvl="1"/>
            <a:r>
              <a:rPr lang="en-US" dirty="0" smtClean="0"/>
              <a:t>Page-aligned contiguous on-disk area</a:t>
            </a:r>
          </a:p>
          <a:p>
            <a:r>
              <a:rPr lang="en-US" dirty="0" smtClean="0"/>
              <a:t>Copy-on-Write (COW)</a:t>
            </a:r>
          </a:p>
          <a:p>
            <a:pPr lvl="1"/>
            <a:r>
              <a:rPr lang="en-US" dirty="0" smtClean="0"/>
              <a:t>Create a version of an extent/page at a different location</a:t>
            </a:r>
          </a:p>
          <a:p>
            <a:pPr lvl="1"/>
            <a:r>
              <a:rPr lang="en-US" dirty="0" smtClean="0"/>
              <a:t>No write-in-place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Header</a:t>
            </a:r>
          </a:p>
          <a:p>
            <a:r>
              <a:rPr lang="en-US" dirty="0" smtClean="0"/>
              <a:t>Item</a:t>
            </a:r>
          </a:p>
          <a:p>
            <a:pPr lvl="1"/>
            <a:r>
              <a:rPr lang="en-US" dirty="0" smtClean="0"/>
              <a:t>Key</a:t>
            </a:r>
          </a:p>
          <a:p>
            <a:pPr lvl="2"/>
            <a:r>
              <a:rPr lang="en-US" dirty="0" err="1" smtClean="0"/>
              <a:t>Objectid</a:t>
            </a:r>
            <a:endParaRPr lang="en-US" dirty="0" smtClean="0"/>
          </a:p>
          <a:p>
            <a:pPr lvl="2"/>
            <a:r>
              <a:rPr lang="en-US" dirty="0" smtClean="0"/>
              <a:t>Type</a:t>
            </a:r>
          </a:p>
          <a:p>
            <a:pPr lvl="2"/>
            <a:r>
              <a:rPr lang="en-US" dirty="0" smtClean="0"/>
              <a:t>Offset</a:t>
            </a:r>
          </a:p>
          <a:p>
            <a:pPr lvl="1"/>
            <a:r>
              <a:rPr lang="en-US" dirty="0" smtClean="0"/>
              <a:t>Offset</a:t>
            </a:r>
          </a:p>
          <a:p>
            <a:pPr lvl="1"/>
            <a:r>
              <a:rPr lang="en-US" dirty="0" smtClean="0"/>
              <a:t>Size</a:t>
            </a:r>
          </a:p>
          <a:p>
            <a:r>
              <a:rPr lang="en-US" dirty="0" smtClean="0"/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1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CRC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Gen</a:t>
            </a:r>
          </a:p>
          <a:p>
            <a:pPr lvl="1"/>
            <a:r>
              <a:rPr lang="en-US" dirty="0" smtClean="0"/>
              <a:t>Fixed size</a:t>
            </a:r>
          </a:p>
          <a:p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Fixed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4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Leaf node with 3 items</a:t>
            </a:r>
          </a:p>
          <a:p>
            <a:pPr lvl="1"/>
            <a:r>
              <a:rPr lang="en-US" dirty="0" smtClean="0"/>
              <a:t>Item in fixed size</a:t>
            </a:r>
          </a:p>
          <a:p>
            <a:pPr lvl="1"/>
            <a:r>
              <a:rPr lang="en-US" dirty="0" smtClean="0"/>
              <a:t>Data in variable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095750"/>
            <a:ext cx="7993944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1100"/>
          </a:xfrm>
        </p:spPr>
        <p:txBody>
          <a:bodyPr/>
          <a:lstStyle/>
          <a:p>
            <a:r>
              <a:rPr lang="en-US" dirty="0" smtClean="0"/>
              <a:t>Whole FS is a forest of B-trees</a:t>
            </a:r>
          </a:p>
          <a:p>
            <a:r>
              <a:rPr lang="en-US" dirty="0" smtClean="0"/>
              <a:t>Everything is reachable from the superblock</a:t>
            </a:r>
          </a:p>
          <a:p>
            <a:pPr lvl="1"/>
            <a:r>
              <a:rPr lang="en-US" dirty="0" smtClean="0"/>
              <a:t>Superblock</a:t>
            </a:r>
          </a:p>
          <a:p>
            <a:pPr lvl="1"/>
            <a:r>
              <a:rPr lang="en-US" dirty="0" smtClean="0"/>
              <a:t>Tree of tree roots</a:t>
            </a:r>
          </a:p>
          <a:p>
            <a:pPr lvl="2"/>
            <a:r>
              <a:rPr lang="en-US" dirty="0" smtClean="0"/>
              <a:t>File/FS tree</a:t>
            </a:r>
          </a:p>
          <a:p>
            <a:pPr lvl="2"/>
            <a:r>
              <a:rPr lang="en-US" dirty="0"/>
              <a:t>Extent tree</a:t>
            </a:r>
          </a:p>
          <a:p>
            <a:pPr lvl="2"/>
            <a:r>
              <a:rPr lang="en-US" dirty="0" smtClean="0"/>
              <a:t>Device and Chunk tree</a:t>
            </a:r>
          </a:p>
          <a:p>
            <a:pPr lvl="2"/>
            <a:r>
              <a:rPr lang="en-US" dirty="0" err="1" smtClean="0"/>
              <a:t>Reloc</a:t>
            </a:r>
            <a:r>
              <a:rPr lang="en-US" dirty="0" smtClean="0"/>
              <a:t> tree</a:t>
            </a:r>
          </a:p>
          <a:p>
            <a:pPr lvl="2"/>
            <a:r>
              <a:rPr lang="en-US" dirty="0" smtClean="0"/>
              <a:t>Checksum tree</a:t>
            </a:r>
          </a:p>
          <a:p>
            <a:pPr lvl="2"/>
            <a:r>
              <a:rPr lang="en-US" dirty="0" smtClean="0"/>
              <a:t>Log tree</a:t>
            </a:r>
          </a:p>
        </p:txBody>
      </p:sp>
    </p:spTree>
    <p:extLst>
      <p:ext uri="{BB962C8B-B14F-4D97-AF65-F5344CB8AC3E}">
        <p14:creationId xmlns:p14="http://schemas.microsoft.com/office/powerpoint/2010/main" val="306361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of Trees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1" y="1582738"/>
            <a:ext cx="8434113" cy="50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7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Forest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85" y="1955800"/>
            <a:ext cx="9092148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7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043641"/>
            <a:ext cx="7302500" cy="58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4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Btrfs and </a:t>
            </a:r>
            <a:r>
              <a:rPr lang="en-US" dirty="0"/>
              <a:t>L</a:t>
            </a:r>
            <a:r>
              <a:rPr lang="en-US" dirty="0" smtClean="0"/>
              <a:t>inux file systems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COW Friendly B-Trees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standard B+-tree construction, but</a:t>
            </a:r>
          </a:p>
          <a:p>
            <a:pPr lvl="1"/>
            <a:r>
              <a:rPr lang="en-US" altLang="zh-CN" dirty="0" smtClean="0"/>
              <a:t>E</a:t>
            </a:r>
            <a:r>
              <a:rPr lang="en-US" dirty="0" smtClean="0"/>
              <a:t>mploy </a:t>
            </a:r>
            <a:r>
              <a:rPr lang="en-US" dirty="0"/>
              <a:t>a top-down update </a:t>
            </a:r>
            <a:r>
              <a:rPr lang="en-US" dirty="0" smtClean="0"/>
              <a:t>procedure</a:t>
            </a:r>
            <a:endParaRPr lang="en-US" dirty="0"/>
          </a:p>
          <a:p>
            <a:pPr lvl="1"/>
            <a:r>
              <a:rPr lang="en-US" dirty="0"/>
              <a:t>R</a:t>
            </a:r>
            <a:r>
              <a:rPr lang="en-US" dirty="0" smtClean="0"/>
              <a:t>emove </a:t>
            </a:r>
            <a:r>
              <a:rPr lang="en-US" dirty="0"/>
              <a:t>leaf-</a:t>
            </a:r>
            <a:r>
              <a:rPr lang="en-US" dirty="0" smtClean="0"/>
              <a:t>chaining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lazy reference-counting for space management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099" y="4165599"/>
            <a:ext cx="3464557" cy="196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74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</a:t>
            </a:r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65700"/>
            <a:ext cx="8229600" cy="812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Inserting key </a:t>
            </a:r>
            <a:r>
              <a:rPr lang="en-US" sz="2400" dirty="0" smtClean="0"/>
              <a:t>19, and creating </a:t>
            </a:r>
            <a:r>
              <a:rPr lang="en-US" sz="2400" dirty="0"/>
              <a:t>a path of modified </a:t>
            </a:r>
            <a:r>
              <a:rPr lang="en-US" sz="2400" dirty="0" smtClean="0"/>
              <a:t>pages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" y="2362200"/>
            <a:ext cx="8304753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5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16400"/>
            <a:ext cx="8229600" cy="19097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Delete key 6 with COW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3" y="1828800"/>
            <a:ext cx="8358249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0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32300"/>
            <a:ext cx="8229600" cy="1693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A </a:t>
            </a:r>
            <a:r>
              <a:rPr lang="en-US" dirty="0"/>
              <a:t>new root </a:t>
            </a:r>
            <a:r>
              <a:rPr lang="en-US" i="1" dirty="0"/>
              <a:t>Q </a:t>
            </a:r>
            <a:r>
              <a:rPr lang="en-US" dirty="0"/>
              <a:t>is created, initially pointing to the same nodes as the original root </a:t>
            </a:r>
            <a:r>
              <a:rPr lang="en-US" i="1" dirty="0" smtClean="0"/>
              <a:t>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3" y="1701800"/>
            <a:ext cx="7521575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59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9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file system </a:t>
            </a:r>
            <a:r>
              <a:rPr lang="en-US" dirty="0"/>
              <a:t>comprises a forest of trees that are all modified using copy-on-</a:t>
            </a:r>
            <a:r>
              <a:rPr lang="en-US" dirty="0" smtClean="0"/>
              <a:t>write</a:t>
            </a:r>
          </a:p>
          <a:p>
            <a:r>
              <a:rPr lang="en-US" dirty="0" smtClean="0"/>
              <a:t>Updates </a:t>
            </a:r>
            <a:r>
              <a:rPr lang="en-US" dirty="0"/>
              <a:t>are accumulated in memory, and written out in atomic </a:t>
            </a:r>
            <a:r>
              <a:rPr lang="en-US" i="1" dirty="0" smtClean="0"/>
              <a:t>checkpoints</a:t>
            </a:r>
            <a:endParaRPr lang="en-US" dirty="0"/>
          </a:p>
          <a:p>
            <a:r>
              <a:rPr lang="en-US" dirty="0" smtClean="0"/>
              <a:t>Checkpoint for every 30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1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tore </a:t>
            </a:r>
            <a:r>
              <a:rPr lang="en-US" dirty="0"/>
              <a:t>user visible files and directories.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snapshotted and </a:t>
            </a:r>
            <a:r>
              <a:rPr lang="en-US" dirty="0" smtClean="0"/>
              <a:t>cloned</a:t>
            </a:r>
            <a:endParaRPr lang="en-US" dirty="0"/>
          </a:p>
          <a:p>
            <a:r>
              <a:rPr lang="en-US" dirty="0" smtClean="0"/>
              <a:t>Can be exported/mounted at </a:t>
            </a:r>
            <a:r>
              <a:rPr lang="en-US" dirty="0" err="1" smtClean="0"/>
              <a:t>subvolume</a:t>
            </a:r>
            <a:r>
              <a:rPr lang="en-US" dirty="0" smtClean="0"/>
              <a:t>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79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subvolume</a:t>
            </a:r>
            <a:r>
              <a:rPr lang="en-US" dirty="0"/>
              <a:t> is implemented by a separate tree. </a:t>
            </a:r>
          </a:p>
          <a:p>
            <a:r>
              <a:rPr lang="en-US" dirty="0"/>
              <a:t>The roots of all </a:t>
            </a:r>
            <a:r>
              <a:rPr lang="en-US" dirty="0" err="1"/>
              <a:t>subvolumes</a:t>
            </a:r>
            <a:r>
              <a:rPr lang="en-US" dirty="0"/>
              <a:t> are indexed by the tree of tree roots.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40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BLOCK_GROUP_ITEM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 in extent tree</a:t>
            </a:r>
          </a:p>
          <a:p>
            <a:r>
              <a:rPr lang="en-US" dirty="0" smtClean="0"/>
              <a:t>1-1 mapping to chunk object</a:t>
            </a:r>
          </a:p>
          <a:p>
            <a:r>
              <a:rPr lang="en-US" dirty="0"/>
              <a:t>Each block group can only store a specific type of extent.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might include metadata, or mirrored metadata, or striped data blocks etc.</a:t>
            </a:r>
          </a:p>
        </p:txBody>
      </p:sp>
    </p:spTree>
    <p:extLst>
      <p:ext uri="{BB962C8B-B14F-4D97-AF65-F5344CB8AC3E}">
        <p14:creationId xmlns:p14="http://schemas.microsoft.com/office/powerpoint/2010/main" val="4292138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and Back 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pointer to extent has a back link</a:t>
            </a:r>
          </a:p>
          <a:p>
            <a:r>
              <a:rPr lang="en-US" dirty="0" smtClean="0"/>
              <a:t>Extent </a:t>
            </a:r>
            <a:r>
              <a:rPr lang="en-US" dirty="0" err="1" smtClean="0"/>
              <a:t>Backref</a:t>
            </a:r>
            <a:endParaRPr lang="en-US" dirty="0" smtClean="0"/>
          </a:p>
          <a:p>
            <a:pPr lvl="1"/>
            <a:r>
              <a:rPr lang="en-US" dirty="0" err="1" smtClean="0"/>
              <a:t>Root_object_id</a:t>
            </a:r>
            <a:endParaRPr lang="en-US" dirty="0" smtClean="0"/>
          </a:p>
          <a:p>
            <a:pPr lvl="1"/>
            <a:r>
              <a:rPr lang="en-US" dirty="0" err="1" smtClean="0"/>
              <a:t>Objectid</a:t>
            </a:r>
            <a:endParaRPr lang="en-US" dirty="0" smtClean="0"/>
          </a:p>
          <a:p>
            <a:pPr lvl="1"/>
            <a:r>
              <a:rPr lang="en-US" dirty="0" smtClean="0"/>
              <a:t>Offset</a:t>
            </a:r>
          </a:p>
          <a:p>
            <a:pPr lvl="1"/>
            <a:r>
              <a:rPr lang="en-US" dirty="0" smtClean="0"/>
              <a:t>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1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general purpose file system</a:t>
            </a:r>
          </a:p>
          <a:p>
            <a:pPr lvl="1"/>
            <a:r>
              <a:rPr lang="en-US" dirty="0" smtClean="0"/>
              <a:t>Ext4</a:t>
            </a:r>
            <a:endParaRPr lang="en-US" dirty="0"/>
          </a:p>
          <a:p>
            <a:pPr lvl="1"/>
            <a:r>
              <a:rPr lang="en-US" dirty="0" smtClean="0"/>
              <a:t>XFS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eiserfs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trfs</a:t>
            </a:r>
          </a:p>
          <a:p>
            <a:r>
              <a:rPr lang="en-US" dirty="0" smtClean="0"/>
              <a:t>ZFS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41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Modified </a:t>
            </a:r>
            <a:r>
              <a:rPr lang="en-US" dirty="0"/>
              <a:t>data and metadata related to the particular file are written to a special </a:t>
            </a:r>
            <a:r>
              <a:rPr lang="en-US" i="1" dirty="0"/>
              <a:t>log-tree </a:t>
            </a:r>
            <a:endParaRPr lang="en-US" i="1" dirty="0" smtClean="0"/>
          </a:p>
          <a:p>
            <a:r>
              <a:rPr lang="en-US" dirty="0"/>
              <a:t>Should the system crash, the log- tree will be read as part of the recovery sequence </a:t>
            </a:r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 err="1" smtClean="0"/>
              <a:t>Fsync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15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is implemented at the extent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ZLIB</a:t>
            </a:r>
          </a:p>
          <a:p>
            <a:pPr lvl="1"/>
            <a:r>
              <a:rPr lang="en-US" dirty="0" smtClean="0"/>
              <a:t>LZO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38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6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Ability to grow and remain efficient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bility to recover from incidents</a:t>
            </a:r>
          </a:p>
          <a:p>
            <a:pPr lvl="1"/>
            <a:r>
              <a:rPr lang="en-US" dirty="0" smtClean="0"/>
              <a:t>Silent data corruption</a:t>
            </a:r>
          </a:p>
          <a:p>
            <a:pPr lvl="1"/>
            <a:r>
              <a:rPr lang="en-US" dirty="0" smtClean="0"/>
              <a:t>Metadata corruption tolerance</a:t>
            </a:r>
          </a:p>
          <a:p>
            <a:pPr lvl="1"/>
            <a:r>
              <a:rPr lang="en-US" dirty="0" smtClean="0"/>
              <a:t>FSCK on huge file system</a:t>
            </a:r>
          </a:p>
          <a:p>
            <a:r>
              <a:rPr lang="en-US" dirty="0" smtClean="0"/>
              <a:t>Advanced features</a:t>
            </a:r>
          </a:p>
          <a:p>
            <a:pPr lvl="1"/>
            <a:r>
              <a:rPr lang="en-US" dirty="0" smtClean="0"/>
              <a:t>Snapshot, </a:t>
            </a:r>
            <a:r>
              <a:rPr lang="en-US" dirty="0" err="1" smtClean="0"/>
              <a:t>dedup</a:t>
            </a:r>
            <a:r>
              <a:rPr lang="en-US" dirty="0" smtClean="0"/>
              <a:t>, compression, encryption</a:t>
            </a:r>
          </a:p>
          <a:p>
            <a:r>
              <a:rPr lang="en-US" dirty="0" smtClean="0"/>
              <a:t>Ease of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Btrfs offers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56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Scalability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Does not have fixed positions for metadata (mostly) </a:t>
            </a:r>
            <a:endParaRPr lang="en-US" dirty="0" smtClean="0"/>
          </a:p>
          <a:p>
            <a:pPr lvl="1"/>
            <a:r>
              <a:rPr lang="en-US" dirty="0" smtClean="0"/>
              <a:t>16 </a:t>
            </a:r>
            <a:r>
              <a:rPr lang="en-US" dirty="0" err="1"/>
              <a:t>EiB</a:t>
            </a:r>
            <a:r>
              <a:rPr lang="en-US" dirty="0"/>
              <a:t> file/file system size limit </a:t>
            </a:r>
            <a:endParaRPr lang="en-US" dirty="0" smtClean="0">
              <a:effectLst/>
            </a:endParaRPr>
          </a:p>
          <a:p>
            <a:r>
              <a:rPr lang="en-US" dirty="0"/>
              <a:t>Reliability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Possibly very fast file system check 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+ metadata </a:t>
            </a:r>
            <a:r>
              <a:rPr lang="en-US" dirty="0" err="1"/>
              <a:t>checksumming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Incremental </a:t>
            </a:r>
            <a:r>
              <a:rPr lang="en-US" dirty="0"/>
              <a:t>backup + snapshotting </a:t>
            </a:r>
            <a:endParaRPr lang="en-US" dirty="0" smtClean="0"/>
          </a:p>
          <a:p>
            <a:pPr lvl="1"/>
            <a:r>
              <a:rPr lang="en-US" dirty="0" smtClean="0"/>
              <a:t>Online </a:t>
            </a:r>
            <a:r>
              <a:rPr lang="en-US" dirty="0"/>
              <a:t>scrub to find and fix problems </a:t>
            </a:r>
            <a:endParaRPr lang="en-US" dirty="0" smtClean="0">
              <a:effectLst/>
            </a:endParaRPr>
          </a:p>
          <a:p>
            <a:r>
              <a:rPr lang="en-US" dirty="0"/>
              <a:t>Advanced features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Integrated volume management (RAID) </a:t>
            </a:r>
            <a:endParaRPr lang="en-US" dirty="0" smtClean="0"/>
          </a:p>
          <a:p>
            <a:pPr lvl="1"/>
            <a:r>
              <a:rPr lang="en-US" dirty="0" smtClean="0"/>
              <a:t>Integrated </a:t>
            </a:r>
            <a:r>
              <a:rPr lang="en-US" dirty="0"/>
              <a:t>snapshotting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err="1" smtClean="0"/>
              <a:t>Reflink</a:t>
            </a:r>
            <a:r>
              <a:rPr lang="en-US" dirty="0" smtClean="0"/>
              <a:t> </a:t>
            </a:r>
            <a:endParaRPr lang="en-US" dirty="0" smtClean="0">
              <a:effectLst/>
            </a:endParaRPr>
          </a:p>
          <a:p>
            <a:r>
              <a:rPr lang="en-US" dirty="0"/>
              <a:t>Ease of use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Integrated easy-to-use volume management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researcher </a:t>
            </a:r>
            <a:r>
              <a:rPr lang="en-US" dirty="0" err="1"/>
              <a:t>Ohad</a:t>
            </a:r>
            <a:r>
              <a:rPr lang="en-US" dirty="0"/>
              <a:t> </a:t>
            </a:r>
            <a:r>
              <a:rPr lang="en-US" dirty="0" err="1"/>
              <a:t>Rodeh</a:t>
            </a:r>
            <a:r>
              <a:rPr lang="en-US" dirty="0"/>
              <a:t> at Linux Storage and File system workshop </a:t>
            </a:r>
            <a:r>
              <a:rPr lang="en-US" dirty="0" smtClean="0"/>
              <a:t>2007</a:t>
            </a:r>
          </a:p>
          <a:p>
            <a:r>
              <a:rPr lang="en-US" dirty="0" smtClean="0"/>
              <a:t>COW </a:t>
            </a:r>
            <a:r>
              <a:rPr lang="en-US" dirty="0"/>
              <a:t>friendly </a:t>
            </a:r>
            <a:r>
              <a:rPr lang="en-US" dirty="0" err="1"/>
              <a:t>btree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Leaves can not be linked to their </a:t>
            </a:r>
            <a:r>
              <a:rPr lang="en-US" dirty="0" smtClean="0"/>
              <a:t>neighbors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/>
              <a:t>counting for easy tree cloning </a:t>
            </a:r>
            <a:endParaRPr lang="en-US" dirty="0" smtClean="0"/>
          </a:p>
          <a:p>
            <a:pPr lvl="1"/>
            <a:r>
              <a:rPr lang="en-US" dirty="0" smtClean="0"/>
              <a:t>Proactive </a:t>
            </a:r>
            <a:r>
              <a:rPr lang="en-US" dirty="0"/>
              <a:t>merge/split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6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 Mason liked the idea of COW friendly </a:t>
            </a:r>
            <a:r>
              <a:rPr lang="en-US" dirty="0" smtClean="0"/>
              <a:t>B-trees </a:t>
            </a:r>
          </a:p>
          <a:p>
            <a:r>
              <a:rPr lang="en-US" dirty="0" smtClean="0"/>
              <a:t>Lot </a:t>
            </a:r>
            <a:r>
              <a:rPr lang="en-US" dirty="0"/>
              <a:t>of previous experience from </a:t>
            </a:r>
            <a:r>
              <a:rPr lang="en-US" dirty="0" err="1" smtClean="0"/>
              <a:t>Reiserfs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COW </a:t>
            </a:r>
            <a:r>
              <a:rPr lang="en-US" dirty="0" err="1"/>
              <a:t>btree</a:t>
            </a:r>
            <a:r>
              <a:rPr lang="en-US" dirty="0"/>
              <a:t> for every object in the file system </a:t>
            </a:r>
            <a:endParaRPr lang="en-US" dirty="0" smtClean="0"/>
          </a:p>
          <a:p>
            <a:pPr lvl="1"/>
            <a:r>
              <a:rPr lang="en-US" dirty="0"/>
              <a:t>COW advantages for free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memory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Binary search tree</a:t>
            </a:r>
          </a:p>
          <a:p>
            <a:pPr lvl="1"/>
            <a:r>
              <a:rPr lang="en-US" dirty="0" smtClean="0"/>
              <a:t>Hash table</a:t>
            </a:r>
          </a:p>
          <a:p>
            <a:pPr lvl="1"/>
            <a:r>
              <a:rPr lang="en-US" dirty="0" smtClean="0"/>
              <a:t>Heap</a:t>
            </a:r>
          </a:p>
          <a:p>
            <a:r>
              <a:rPr lang="en-US" dirty="0" smtClean="0"/>
              <a:t>On disk</a:t>
            </a:r>
          </a:p>
          <a:p>
            <a:pPr lvl="1"/>
            <a:r>
              <a:rPr lang="en-US" dirty="0" smtClean="0"/>
              <a:t>B-tree</a:t>
            </a:r>
          </a:p>
        </p:txBody>
      </p:sp>
    </p:spTree>
    <p:extLst>
      <p:ext uri="{BB962C8B-B14F-4D97-AF65-F5344CB8AC3E}">
        <p14:creationId xmlns:p14="http://schemas.microsoft.com/office/powerpoint/2010/main" val="65664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order (fan-out)</a:t>
            </a:r>
          </a:p>
          <a:p>
            <a:r>
              <a:rPr lang="en-US" dirty="0" smtClean="0"/>
              <a:t>Low tree height</a:t>
            </a:r>
          </a:p>
          <a:p>
            <a:r>
              <a:rPr lang="en-US" dirty="0" smtClean="0"/>
              <a:t>Suitable for secondary storage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4475163"/>
            <a:ext cx="5080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4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10760</TotalTime>
  <Words>633</Words>
  <Application>Microsoft Macintosh PowerPoint</Application>
  <PresentationFormat>On-screen Show (4:3)</PresentationFormat>
  <Paragraphs>155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BTRFS</vt:lpstr>
      <vt:lpstr>Agenda</vt:lpstr>
      <vt:lpstr>File Systems</vt:lpstr>
      <vt:lpstr>Challenges</vt:lpstr>
      <vt:lpstr>Btrfs offers</vt:lpstr>
      <vt:lpstr>Idea</vt:lpstr>
      <vt:lpstr>The file system</vt:lpstr>
      <vt:lpstr>Searching Data Structure</vt:lpstr>
      <vt:lpstr>BTREE</vt:lpstr>
      <vt:lpstr>B+-Tree</vt:lpstr>
      <vt:lpstr>B-Tree in Btrfs</vt:lpstr>
      <vt:lpstr>Terminologies</vt:lpstr>
      <vt:lpstr>Data Structures</vt:lpstr>
      <vt:lpstr>Internal Nodes</vt:lpstr>
      <vt:lpstr>Leaf Node</vt:lpstr>
      <vt:lpstr>Forest</vt:lpstr>
      <vt:lpstr>Forest of Trees</vt:lpstr>
      <vt:lpstr>Updating Forest</vt:lpstr>
      <vt:lpstr>Directories</vt:lpstr>
      <vt:lpstr>COW Friendly B-Trees </vt:lpstr>
      <vt:lpstr>Key Insertion</vt:lpstr>
      <vt:lpstr>Key Deletion</vt:lpstr>
      <vt:lpstr>Clone Tree</vt:lpstr>
      <vt:lpstr>PowerPoint Presentation</vt:lpstr>
      <vt:lpstr>Checkpoints</vt:lpstr>
      <vt:lpstr>Subvolume</vt:lpstr>
      <vt:lpstr>PowerPoint Presentation</vt:lpstr>
      <vt:lpstr>BLOCK_GROUP_ITEM</vt:lpstr>
      <vt:lpstr>Link and Back Refs</vt:lpstr>
      <vt:lpstr>Log Tree</vt:lpstr>
      <vt:lpstr>Compression</vt:lpstr>
      <vt:lpstr>Concurrency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BTRFS</dc:title>
  <dc:creator>Marshall Wu</dc:creator>
  <cp:lastModifiedBy>Marshall Wu</cp:lastModifiedBy>
  <cp:revision>27</cp:revision>
  <dcterms:created xsi:type="dcterms:W3CDTF">2013-11-30T15:08:50Z</dcterms:created>
  <dcterms:modified xsi:type="dcterms:W3CDTF">2013-12-14T15:08:12Z</dcterms:modified>
</cp:coreProperties>
</file>