
<file path=[Content_Types].xml><?xml version="1.0" encoding="utf-8"?>
<Types xmlns="http://schemas.openxmlformats.org/package/2006/content-types">
  <Default Extension="wav" ContentType="audio/x-wav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447" r:id="rId3"/>
    <p:sldId id="448" r:id="rId4"/>
    <p:sldId id="449" r:id="rId5"/>
    <p:sldId id="516" r:id="rId6"/>
    <p:sldId id="521" r:id="rId7"/>
    <p:sldId id="522" r:id="rId8"/>
    <p:sldId id="507" r:id="rId9"/>
    <p:sldId id="523" r:id="rId10"/>
    <p:sldId id="527" r:id="rId11"/>
    <p:sldId id="528" r:id="rId12"/>
    <p:sldId id="529" r:id="rId13"/>
    <p:sldId id="530" r:id="rId14"/>
    <p:sldId id="548" r:id="rId15"/>
    <p:sldId id="549" r:id="rId16"/>
    <p:sldId id="532" r:id="rId17"/>
    <p:sldId id="551" r:id="rId18"/>
    <p:sldId id="555" r:id="rId19"/>
    <p:sldId id="508" r:id="rId20"/>
    <p:sldId id="556" r:id="rId21"/>
    <p:sldId id="557" r:id="rId22"/>
    <p:sldId id="558" r:id="rId23"/>
    <p:sldId id="559" r:id="rId24"/>
    <p:sldId id="560" r:id="rId25"/>
    <p:sldId id="561" r:id="rId26"/>
    <p:sldId id="509" r:id="rId27"/>
    <p:sldId id="564" r:id="rId28"/>
    <p:sldId id="565" r:id="rId29"/>
    <p:sldId id="566" r:id="rId30"/>
    <p:sldId id="567" r:id="rId31"/>
    <p:sldId id="568" r:id="rId32"/>
    <p:sldId id="510" r:id="rId33"/>
    <p:sldId id="569" r:id="rId34"/>
    <p:sldId id="570" r:id="rId35"/>
    <p:sldId id="573" r:id="rId36"/>
    <p:sldId id="571" r:id="rId37"/>
    <p:sldId id="511" r:id="rId38"/>
    <p:sldId id="574" r:id="rId39"/>
    <p:sldId id="575" r:id="rId40"/>
    <p:sldId id="576" r:id="rId41"/>
    <p:sldId id="512" r:id="rId42"/>
    <p:sldId id="578" r:id="rId43"/>
    <p:sldId id="579" r:id="rId44"/>
    <p:sldId id="582" r:id="rId45"/>
    <p:sldId id="359" r:id="rId46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78" y="-120"/>
      </p:cViewPr>
      <p:guideLst>
        <p:guide orient="horz" pos="-13"/>
        <p:guide pos="-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216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基础（一）</a:t>
            </a:r>
            <a:endParaRPr lang="zh-CN" altLang="en-US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</a:t>
            </a:r>
            <a:r>
              <a:rPr lang="en-US" altLang="zh-CN"/>
              <a:t>HTML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>
            <a:normAutofit lnSpcReduction="10000"/>
          </a:bodyPr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rgbClr val="FF0000"/>
                </a:solidFill>
              </a:rPr>
              <a:t>HTML</a:t>
            </a:r>
            <a:r>
              <a:rPr lang="zh-CN" altLang="en-US"/>
              <a:t>标记标签通常被成为</a:t>
            </a:r>
            <a:r>
              <a:t>HTML</a:t>
            </a:r>
            <a:r>
              <a:rPr>
                <a:solidFill>
                  <a:srgbClr val="FF0000"/>
                </a:solidFill>
              </a:rPr>
              <a:t>标签</a:t>
            </a:r>
            <a:r>
              <a:rPr lang="zh-CN" altLang="en-US"/>
              <a:t>，它是由</a:t>
            </a:r>
            <a:r>
              <a:rPr>
                <a:solidFill>
                  <a:srgbClr val="FF0000"/>
                </a:solidFill>
              </a:rPr>
              <a:t>尖括号包围的关键词</a:t>
            </a:r>
            <a:r>
              <a:rPr lang="zh-CN" altLang="en-US"/>
              <a:t>，如</a:t>
            </a:r>
            <a:r>
              <a:t>&lt;html&gt;</a:t>
            </a:r>
          </a:p>
        </p:txBody>
      </p:sp>
      <p:graphicFrame>
        <p:nvGraphicFramePr>
          <p:cNvPr id="5" name="内容占位符 4"/>
          <p:cNvGraphicFramePr/>
          <p:nvPr/>
        </p:nvGraphicFramePr>
        <p:xfrm>
          <a:off x="1815163" y="1231900"/>
          <a:ext cx="8754110" cy="3627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91690"/>
                <a:gridCol w="2199005"/>
                <a:gridCol w="2085340"/>
                <a:gridCol w="2378075"/>
              </a:tblGrid>
              <a:tr h="518160"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&lt;html&gt;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&lt;head&gt;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&lt;body&gt;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&lt;title&gt;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br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&lt;h1&gt;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&lt;p&gt;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img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&lt;a&gt;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ul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ol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&lt;li&gt;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&lt;table&gt;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tr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th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&lt;td&gt;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&lt;form&gt;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&lt;input&gt;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&lt;select&gt;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&lt;option&gt;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  <a:tr h="51816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 smtClean="0"/>
                        <a:t>&lt;</a:t>
                      </a:r>
                      <a:r>
                        <a:rPr lang="en-US" altLang="zh-CN" sz="2800" dirty="0" err="1" smtClean="0"/>
                        <a:t>textarea</a:t>
                      </a:r>
                      <a:r>
                        <a:rPr lang="en-US" altLang="zh-CN" sz="2800" dirty="0" smtClean="0"/>
                        <a:t>&gt;</a:t>
                      </a:r>
                      <a:endParaRPr lang="zh-CN" altLang="en-US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&lt;span&gt;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/>
                        <a:t>&lt;div&gt;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p>
                      <a:pPr algn="l"/>
                      <a:r>
                        <a:rPr lang="en-US" altLang="zh-CN" sz="2800" dirty="0" smtClean="0">
                          <a:sym typeface="+mn-ea"/>
                        </a:rPr>
                        <a:t>…….</a:t>
                      </a:r>
                      <a:endParaRPr lang="en-US" altLang="zh-CN" sz="2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6" name="Group 36"/>
          <p:cNvGrpSpPr/>
          <p:nvPr/>
        </p:nvGrpSpPr>
        <p:grpSpPr bwMode="auto">
          <a:xfrm>
            <a:off x="821500" y="1874458"/>
            <a:ext cx="2132012" cy="3875437"/>
            <a:chOff x="0" y="1253"/>
            <a:chExt cx="1343" cy="2968"/>
          </a:xfrm>
        </p:grpSpPr>
        <p:sp>
          <p:nvSpPr>
            <p:cNvPr id="7" name="AutoShape 32"/>
            <p:cNvSpPr/>
            <p:nvPr/>
          </p:nvSpPr>
          <p:spPr bwMode="auto">
            <a:xfrm>
              <a:off x="845" y="1253"/>
              <a:ext cx="498" cy="2968"/>
            </a:xfrm>
            <a:prstGeom prst="leftBrace">
              <a:avLst>
                <a:gd name="adj1" fmla="val 478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0" y="2197"/>
              <a:ext cx="855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HTML</a:t>
              </a:r>
              <a:r>
                <a:rPr lang="zh-CN" altLang="en-US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文件</a:t>
              </a:r>
              <a:endPara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95599" y="1032009"/>
            <a:ext cx="7344816" cy="5220970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&lt;!DOCTYPE html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  <a:endParaRPr lang="en-US" altLang="zh-CN" sz="3200" b="1" dirty="0" smtClean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&lt;head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&gt;</a:t>
            </a:r>
            <a:endParaRPr lang="en-US" altLang="zh-CN" sz="3200" b="1" dirty="0" smtClean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    &lt;</a:t>
            </a:r>
            <a:r>
              <a:rPr lang="en-US" altLang="zh-CN" sz="3200" b="1" dirty="0">
                <a:solidFill>
                  <a:srgbClr val="382E92"/>
                </a:solidFill>
              </a:rPr>
              <a:t>meta charset="UTF-8"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    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&lt;title&gt;</a:t>
            </a:r>
            <a:r>
              <a:rPr lang="en-US" altLang="zh-CN" sz="3200" b="1" dirty="0" smtClean="0"/>
              <a:t>demo</a:t>
            </a:r>
            <a:r>
              <a:rPr lang="en-US" altLang="zh-CN" sz="3200" b="1" dirty="0" smtClean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title&gt;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head&gt;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&lt;body&gt;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dirty="0"/>
              <a:t>		</a:t>
            </a:r>
            <a:r>
              <a:rPr lang="en-US" altLang="zh-CN" sz="3200" b="1" dirty="0" smtClean="0"/>
              <a:t>Hello World！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body&gt;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  <a:endParaRPr lang="zh-CN" altLang="en-US" sz="3200" b="1" dirty="0">
              <a:solidFill>
                <a:srgbClr val="382E92"/>
              </a:solidFill>
            </a:endParaRPr>
          </a:p>
        </p:txBody>
      </p:sp>
      <p:grpSp>
        <p:nvGrpSpPr>
          <p:cNvPr id="10" name="Group 37"/>
          <p:cNvGrpSpPr/>
          <p:nvPr/>
        </p:nvGrpSpPr>
        <p:grpSpPr bwMode="auto">
          <a:xfrm flipH="1">
            <a:off x="2622993" y="2437527"/>
            <a:ext cx="1428450" cy="1584175"/>
            <a:chOff x="3782" y="1797"/>
            <a:chExt cx="1275" cy="635"/>
          </a:xfrm>
        </p:grpSpPr>
        <p:sp>
          <p:nvSpPr>
            <p:cNvPr id="11" name="AutoShape 30"/>
            <p:cNvSpPr/>
            <p:nvPr/>
          </p:nvSpPr>
          <p:spPr bwMode="auto">
            <a:xfrm>
              <a:off x="3782" y="1797"/>
              <a:ext cx="363" cy="635"/>
            </a:xfrm>
            <a:prstGeom prst="rightBrace">
              <a:avLst>
                <a:gd name="adj1" fmla="val 197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3923" y="1999"/>
              <a:ext cx="113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头部</a:t>
              </a:r>
              <a:endPara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 flipH="1">
            <a:off x="2596431" y="4309192"/>
            <a:ext cx="1454629" cy="1187785"/>
            <a:chOff x="3854" y="2845"/>
            <a:chExt cx="1249" cy="938"/>
          </a:xfrm>
        </p:grpSpPr>
        <p:sp>
          <p:nvSpPr>
            <p:cNvPr id="14" name="AutoShape 31"/>
            <p:cNvSpPr/>
            <p:nvPr/>
          </p:nvSpPr>
          <p:spPr bwMode="auto">
            <a:xfrm>
              <a:off x="3854" y="2845"/>
              <a:ext cx="363" cy="938"/>
            </a:xfrm>
            <a:prstGeom prst="rightBrace">
              <a:avLst>
                <a:gd name="adj1" fmla="val 1978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3969" y="3114"/>
              <a:ext cx="113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体部</a:t>
              </a:r>
              <a:endPara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 flipH="1">
            <a:off x="811223" y="1116935"/>
            <a:ext cx="29094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HTML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文档声明</a:t>
            </a:r>
            <a:endParaRPr lang="zh-CN" altLang="en-US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" name="内容占位符 3"/>
          <p:cNvGraphicFramePr/>
          <p:nvPr/>
        </p:nvGraphicFramePr>
        <p:xfrm>
          <a:off x="541740" y="902622"/>
          <a:ext cx="11106150" cy="544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基本结构</a:t>
            </a:r>
            <a:endParaRPr lang="zh-CN" altLang="en-US"/>
          </a:p>
        </p:txBody>
      </p:sp>
      <p:graphicFrame>
        <p:nvGraphicFramePr>
          <p:cNvPr id="19" name="内容占位符 3"/>
          <p:cNvGraphicFramePr/>
          <p:nvPr/>
        </p:nvGraphicFramePr>
        <p:xfrm>
          <a:off x="541740" y="902622"/>
          <a:ext cx="111061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0" name="内容占位符 3"/>
          <p:cNvGraphicFramePr/>
          <p:nvPr/>
        </p:nvGraphicFramePr>
        <p:xfrm>
          <a:off x="541740" y="902622"/>
          <a:ext cx="11106150" cy="267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1" name="内容占位符 3"/>
          <p:cNvGraphicFramePr/>
          <p:nvPr/>
        </p:nvGraphicFramePr>
        <p:xfrm>
          <a:off x="541740" y="902622"/>
          <a:ext cx="11106150" cy="353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5979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在浏览器标题栏显示的文档标题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3" name="内容占位符 3"/>
          <p:cNvGraphicFramePr/>
          <p:nvPr/>
        </p:nvGraphicFramePr>
        <p:xfrm>
          <a:off x="541740" y="902622"/>
          <a:ext cx="11106150" cy="434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5979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在浏览器标题栏显示的文档标题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0772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&lt;meta</a:t>
                      </a:r>
                      <a:r>
                        <a:rPr lang="en-US" altLang="zh-CN" sz="2200" b="1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/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定义页面有关信息，如页面编码、关键词、页面描述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单标签，必须在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利用属性值进行设置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  <p:graphicFrame>
        <p:nvGraphicFramePr>
          <p:cNvPr id="24" name="内容占位符 3"/>
          <p:cNvGraphicFramePr/>
          <p:nvPr/>
        </p:nvGraphicFramePr>
        <p:xfrm>
          <a:off x="541740" y="902622"/>
          <a:ext cx="11106150" cy="544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4323080"/>
                <a:gridCol w="4993640"/>
              </a:tblGrid>
              <a:tr h="60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6320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&lt;html&gt;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（网页）文件开始及结束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成对出现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eaLnBrk="1" hangingPunct="1"/>
                      <a:r>
                        <a:rPr lang="en-US" altLang="zh-CN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分别位于文件的开始和结束位置</a:t>
                      </a:r>
                      <a:endParaRPr lang="en-US" altLang="zh-CN" sz="2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1203938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指明网页文件的头部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标签之上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5979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title&gt;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在浏览器标题栏显示的文档标题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0772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&lt;meta</a:t>
                      </a:r>
                      <a:r>
                        <a:rPr lang="en-US" altLang="zh-CN" sz="2200" b="1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/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定义页面有关信息，如页面编码、关键词、页面描述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单标签，必须在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利用属性值进行设置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  <a:tr h="809220"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&lt;body&gt;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body&gt;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指明网页文件体部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  <a:tc>
                  <a:txBody>
                    <a:bodyPr/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  <a:endParaRPr lang="en-US" altLang="zh-CN" sz="2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  <a:endParaRPr lang="en-US" altLang="zh-CN" sz="22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位于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标签之下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6" marB="45706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标签的分类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双标签</a:t>
            </a:r>
            <a:r>
              <a:rPr lang="zh-CN" altLang="en-US">
                <a:sym typeface="+mn-ea"/>
              </a:rPr>
              <a:t>：由</a:t>
            </a:r>
            <a:r>
              <a:rPr>
                <a:sym typeface="+mn-ea"/>
              </a:rPr>
              <a:t>“</a:t>
            </a:r>
            <a:r>
              <a:rPr lang="zh-CN" altLang="en-US">
                <a:sym typeface="+mn-ea"/>
              </a:rPr>
              <a:t>开始标签</a:t>
            </a:r>
            <a:r>
              <a:rPr>
                <a:sym typeface="+mn-ea"/>
              </a:rPr>
              <a:t>”</a:t>
            </a:r>
            <a:r>
              <a:rPr lang="zh-CN" altLang="en-US">
                <a:sym typeface="+mn-ea"/>
              </a:rPr>
              <a:t>和</a:t>
            </a:r>
            <a:r>
              <a:rPr>
                <a:sym typeface="+mn-ea"/>
              </a:rPr>
              <a:t>“</a:t>
            </a:r>
            <a:r>
              <a:rPr lang="zh-CN" altLang="en-US">
                <a:sym typeface="+mn-ea"/>
              </a:rPr>
              <a:t>结束标签</a:t>
            </a:r>
            <a:r>
              <a:rPr>
                <a:sym typeface="+mn-ea"/>
              </a:rPr>
              <a:t>”</a:t>
            </a:r>
            <a:r>
              <a:rPr lang="zh-CN" altLang="en-US">
                <a:sym typeface="+mn-ea"/>
              </a:rPr>
              <a:t>两部分构成。结束标签比开始标签多了一个</a:t>
            </a:r>
            <a:r>
              <a:rPr>
                <a:sym typeface="+mn-ea"/>
              </a:rPr>
              <a:t>“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/</a:t>
            </a:r>
            <a:r>
              <a:rPr>
                <a:sym typeface="+mn-ea"/>
              </a:rPr>
              <a:t>”</a:t>
            </a:r>
            <a:r>
              <a:rPr lang="zh-CN" altLang="en-US">
                <a:sym typeface="+mn-ea"/>
              </a:rPr>
              <a:t>（比如</a:t>
            </a:r>
            <a:r>
              <a:rPr>
                <a:sym typeface="+mn-ea"/>
              </a:rPr>
              <a:t>&lt;body&gt;&lt;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/</a:t>
            </a:r>
            <a:r>
              <a:rPr>
                <a:sym typeface="+mn-ea"/>
              </a:rPr>
              <a:t>body&gt;</a:t>
            </a:r>
            <a:r>
              <a:rPr lang="zh-CN">
                <a:sym typeface="+mn-ea"/>
              </a:rPr>
              <a:t>），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必须成对使用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单标签</a:t>
            </a:r>
            <a:r>
              <a:rPr lang="zh-CN" altLang="en-US">
                <a:sym typeface="+mn-ea"/>
              </a:rPr>
              <a:t>：在开始标签中进行关闭，即以开始标签的结束而结束（比如</a:t>
            </a:r>
            <a:r>
              <a:rPr lang="en-US" altLang="zh-CN">
                <a:sym typeface="+mn-ea"/>
              </a:rPr>
              <a:t>&lt;meta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/</a:t>
            </a:r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）。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为什么</a:t>
            </a:r>
            <a:r>
              <a:rPr>
                <a:sym typeface="+mn-ea"/>
              </a:rPr>
              <a:t>HTML</a:t>
            </a:r>
            <a:r>
              <a:rPr lang="zh-CN" altLang="en-US">
                <a:sym typeface="+mn-ea"/>
              </a:rPr>
              <a:t>语言设计出单双两种标签</a:t>
            </a:r>
            <a:r>
              <a:rPr>
                <a:sym typeface="+mn-ea"/>
              </a:rPr>
              <a:t>?</a:t>
            </a:r>
            <a:endParaRPr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双标签：代表标签作用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范围</a:t>
            </a:r>
            <a:endParaRPr lang="zh-CN" altLang="en-US" sz="240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单标签：无需表达范围，仅在标签出现处有效</a:t>
            </a:r>
            <a:endParaRPr lang="zh-CN" altLang="en-US">
              <a:sym typeface="+mn-ea"/>
            </a:endParaRPr>
          </a:p>
          <a:p>
            <a:pPr lvl="1"/>
            <a:endParaRPr lang="zh-CN" altLang="en-US" sz="2400">
              <a:solidFill>
                <a:srgbClr val="FF0000"/>
              </a:solidFill>
            </a:endParaRPr>
          </a:p>
          <a:p/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2880321"/>
            <a:ext cx="3003873" cy="321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t>HTML</a:t>
            </a:r>
            <a:r>
              <a:rPr lang="zh-CN" altLang="en-US">
                <a:solidFill>
                  <a:srgbClr val="FF0000"/>
                </a:solidFill>
              </a:rPr>
              <a:t>元素</a:t>
            </a:r>
            <a:r>
              <a:rPr lang="zh-CN" altLang="en-US"/>
              <a:t>指的是从开始标签到结束标签的所有代码。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18928" y="2347142"/>
            <a:ext cx="4968552" cy="1569660"/>
          </a:xfrm>
          <a:prstGeom prst="rect">
            <a:avLst/>
          </a:prstGeom>
          <a:solidFill>
            <a:srgbClr val="C7F3FD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h1&gt;</a:t>
            </a:r>
            <a:r>
              <a:rPr lang="en-US" altLang="zh-CN" sz="3200" dirty="0" smtClean="0">
                <a:solidFill>
                  <a:schemeClr val="tx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Hello World!</a:t>
            </a:r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&lt;/</a:t>
            </a:r>
            <a:r>
              <a:rPr lang="en-US" altLang="zh-CN" sz="3200" b="1" dirty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</a:t>
            </a:r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&gt;</a:t>
            </a:r>
            <a:endParaRPr lang="en-US" altLang="zh-CN" sz="3200" b="1" dirty="0" smtClean="0">
              <a:solidFill>
                <a:srgbClr val="FF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br</a:t>
            </a:r>
            <a:r>
              <a:rPr lang="en-US" altLang="zh-CN" sz="3200" b="1" dirty="0" smtClean="0">
                <a:solidFill>
                  <a:srgbClr val="FF00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 /&gt;</a:t>
            </a:r>
            <a:endParaRPr lang="en-US" altLang="zh-CN" sz="3200" b="1" dirty="0" smtClean="0">
              <a:solidFill>
                <a:srgbClr val="FF00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</a:t>
            </a:r>
            <a:r>
              <a:rPr lang="en-US" altLang="zh-CN" sz="3200" b="1" dirty="0" smtClean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h1&gt;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你好！</a:t>
            </a:r>
            <a:r>
              <a:rPr lang="en-US" altLang="zh-CN" sz="3200" b="1" dirty="0" smtClean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&lt;/</a:t>
            </a:r>
            <a:r>
              <a:rPr lang="en-US" altLang="zh-CN" sz="3200" b="1" dirty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h1</a:t>
            </a:r>
            <a:r>
              <a:rPr lang="en-US" altLang="zh-CN" sz="3200" b="1" dirty="0" smtClean="0">
                <a:solidFill>
                  <a:srgbClr val="382E92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&gt;</a:t>
            </a:r>
            <a:endParaRPr lang="en-US" altLang="zh-CN" sz="3200" b="1" dirty="0" smtClean="0">
              <a:solidFill>
                <a:srgbClr val="382E92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7248128" y="1239692"/>
            <a:ext cx="37893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呈现“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827300"/>
            <a:ext cx="3475953" cy="25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箭头连接符 43"/>
          <p:cNvCxnSpPr/>
          <p:nvPr/>
        </p:nvCxnSpPr>
        <p:spPr>
          <a:xfrm flipV="1">
            <a:off x="1594992" y="2013457"/>
            <a:ext cx="0" cy="2616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4922552" y="2013457"/>
            <a:ext cx="0" cy="26161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9416" y="1484785"/>
            <a:ext cx="150780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开始标签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87279" y="1484785"/>
            <a:ext cx="151908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右大括号 48"/>
          <p:cNvSpPr/>
          <p:nvPr/>
        </p:nvSpPr>
        <p:spPr>
          <a:xfrm rot="16200000">
            <a:off x="3048364" y="1136148"/>
            <a:ext cx="261612" cy="2016225"/>
          </a:xfrm>
          <a:prstGeom prst="rightBrace">
            <a:avLst>
              <a:gd name="adj1" fmla="val 8333"/>
              <a:gd name="adj2" fmla="val 52158"/>
            </a:avLst>
          </a:prstGeom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420906" y="1484784"/>
            <a:ext cx="151652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标签书写规范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标签与标签之间是可以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嵌套</a:t>
            </a:r>
            <a:r>
              <a:rPr lang="zh-CN" altLang="en-US">
                <a:sym typeface="+mn-ea"/>
              </a:rPr>
              <a:t>的，但先后书序必须保持一致，如：</a:t>
            </a:r>
            <a:r>
              <a:rPr>
                <a:sym typeface="+mn-ea"/>
              </a:rPr>
              <a:t>&lt;div&gt;</a:t>
            </a:r>
            <a:r>
              <a:rPr lang="zh-CN" altLang="en-US">
                <a:sym typeface="+mn-ea"/>
              </a:rPr>
              <a:t>里面嵌套</a:t>
            </a:r>
            <a:r>
              <a:rPr>
                <a:sym typeface="+mn-ea"/>
              </a:rPr>
              <a:t>&lt;p&gt;</a:t>
            </a:r>
            <a:r>
              <a:rPr lang="zh-CN" altLang="en-US">
                <a:sym typeface="+mn-ea"/>
              </a:rPr>
              <a:t>，那么</a:t>
            </a:r>
            <a:r>
              <a:rPr>
                <a:sym typeface="+mn-ea"/>
              </a:rPr>
              <a:t>&lt;</a:t>
            </a:r>
            <a:r>
              <a:rPr>
                <a:solidFill>
                  <a:srgbClr val="FF0000"/>
                </a:solidFill>
                <a:sym typeface="+mn-ea"/>
              </a:rPr>
              <a:t>/</a:t>
            </a:r>
            <a:r>
              <a:rPr>
                <a:sym typeface="+mn-ea"/>
              </a:rPr>
              <a:t>p&gt;</a:t>
            </a:r>
            <a:r>
              <a:rPr lang="zh-CN" altLang="en-US">
                <a:sym typeface="+mn-ea"/>
              </a:rPr>
              <a:t>必须放在</a:t>
            </a:r>
            <a:r>
              <a:rPr>
                <a:sym typeface="+mn-ea"/>
              </a:rPr>
              <a:t>&lt;</a:t>
            </a:r>
            <a:r>
              <a:rPr>
                <a:solidFill>
                  <a:srgbClr val="FF0000"/>
                </a:solidFill>
                <a:sym typeface="+mn-ea"/>
              </a:rPr>
              <a:t>/</a:t>
            </a:r>
            <a:r>
              <a:rPr>
                <a:sym typeface="+mn-ea"/>
              </a:rPr>
              <a:t>div&gt;</a:t>
            </a:r>
            <a:r>
              <a:rPr lang="zh-CN" altLang="en-US">
                <a:sym typeface="+mn-ea"/>
              </a:rPr>
              <a:t>的前面。如下：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HTML</a:t>
            </a:r>
            <a:r>
              <a:rPr lang="zh-CN" altLang="en-US">
                <a:sym typeface="+mn-ea"/>
              </a:rPr>
              <a:t>标签对大小写不敏感：</a:t>
            </a:r>
            <a:r>
              <a:rPr>
                <a:sym typeface="+mn-ea"/>
              </a:rPr>
              <a:t>&lt;H1&gt;</a:t>
            </a:r>
            <a:r>
              <a:rPr lang="zh-CN" altLang="en-US">
                <a:sym typeface="+mn-ea"/>
              </a:rPr>
              <a:t>等同于</a:t>
            </a:r>
            <a:r>
              <a:rPr>
                <a:sym typeface="+mn-ea"/>
              </a:rPr>
              <a:t>&lt;h1&gt;</a:t>
            </a:r>
            <a:r>
              <a:rPr lang="zh-CN" altLang="en-US">
                <a:sym typeface="+mn-ea"/>
              </a:rPr>
              <a:t>，但建议统一规范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小写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3287688" y="2837314"/>
            <a:ext cx="5388554" cy="5530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3000" dirty="0">
                <a:solidFill>
                  <a:srgbClr val="CC0099"/>
                </a:solidFill>
              </a:rPr>
              <a:t>&lt;div</a:t>
            </a:r>
            <a:r>
              <a:rPr lang="en-US" altLang="zh-CN" sz="3000" dirty="0" smtClean="0">
                <a:solidFill>
                  <a:srgbClr val="CC0099"/>
                </a:solidFill>
              </a:rPr>
              <a:t>&gt; </a:t>
            </a:r>
            <a:r>
              <a:rPr lang="en-US" altLang="zh-CN" sz="3000" dirty="0" smtClean="0">
                <a:solidFill>
                  <a:srgbClr val="CC6600"/>
                </a:solidFill>
              </a:rPr>
              <a:t>&lt;</a:t>
            </a:r>
            <a:r>
              <a:rPr lang="en-US" altLang="zh-CN" sz="3000" dirty="0">
                <a:solidFill>
                  <a:srgbClr val="CC6600"/>
                </a:solidFill>
              </a:rPr>
              <a:t>p</a:t>
            </a:r>
            <a:r>
              <a:rPr lang="en-US" altLang="zh-CN" sz="3000" dirty="0" smtClean="0">
                <a:solidFill>
                  <a:srgbClr val="CC6600"/>
                </a:solidFill>
              </a:rPr>
              <a:t>&gt; </a:t>
            </a:r>
            <a:r>
              <a:rPr lang="zh-CN" altLang="en-US" sz="3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科学百科 </a:t>
            </a:r>
            <a:r>
              <a:rPr lang="en-US" altLang="zh-CN" sz="3000" dirty="0" smtClean="0">
                <a:solidFill>
                  <a:srgbClr val="CC6600"/>
                </a:solidFill>
              </a:rPr>
              <a:t>&lt;/</a:t>
            </a:r>
            <a:r>
              <a:rPr lang="en-US" altLang="zh-CN" sz="3000" dirty="0">
                <a:solidFill>
                  <a:srgbClr val="CC6600"/>
                </a:solidFill>
              </a:rPr>
              <a:t>p</a:t>
            </a:r>
            <a:r>
              <a:rPr lang="en-US" altLang="zh-CN" sz="3000" dirty="0" smtClean="0">
                <a:solidFill>
                  <a:srgbClr val="CC6600"/>
                </a:solidFill>
              </a:rPr>
              <a:t>&gt; </a:t>
            </a:r>
            <a:r>
              <a:rPr lang="en-US" altLang="zh-CN" sz="3000" dirty="0" smtClean="0">
                <a:solidFill>
                  <a:srgbClr val="CC0099"/>
                </a:solidFill>
              </a:rPr>
              <a:t>&lt;/</a:t>
            </a:r>
            <a:r>
              <a:rPr lang="en-US" altLang="zh-CN" sz="3000" dirty="0">
                <a:solidFill>
                  <a:srgbClr val="CC0099"/>
                </a:solidFill>
              </a:rPr>
              <a:t>div</a:t>
            </a:r>
            <a:r>
              <a:rPr lang="en-US" altLang="zh-CN" sz="3000" dirty="0" smtClean="0">
                <a:solidFill>
                  <a:srgbClr val="CC0099"/>
                </a:solidFill>
              </a:rPr>
              <a:t>&gt;</a:t>
            </a:r>
            <a:endParaRPr lang="en-US" altLang="zh-CN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l"/>
            <a:r>
              <a:t>HTML</a:t>
            </a:r>
            <a:r>
              <a:rPr lang="zh-CN" altLang="en-US"/>
              <a:t>标签可以拥有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 </a:t>
            </a:r>
            <a:r>
              <a:t>—— </a:t>
            </a:r>
            <a:r>
              <a:rPr lang="zh-CN" altLang="en-US"/>
              <a:t>辅助标签提供</a:t>
            </a:r>
            <a:r>
              <a:rPr lang="zh-CN" altLang="en-US">
                <a:solidFill>
                  <a:srgbClr val="FF0000"/>
                </a:solidFill>
              </a:rPr>
              <a:t>更多信息</a:t>
            </a:r>
            <a:endParaRPr lang="zh-CN" altLang="en-US">
              <a:solidFill>
                <a:srgbClr val="FF0000"/>
              </a:solidFill>
            </a:endParaRPr>
          </a:p>
          <a:p>
            <a:pPr lvl="1" algn="l"/>
            <a:r>
              <a:rPr lang="zh-CN" altLang="en-US">
                <a:solidFill>
                  <a:schemeClr val="tx1"/>
                </a:solidFill>
              </a:rPr>
              <a:t>属性书写形式：</a:t>
            </a:r>
            <a:r>
              <a:rPr>
                <a:solidFill>
                  <a:srgbClr val="C00000"/>
                </a:solidFill>
              </a:rPr>
              <a:t>name=</a:t>
            </a:r>
            <a:r>
              <a:rPr>
                <a:solidFill>
                  <a:srgbClr val="C00000"/>
                </a:solidFill>
                <a:sym typeface="+mn-ea"/>
              </a:rPr>
              <a:t>"</a:t>
            </a:r>
            <a:r>
              <a:rPr>
                <a:solidFill>
                  <a:srgbClr val="C00000"/>
                </a:solidFill>
              </a:rPr>
              <a:t>value</a:t>
            </a:r>
            <a:r>
              <a:rPr>
                <a:solidFill>
                  <a:srgbClr val="C00000"/>
                </a:solidFill>
                <a:sym typeface="+mn-ea"/>
              </a:rPr>
              <a:t>"</a:t>
            </a:r>
            <a:endParaRPr>
              <a:solidFill>
                <a:srgbClr val="C00000"/>
              </a:solidFill>
              <a:sym typeface="+mn-ea"/>
            </a:endParaRPr>
          </a:p>
          <a:p>
            <a:pPr lvl="1" algn="l"/>
            <a:r>
              <a:rPr lang="zh-CN" altLang="en-US">
                <a:solidFill>
                  <a:schemeClr val="tx1"/>
                </a:solidFill>
              </a:rPr>
              <a:t>属性书写位置：</a:t>
            </a:r>
            <a:r>
              <a:rPr lang="zh-CN" altLang="en-US">
                <a:solidFill>
                  <a:srgbClr val="C00000"/>
                </a:solidFill>
              </a:rPr>
              <a:t>开始标签</a:t>
            </a:r>
            <a:endParaRPr lang="zh-CN" altLang="en-US">
              <a:solidFill>
                <a:srgbClr val="C00000"/>
              </a:solidFill>
            </a:endParaRPr>
          </a:p>
          <a:p>
            <a:pPr lvl="1" algn="l"/>
            <a:r>
              <a:rPr lang="zh-CN" altLang="en-US">
                <a:solidFill>
                  <a:schemeClr val="tx1"/>
                </a:solidFill>
              </a:rPr>
              <a:t>不同标签具有</a:t>
            </a:r>
            <a:r>
              <a:rPr lang="zh-CN" altLang="en-US">
                <a:solidFill>
                  <a:srgbClr val="C00000"/>
                </a:solidFill>
              </a:rPr>
              <a:t>不同属性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4" name="Group 103"/>
          <p:cNvGraphicFramePr/>
          <p:nvPr/>
        </p:nvGraphicFramePr>
        <p:xfrm>
          <a:off x="1199456" y="3851280"/>
          <a:ext cx="10297144" cy="1950720"/>
        </p:xfrm>
        <a:graphic>
          <a:graphicData uri="http://schemas.openxmlformats.org/drawingml/2006/table">
            <a:tbl>
              <a:tblPr/>
              <a:tblGrid>
                <a:gridCol w="2491354"/>
                <a:gridCol w="2437130"/>
                <a:gridCol w="5368660"/>
              </a:tblGrid>
              <a:tr h="433674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&lt;body&gt;</a:t>
                      </a: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标签的可选属性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336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36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bgcolor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颜色名称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规定文档的背景颜色。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87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text</a:t>
                      </a:r>
                      <a:endParaRPr kumimoji="0" lang="en-US" altLang="zh-CN" sz="2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颜色名称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规定文档中所有文本的颜色。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/>
          <p:nvPr/>
        </p:nvSpPr>
        <p:spPr bwMode="auto">
          <a:xfrm>
            <a:off x="5658426" y="2810510"/>
            <a:ext cx="5838190" cy="935990"/>
          </a:xfrm>
          <a:prstGeom prst="rect">
            <a:avLst/>
          </a:prstGeom>
          <a:solidFill>
            <a:srgbClr val="C8D6EE"/>
          </a:solidFill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&lt;body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bgcolor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sz="2400">
                <a:sym typeface="+mn-ea"/>
              </a:rPr>
              <a:t>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sz="2400">
                <a:sym typeface="+mn-ea"/>
              </a:rPr>
              <a:t>" </a:t>
            </a:r>
            <a:r>
              <a:rPr sz="2400"/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 = </a:t>
            </a:r>
            <a:r>
              <a:rPr sz="2400">
                <a:sym typeface="+mn-ea"/>
              </a:rPr>
              <a:t>"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sz="2400">
                <a:solidFill>
                  <a:schemeClr val="tx1"/>
                </a:solidFill>
                <a:sym typeface="+mn-ea"/>
              </a:rPr>
              <a:t>"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body&gt;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3" y="836712"/>
            <a:ext cx="4722564" cy="521970"/>
            <a:chOff x="4199253" y="1085850"/>
            <a:chExt cx="4722564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3471263"/>
            <a:ext cx="3412703" cy="247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949473" y="1268760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网页元素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39186" y="2348880"/>
            <a:ext cx="5832251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网页元素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指构成网页的各项内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12235" y="1387475"/>
            <a:ext cx="5463540" cy="3297555"/>
            <a:chOff x="7630" y="2599"/>
            <a:chExt cx="8604" cy="5193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7488" y="2744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18"/>
            <p:cNvSpPr txBox="1"/>
            <p:nvPr/>
          </p:nvSpPr>
          <p:spPr>
            <a:xfrm>
              <a:off x="8570" y="2599"/>
              <a:ext cx="766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9"/>
            <p:cNvSpPr txBox="1"/>
            <p:nvPr/>
          </p:nvSpPr>
          <p:spPr>
            <a:xfrm>
              <a:off x="8570" y="4784"/>
              <a:ext cx="733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语法基础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 flipH="1">
              <a:off x="7488" y="4929"/>
              <a:ext cx="818" cy="534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70" y="6970"/>
              <a:ext cx="71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280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中常用</a:t>
              </a:r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7488" y="7115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/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网页元素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61" y="865594"/>
            <a:ext cx="218336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 bwMode="auto">
          <a:xfrm>
            <a:off x="361509" y="2492896"/>
            <a:ext cx="1189038" cy="601663"/>
          </a:xfrm>
          <a:prstGeom prst="wedgeEllipseCallout">
            <a:avLst>
              <a:gd name="adj1" fmla="val 93239"/>
              <a:gd name="adj2" fmla="val -7223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p>
            <a:pPr algn="ctr">
              <a:defRPr/>
            </a:pPr>
            <a:r>
              <a:rPr lang="zh-CN" altLang="en-US" sz="2000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20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77"/>
          <a:stretch>
            <a:fillRect/>
          </a:stretch>
        </p:blipFill>
        <p:spPr bwMode="auto">
          <a:xfrm>
            <a:off x="4586605" y="850900"/>
            <a:ext cx="6409690" cy="540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形标注 8"/>
          <p:cNvSpPr/>
          <p:nvPr/>
        </p:nvSpPr>
        <p:spPr bwMode="auto">
          <a:xfrm>
            <a:off x="3739029" y="2751965"/>
            <a:ext cx="1189038" cy="601663"/>
          </a:xfrm>
          <a:prstGeom prst="wedgeEllipseCallout">
            <a:avLst>
              <a:gd name="adj1" fmla="val 118873"/>
              <a:gd name="adj2" fmla="val -920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20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" y="4884420"/>
            <a:ext cx="11260455" cy="128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形标注 9"/>
          <p:cNvSpPr/>
          <p:nvPr/>
        </p:nvSpPr>
        <p:spPr bwMode="auto">
          <a:xfrm>
            <a:off x="10075163" y="4272117"/>
            <a:ext cx="1441450" cy="503237"/>
          </a:xfrm>
          <a:prstGeom prst="wedgeEllipseCallout">
            <a:avLst>
              <a:gd name="adj1" fmla="val -78645"/>
              <a:gd name="adj2" fmla="val -803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20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形标注 10"/>
          <p:cNvSpPr/>
          <p:nvPr/>
        </p:nvSpPr>
        <p:spPr bwMode="auto">
          <a:xfrm>
            <a:off x="456139" y="4090035"/>
            <a:ext cx="1439863" cy="503238"/>
          </a:xfrm>
          <a:prstGeom prst="wedgeEllipseCallout">
            <a:avLst>
              <a:gd name="adj1" fmla="val 39288"/>
              <a:gd name="adj2" fmla="val 1212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p>
            <a:pPr algn="ctr">
              <a:defRPr/>
            </a:pPr>
            <a:r>
              <a:rPr lang="zh-CN" altLang="en-US" sz="20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</a:t>
            </a:r>
            <a:endParaRPr lang="zh-CN" altLang="en-US" sz="20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3058" y="3381494"/>
            <a:ext cx="52019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如何在网页中加入这些元素？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3058" y="4400347"/>
            <a:ext cx="688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它们的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又分别是什么？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1015898" y="1269649"/>
            <a:ext cx="22148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网页元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1015898" y="2229113"/>
            <a:ext cx="68094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文字、超链接、列表、图片 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. .</a:t>
            </a:r>
            <a:endParaRPr lang="en-US" altLang="zh-CN" sz="3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标题和段落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77"/>
          <a:stretch>
            <a:fillRect/>
          </a:stretch>
        </p:blipFill>
        <p:spPr bwMode="auto">
          <a:xfrm>
            <a:off x="2687955" y="877570"/>
            <a:ext cx="6409690" cy="540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571750" y="915670"/>
            <a:ext cx="6526530" cy="433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71750" y="1732280"/>
            <a:ext cx="6526530" cy="1098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标题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>
                <a:solidFill>
                  <a:schemeClr val="tx1"/>
                </a:solidFill>
              </a:rPr>
              <a:t>HTML</a:t>
            </a:r>
            <a:r>
              <a:rPr lang="zh-CN" altLang="en-US">
                <a:solidFill>
                  <a:schemeClr val="tx1"/>
                </a:solidFill>
              </a:rPr>
              <a:t>文档中，一篇文章往往需要标题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&lt;h1&gt;...&lt;</a:t>
            </a:r>
            <a:r>
              <a:rPr lang="en-US">
                <a:solidFill>
                  <a:srgbClr val="C00000"/>
                </a:solidFill>
              </a:rPr>
              <a:t>/</a:t>
            </a:r>
            <a:r>
              <a:rPr lang="en-US">
                <a:solidFill>
                  <a:schemeClr val="tx1"/>
                </a:solidFill>
              </a:rPr>
              <a:t>h1&gt;   </a:t>
            </a:r>
            <a:r>
              <a:rPr>
                <a:sym typeface="+mn-ea"/>
              </a:rPr>
              <a:t>h1-h6   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代码：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894423" y="2929265"/>
            <a:ext cx="4420094" cy="32389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1</a:t>
            </a:r>
            <a:r>
              <a:rPr lang="en-US" altLang="zh-CN" sz="2200" dirty="0" smtClean="0"/>
              <a:t>&gt;This is heading 1&lt;/h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1</a:t>
            </a:r>
            <a:r>
              <a:rPr lang="en-US" altLang="zh-CN" sz="2200" dirty="0" smtClean="0"/>
              <a:t>&gt;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2</a:t>
            </a:r>
            <a:r>
              <a:rPr lang="en-US" altLang="zh-CN" sz="2200" dirty="0" smtClean="0"/>
              <a:t>&gt;This is heading 2&lt;/h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</a:rPr>
              <a:t>&gt;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3</a:t>
            </a:r>
            <a:r>
              <a:rPr lang="en-US" altLang="zh-CN" sz="2200" dirty="0" smtClean="0"/>
              <a:t>&gt;This is heading 3&lt;/h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3</a:t>
            </a:r>
            <a:r>
              <a:rPr lang="en-US" altLang="zh-CN" sz="2200" dirty="0" smtClean="0"/>
              <a:t>&gt;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4</a:t>
            </a:r>
            <a:r>
              <a:rPr lang="en-US" altLang="zh-CN" sz="2200" dirty="0" smtClean="0"/>
              <a:t>&gt;This is heading 4&lt;/h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4</a:t>
            </a:r>
            <a:r>
              <a:rPr lang="en-US" altLang="zh-CN" sz="2200" dirty="0" smtClean="0"/>
              <a:t>&gt;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5</a:t>
            </a:r>
            <a:r>
              <a:rPr lang="en-US" altLang="zh-CN" sz="2200" dirty="0" smtClean="0"/>
              <a:t>&gt;This is heading 5&lt;/h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5</a:t>
            </a:r>
            <a:r>
              <a:rPr lang="en-US" altLang="zh-CN" sz="2200" dirty="0" smtClean="0"/>
              <a:t>&gt;</a:t>
            </a:r>
            <a:endParaRPr lang="en-US" altLang="zh-CN" sz="22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&lt;h</a:t>
            </a:r>
            <a:r>
              <a:rPr lang="en-US" altLang="zh-CN" sz="2200" dirty="0" smtClean="0">
                <a:solidFill>
                  <a:srgbClr val="C00000"/>
                </a:solidFill>
              </a:rPr>
              <a:t>6</a:t>
            </a:r>
            <a:r>
              <a:rPr lang="en-US" altLang="zh-CN" sz="2200" dirty="0" smtClean="0"/>
              <a:t>&gt;This is heading 6&lt;/h</a:t>
            </a:r>
            <a:r>
              <a:rPr lang="en-US" altLang="zh-CN" sz="2200" dirty="0" smtClean="0">
                <a:solidFill>
                  <a:srgbClr val="C00000"/>
                </a:solidFill>
              </a:rPr>
              <a:t>6</a:t>
            </a:r>
            <a:r>
              <a:rPr lang="en-US" altLang="zh-CN" sz="2200" dirty="0" smtClean="0"/>
              <a:t>&gt;</a:t>
            </a:r>
            <a:endParaRPr lang="zh-CN" alt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6314192" y="1916455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效果：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2031216" y="5777324"/>
            <a:ext cx="39141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在浏览器中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标题独占一行。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625" y="2521585"/>
            <a:ext cx="3862705" cy="3691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段落标签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段落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</a:rPr>
              <a:t>网页中显示一段文字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&lt;</a:t>
            </a:r>
            <a:r>
              <a:rPr>
                <a:solidFill>
                  <a:schemeClr val="tx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&gt;...&lt;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en-US">
                <a:solidFill>
                  <a:schemeClr val="tx1"/>
                </a:solidFill>
              </a:rPr>
              <a:t>p&gt;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代码：</a:t>
            </a:r>
            <a:endParaRPr lang="zh-CN" altLang="en-US"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3143250"/>
            <a:ext cx="9971405" cy="2400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740" y="1927860"/>
            <a:ext cx="8123555" cy="2400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3" y="836712"/>
            <a:ext cx="4722564" cy="521970"/>
            <a:chOff x="4199253" y="1085850"/>
            <a:chExt cx="4722564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59"/>
          <a:stretch>
            <a:fillRect/>
          </a:stretch>
        </p:blipFill>
        <p:spPr bwMode="auto">
          <a:xfrm>
            <a:off x="1688465" y="786765"/>
            <a:ext cx="642239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59540" y="3229811"/>
            <a:ext cx="26720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我们如何将图片</a:t>
            </a:r>
            <a:endParaRPr lang="zh-CN" altLang="en-US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插入网页文件？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图片</a:t>
            </a:r>
            <a:r>
              <a:rPr lang="zh-CN" altLang="en-US">
                <a:sym typeface="+mn-ea"/>
              </a:rPr>
              <a:t> </a:t>
            </a:r>
            <a:r>
              <a:rPr>
                <a:sym typeface="+mn-ea"/>
              </a:rPr>
              <a:t>—— </a:t>
            </a:r>
            <a:r>
              <a:rPr lang="zh-CN" altLang="en-US"/>
              <a:t>网页中显示一张图片</a:t>
            </a:r>
            <a:endParaRPr lang="zh-CN" altLang="en-US"/>
          </a:p>
          <a:p>
            <a:pPr lvl="1"/>
            <a:r>
              <a:t>&lt;img</a:t>
            </a:r>
            <a:r>
              <a:rPr lang="en-US" altLang="zh-CN" dirty="0" smtClean="0">
                <a:solidFill>
                  <a:srgbClr val="C00000"/>
                </a:solidFill>
              </a:rPr>
              <a:t> /</a:t>
            </a:r>
            <a:r>
              <a:t>&gt;</a:t>
            </a:r>
          </a:p>
          <a:p>
            <a:pPr lvl="1"/>
            <a:r>
              <a:rPr lang="zh-CN" altLang="en-US"/>
              <a:t>属性：</a:t>
            </a:r>
            <a:endParaRPr lang="zh-CN" altLang="en-US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796835" y="3093085"/>
            <a:ext cx="7745413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 :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明存储图像的位置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为图片添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替换文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 bwMode="auto">
          <a:xfrm flipH="1">
            <a:off x="5395595" y="3243580"/>
            <a:ext cx="2185670" cy="560070"/>
          </a:xfrm>
          <a:prstGeom prst="homePlat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图片的路径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 bwMode="auto">
          <a:xfrm>
            <a:off x="5395595" y="1441059"/>
            <a:ext cx="5708015" cy="4180268"/>
            <a:chOff x="3829552" y="109714"/>
            <a:chExt cx="4343581" cy="3229255"/>
          </a:xfrm>
          <a:noFill/>
        </p:grpSpPr>
        <p:sp>
          <p:nvSpPr>
            <p:cNvPr id="12" name="五边形 11"/>
            <p:cNvSpPr/>
            <p:nvPr/>
          </p:nvSpPr>
          <p:spPr bwMode="auto">
            <a:xfrm flipH="1">
              <a:off x="3829552" y="2216620"/>
              <a:ext cx="4343581" cy="1122349"/>
            </a:xfrm>
            <a:prstGeom prst="homePlat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4120791" y="2457228"/>
              <a:ext cx="3484697" cy="641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&lt;img src="images/logo.gif"</a:t>
              </a:r>
              <a:endPara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en-US" altLang="zh-CN" sz="2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alt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</a:t>
              </a:r>
              <a:r>
                <a:rPr lang="en-US" altLang="zh-CN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logo" /&gt;</a:t>
              </a:r>
              <a:endPara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08" y="109714"/>
              <a:ext cx="2435865" cy="203229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chemeClr val="tx2">
                  <a:lumMod val="60000"/>
                  <a:lumOff val="40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绝对</a:t>
            </a:r>
            <a:r>
              <a:rPr lang="zh-CN" altLang="en-US"/>
              <a:t>路径</a:t>
            </a:r>
            <a:endParaRPr lang="zh-CN" altLang="en-US"/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本机</a:t>
            </a:r>
            <a:r>
              <a:rPr lang="zh-CN" altLang="en-US">
                <a:sym typeface="+mn-ea"/>
              </a:rPr>
              <a:t>绝对路径：</a:t>
            </a:r>
            <a:r>
              <a:rPr lang="zh-CN" altLang="en-US"/>
              <a:t>从盘符开始的完整路径。</a:t>
            </a:r>
            <a:endParaRPr lang="zh-CN" altLang="en-US"/>
          </a:p>
          <a:p>
            <a:pPr lvl="2"/>
            <a:r>
              <a:rPr lang="en-US" altLang="zh-CN" dirty="0">
                <a:solidFill>
                  <a:srgbClr val="0070C0"/>
                </a:solidFill>
                <a:sym typeface="+mn-ea"/>
              </a:rPr>
              <a:t>e:\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my_site\web\image\a.png</a:t>
            </a:r>
            <a:endParaRPr lang="zh-CN" altLang="en-US" dirty="0" smtClean="0">
              <a:solidFill>
                <a:srgbClr val="0070C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网络</a:t>
            </a:r>
            <a:r>
              <a:rPr lang="zh-CN" altLang="en-US"/>
              <a:t>绝对路径：网络可访问地址。</a:t>
            </a:r>
            <a:endParaRPr lang="zh-CN" altLang="en-US"/>
          </a:p>
          <a:p>
            <a:pPr lvl="2"/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http://www.a.com/image/a.png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/>
              <a:t>优点：</a:t>
            </a:r>
            <a:r>
              <a:rPr lang="zh-CN" altLang="en-US">
                <a:sym typeface="+mn-ea"/>
              </a:rPr>
              <a:t>真实路径，定位清晰。</a:t>
            </a:r>
            <a:endParaRPr lang="zh-CN" altLang="en-US"/>
          </a:p>
          <a:p>
            <a:pPr lvl="1"/>
            <a:r>
              <a:rPr lang="zh-CN" altLang="en-US"/>
              <a:t>缺点：</a:t>
            </a:r>
            <a:r>
              <a:rPr lang="zh-CN" altLang="en-US" sz="2400" kern="1200">
                <a:cs typeface="+mn-cs"/>
                <a:sym typeface="+mn-ea"/>
              </a:rPr>
              <a:t>本机绝对路径长，容易出错；</a:t>
            </a:r>
            <a:endParaRPr lang="zh-CN" altLang="en-US" sz="2400" kern="1200">
              <a:cs typeface="+mn-cs"/>
              <a:sym typeface="+mn-ea"/>
            </a:endParaRPr>
          </a:p>
          <a:p>
            <a:pPr marL="471805" lvl="1" indent="0">
              <a:lnSpc>
                <a:spcPct val="90000"/>
              </a:lnSpc>
              <a:buNone/>
            </a:pPr>
            <a:r>
              <a:rPr lang="zh-CN" altLang="en-US">
                <a:sym typeface="+mn-ea"/>
              </a:rPr>
              <a:t>              如果站点文件夹被移动，就需要重新修改路径。</a:t>
            </a:r>
            <a:endParaRPr lang="zh-CN" altLang="en-US" sz="2400" kern="1200">
              <a:cs typeface="+mn-cs"/>
              <a:sym typeface="+mn-ea"/>
            </a:endParaRPr>
          </a:p>
          <a:p>
            <a:pPr marL="471805" lvl="1" indent="0">
              <a:buNone/>
            </a:pPr>
            <a:endParaRPr lang="zh-CN" altLang="en-US" sz="2400" kern="1200"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0340" y="5641975"/>
            <a:ext cx="416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不推荐使用本机绝对路径。</a:t>
            </a:r>
            <a:endParaRPr lang="zh-CN" altLang="en-US" sz="2400"/>
          </a:p>
        </p:txBody>
      </p:sp>
      <p:pic>
        <p:nvPicPr>
          <p:cNvPr id="9" name="Picture 3" descr="D:\工作_师大\文件结构图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30" y="656968"/>
            <a:ext cx="4228465" cy="56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相对</a:t>
            </a:r>
            <a:r>
              <a:rPr lang="zh-CN" altLang="en-US"/>
              <a:t>路径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相对路径是指相对当前文件或目录的路径。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相对路径规则：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图片和网页在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同级目录   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dirty="0" smtClean="0">
                <a:sym typeface="+mn-ea"/>
              </a:rPr>
              <a:t>="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./</a:t>
            </a:r>
            <a:r>
              <a:rPr lang="zh-CN" altLang="en-US" dirty="0" smtClean="0">
                <a:sym typeface="+mn-ea"/>
              </a:rPr>
              <a:t>图片名</a:t>
            </a:r>
            <a:r>
              <a:rPr lang="zh-CN" altLang="en-US" dirty="0">
                <a:sym typeface="+mn-ea"/>
              </a:rPr>
              <a:t>"</a:t>
            </a:r>
            <a:endParaRPr lang="zh-CN" altLang="en-US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图片在网页的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下一级目录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smtClean="0">
                <a:sym typeface="+mn-ea"/>
              </a:rPr>
              <a:t>="</a:t>
            </a:r>
            <a:r>
              <a:rPr lang="zh-CN" altLang="en-US" smtClean="0">
                <a:sym typeface="+mn-ea"/>
              </a:rPr>
              <a:t>目录</a:t>
            </a:r>
            <a:r>
              <a:rPr lang="zh-CN" altLang="en-US" dirty="0">
                <a:sym typeface="+mn-ea"/>
              </a:rPr>
              <a:t>名称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图片</a:t>
            </a:r>
            <a:r>
              <a:rPr lang="zh-CN" altLang="en-US" dirty="0">
                <a:sym typeface="+mn-ea"/>
              </a:rPr>
              <a:t>名"</a:t>
            </a:r>
            <a:endParaRPr lang="zh-CN" altLang="en-US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图片在网页的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上一级目录</a:t>
            </a:r>
            <a:r>
              <a:rPr lang="zh-CN" altLang="en-US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dirty="0" smtClean="0">
                <a:sym typeface="+mn-ea"/>
              </a:rPr>
              <a:t>="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../</a:t>
            </a:r>
            <a:r>
              <a:rPr lang="zh-CN" altLang="en-US" dirty="0" smtClean="0">
                <a:sym typeface="+mn-ea"/>
              </a:rPr>
              <a:t>图片</a:t>
            </a:r>
            <a:r>
              <a:rPr lang="zh-CN" altLang="en-US" dirty="0">
                <a:sym typeface="+mn-ea"/>
              </a:rPr>
              <a:t>名"</a:t>
            </a:r>
            <a:endParaRPr lang="zh-CN" altLang="en-US" dirty="0">
              <a:sym typeface="+mn-ea"/>
            </a:endParaRPr>
          </a:p>
          <a:p>
            <a:pPr lvl="2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/>
              <a:t>优点：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文件夹被移动，其内部文件的相对路径不变。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Picture 3" descr="D:\工作_师大\文件结构图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30" y="656968"/>
            <a:ext cx="4228465" cy="56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9"/>
          <p:cNvSpPr>
            <a:spLocks noChangeArrowheads="1"/>
          </p:cNvSpPr>
          <p:nvPr/>
        </p:nvSpPr>
        <p:spPr bwMode="auto">
          <a:xfrm>
            <a:off x="1958792" y="4595277"/>
            <a:ext cx="180378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./a.png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9"/>
          <p:cNvSpPr>
            <a:spLocks noChangeArrowheads="1"/>
          </p:cNvSpPr>
          <p:nvPr/>
        </p:nvSpPr>
        <p:spPr bwMode="auto">
          <a:xfrm>
            <a:off x="3762577" y="4614247"/>
            <a:ext cx="2278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image/b.png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6621946" y="4614247"/>
            <a:ext cx="1803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../c.png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3" y="836712"/>
            <a:ext cx="4722564" cy="521970"/>
            <a:chOff x="4199253" y="1085850"/>
            <a:chExt cx="4722564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p>
            <a:r>
              <a:rPr lang="zh-CN" altLang="en-US"/>
              <a:t>不要使用本机绝对路径，推荐使用相对路</a:t>
            </a:r>
            <a:r>
              <a:rPr lang="zh-CN" altLang="en-US">
                <a:sym typeface="+mn-ea"/>
              </a:rPr>
              <a:t>径</a:t>
            </a:r>
            <a:endParaRPr lang="zh-CN" altLang="en-US"/>
          </a:p>
          <a:p>
            <a:r>
              <a:rPr lang="zh-CN" altLang="en-US"/>
              <a:t>图片文件单独存放在一个文件夹中</a:t>
            </a:r>
            <a:endParaRPr lang="zh-CN" altLang="en-US"/>
          </a:p>
          <a:p>
            <a:r>
              <a:rPr lang="zh-CN" altLang="en-US"/>
              <a:t>图片文件夹与页面文件放在同一个目录下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942" y="3451111"/>
            <a:ext cx="4272552" cy="1927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3" y="836712"/>
            <a:ext cx="4722564" cy="521970"/>
            <a:chOff x="4199253" y="1085850"/>
            <a:chExt cx="4722564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几乎可以在所有的网页中找</a:t>
            </a:r>
            <a:r>
              <a:rPr lang="zh-CN" altLang="en-US" smtClean="0">
                <a:sym typeface="+mn-ea"/>
              </a:rPr>
              <a:t>到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超链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接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94" y="1824544"/>
            <a:ext cx="7992888" cy="39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35" y="1998842"/>
            <a:ext cx="7433674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90" y="2209027"/>
            <a:ext cx="7599834" cy="409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超链接</a:t>
            </a:r>
            <a:r>
              <a:rPr lang="zh-CN" altLang="en-US"/>
              <a:t> </a:t>
            </a:r>
            <a:r>
              <a:t>—— </a:t>
            </a:r>
            <a:r>
              <a:rPr lang="zh-CN" altLang="en-US" smtClean="0">
                <a:sym typeface="+mn-ea"/>
              </a:rPr>
              <a:t>从</a:t>
            </a:r>
            <a:r>
              <a:rPr lang="zh-CN" altLang="en-US">
                <a:sym typeface="+mn-ea"/>
              </a:rPr>
              <a:t>一个网页指向一个目标的链接关</a:t>
            </a:r>
            <a:r>
              <a:rPr lang="zh-CN" altLang="en-US" smtClean="0">
                <a:sym typeface="+mn-ea"/>
              </a:rPr>
              <a:t>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&lt;a </a:t>
            </a:r>
            <a:r>
              <a:rPr dirty="0" err="1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href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="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链接目标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"&gt;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链接对象</a:t>
            </a:r>
            <a:r>
              <a:rPr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&lt;/a&gt;</a:t>
            </a:r>
            <a:endParaRPr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适合用来制作超链接的内容：导航、推荐图文、友情链接等。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链接目标：另一个网页、图片等</a:t>
            </a:r>
            <a:r>
              <a:rPr lang="zh-CN" altLang="en-US" smtClean="0">
                <a:sym typeface="+mn-ea"/>
              </a:rPr>
              <a:t>。</a:t>
            </a:r>
            <a:endParaRPr lang="zh-CN" altLang="en-US" smtClean="0">
              <a:sym typeface="+mn-ea"/>
            </a:endParaRPr>
          </a:p>
          <a:p>
            <a:pPr lvl="1"/>
            <a:r>
              <a:rPr lang="zh-CN" altLang="en-US" smtClean="0">
                <a:sym typeface="+mn-ea"/>
              </a:rPr>
              <a:t>必</a:t>
            </a:r>
            <a:r>
              <a:rPr lang="zh-CN" altLang="en-US">
                <a:sym typeface="+mn-ea"/>
              </a:rPr>
              <a:t>选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>
                <a:sym typeface="+mn-ea"/>
              </a:rPr>
              <a:t>：</a:t>
            </a:r>
            <a:r>
              <a:rPr dirty="0" err="1">
                <a:sym typeface="+mn-ea"/>
              </a:rPr>
              <a:t>href</a:t>
            </a:r>
            <a:r>
              <a:rPr lang="zh-CN" altLang="en-US">
                <a:sym typeface="+mn-ea"/>
              </a:rPr>
              <a:t>，创建指向另一个文档的链接。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超链接属性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属性：</a:t>
            </a:r>
            <a:endParaRPr lang="zh-CN" altLang="en-US"/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href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规定</a:t>
            </a:r>
            <a:r>
              <a:rPr lang="zh-CN" altLang="en-US" dirty="0">
                <a:sym typeface="+mn-ea"/>
              </a:rPr>
              <a:t>链接目标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target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在何处打开目标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/>
          </a:p>
        </p:txBody>
      </p:sp>
      <p:grpSp>
        <p:nvGrpSpPr>
          <p:cNvPr id="6" name="组合 14"/>
          <p:cNvGrpSpPr/>
          <p:nvPr/>
        </p:nvGrpSpPr>
        <p:grpSpPr bwMode="auto">
          <a:xfrm>
            <a:off x="4400618" y="1796891"/>
            <a:ext cx="3207550" cy="718086"/>
            <a:chOff x="3995934" y="2137694"/>
            <a:chExt cx="4451270" cy="1436314"/>
          </a:xfrm>
          <a:noFill/>
        </p:grpSpPr>
        <p:sp>
          <p:nvSpPr>
            <p:cNvPr id="7" name="五边形 6"/>
            <p:cNvSpPr/>
            <p:nvPr/>
          </p:nvSpPr>
          <p:spPr bwMode="auto">
            <a:xfrm flipH="1">
              <a:off x="3995934" y="2213895"/>
              <a:ext cx="4451270" cy="1360113"/>
            </a:xfrm>
            <a:prstGeom prst="homePlat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矩形 12"/>
            <p:cNvSpPr>
              <a:spLocks noChangeArrowheads="1"/>
            </p:cNvSpPr>
            <p:nvPr/>
          </p:nvSpPr>
          <p:spPr bwMode="auto">
            <a:xfrm>
              <a:off x="4333735" y="2137694"/>
              <a:ext cx="3930621" cy="1290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链接的目标</a:t>
              </a:r>
              <a:r>
                <a:rPr lang="en-US" altLang="zh-CN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endPara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13535" y="3096260"/>
            <a:ext cx="5735955" cy="2015490"/>
            <a:chOff x="1837" y="4722"/>
            <a:chExt cx="9033" cy="3174"/>
          </a:xfrm>
        </p:grpSpPr>
        <p:grpSp>
          <p:nvGrpSpPr>
            <p:cNvPr id="15" name="组合 14"/>
            <p:cNvGrpSpPr/>
            <p:nvPr/>
          </p:nvGrpSpPr>
          <p:grpSpPr bwMode="auto">
            <a:xfrm rot="5400000">
              <a:off x="4018" y="2540"/>
              <a:ext cx="3174" cy="7537"/>
              <a:chOff x="3995933" y="2171748"/>
              <a:chExt cx="5007334" cy="1580342"/>
            </a:xfrm>
            <a:noFill/>
          </p:grpSpPr>
          <p:sp>
            <p:nvSpPr>
              <p:cNvPr id="16" name="五边形 15"/>
              <p:cNvSpPr/>
              <p:nvPr/>
            </p:nvSpPr>
            <p:spPr bwMode="auto">
              <a:xfrm flipH="1">
                <a:off x="3995933" y="2171748"/>
                <a:ext cx="5007334" cy="1580342"/>
              </a:xfrm>
              <a:prstGeom prst="homePlate">
                <a:avLst/>
              </a:prstGeom>
              <a:grpFill/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矩形 12"/>
              <p:cNvSpPr>
                <a:spLocks noChangeArrowheads="1"/>
              </p:cNvSpPr>
              <p:nvPr/>
            </p:nvSpPr>
            <p:spPr bwMode="auto">
              <a:xfrm rot="16200000">
                <a:off x="5886646" y="2050011"/>
                <a:ext cx="1422345" cy="19076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_blank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在新窗口打开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self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在当前窗口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打开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870" y="6735"/>
              <a:ext cx="4000" cy="8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1">
                <a:lnSpc>
                  <a:spcPct val="150000"/>
                </a:lnSpc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（默认）</a:t>
              </a:r>
              <a:endParaRPr lang="zh-CN" altLang="en-US" sz="2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10" name="内容占位符 2"/>
          <p:cNvSpPr txBox="1"/>
          <p:nvPr/>
        </p:nvSpPr>
        <p:spPr>
          <a:xfrm>
            <a:off x="1322000" y="1856383"/>
            <a:ext cx="10553700" cy="41046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342900" indent="-3429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84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500" dirty="0" smtClean="0">
                <a:solidFill>
                  <a:srgbClr val="0000FF"/>
                </a:solidFill>
              </a:rPr>
              <a:t>&lt;body&gt;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这是一个超链接：</a:t>
            </a:r>
            <a:endParaRPr lang="zh-CN" altLang="en-US" sz="2400" dirty="0" smtClean="0"/>
          </a:p>
          <a:p>
            <a:pPr marL="400050" lvl="1" indent="0">
              <a:lnSpc>
                <a:spcPts val="26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&lt;a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href</a:t>
            </a:r>
            <a:r>
              <a:rPr lang="en-US" altLang="zh-CN" sz="2400" dirty="0">
                <a:solidFill>
                  <a:srgbClr val="009900"/>
                </a:solidFill>
              </a:rPr>
              <a:t> </a:t>
            </a:r>
            <a:r>
              <a:rPr lang="en-US" altLang="zh-CN" sz="2400" dirty="0" smtClean="0">
                <a:solidFill>
                  <a:srgbClr val="009900"/>
                </a:solidFill>
              </a:rPr>
              <a:t>= "demo1.html"</a:t>
            </a:r>
            <a:r>
              <a:rPr lang="en-US" altLang="zh-CN" sz="2400" dirty="0" smtClean="0">
                <a:solidFill>
                  <a:srgbClr val="0000FF"/>
                </a:solidFill>
              </a:rPr>
              <a:t>&gt;&lt;h6&gt;</a:t>
            </a:r>
            <a:r>
              <a:rPr lang="en-US" altLang="zh-CN" sz="2400" dirty="0" smtClean="0"/>
              <a:t>HTML</a:t>
            </a:r>
            <a:r>
              <a:rPr lang="zh-CN" altLang="en-US" sz="2400" dirty="0"/>
              <a:t>中的六级</a:t>
            </a:r>
            <a:r>
              <a:rPr lang="zh-CN" altLang="en-US" sz="2400" dirty="0" smtClean="0"/>
              <a:t>标题</a:t>
            </a:r>
            <a:r>
              <a:rPr lang="en-US" altLang="zh-CN" sz="2400" dirty="0">
                <a:solidFill>
                  <a:srgbClr val="0000FF"/>
                </a:solidFill>
              </a:rPr>
              <a:t>&lt;/h6&gt;&lt;/</a:t>
            </a:r>
            <a:r>
              <a:rPr lang="en-US" altLang="zh-CN" sz="2400" dirty="0" smtClean="0">
                <a:solidFill>
                  <a:srgbClr val="0000FF"/>
                </a:solidFill>
              </a:rPr>
              <a:t>a&gt;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00050" lvl="1" indent="0">
              <a:lnSpc>
                <a:spcPts val="26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br</a:t>
            </a:r>
            <a:r>
              <a:rPr lang="en-US" altLang="zh-CN" sz="2400" dirty="0" smtClean="0">
                <a:solidFill>
                  <a:srgbClr val="0000FF"/>
                </a:solidFill>
              </a:rPr>
              <a:t>/&gt;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您也可以使用图像来作链接：</a:t>
            </a:r>
            <a:endParaRPr lang="zh-CN" altLang="en-US" sz="2400" dirty="0" smtClean="0"/>
          </a:p>
          <a:p>
            <a:pPr marL="400050" lvl="1" indent="0">
              <a:lnSpc>
                <a:spcPts val="26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&lt;a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href </a:t>
            </a:r>
            <a:r>
              <a:rPr lang="en-US" altLang="zh-CN" sz="2400" dirty="0" smtClean="0">
                <a:solidFill>
                  <a:srgbClr val="009900"/>
                </a:solidFill>
              </a:rPr>
              <a:t>= "http://www.baidu.com" 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target </a:t>
            </a:r>
            <a:r>
              <a:rPr lang="en-US" altLang="zh-CN" sz="2400" dirty="0" smtClean="0">
                <a:solidFill>
                  <a:srgbClr val="009900"/>
                </a:solidFill>
              </a:rPr>
              <a:t>= "_blank"</a:t>
            </a:r>
            <a:r>
              <a:rPr lang="en-US" altLang="zh-CN" sz="2400" dirty="0" smtClean="0">
                <a:solidFill>
                  <a:srgbClr val="0000FF"/>
                </a:solidFill>
              </a:rPr>
              <a:t>&gt;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   &lt;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img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9900"/>
                </a:solidFill>
              </a:rPr>
              <a:t>src ="image/bdlogo.jpg"  alt = "</a:t>
            </a:r>
            <a:r>
              <a:rPr lang="en-US" altLang="zh-CN" sz="2400" dirty="0" err="1" smtClean="0">
                <a:solidFill>
                  <a:srgbClr val="009900"/>
                </a:solidFill>
              </a:rPr>
              <a:t>baidu</a:t>
            </a:r>
            <a:r>
              <a:rPr lang="en-US" altLang="zh-CN" sz="2400" dirty="0" smtClean="0">
                <a:solidFill>
                  <a:srgbClr val="009900"/>
                </a:solidFill>
              </a:rPr>
              <a:t> logo" </a:t>
            </a:r>
            <a:r>
              <a:rPr lang="en-US" altLang="zh-CN" sz="2400" dirty="0" smtClean="0">
                <a:solidFill>
                  <a:srgbClr val="0000FF"/>
                </a:solidFill>
              </a:rPr>
              <a:t>/&gt;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00050" lvl="1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&lt;/a&gt;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en-US" altLang="zh-CN" sz="2500" dirty="0" smtClean="0">
                <a:solidFill>
                  <a:srgbClr val="0000FF"/>
                </a:solidFill>
              </a:rPr>
              <a:t>&lt;/body&gt;</a:t>
            </a:r>
            <a:endParaRPr lang="en-US" altLang="zh-CN" sz="25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3" y="836712"/>
            <a:ext cx="4722564" cy="521970"/>
            <a:chOff x="4199253" y="1085850"/>
            <a:chExt cx="4722564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列表 </a:t>
            </a:r>
            <a:r>
              <a:t>—— </a:t>
            </a:r>
            <a:r>
              <a:rPr lang="zh-CN" altLang="en-US">
                <a:sym typeface="+mn-ea"/>
              </a:rPr>
              <a:t>HTML 支持无序列表、有序列表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无序列表：是一个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没有前后顺序</a:t>
            </a:r>
            <a:r>
              <a:rPr lang="zh-CN" altLang="en-US">
                <a:sym typeface="+mn-ea"/>
              </a:rPr>
              <a:t>的信息列表</a:t>
            </a:r>
            <a:r>
              <a:rPr lang="zh-CN" altLang="en-US" smtClean="0">
                <a:sym typeface="+mn-ea"/>
              </a:rPr>
              <a:t>。</a:t>
            </a:r>
            <a:endParaRPr lang="zh-CN" altLang="en-US"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有序列表：是一个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有前后顺序</a:t>
            </a:r>
            <a:r>
              <a:rPr lang="zh-CN" altLang="en-US" dirty="0">
                <a:sym typeface="+mn-ea"/>
              </a:rPr>
              <a:t>的信息列表。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1025" name="Picture 1" descr="C:\Users\MengYi\AppData\Roaming\Tencent\Users\570924408\QQ\WinTemp\RichOle\$D4KQ1R%7}%HTQWM]KW66Y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140968"/>
            <a:ext cx="3672781" cy="19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091712" y="5134011"/>
            <a:ext cx="2621280" cy="898471"/>
            <a:chOff x="639347" y="5300702"/>
            <a:chExt cx="2621280" cy="898471"/>
          </a:xfrm>
        </p:grpSpPr>
        <p:sp>
          <p:nvSpPr>
            <p:cNvPr id="7" name="TextBox 6"/>
            <p:cNvSpPr txBox="1"/>
            <p:nvPr/>
          </p:nvSpPr>
          <p:spPr>
            <a:xfrm>
              <a:off x="639347" y="5738798"/>
              <a:ext cx="2621280" cy="46037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无序列表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的列表符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 flipV="1">
              <a:off x="719584" y="5300702"/>
              <a:ext cx="408038" cy="43809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MengYi\AppData\Roaming\Tencent\Users\570924408\QQ\WinTemp\RichOle\5]YN[R`$FAIKUX6W}`O{3{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809" y="2831305"/>
            <a:ext cx="2304256" cy="261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158970" y="5572106"/>
            <a:ext cx="2621280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的列表符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7591018" y="5301208"/>
            <a:ext cx="680698" cy="3016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无序列表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无序列表使用 </a:t>
            </a:r>
            <a:r>
              <a:rPr>
                <a:solidFill>
                  <a:srgbClr val="FF0000"/>
                </a:solidFill>
                <a:sym typeface="+mn-ea"/>
              </a:rPr>
              <a:t>&lt;</a:t>
            </a:r>
            <a:r>
              <a:rPr dirty="0" err="1">
                <a:solidFill>
                  <a:srgbClr val="FF0000"/>
                </a:solidFill>
                <a:sym typeface="+mn-ea"/>
              </a:rPr>
              <a:t>ul</a:t>
            </a:r>
            <a:r>
              <a:rPr>
                <a:solidFill>
                  <a:srgbClr val="FF0000"/>
                </a:solidFill>
                <a:sym typeface="+mn-ea"/>
              </a:rPr>
              <a:t>&gt; </a:t>
            </a:r>
            <a:r>
              <a:rPr lang="zh-CN" altLang="en-US">
                <a:sym typeface="+mn-ea"/>
              </a:rPr>
              <a:t>标签。每个列表项使用 </a:t>
            </a:r>
            <a:r>
              <a:rPr>
                <a:solidFill>
                  <a:srgbClr val="FF0000"/>
                </a:solidFill>
                <a:sym typeface="+mn-ea"/>
              </a:rPr>
              <a:t>&lt;li</a:t>
            </a:r>
            <a:r>
              <a:rPr smtClean="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en-US" smtClean="0">
                <a:sym typeface="+mn-ea"/>
              </a:rPr>
              <a:t>标签。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ym typeface="+mn-ea"/>
              </a:rPr>
              <a:t>每个列表项默认使用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粗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体圆点</a:t>
            </a:r>
            <a:r>
              <a:rPr lang="zh-CN" altLang="en-US" smtClean="0">
                <a:sym typeface="+mn-ea"/>
              </a:rPr>
              <a:t>进行</a:t>
            </a:r>
            <a:r>
              <a:rPr lang="zh-CN" altLang="en-US">
                <a:sym typeface="+mn-ea"/>
              </a:rPr>
              <a:t>标记</a:t>
            </a:r>
            <a:r>
              <a:rPr lang="zh-CN" altLang="en-US" smtClean="0">
                <a:sym typeface="+mn-ea"/>
              </a:rPr>
              <a:t>。</a:t>
            </a:r>
            <a:endParaRPr lang="zh-CN" altLang="en-US" smtClean="0">
              <a:sym typeface="+mn-ea"/>
            </a:endParaRPr>
          </a:p>
          <a:p>
            <a:r>
              <a:rPr lang="zh-CN" altLang="en-US">
                <a:sym typeface="+mn-ea"/>
              </a:rPr>
              <a:t>列表项内部可以使用段落、换行符、图片、链接以及其他列表</a:t>
            </a:r>
            <a:r>
              <a:rPr lang="zh-CN" altLang="en-US" smtClean="0">
                <a:sym typeface="+mn-ea"/>
              </a:rPr>
              <a:t>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29386" y="3276352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1186" y="334836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62" y="3784617"/>
            <a:ext cx="3908392" cy="236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331" y="3856627"/>
            <a:ext cx="2809459" cy="2130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62" y="3784617"/>
            <a:ext cx="3789893" cy="222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有序列表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27368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无序列表使用 </a:t>
            </a:r>
            <a:r>
              <a:rPr>
                <a:solidFill>
                  <a:srgbClr val="FF0000"/>
                </a:solidFill>
                <a:sym typeface="+mn-ea"/>
              </a:rPr>
              <a:t>&lt;</a:t>
            </a:r>
            <a:r>
              <a:rPr dirty="0" err="1">
                <a:solidFill>
                  <a:srgbClr val="FF0000"/>
                </a:solidFill>
                <a:sym typeface="+mn-ea"/>
              </a:rPr>
              <a:t>ul</a:t>
            </a:r>
            <a:r>
              <a:rPr>
                <a:solidFill>
                  <a:srgbClr val="FF0000"/>
                </a:solidFill>
                <a:sym typeface="+mn-ea"/>
              </a:rPr>
              <a:t>&gt; </a:t>
            </a:r>
            <a:r>
              <a:rPr lang="zh-CN" altLang="en-US">
                <a:sym typeface="+mn-ea"/>
              </a:rPr>
              <a:t>标签。每个列表项使用 </a:t>
            </a:r>
            <a:r>
              <a:rPr>
                <a:solidFill>
                  <a:srgbClr val="FF0000"/>
                </a:solidFill>
                <a:sym typeface="+mn-ea"/>
              </a:rPr>
              <a:t>&lt;li</a:t>
            </a:r>
            <a:r>
              <a:rPr smtClean="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en-US" smtClean="0">
                <a:sym typeface="+mn-ea"/>
              </a:rPr>
              <a:t>标签。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68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每个列表项默认使用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粗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体圆点</a:t>
            </a:r>
            <a:r>
              <a:rPr lang="zh-CN" altLang="en-US" smtClean="0">
                <a:sym typeface="+mn-ea"/>
              </a:rPr>
              <a:t>进行</a:t>
            </a:r>
            <a:r>
              <a:rPr lang="zh-CN" altLang="en-US">
                <a:sym typeface="+mn-ea"/>
              </a:rPr>
              <a:t>标记</a:t>
            </a:r>
            <a:r>
              <a:rPr lang="zh-CN" altLang="en-US" smtClean="0">
                <a:sym typeface="+mn-ea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68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列表项内部可以使用段落、换行符、图片、链接以及其他列表</a:t>
            </a:r>
            <a:r>
              <a:rPr lang="zh-CN" altLang="en-US" smtClean="0">
                <a:sym typeface="+mn-ea"/>
              </a:rPr>
              <a:t>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15" y="3856355"/>
            <a:ext cx="2781935" cy="2104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8"/>
          <p:cNvSpPr txBox="1"/>
          <p:nvPr/>
        </p:nvSpPr>
        <p:spPr>
          <a:xfrm>
            <a:off x="2029386" y="3276352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6831186" y="334836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页面效果：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网页浏览过程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lvl="1"/>
            <a:endParaRPr lang="zh-CN" altLang="en-US"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5" name="Picture 2" descr="D:\Program Files\Microsoft Office\MEDIA\CAGCAT10\j0285750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616" y="2816543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868378" y="2684780"/>
            <a:ext cx="1512416" cy="1452623"/>
          </a:xfrm>
          <a:custGeom>
            <a:avLst/>
            <a:gdLst>
              <a:gd name="T0" fmla="*/ 0 w 21600"/>
              <a:gd name="T1" fmla="*/ 0 h 21600"/>
              <a:gd name="T2" fmla="*/ 904875 w 21600"/>
              <a:gd name="T3" fmla="*/ 0 h 21600"/>
              <a:gd name="T4" fmla="*/ 1809750 w 21600"/>
              <a:gd name="T5" fmla="*/ 0 h 21600"/>
              <a:gd name="T6" fmla="*/ 1809750 w 21600"/>
              <a:gd name="T7" fmla="*/ 904875 h 21600"/>
              <a:gd name="T8" fmla="*/ 1809750 w 21600"/>
              <a:gd name="T9" fmla="*/ 1809750 h 21600"/>
              <a:gd name="T10" fmla="*/ 904875 w 21600"/>
              <a:gd name="T11" fmla="*/ 1809750 h 21600"/>
              <a:gd name="T12" fmla="*/ 0 w 21600"/>
              <a:gd name="T13" fmla="*/ 1809750 h 21600"/>
              <a:gd name="T14" fmla="*/ 0 w 21600"/>
              <a:gd name="T15" fmla="*/ 9048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</p:spPr>
        <p:txBody>
          <a:bodyPr/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2524810" y="3145155"/>
            <a:ext cx="65527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62873" y="2685669"/>
            <a:ext cx="4906639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传送给我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2873" y="3737293"/>
            <a:ext cx="4824536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传送给你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524810" y="3730193"/>
            <a:ext cx="65527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04823" y="1458913"/>
            <a:ext cx="2333625" cy="1198880"/>
          </a:xfrm>
          <a:prstGeom prst="rect">
            <a:avLst/>
          </a:prstGeom>
          <a:noFill/>
        </p:spPr>
        <p:txBody>
          <a:bodyPr>
            <a:spAutoFit/>
          </a:bodyPr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通过输入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）指定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要访问的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17498" y="4297680"/>
            <a:ext cx="2549525" cy="1198880"/>
          </a:xfrm>
          <a:prstGeom prst="rect">
            <a:avLst/>
          </a:prstGeom>
          <a:noFill/>
        </p:spPr>
        <p:txBody>
          <a:bodyPr>
            <a:spAutoFit/>
          </a:bodyPr>
          <a:p>
            <a:pP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文件，呈现出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1874057" y="1234311"/>
            <a:ext cx="3171033" cy="919252"/>
          </a:xfrm>
          <a:prstGeom prst="cloudCallout">
            <a:avLst>
              <a:gd name="adj1" fmla="val 53868"/>
              <a:gd name="adj2" fmla="val 104800"/>
            </a:avLst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3" descr="C:\Users\Yan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0" y="4036625"/>
            <a:ext cx="1720850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3960" y="4756297"/>
            <a:ext cx="1607212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网页文件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4" grpId="0" bldLvl="0" animBg="1"/>
      <p:bldP spid="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3" y="836712"/>
            <a:ext cx="4722564" cy="521970"/>
            <a:chOff x="4199253" y="1085850"/>
            <a:chExt cx="4722564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/>
                <a:t>HTML</a:t>
              </a:r>
              <a:r>
                <a:rPr lang="zh-CN" altLang="en-US" dirty="0" smtClean="0"/>
                <a:t>语法基础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3" y="5517232"/>
            <a:ext cx="4752527" cy="521970"/>
            <a:chOff x="4223793" y="5517232"/>
            <a:chExt cx="4752527" cy="52197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文件的扩展名要以</a:t>
            </a:r>
            <a:r>
              <a:rPr smtClean="0">
                <a:solidFill>
                  <a:srgbClr val="FF0000"/>
                </a:solidFill>
                <a:sym typeface="+mn-ea"/>
              </a:rPr>
              <a:t>.html</a:t>
            </a:r>
            <a:r>
              <a:rPr lang="zh-CN" altLang="en-US" smtClean="0">
                <a:sym typeface="+mn-ea"/>
              </a:rPr>
              <a:t>或者</a:t>
            </a:r>
            <a:r>
              <a:rPr smtClean="0">
                <a:solidFill>
                  <a:srgbClr val="FF0000"/>
                </a:solidFill>
                <a:sym typeface="+mn-ea"/>
              </a:rPr>
              <a:t>.</a:t>
            </a:r>
            <a:r>
              <a:rPr dirty="0" err="1" smtClean="0">
                <a:solidFill>
                  <a:srgbClr val="FF0000"/>
                </a:solidFill>
                <a:sym typeface="+mn-ea"/>
              </a:rPr>
              <a:t>htm</a:t>
            </a:r>
            <a:r>
              <a:rPr lang="zh-CN" altLang="en-US" smtClean="0">
                <a:sym typeface="+mn-ea"/>
              </a:rPr>
              <a:t>结束。</a:t>
            </a:r>
            <a:endParaRPr lang="zh-CN" altLang="en-US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文件名由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英文字母、数字或下划线</a:t>
            </a:r>
            <a:r>
              <a:rPr lang="zh-CN" altLang="en-US" smtClean="0">
                <a:sym typeface="+mn-ea"/>
              </a:rPr>
              <a:t>组成。</a:t>
            </a:r>
            <a:endParaRPr lang="zh-CN" altLang="en-US" dirty="0" smtClean="0"/>
          </a:p>
          <a:p>
            <a:r>
              <a:rPr lang="zh-CN" altLang="en-US" smtClean="0">
                <a:sym typeface="+mn-ea"/>
              </a:rPr>
              <a:t>文件名中不要包含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特殊符号</a:t>
            </a:r>
            <a:r>
              <a:rPr lang="zh-CN" altLang="en-US" smtClean="0">
                <a:sym typeface="+mn-ea"/>
              </a:rPr>
              <a:t>，比如空格、</a:t>
            </a:r>
            <a:r>
              <a:rPr smtClean="0">
                <a:sym typeface="+mn-ea"/>
              </a:rPr>
              <a:t>$</a:t>
            </a:r>
            <a:r>
              <a:rPr lang="zh-CN" altLang="en-US" smtClean="0">
                <a:sym typeface="+mn-ea"/>
              </a:rPr>
              <a:t>等，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不使用中文。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编码规范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所有的标签</a:t>
            </a:r>
            <a:r>
              <a:rPr lang="zh-CN" altLang="en-US">
                <a:solidFill>
                  <a:srgbClr val="FF0000"/>
                </a:solidFill>
              </a:rPr>
              <a:t>必须关闭</a:t>
            </a:r>
            <a:r>
              <a:rPr lang="zh-CN" altLang="en-US"/>
              <a:t>。</a:t>
            </a:r>
            <a:endParaRPr lang="zh-CN" altLang="en-US"/>
          </a:p>
          <a:p>
            <a:r>
              <a:rPr kumimoji="1" lang="zh-CN" altLang="en-US" smtClean="0">
                <a:sym typeface="+mn-ea"/>
              </a:rPr>
              <a:t>所有标签和其属性的名字都必须使用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小写</a:t>
            </a:r>
            <a:r>
              <a:rPr kumimoji="1" lang="zh-CN" altLang="en-US" smtClean="0">
                <a:sym typeface="+mn-ea"/>
              </a:rPr>
              <a:t>。</a:t>
            </a:r>
            <a:endParaRPr kumimoji="1" lang="en-US" altLang="zh-CN" dirty="0" smtClean="0"/>
          </a:p>
          <a:p>
            <a:r>
              <a:rPr kumimoji="1" lang="zh-CN" altLang="en-US" smtClean="0">
                <a:sym typeface="+mn-ea"/>
              </a:rPr>
              <a:t>所有的标签都必须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合理嵌套</a:t>
            </a:r>
            <a:r>
              <a:rPr kumimoji="1" lang="zh-CN" altLang="en-US" smtClean="0">
                <a:sym typeface="+mn-ea"/>
              </a:rPr>
              <a:t>。</a:t>
            </a:r>
            <a:endParaRPr kumimoji="1" lang="en-US" altLang="zh-CN" dirty="0" smtClean="0"/>
          </a:p>
          <a:p>
            <a:r>
              <a:rPr kumimoji="1" lang="zh-CN" altLang="en-US">
                <a:sym typeface="+mn-ea"/>
              </a:rPr>
              <a:t>所有的属性</a:t>
            </a:r>
            <a:r>
              <a:rPr kumimoji="1" lang="zh-CN" altLang="en-US">
                <a:solidFill>
                  <a:srgbClr val="FF0000"/>
                </a:solidFill>
                <a:sym typeface="+mn-ea"/>
              </a:rPr>
              <a:t>必须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赋值</a:t>
            </a:r>
            <a:r>
              <a:rPr kumimoji="1" lang="zh-CN" altLang="en-US" smtClean="0">
                <a:sym typeface="+mn-ea"/>
              </a:rPr>
              <a:t>，所有的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属性值</a:t>
            </a:r>
            <a:r>
              <a:rPr kumimoji="1" lang="zh-CN" altLang="en-US" smtClean="0">
                <a:sym typeface="+mn-ea"/>
              </a:rPr>
              <a:t>必须用</a:t>
            </a:r>
            <a:r>
              <a:rPr kumimoji="1" lang="zh-CN" altLang="en-US" smtClean="0">
                <a:solidFill>
                  <a:srgbClr val="FF0000"/>
                </a:solidFill>
                <a:sym typeface="+mn-ea"/>
              </a:rPr>
              <a:t>引号</a:t>
            </a:r>
            <a:r>
              <a:rPr kumimoji="1" lang="zh-CN" altLang="en-US" smtClean="0">
                <a:sym typeface="+mn-ea"/>
              </a:rPr>
              <a:t>括起来</a:t>
            </a:r>
            <a:r>
              <a:rPr kumimoji="1" lang="zh-CN" altLang="en-US">
                <a:sym typeface="+mn-ea"/>
              </a:rPr>
              <a:t>。</a:t>
            </a:r>
            <a:endParaRPr kumimoji="1" lang="en-US" altLang="zh-CN" dirty="0"/>
          </a:p>
          <a:p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67" y="4119933"/>
            <a:ext cx="3853568" cy="42976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35" y="4103475"/>
            <a:ext cx="1944216" cy="4590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乘号 8"/>
          <p:cNvSpPr/>
          <p:nvPr/>
        </p:nvSpPr>
        <p:spPr>
          <a:xfrm>
            <a:off x="7031425" y="4553444"/>
            <a:ext cx="1404925" cy="1827197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3160400" y="4549699"/>
            <a:ext cx="1404925" cy="1827196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148580"/>
          </a:xfrm>
        </p:spPr>
        <p:txBody>
          <a:bodyPr>
            <a:normAutofit/>
          </a:bodyPr>
          <a:p>
            <a:r>
              <a:rPr lang="zh-CN" altLang="en-US" smtClean="0">
                <a:sym typeface="+mn-ea"/>
              </a:rPr>
              <a:t>理解网页文件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请求过程</a:t>
            </a:r>
            <a:r>
              <a:rPr lang="zh-CN" altLang="en-US" smtClean="0">
                <a:sym typeface="+mn-ea"/>
              </a:rPr>
              <a:t>和浏览器“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解释</a:t>
            </a:r>
            <a:r>
              <a:rPr lang="zh-CN" altLang="en-US" smtClean="0">
                <a:sym typeface="+mn-ea"/>
              </a:rPr>
              <a:t>”文件</a:t>
            </a:r>
            <a:endParaRPr lang="en-US" altLang="zh-CN" dirty="0" smtClean="0"/>
          </a:p>
          <a:p>
            <a:r>
              <a:rPr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基础语法，三要素“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词汇、语法、语义</a:t>
            </a:r>
            <a:r>
              <a:rPr lang="zh-CN" altLang="en-US" smtClean="0">
                <a:sym typeface="+mn-ea"/>
              </a:rPr>
              <a:t>”</a:t>
            </a:r>
            <a:endParaRPr lang="zh-CN" altLang="en-US" smtClean="0"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网页文件结构和单双标签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mtClean="0">
                <a:sym typeface="+mn-ea"/>
              </a:rPr>
              <a:t>段落标签</a:t>
            </a:r>
            <a:r>
              <a:rPr smtClean="0">
                <a:sym typeface="+mn-ea"/>
              </a:rPr>
              <a:t>&lt;p&gt;</a:t>
            </a:r>
            <a:r>
              <a:rPr lang="zh-CN" altLang="en-US" smtClean="0">
                <a:sym typeface="+mn-ea"/>
              </a:rPr>
              <a:t>和标题标签</a:t>
            </a:r>
            <a:r>
              <a:rPr smtClean="0">
                <a:sym typeface="+mn-ea"/>
              </a:rPr>
              <a:t>&lt;h1&gt;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图片标签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img</a:t>
            </a:r>
            <a:r>
              <a:rPr smtClean="0">
                <a:sym typeface="+mn-ea"/>
              </a:rPr>
              <a:t>&gt; </a:t>
            </a:r>
            <a:r>
              <a:rPr dirty="0" err="1" smtClean="0">
                <a:sym typeface="+mn-ea"/>
              </a:rPr>
              <a:t>src</a:t>
            </a:r>
            <a:r>
              <a:rPr lang="zh-CN" altLang="en-US" smtClean="0">
                <a:sym typeface="+mn-ea"/>
              </a:rPr>
              <a:t>相对路径</a:t>
            </a:r>
            <a:r>
              <a:rPr lang="zh-CN" altLang="en-US">
                <a:sym typeface="+mn-ea"/>
              </a:rPr>
              <a:t>和</a:t>
            </a:r>
            <a:r>
              <a:rPr lang="zh-CN" altLang="en-US" smtClean="0">
                <a:sym typeface="+mn-ea"/>
              </a:rPr>
              <a:t>绝对路径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超链接标签</a:t>
            </a:r>
            <a:r>
              <a:rPr smtClean="0">
                <a:sym typeface="+mn-ea"/>
              </a:rPr>
              <a:t>&lt;a&gt;</a:t>
            </a:r>
            <a:r>
              <a:rPr lang="zh-CN" altLang="en-US" smtClean="0">
                <a:sym typeface="+mn-ea"/>
              </a:rPr>
              <a:t>、有序列表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ol</a:t>
            </a:r>
            <a:r>
              <a:rPr smtClean="0">
                <a:sym typeface="+mn-ea"/>
              </a:rPr>
              <a:t>&gt;</a:t>
            </a:r>
            <a:r>
              <a:rPr lang="zh-CN" altLang="en-US" smtClean="0">
                <a:sym typeface="+mn-ea"/>
              </a:rPr>
              <a:t>、无序列表</a:t>
            </a:r>
            <a:r>
              <a:rPr smtClean="0">
                <a:sym typeface="+mn-ea"/>
              </a:rPr>
              <a:t>&lt;</a:t>
            </a:r>
            <a:r>
              <a:rPr dirty="0" err="1" smtClean="0">
                <a:sym typeface="+mn-ea"/>
              </a:rPr>
              <a:t>ul</a:t>
            </a:r>
            <a:r>
              <a:rPr smtClean="0">
                <a:sym typeface="+mn-ea"/>
              </a:rPr>
              <a:t>&gt;</a:t>
            </a:r>
            <a:endParaRPr lang="en-US" altLang="zh-CN" dirty="0" smtClean="0"/>
          </a:p>
          <a:p>
            <a:r>
              <a:rPr lang="zh-CN" altLang="en-US" smtClean="0">
                <a:sym typeface="+mn-ea"/>
              </a:rPr>
              <a:t>注意事项和编码规范</a:t>
            </a:r>
            <a:endParaRPr lang="en-US" altLang="zh-CN" dirty="0" smtClean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网页文件与网页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890135"/>
          </a:xfrm>
        </p:spPr>
        <p:txBody>
          <a:bodyPr>
            <a:normAutofit lnSpcReduction="10000"/>
          </a:bodyPr>
          <a:p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网页文件</a:t>
            </a:r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 bwMode="auto">
          <a:xfrm>
            <a:off x="695325" y="1876425"/>
            <a:ext cx="6422390" cy="4171950"/>
          </a:xfrm>
          <a:noFill/>
          <a:ln w="12700">
            <a:solidFill>
              <a:srgbClr val="FF6F0D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pPr marL="0" indent="0" fontAlgn="auto">
              <a:lnSpc>
                <a:spcPct val="13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&lt;!DOCTYPE html&gt;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 smtClean="0">
                <a:latin typeface="+mn-lt"/>
                <a:ea typeface="+mn-ea"/>
              </a:rPr>
              <a:t>&lt;</a:t>
            </a:r>
            <a:r>
              <a:rPr lang="en-US" altLang="zh-CN" sz="10400" dirty="0">
                <a:latin typeface="+mn-lt"/>
                <a:ea typeface="+mn-ea"/>
              </a:rPr>
              <a:t>html&gt;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&lt;head</a:t>
            </a:r>
            <a:r>
              <a:rPr lang="en-US" altLang="zh-CN" sz="10400" dirty="0" smtClean="0">
                <a:latin typeface="+mn-lt"/>
                <a:ea typeface="+mn-ea"/>
              </a:rPr>
              <a:t>&gt;</a:t>
            </a:r>
            <a:endParaRPr lang="en-US" altLang="zh-CN" sz="10400" dirty="0" smtClean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</a:t>
            </a:r>
            <a:r>
              <a:rPr lang="en-US" altLang="zh-CN" sz="10400" dirty="0" smtClean="0">
                <a:latin typeface="+mn-lt"/>
                <a:ea typeface="+mn-ea"/>
              </a:rPr>
              <a:t>           </a:t>
            </a:r>
            <a:r>
              <a:rPr lang="en-US" altLang="zh-CN" sz="10400" dirty="0" smtClean="0"/>
              <a:t>&lt;</a:t>
            </a:r>
            <a:r>
              <a:rPr lang="en-US" altLang="zh-CN" sz="10400" dirty="0"/>
              <a:t>meta charset="utf-8"/&gt;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	&lt;title&gt;</a:t>
            </a:r>
            <a:r>
              <a:rPr lang="zh-CN" altLang="en-US" sz="10400" dirty="0">
                <a:latin typeface="+mn-lt"/>
                <a:ea typeface="+mn-ea"/>
              </a:rPr>
              <a:t>网页文件</a:t>
            </a:r>
            <a:r>
              <a:rPr lang="en-US" altLang="zh-CN" sz="10400" dirty="0">
                <a:latin typeface="+mn-lt"/>
                <a:ea typeface="+mn-ea"/>
              </a:rPr>
              <a:t>&lt;/title</a:t>
            </a:r>
            <a:r>
              <a:rPr lang="en-US" altLang="zh-CN" sz="10400" dirty="0" smtClean="0">
                <a:latin typeface="+mn-lt"/>
                <a:ea typeface="+mn-ea"/>
              </a:rPr>
              <a:t>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&lt;/head&gt;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&lt;body&gt;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    </a:t>
            </a:r>
            <a:r>
              <a:rPr lang="en-US" altLang="zh-CN" sz="10400" dirty="0" smtClean="0">
                <a:latin typeface="+mn-lt"/>
                <a:ea typeface="+mn-ea"/>
              </a:rPr>
              <a:t>	&lt;</a:t>
            </a:r>
            <a:r>
              <a:rPr lang="en-US" altLang="zh-CN" sz="10400" dirty="0">
                <a:latin typeface="+mn-lt"/>
                <a:ea typeface="+mn-ea"/>
              </a:rPr>
              <a:t>h1&gt;</a:t>
            </a:r>
            <a:r>
              <a:rPr lang="zh-CN" altLang="en-US" sz="10400" dirty="0">
                <a:latin typeface="+mn-lt"/>
                <a:ea typeface="+mn-ea"/>
              </a:rPr>
              <a:t>这是第一个网页</a:t>
            </a:r>
            <a:r>
              <a:rPr lang="en-US" altLang="zh-CN" sz="10400" dirty="0">
                <a:latin typeface="+mn-lt"/>
                <a:ea typeface="+mn-ea"/>
              </a:rPr>
              <a:t>&lt;/h1&gt;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    &lt;/body&gt;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0400" dirty="0">
                <a:latin typeface="+mn-lt"/>
                <a:ea typeface="+mn-ea"/>
              </a:rPr>
              <a:t>&lt;/html&gt;</a:t>
            </a:r>
            <a:endParaRPr lang="en-US" altLang="zh-CN" sz="10400" dirty="0">
              <a:latin typeface="+mn-lt"/>
              <a:ea typeface="+mn-ea"/>
            </a:endParaRPr>
          </a:p>
          <a:p>
            <a:pPr marL="0" indent="0">
              <a:buFontTx/>
              <a:buNone/>
            </a:pPr>
            <a:endParaRPr lang="zh-CN" altLang="en-US" dirty="0" smtClean="0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7396738" y="2311401"/>
            <a:ext cx="43354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通过浏览器看到的“网页”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232" y="3254286"/>
            <a:ext cx="4299671" cy="276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89013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浏览器中看到的网页实质为：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网页文件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网页文件</a:t>
            </a:r>
            <a:endParaRPr lang="en-US" altLang="zh-CN" dirty="0" smtClean="0"/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文本文件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扩展名为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.html</a:t>
            </a:r>
            <a:r>
              <a:rPr lang="zh-CN" altLang="en-US">
                <a:sym typeface="+mn-ea"/>
              </a:rPr>
              <a:t>或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.htm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文件内容为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HTML代码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文本内容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99253" y="836712"/>
            <a:ext cx="4722564" cy="521970"/>
            <a:chOff x="4199253" y="1085850"/>
            <a:chExt cx="4722564" cy="521970"/>
          </a:xfrm>
        </p:grpSpPr>
        <p:sp>
          <p:nvSpPr>
            <p:cNvPr id="19" name="等腰三角形 18"/>
            <p:cNvSpPr/>
            <p:nvPr/>
          </p:nvSpPr>
          <p:spPr>
            <a:xfrm rot="5400000" flipH="1">
              <a:off x="4179258" y="1107751"/>
              <a:ext cx="519430" cy="47943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8"/>
            <p:cNvSpPr txBox="1"/>
            <p:nvPr/>
          </p:nvSpPr>
          <p:spPr>
            <a:xfrm>
              <a:off x="5043210" y="1085850"/>
              <a:ext cx="387860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理解网页文件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99253" y="2395198"/>
            <a:ext cx="7369354" cy="523240"/>
            <a:chOff x="4199253" y="2780928"/>
            <a:chExt cx="7369354" cy="523240"/>
          </a:xfrm>
        </p:grpSpPr>
        <p:sp>
          <p:nvSpPr>
            <p:cNvPr id="22" name="文本框 19"/>
            <p:cNvSpPr txBox="1"/>
            <p:nvPr/>
          </p:nvSpPr>
          <p:spPr>
            <a:xfrm>
              <a:off x="5043210" y="2780928"/>
              <a:ext cx="652539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段落标签和标题标签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4179258" y="2802829"/>
              <a:ext cx="519430" cy="47943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9253" y="3175711"/>
            <a:ext cx="6289270" cy="523240"/>
            <a:chOff x="4199253" y="3645024"/>
            <a:chExt cx="6289270" cy="523240"/>
          </a:xfrm>
        </p:grpSpPr>
        <p:sp>
          <p:nvSpPr>
            <p:cNvPr id="25" name="文本框 20"/>
            <p:cNvSpPr txBox="1"/>
            <p:nvPr/>
          </p:nvSpPr>
          <p:spPr>
            <a:xfrm>
              <a:off x="5043210" y="3645024"/>
              <a:ext cx="5445313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图片标签、相对路径和绝对路径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4179258" y="3666925"/>
              <a:ext cx="519430" cy="479439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99253" y="3956224"/>
            <a:ext cx="6073211" cy="523220"/>
            <a:chOff x="4199253" y="4653136"/>
            <a:chExt cx="6073211" cy="523220"/>
          </a:xfrm>
        </p:grpSpPr>
        <p:sp>
          <p:nvSpPr>
            <p:cNvPr id="29" name="文本框 21"/>
            <p:cNvSpPr txBox="1"/>
            <p:nvPr/>
          </p:nvSpPr>
          <p:spPr>
            <a:xfrm>
              <a:off x="5043210" y="4653136"/>
              <a:ext cx="5229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超链接标签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9253" y="1615955"/>
            <a:ext cx="7196971" cy="521970"/>
            <a:chOff x="4199253" y="1898918"/>
            <a:chExt cx="7196971" cy="521970"/>
          </a:xfrm>
        </p:grpSpPr>
        <p:sp>
          <p:nvSpPr>
            <p:cNvPr id="33" name="等腰三角形 32"/>
            <p:cNvSpPr/>
            <p:nvPr/>
          </p:nvSpPr>
          <p:spPr>
            <a:xfrm rot="5400000" flipH="1">
              <a:off x="4179258" y="1918914"/>
              <a:ext cx="519430" cy="47943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43210" y="1898918"/>
              <a:ext cx="63530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>
                  <a:solidFill>
                    <a:srgbClr val="FF0000"/>
                  </a:solidFill>
                </a:rPr>
                <a:t>HTML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语法基础</a:t>
              </a:r>
              <a:endParaRPr lang="zh-CN" alt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23792" y="5517232"/>
            <a:ext cx="4752528" cy="523240"/>
            <a:chOff x="4223792" y="5517232"/>
            <a:chExt cx="4752528" cy="523240"/>
          </a:xfrm>
        </p:grpSpPr>
        <p:sp>
          <p:nvSpPr>
            <p:cNvPr id="35" name="文本框 21"/>
            <p:cNvSpPr txBox="1"/>
            <p:nvPr/>
          </p:nvSpPr>
          <p:spPr>
            <a:xfrm>
              <a:off x="5097713" y="5517232"/>
              <a:ext cx="3878607" cy="52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注意事项与编码规范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等腰三角形 35"/>
            <p:cNvSpPr/>
            <p:nvPr/>
          </p:nvSpPr>
          <p:spPr>
            <a:xfrm rot="5400000" flipH="1">
              <a:off x="4203797" y="5539133"/>
              <a:ext cx="519430" cy="479439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223792" y="4736717"/>
            <a:ext cx="6264731" cy="523220"/>
            <a:chOff x="4199253" y="4653136"/>
            <a:chExt cx="6264731" cy="523220"/>
          </a:xfrm>
        </p:grpSpPr>
        <p:sp>
          <p:nvSpPr>
            <p:cNvPr id="38" name="文本框 21"/>
            <p:cNvSpPr txBox="1"/>
            <p:nvPr/>
          </p:nvSpPr>
          <p:spPr>
            <a:xfrm>
              <a:off x="5043210" y="4653136"/>
              <a:ext cx="54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有序列表标签和无序列表标签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/>
          </p:nvSpPr>
          <p:spPr>
            <a:xfrm rot="5400000" flipH="1">
              <a:off x="4179258" y="4675037"/>
              <a:ext cx="519430" cy="479439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smtClean="0">
                <a:sym typeface="+mn-ea"/>
              </a:rPr>
              <a:t>HTML</a:t>
            </a:r>
            <a:r>
              <a:rPr lang="zh-CN" altLang="en-US" smtClean="0">
                <a:sym typeface="+mn-ea"/>
              </a:rPr>
              <a:t>：</a:t>
            </a:r>
            <a:r>
              <a:rPr smtClean="0">
                <a:solidFill>
                  <a:srgbClr val="FF0000"/>
                </a:solidFill>
                <a:sym typeface="+mn-ea"/>
              </a:rPr>
              <a:t>H</a:t>
            </a:r>
            <a:r>
              <a:rPr smtClean="0">
                <a:sym typeface="+mn-ea"/>
              </a:rPr>
              <a:t>yper </a:t>
            </a:r>
            <a:r>
              <a:rPr smtClean="0">
                <a:solidFill>
                  <a:srgbClr val="FF0000"/>
                </a:solidFill>
                <a:sym typeface="+mn-ea"/>
              </a:rPr>
              <a:t>T</a:t>
            </a:r>
            <a:r>
              <a:rPr smtClean="0">
                <a:sym typeface="+mn-ea"/>
              </a:rPr>
              <a:t>ext </a:t>
            </a:r>
            <a:r>
              <a:rPr smtClean="0">
                <a:solidFill>
                  <a:srgbClr val="FF0000"/>
                </a:solidFill>
                <a:sym typeface="+mn-ea"/>
              </a:rPr>
              <a:t>M</a:t>
            </a:r>
            <a:r>
              <a:rPr smtClean="0">
                <a:sym typeface="+mn-ea"/>
              </a:rPr>
              <a:t>arkup </a:t>
            </a:r>
            <a:r>
              <a:rPr smtClean="0">
                <a:solidFill>
                  <a:srgbClr val="FF0000"/>
                </a:solidFill>
                <a:sym typeface="+mn-ea"/>
              </a:rPr>
              <a:t>L</a:t>
            </a:r>
            <a:r>
              <a:rPr smtClean="0">
                <a:sym typeface="+mn-ea"/>
              </a:rPr>
              <a:t>anguage</a:t>
            </a:r>
            <a:endParaRPr smtClean="0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超文本标记语言</a:t>
            </a:r>
            <a:endParaRPr lang="zh-CN" altLang="en-US" smtClean="0">
              <a:sym typeface="+mn-ea"/>
            </a:endParaRPr>
          </a:p>
          <a:p>
            <a:r>
              <a:rPr dirty="0"/>
              <a:t>HTML</a:t>
            </a:r>
            <a:r>
              <a:rPr lang="zh-CN" altLang="en-US" dirty="0"/>
              <a:t>不是一种编程语言，而是一种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zh-CN" altLang="en-US" dirty="0"/>
              <a:t>。标记语言是一套标标签，</a:t>
            </a:r>
            <a:r>
              <a:rPr dirty="0"/>
              <a:t>HTML</a:t>
            </a:r>
            <a:r>
              <a:rPr lang="zh-CN" altLang="en-US" dirty="0"/>
              <a:t>使用标记标签来描述网页。</a:t>
            </a:r>
            <a:endParaRPr lang="zh-CN" altLang="en-US" dirty="0"/>
          </a:p>
          <a:p>
            <a:pPr lvl="1"/>
            <a:endParaRPr lang="zh-CN" altLang="en-US"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928" y="2040025"/>
            <a:ext cx="995363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42" y="2004126"/>
            <a:ext cx="1269692" cy="117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95" y="1670389"/>
            <a:ext cx="5838534" cy="13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59136" y="1052736"/>
            <a:ext cx="14810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 smtClean="0"/>
              <a:t>HTML</a:t>
            </a:r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语言三要素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学习</a:t>
            </a:r>
            <a:r>
              <a:t>HTML</a:t>
            </a:r>
            <a:r>
              <a:rPr lang="zh-CN" altLang="en-US"/>
              <a:t>语言的三个要点</a:t>
            </a:r>
            <a:endParaRPr lang="zh-CN" altLang="en-US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词汇</a:t>
            </a:r>
            <a:r>
              <a:rPr lang="zh-CN" altLang="en-US"/>
              <a:t>（标签）</a:t>
            </a:r>
            <a:endParaRPr lang="zh-CN" altLang="en-US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语法</a:t>
            </a:r>
            <a:r>
              <a:rPr lang="zh-CN" altLang="en-US"/>
              <a:t>（标签的使用规定）</a:t>
            </a:r>
            <a:endParaRPr lang="zh-CN" altLang="en-US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语义</a:t>
            </a:r>
            <a:r>
              <a:rPr lang="zh-CN" altLang="en-US"/>
              <a:t>（浏览器</a:t>
            </a:r>
            <a:r>
              <a:t>“</a:t>
            </a:r>
            <a:r>
              <a:rPr lang="zh-CN" altLang="en-US"/>
              <a:t>理解</a:t>
            </a:r>
            <a:r>
              <a:t>”</a:t>
            </a:r>
            <a:r>
              <a:rPr lang="zh-CN" altLang="en-US"/>
              <a:t>的标签含义）</a:t>
            </a:r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242" y="4077072"/>
            <a:ext cx="1610374" cy="210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4618</Words>
  <Application>WPS 演示</Application>
  <PresentationFormat>自定义</PresentationFormat>
  <Paragraphs>715</Paragraphs>
  <Slides>44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Wingdings</vt:lpstr>
      <vt:lpstr>Courier New</vt:lpstr>
      <vt:lpstr>Calibri</vt:lpstr>
      <vt:lpstr>Arial Unicode MS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  <vt:lpstr>网页浏览过程</vt:lpstr>
      <vt:lpstr>网页文件与网页</vt:lpstr>
      <vt:lpstr>网页文件</vt:lpstr>
      <vt:lpstr>PowerPoint 演示文稿</vt:lpstr>
      <vt:lpstr>HTML简介</vt:lpstr>
      <vt:lpstr>HTML语言三要素</vt:lpstr>
      <vt:lpstr>常用HTML标签</vt:lpstr>
      <vt:lpstr>HTML基本结构</vt:lpstr>
      <vt:lpstr>HTML基本结构</vt:lpstr>
      <vt:lpstr>标签分类</vt:lpstr>
      <vt:lpstr>思考</vt:lpstr>
      <vt:lpstr>HTML元素</vt:lpstr>
      <vt:lpstr>标签书写规范</vt:lpstr>
      <vt:lpstr>标签属性</vt:lpstr>
      <vt:lpstr>PowerPoint 演示文稿</vt:lpstr>
      <vt:lpstr>网页元素</vt:lpstr>
      <vt:lpstr>网页元素</vt:lpstr>
      <vt:lpstr>网页元素</vt:lpstr>
      <vt:lpstr>标题和段落</vt:lpstr>
      <vt:lpstr>标题标签</vt:lpstr>
      <vt:lpstr>段落标签</vt:lpstr>
      <vt:lpstr>PowerPoint 演示文稿</vt:lpstr>
      <vt:lpstr>图片</vt:lpstr>
      <vt:lpstr>图片标签</vt:lpstr>
      <vt:lpstr>图片路径</vt:lpstr>
      <vt:lpstr>图片路径</vt:lpstr>
      <vt:lpstr>注意事项</vt:lpstr>
      <vt:lpstr>PowerPoint 演示文稿</vt:lpstr>
      <vt:lpstr>超链接</vt:lpstr>
      <vt:lpstr>超链接</vt:lpstr>
      <vt:lpstr>超链接属性</vt:lpstr>
      <vt:lpstr>超链接</vt:lpstr>
      <vt:lpstr>PowerPoint 演示文稿</vt:lpstr>
      <vt:lpstr>列表</vt:lpstr>
      <vt:lpstr>无序列表</vt:lpstr>
      <vt:lpstr>有序列表</vt:lpstr>
      <vt:lpstr>PowerPoint 演示文稿</vt:lpstr>
      <vt:lpstr>注意事项</vt:lpstr>
      <vt:lpstr>编码规范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Administrator</cp:lastModifiedBy>
  <cp:revision>639</cp:revision>
  <dcterms:created xsi:type="dcterms:W3CDTF">2014-10-16T08:35:00Z</dcterms:created>
  <dcterms:modified xsi:type="dcterms:W3CDTF">2018-02-24T05:53:39Z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