
<file path=[Content_Types].xml><?xml version="1.0" encoding="utf-8"?>
<Types xmlns="http://schemas.openxmlformats.org/package/2006/content-types"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447" r:id="rId3"/>
    <p:sldId id="448" r:id="rId4"/>
    <p:sldId id="584" r:id="rId5"/>
    <p:sldId id="590" r:id="rId6"/>
    <p:sldId id="591" r:id="rId8"/>
    <p:sldId id="593" r:id="rId9"/>
    <p:sldId id="634" r:id="rId10"/>
    <p:sldId id="597" r:id="rId11"/>
    <p:sldId id="594" r:id="rId12"/>
    <p:sldId id="595" r:id="rId13"/>
    <p:sldId id="599" r:id="rId14"/>
    <p:sldId id="635" r:id="rId15"/>
    <p:sldId id="636" r:id="rId16"/>
    <p:sldId id="605" r:id="rId17"/>
    <p:sldId id="616" r:id="rId18"/>
    <p:sldId id="608" r:id="rId19"/>
    <p:sldId id="618" r:id="rId20"/>
    <p:sldId id="637" r:id="rId21"/>
    <p:sldId id="638" r:id="rId22"/>
    <p:sldId id="639" r:id="rId23"/>
    <p:sldId id="619" r:id="rId24"/>
    <p:sldId id="640" r:id="rId25"/>
    <p:sldId id="620" r:id="rId26"/>
    <p:sldId id="621" r:id="rId27"/>
    <p:sldId id="641" r:id="rId28"/>
    <p:sldId id="642" r:id="rId29"/>
    <p:sldId id="645" r:id="rId30"/>
    <p:sldId id="646" r:id="rId31"/>
    <p:sldId id="623" r:id="rId32"/>
    <p:sldId id="609" r:id="rId33"/>
    <p:sldId id="647" r:id="rId34"/>
    <p:sldId id="648" r:id="rId35"/>
    <p:sldId id="654" r:id="rId36"/>
    <p:sldId id="655" r:id="rId37"/>
    <p:sldId id="656" r:id="rId38"/>
    <p:sldId id="625" r:id="rId39"/>
    <p:sldId id="652" r:id="rId40"/>
    <p:sldId id="653" r:id="rId41"/>
    <p:sldId id="657" r:id="rId42"/>
    <p:sldId id="659" r:id="rId43"/>
    <p:sldId id="658" r:id="rId44"/>
  </p:sldIdLst>
  <p:sldSz cx="12190095" cy="6859270"/>
  <p:notesSz cx="6858000" cy="9144000"/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B050"/>
    <a:srgbClr val="00B0F0"/>
    <a:srgbClr val="FDCD5F"/>
    <a:srgbClr val="55C1E7"/>
    <a:srgbClr val="93B784"/>
    <a:srgbClr val="1B90A2"/>
    <a:srgbClr val="A6A6A6"/>
    <a:srgbClr val="595E64"/>
    <a:srgbClr val="4FCC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94" autoAdjust="0"/>
    <p:restoredTop sz="94238" autoAdjust="0"/>
  </p:normalViewPr>
  <p:slideViewPr>
    <p:cSldViewPr snapToGrid="0" showGuides="1">
      <p:cViewPr>
        <p:scale>
          <a:sx n="66" d="100"/>
          <a:sy n="66" d="100"/>
        </p:scale>
        <p:origin x="-978" y="-120"/>
      </p:cViewPr>
      <p:guideLst>
        <p:guide orient="horz" pos="900"/>
        <p:guide pos="4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E0BC6-38A4-47D2-A16E-1969BFB3BA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11FDB-DAD7-4D52-9BAA-09527333435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802" y="1122623"/>
            <a:ext cx="9142810" cy="2388153"/>
          </a:xfrm>
        </p:spPr>
        <p:txBody>
          <a:bodyPr anchor="b"/>
          <a:lstStyle>
            <a:lvl1pPr algn="ctr">
              <a:defRPr sz="71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802" y="3602872"/>
            <a:ext cx="9142810" cy="1656145"/>
          </a:xfrm>
        </p:spPr>
        <p:txBody>
          <a:bodyPr/>
          <a:lstStyle>
            <a:lvl1pPr marL="0" indent="0" algn="ctr">
              <a:buNone/>
              <a:defRPr sz="2900"/>
            </a:lvl1pPr>
            <a:lvl2pPr marL="544195" indent="0" algn="ctr">
              <a:buNone/>
              <a:defRPr sz="2400"/>
            </a:lvl2pPr>
            <a:lvl3pPr marL="1088390" indent="0" algn="ctr">
              <a:buNone/>
              <a:defRPr sz="2100"/>
            </a:lvl3pPr>
            <a:lvl4pPr marL="1632585" indent="0" algn="ctr">
              <a:buNone/>
              <a:defRPr sz="1900"/>
            </a:lvl4pPr>
            <a:lvl5pPr marL="2176780" indent="0" algn="ctr">
              <a:buNone/>
              <a:defRPr sz="1900"/>
            </a:lvl5pPr>
            <a:lvl6pPr marL="2720975" indent="0" algn="ctr">
              <a:buNone/>
              <a:defRPr sz="1900"/>
            </a:lvl6pPr>
            <a:lvl7pPr marL="3265805" indent="0" algn="ctr">
              <a:buNone/>
              <a:defRPr sz="1900"/>
            </a:lvl7pPr>
            <a:lvl8pPr marL="3810000" indent="0" algn="ctr">
              <a:buNone/>
              <a:defRPr sz="1900"/>
            </a:lvl8pPr>
            <a:lvl9pPr marL="4354195" indent="0" algn="ctr">
              <a:buNone/>
              <a:defRPr sz="19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5" y="365209"/>
            <a:ext cx="2628558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092" y="365209"/>
            <a:ext cx="7733293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>
            <a:fillRect/>
          </a:stretch>
        </p:blipFill>
        <p:spPr>
          <a:xfrm>
            <a:off x="-5882" y="6315176"/>
            <a:ext cx="12190413" cy="5444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>
            <a:fillRect/>
          </a:stretch>
        </p:blipFill>
        <p:spPr>
          <a:xfrm>
            <a:off x="0" y="0"/>
            <a:ext cx="12191614" cy="73913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>
            <a:fillRect/>
          </a:stretch>
        </p:blipFill>
        <p:spPr>
          <a:xfrm>
            <a:off x="0" y="6315176"/>
            <a:ext cx="12191614" cy="544412"/>
          </a:xfrm>
          <a:prstGeom prst="rect">
            <a:avLst/>
          </a:prstGeom>
        </p:spPr>
      </p:pic>
      <p:grpSp>
        <p:nvGrpSpPr>
          <p:cNvPr id="9" name="组合 8"/>
          <p:cNvGrpSpPr/>
          <p:nvPr userDrawn="1"/>
        </p:nvGrpSpPr>
        <p:grpSpPr>
          <a:xfrm>
            <a:off x="694668" y="134576"/>
            <a:ext cx="465339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0" name="等腰三角形 9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1231432" y="72394"/>
            <a:ext cx="10515266" cy="62559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>
            <a:fillRect/>
          </a:stretch>
        </p:blipFill>
        <p:spPr>
          <a:xfrm>
            <a:off x="0" y="0"/>
            <a:ext cx="12190413" cy="73913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>
            <a:fillRect/>
          </a:stretch>
        </p:blipFill>
        <p:spPr>
          <a:xfrm>
            <a:off x="0" y="6315176"/>
            <a:ext cx="12190413" cy="544412"/>
          </a:xfrm>
          <a:prstGeom prst="rect">
            <a:avLst/>
          </a:prstGeom>
        </p:spPr>
      </p:pic>
      <p:grpSp>
        <p:nvGrpSpPr>
          <p:cNvPr id="9" name="组合 8"/>
          <p:cNvGrpSpPr/>
          <p:nvPr userDrawn="1"/>
        </p:nvGrpSpPr>
        <p:grpSpPr>
          <a:xfrm>
            <a:off x="694599" y="134576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0" name="等腰三角形 9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1231310" y="72394"/>
            <a:ext cx="10514231" cy="62559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41" y="1710134"/>
            <a:ext cx="10514231" cy="2853398"/>
          </a:xfrm>
        </p:spPr>
        <p:txBody>
          <a:bodyPr anchor="b"/>
          <a:lstStyle>
            <a:lvl1pPr>
              <a:defRPr sz="71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741" y="4590527"/>
            <a:ext cx="10514231" cy="1500534"/>
          </a:xfrm>
        </p:spPr>
        <p:txBody>
          <a:bodyPr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54419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8839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63258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1767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272097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26580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38100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35419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091" y="1826048"/>
            <a:ext cx="5180926" cy="4352346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396" y="1826048"/>
            <a:ext cx="518092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365211"/>
            <a:ext cx="10514231" cy="132587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680" y="1681552"/>
            <a:ext cx="5157115" cy="824103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680" y="2505655"/>
            <a:ext cx="5157115" cy="3685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1397" y="1681552"/>
            <a:ext cx="5182513" cy="824103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1397" y="2505655"/>
            <a:ext cx="5182513" cy="3685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>
            <a:fillRect/>
          </a:stretch>
        </p:blipFill>
        <p:spPr>
          <a:xfrm>
            <a:off x="0" y="0"/>
            <a:ext cx="12190413" cy="73913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>
            <a:fillRect/>
          </a:stretch>
        </p:blipFill>
        <p:spPr>
          <a:xfrm>
            <a:off x="0" y="6315176"/>
            <a:ext cx="12190413" cy="544412"/>
          </a:xfrm>
          <a:prstGeom prst="rect">
            <a:avLst/>
          </a:prstGeom>
        </p:spPr>
      </p:pic>
      <p:grpSp>
        <p:nvGrpSpPr>
          <p:cNvPr id="7" name="组合 6"/>
          <p:cNvGrpSpPr/>
          <p:nvPr userDrawn="1"/>
        </p:nvGrpSpPr>
        <p:grpSpPr>
          <a:xfrm>
            <a:off x="694599" y="141307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8" name="等腰三角形 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231310" y="147324"/>
            <a:ext cx="10514231" cy="62559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2" name="内容占位符 2"/>
          <p:cNvSpPr>
            <a:spLocks noGrp="1"/>
          </p:cNvSpPr>
          <p:nvPr>
            <p:ph sz="half" idx="1"/>
          </p:nvPr>
        </p:nvSpPr>
        <p:spPr>
          <a:xfrm>
            <a:off x="638895" y="1086137"/>
            <a:ext cx="11106646" cy="4875092"/>
          </a:xfrm>
        </p:spPr>
        <p:txBody>
          <a:bodyPr/>
          <a:lstStyle>
            <a:lvl1pPr marL="272415" indent="-381635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l"/>
              <a:defRPr kumimoji="0" lang="en-US" altLang="zh-CN" sz="2800" b="0" i="0" u="none" strike="noStrike" kern="0" cap="none" spc="0" normalizeH="0" baseline="0" noProof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defRPr>
            </a:lvl1pPr>
            <a:lvl2pPr marL="853440" indent="-381635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16660" indent="-237490" eaLnBrk="1" fontAlgn="auto" latinLnBrk="0" hangingPunct="1">
              <a:lnSpc>
                <a:spcPct val="150000"/>
              </a:lnSpc>
              <a:spcBef>
                <a:spcPts val="0"/>
              </a:spcBef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32585" indent="0">
              <a:lnSpc>
                <a:spcPct val="150000"/>
              </a:lnSpc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 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513" y="987655"/>
            <a:ext cx="6171397" cy="4874754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900"/>
            </a:lvl1pPr>
            <a:lvl2pPr marL="544195" indent="0">
              <a:buNone/>
              <a:defRPr sz="1700"/>
            </a:lvl2pPr>
            <a:lvl3pPr marL="1088390" indent="0">
              <a:buNone/>
              <a:defRPr sz="1400"/>
            </a:lvl3pPr>
            <a:lvl4pPr marL="1632585" indent="0">
              <a:buNone/>
              <a:defRPr sz="1200"/>
            </a:lvl4pPr>
            <a:lvl5pPr marL="2176780" indent="0">
              <a:buNone/>
              <a:defRPr sz="1200"/>
            </a:lvl5pPr>
            <a:lvl6pPr marL="2720975" indent="0">
              <a:buNone/>
              <a:defRPr sz="1200"/>
            </a:lvl6pPr>
            <a:lvl7pPr marL="3265805" indent="0">
              <a:buNone/>
              <a:defRPr sz="1200"/>
            </a:lvl7pPr>
            <a:lvl8pPr marL="3810000" indent="0">
              <a:buNone/>
              <a:defRPr sz="1200"/>
            </a:lvl8pPr>
            <a:lvl9pPr marL="4354195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3" y="987655"/>
            <a:ext cx="6171397" cy="4874754"/>
          </a:xfrm>
        </p:spPr>
        <p:txBody>
          <a:bodyPr/>
          <a:lstStyle>
            <a:lvl1pPr marL="0" indent="0">
              <a:buNone/>
              <a:defRPr sz="3800"/>
            </a:lvl1pPr>
            <a:lvl2pPr marL="544195" indent="0">
              <a:buNone/>
              <a:defRPr sz="3300"/>
            </a:lvl2pPr>
            <a:lvl3pPr marL="1088390" indent="0">
              <a:buNone/>
              <a:defRPr sz="2900"/>
            </a:lvl3pPr>
            <a:lvl4pPr marL="1632585" indent="0">
              <a:buNone/>
              <a:defRPr sz="2400"/>
            </a:lvl4pPr>
            <a:lvl5pPr marL="2176780" indent="0">
              <a:buNone/>
              <a:defRPr sz="2400"/>
            </a:lvl5pPr>
            <a:lvl6pPr marL="2720975" indent="0">
              <a:buNone/>
              <a:defRPr sz="2400"/>
            </a:lvl6pPr>
            <a:lvl7pPr marL="3265805" indent="0">
              <a:buNone/>
              <a:defRPr sz="2400"/>
            </a:lvl7pPr>
            <a:lvl8pPr marL="3810000" indent="0">
              <a:buNone/>
              <a:defRPr sz="2400"/>
            </a:lvl8pPr>
            <a:lvl9pPr marL="4354195" indent="0">
              <a:buNone/>
              <a:defRPr sz="24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900"/>
            </a:lvl1pPr>
            <a:lvl2pPr marL="544195" indent="0">
              <a:buNone/>
              <a:defRPr sz="1700"/>
            </a:lvl2pPr>
            <a:lvl3pPr marL="1088390" indent="0">
              <a:buNone/>
              <a:defRPr sz="1400"/>
            </a:lvl3pPr>
            <a:lvl4pPr marL="1632585" indent="0">
              <a:buNone/>
              <a:defRPr sz="1200"/>
            </a:lvl4pPr>
            <a:lvl5pPr marL="2176780" indent="0">
              <a:buNone/>
              <a:defRPr sz="1200"/>
            </a:lvl5pPr>
            <a:lvl6pPr marL="2720975" indent="0">
              <a:buNone/>
              <a:defRPr sz="1200"/>
            </a:lvl6pPr>
            <a:lvl7pPr marL="3265805" indent="0">
              <a:buNone/>
              <a:defRPr sz="1200"/>
            </a:lvl7pPr>
            <a:lvl8pPr marL="3810000" indent="0">
              <a:buNone/>
              <a:defRPr sz="1200"/>
            </a:lvl8pPr>
            <a:lvl9pPr marL="4354195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091" y="365211"/>
            <a:ext cx="10514231" cy="1325870"/>
          </a:xfrm>
          <a:prstGeom prst="rect">
            <a:avLst/>
          </a:prstGeom>
        </p:spPr>
        <p:txBody>
          <a:bodyPr vert="horz" lIns="108850" tIns="54425" rIns="108850" bIns="54425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91" y="1826048"/>
            <a:ext cx="10514231" cy="4352346"/>
          </a:xfrm>
          <a:prstGeom prst="rect">
            <a:avLst/>
          </a:prstGeom>
        </p:spPr>
        <p:txBody>
          <a:bodyPr vert="horz" lIns="108850" tIns="54425" rIns="108850" bIns="54425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91" y="6357823"/>
            <a:ext cx="2742843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7823"/>
            <a:ext cx="4114264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79" y="6357823"/>
            <a:ext cx="2742843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xStyles>
    <p:titleStyle>
      <a:lvl1pPr algn="l" defTabSz="1088390" rtl="0" eaLnBrk="1" latinLnBrk="0" hangingPunct="1">
        <a:lnSpc>
          <a:spcPct val="90000"/>
        </a:lnSpc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2415" indent="-272415" algn="l" defTabSz="1088390" rtl="0" eaLnBrk="1" latinLnBrk="0" hangingPunct="1">
        <a:lnSpc>
          <a:spcPct val="90000"/>
        </a:lnSpc>
        <a:spcBef>
          <a:spcPts val="119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81661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GIF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171"/>
            <a:ext cx="12159620" cy="6856928"/>
          </a:xfrm>
          <a:prstGeom prst="rect">
            <a:avLst/>
          </a:prstGeom>
          <a:solidFill>
            <a:srgbClr val="1B90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弦形 5"/>
          <p:cNvSpPr/>
          <p:nvPr/>
        </p:nvSpPr>
        <p:spPr>
          <a:xfrm rot="13350635">
            <a:off x="1198691" y="-6686872"/>
            <a:ext cx="10288567" cy="12991975"/>
          </a:xfrm>
          <a:prstGeom prst="chord">
            <a:avLst>
              <a:gd name="adj1" fmla="val 4600706"/>
              <a:gd name="adj2" fmla="val 189549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22"/>
          <p:cNvSpPr txBox="1"/>
          <p:nvPr/>
        </p:nvSpPr>
        <p:spPr>
          <a:xfrm>
            <a:off x="4295729" y="2215943"/>
            <a:ext cx="40934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5400" b="1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开发一</a:t>
            </a:r>
            <a:endParaRPr lang="zh-CN" altLang="en-US" sz="54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24"/>
          <p:cNvSpPr txBox="1"/>
          <p:nvPr/>
        </p:nvSpPr>
        <p:spPr>
          <a:xfrm>
            <a:off x="4010880" y="3425157"/>
            <a:ext cx="466313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第四章 </a:t>
            </a:r>
            <a:r>
              <a:rPr lang="en-US" sz="32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32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语法基础</a:t>
            </a:r>
            <a:endParaRPr lang="en-US" altLang="zh-CN" sz="3200" dirty="0" smtClean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等腰三角形 9"/>
          <p:cNvSpPr/>
          <p:nvPr/>
        </p:nvSpPr>
        <p:spPr>
          <a:xfrm rot="19813541" flipH="1">
            <a:off x="4220515" y="1495209"/>
            <a:ext cx="332591" cy="38602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10365390" y="2606169"/>
            <a:ext cx="1291388" cy="1238691"/>
            <a:chOff x="1720243" y="1975504"/>
            <a:chExt cx="1202722" cy="831130"/>
          </a:xfrm>
        </p:grpSpPr>
        <p:sp>
          <p:nvSpPr>
            <p:cNvPr id="12" name="等腰三角形 11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等腰三角形 15"/>
          <p:cNvSpPr/>
          <p:nvPr/>
        </p:nvSpPr>
        <p:spPr>
          <a:xfrm rot="19813541" flipH="1">
            <a:off x="5643102" y="4267821"/>
            <a:ext cx="332591" cy="386021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830450" y="3244244"/>
            <a:ext cx="1764389" cy="1345355"/>
            <a:chOff x="1720243" y="1975504"/>
            <a:chExt cx="1202722" cy="831130"/>
          </a:xfrm>
        </p:grpSpPr>
        <p:sp>
          <p:nvSpPr>
            <p:cNvPr id="18" name="等腰三角形 1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等腰三角形 21"/>
          <p:cNvSpPr/>
          <p:nvPr/>
        </p:nvSpPr>
        <p:spPr>
          <a:xfrm rot="18000000" flipH="1">
            <a:off x="4161123" y="5220045"/>
            <a:ext cx="443455" cy="289516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1539679" flipH="1">
            <a:off x="2334312" y="5563327"/>
            <a:ext cx="332591" cy="38602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20540864" flipH="1">
            <a:off x="2780865" y="6014316"/>
            <a:ext cx="500937" cy="608870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6300000" flipH="1">
            <a:off x="9480196" y="5193554"/>
            <a:ext cx="443455" cy="289516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flipH="1">
            <a:off x="10523480" y="5952731"/>
            <a:ext cx="749818" cy="517444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20540864" flipH="1">
            <a:off x="8770070" y="6281271"/>
            <a:ext cx="332591" cy="38602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rot="18000000" flipH="1">
            <a:off x="3744099" y="6292009"/>
            <a:ext cx="443455" cy="289516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18000000" flipH="1">
            <a:off x="2487757" y="2546495"/>
            <a:ext cx="443455" cy="289516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18000000" flipH="1">
            <a:off x="7666020" y="2835023"/>
            <a:ext cx="443455" cy="289516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21257021" flipH="1">
            <a:off x="1625981" y="5451159"/>
            <a:ext cx="702835" cy="75489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选择器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 b="1"/>
              <a:t>选择器</a:t>
            </a:r>
            <a:r>
              <a:rPr lang="zh-CN" altLang="en-US"/>
              <a:t>：</a:t>
            </a:r>
            <a:r>
              <a:rPr lang="zh-CN" altLang="en-US">
                <a:sym typeface="+mn-ea"/>
              </a:rPr>
              <a:t>规定该选择器定义的样式将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对哪些元素生效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r>
              <a:rPr lang="zh-CN" altLang="en-US">
                <a:solidFill>
                  <a:srgbClr val="FF0000"/>
                </a:solidFill>
                <a:sym typeface="+mn-ea"/>
              </a:rPr>
              <a:t>标签选择器 </a:t>
            </a:r>
            <a:r>
              <a:rPr b="1">
                <a:solidFill>
                  <a:schemeClr val="tx1"/>
                </a:solidFill>
                <a:sym typeface="+mn-ea"/>
              </a:rPr>
              <a:t>——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选择器是</a:t>
            </a:r>
            <a:r>
              <a:rPr>
                <a:solidFill>
                  <a:schemeClr val="tx1"/>
                </a:solidFill>
                <a:sym typeface="+mn-ea"/>
              </a:rPr>
              <a:t>HTML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标签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/>
          </a:p>
        </p:txBody>
      </p:sp>
      <p:pic>
        <p:nvPicPr>
          <p:cNvPr id="9" name="图片 8" descr="p1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257" y="3852415"/>
            <a:ext cx="1019893" cy="1251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 descr="p标签选择器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920" y="2954020"/>
            <a:ext cx="7771130" cy="759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组合 17"/>
          <p:cNvGrpSpPr/>
          <p:nvPr/>
        </p:nvGrpSpPr>
        <p:grpSpPr bwMode="auto">
          <a:xfrm>
            <a:off x="1463360" y="3103028"/>
            <a:ext cx="729615" cy="2000885"/>
            <a:chOff x="1147539" y="2577933"/>
            <a:chExt cx="546804" cy="1834061"/>
          </a:xfrm>
        </p:grpSpPr>
        <p:sp>
          <p:nvSpPr>
            <p:cNvPr id="13" name="矩形 10"/>
            <p:cNvSpPr>
              <a:spLocks noChangeArrowheads="1"/>
            </p:cNvSpPr>
            <p:nvPr/>
          </p:nvSpPr>
          <p:spPr bwMode="auto">
            <a:xfrm>
              <a:off x="1236056" y="2577933"/>
              <a:ext cx="309332" cy="494166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4" name="矩形 11"/>
            <p:cNvSpPr>
              <a:spLocks noChangeArrowheads="1"/>
            </p:cNvSpPr>
            <p:nvPr/>
          </p:nvSpPr>
          <p:spPr bwMode="auto">
            <a:xfrm>
              <a:off x="1147539" y="3264760"/>
              <a:ext cx="546804" cy="1147234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宋体" panose="02010600030101010101" pitchFamily="2" charset="-122"/>
              </a:endParaRPr>
            </a:p>
          </p:txBody>
        </p:sp>
        <p:cxnSp>
          <p:nvCxnSpPr>
            <p:cNvPr id="15" name="肘形连接符 14"/>
            <p:cNvCxnSpPr>
              <a:stCxn id="13" idx="1"/>
              <a:endCxn id="14" idx="1"/>
            </p:cNvCxnSpPr>
            <p:nvPr/>
          </p:nvCxnSpPr>
          <p:spPr bwMode="auto">
            <a:xfrm rot="10800000" flipV="1">
              <a:off x="1147775" y="2825506"/>
              <a:ext cx="88517" cy="1013361"/>
            </a:xfrm>
            <a:prstGeom prst="bentConnector3">
              <a:avLst>
                <a:gd name="adj1" fmla="val 301347"/>
              </a:avLst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260910" y="5373767"/>
            <a:ext cx="5551170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影响整个页面中该种标签的样式。</a:t>
            </a:r>
            <a:endParaRPr lang="en-US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 descr="p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829" y="3861942"/>
            <a:ext cx="2016489" cy="1275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675" y="4039680"/>
            <a:ext cx="876186" cy="876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选择器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>
                <a:solidFill>
                  <a:srgbClr val="FF0000"/>
                </a:solidFill>
                <a:sym typeface="+mn-ea"/>
              </a:rPr>
              <a:t>类选择器 </a:t>
            </a:r>
            <a:r>
              <a:rPr b="1">
                <a:sym typeface="+mn-ea"/>
              </a:rPr>
              <a:t>—— </a:t>
            </a:r>
            <a:r>
              <a:rPr lang="zh-CN" altLang="en-US">
                <a:sym typeface="+mn-ea"/>
              </a:rPr>
              <a:t>以“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.</a:t>
            </a:r>
            <a:r>
              <a:rPr lang="zh-CN" altLang="en-US">
                <a:sym typeface="+mn-ea"/>
              </a:rPr>
              <a:t>”开头定义的选择器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/>
          </a:p>
        </p:txBody>
      </p:sp>
      <p:pic>
        <p:nvPicPr>
          <p:cNvPr id="7" name="图片 6" descr="p-class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970" y="2924175"/>
            <a:ext cx="10292080" cy="1512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 descr="p-类选择器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1951355"/>
            <a:ext cx="10728960" cy="972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301356" y="4798938"/>
            <a:ext cx="7106920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影响所有以</a:t>
            </a:r>
            <a:r>
              <a:rPr lang="en-US" altLang="zh-CN" sz="28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en-US" altLang="en-US" sz="28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引用该类的标签样式。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10"/>
          <p:cNvSpPr>
            <a:spLocks noChangeArrowheads="1"/>
          </p:cNvSpPr>
          <p:nvPr/>
        </p:nvSpPr>
        <p:spPr bwMode="auto">
          <a:xfrm>
            <a:off x="1434235" y="2204280"/>
            <a:ext cx="1416930" cy="528718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8850" tIns="54425" rIns="108850" bIns="54425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" name="矩形 11"/>
          <p:cNvSpPr>
            <a:spLocks noChangeArrowheads="1"/>
          </p:cNvSpPr>
          <p:nvPr/>
        </p:nvSpPr>
        <p:spPr bwMode="auto">
          <a:xfrm>
            <a:off x="1338997" y="3083774"/>
            <a:ext cx="4968552" cy="1280978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8850" tIns="54425" rIns="108850" bIns="54425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cxnSp>
        <p:nvCxnSpPr>
          <p:cNvPr id="12" name="肘形连接符 11"/>
          <p:cNvCxnSpPr>
            <a:stCxn id="10" idx="1"/>
            <a:endCxn id="11" idx="1"/>
          </p:cNvCxnSpPr>
          <p:nvPr/>
        </p:nvCxnSpPr>
        <p:spPr bwMode="auto">
          <a:xfrm rot="10800000" flipV="1">
            <a:off x="1339215" y="2449830"/>
            <a:ext cx="95250" cy="1255395"/>
          </a:xfrm>
          <a:prstGeom prst="bentConnector3">
            <a:avLst>
              <a:gd name="adj1" fmla="val 350000"/>
            </a:avLst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322116" y="5462182"/>
            <a:ext cx="6617970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类名的第一个字符不能使用数字！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bldLvl="0" animBg="1"/>
      <p:bldP spid="11" grpId="0" bldLvl="0" animBg="1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选择器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元素可以加入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多个类</a:t>
            </a:r>
            <a:r>
              <a:rPr lang="zh-CN" altLang="en-US">
                <a:sym typeface="+mn-ea"/>
              </a:rPr>
              <a:t>。把各个类名放在</a:t>
            </a:r>
            <a:r>
              <a:rPr>
                <a:sym typeface="+mn-ea"/>
              </a:rPr>
              <a:t>class</a:t>
            </a:r>
            <a:r>
              <a:rPr lang="zh-CN" altLang="en-US">
                <a:sym typeface="+mn-ea"/>
              </a:rPr>
              <a:t>属性中，各个类名之间用一个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空格</a:t>
            </a:r>
            <a:r>
              <a:rPr lang="zh-CN" altLang="en-US">
                <a:sym typeface="+mn-ea"/>
              </a:rPr>
              <a:t>分隔，类名的顺序并不重要。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1345" y="2731770"/>
            <a:ext cx="11752580" cy="1795780"/>
          </a:xfrm>
          <a:prstGeom prst="rect">
            <a:avLst/>
          </a:prstGeom>
        </p:spPr>
      </p:pic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191895" y="3234690"/>
            <a:ext cx="3752215" cy="359410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8850" tIns="54425" rIns="108850" bIns="54425"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选择器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>
                <a:solidFill>
                  <a:srgbClr val="FF0000"/>
                </a:solidFill>
                <a:sym typeface="+mn-ea"/>
              </a:rPr>
              <a:t>ID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选择器 </a:t>
            </a:r>
            <a:r>
              <a:rPr b="1">
                <a:sym typeface="+mn-ea"/>
              </a:rPr>
              <a:t>—— </a:t>
            </a:r>
            <a:r>
              <a:rPr lang="zh-CN" altLang="en-US">
                <a:sym typeface="+mn-ea"/>
              </a:rPr>
              <a:t>以“</a:t>
            </a:r>
            <a:r>
              <a:rPr b="1">
                <a:solidFill>
                  <a:srgbClr val="FF0000"/>
                </a:solidFill>
                <a:sym typeface="+mn-ea"/>
              </a:rPr>
              <a:t>#</a:t>
            </a:r>
            <a:r>
              <a:rPr lang="zh-CN" altLang="en-US">
                <a:sym typeface="+mn-ea"/>
              </a:rPr>
              <a:t>”开头定义的选择器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301356" y="4798938"/>
            <a:ext cx="6604000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影响以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en-US" altLang="en-US" sz="28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引用该选择符的标签样式。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322116" y="5462182"/>
            <a:ext cx="80067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单一页面中，一个id选择器只能使用一次！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 descr="p-id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060" y="3212465"/>
            <a:ext cx="9204960" cy="1118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 descr="p-id-cs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060" y="1917065"/>
            <a:ext cx="9291320" cy="935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10"/>
          <p:cNvSpPr>
            <a:spLocks noChangeArrowheads="1"/>
          </p:cNvSpPr>
          <p:nvPr/>
        </p:nvSpPr>
        <p:spPr bwMode="auto">
          <a:xfrm>
            <a:off x="1430038" y="2035323"/>
            <a:ext cx="1416930" cy="74634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8850" tIns="54425" rIns="108850" bIns="54425"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" name="矩形 11"/>
          <p:cNvSpPr>
            <a:spLocks noChangeArrowheads="1"/>
          </p:cNvSpPr>
          <p:nvPr/>
        </p:nvSpPr>
        <p:spPr bwMode="auto">
          <a:xfrm>
            <a:off x="1406525" y="3435350"/>
            <a:ext cx="3767455" cy="640715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8850" tIns="54425" rIns="108850" bIns="54425"/>
          <a:p>
            <a:endParaRPr lang="zh-CN" altLang="en-US">
              <a:ea typeface="宋体" panose="02010600030101010101" pitchFamily="2" charset="-122"/>
            </a:endParaRPr>
          </a:p>
        </p:txBody>
      </p:sp>
      <p:cxnSp>
        <p:nvCxnSpPr>
          <p:cNvPr id="16" name="肘形连接符 15"/>
          <p:cNvCxnSpPr>
            <a:stCxn id="14" idx="1"/>
            <a:endCxn id="15" idx="1"/>
          </p:cNvCxnSpPr>
          <p:nvPr/>
        </p:nvCxnSpPr>
        <p:spPr bwMode="auto">
          <a:xfrm rot="10800000" flipV="1">
            <a:off x="1406525" y="2389505"/>
            <a:ext cx="23495" cy="1347470"/>
          </a:xfrm>
          <a:prstGeom prst="bentConnector3">
            <a:avLst>
              <a:gd name="adj1" fmla="val 1113514"/>
            </a:avLst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4" grpId="0" bldLvl="0" animBg="1"/>
      <p:bldP spid="15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选择器总结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pPr>
              <a:lnSpc>
                <a:spcPts val="4840"/>
              </a:lnSpc>
              <a:spcAft>
                <a:spcPts val="1200"/>
              </a:spcAft>
              <a:buClr>
                <a:schemeClr val="tx1"/>
              </a:buClr>
            </a:pPr>
            <a:endParaRPr lang="zh-CN" altLang="en-US"/>
          </a:p>
        </p:txBody>
      </p:sp>
      <p:sp>
        <p:nvSpPr>
          <p:cNvPr id="5" name="Rectangle 24"/>
          <p:cNvSpPr/>
          <p:nvPr/>
        </p:nvSpPr>
        <p:spPr bwMode="auto">
          <a:xfrm>
            <a:off x="744333" y="2372275"/>
            <a:ext cx="10875624" cy="69707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45" tIns="54423" rIns="108845" bIns="54423" anchor="ctr"/>
          <a:lstStyle/>
          <a:p>
            <a:pPr algn="ctr" defTabSz="1086485">
              <a:defRPr/>
            </a:pPr>
            <a:endParaRPr lang="en-US" altLang="zh-CN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Segoe"/>
              <a:ea typeface="宋体" panose="02010600030101010101" pitchFamily="2" charset="-122"/>
            </a:endParaRPr>
          </a:p>
        </p:txBody>
      </p:sp>
      <p:sp>
        <p:nvSpPr>
          <p:cNvPr id="6" name="Rectangle 26"/>
          <p:cNvSpPr/>
          <p:nvPr/>
        </p:nvSpPr>
        <p:spPr bwMode="auto">
          <a:xfrm>
            <a:off x="730156" y="3309117"/>
            <a:ext cx="10933277" cy="69707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108845" tIns="54423" rIns="108845" bIns="54423" anchor="ctr"/>
          <a:lstStyle/>
          <a:p>
            <a:pPr algn="ctr" defTabSz="1086485">
              <a:defRPr/>
            </a:pPr>
            <a:endParaRPr lang="en-US" altLang="zh-CN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Segoe"/>
              <a:ea typeface="宋体" panose="02010600030101010101" pitchFamily="2" charset="-122"/>
            </a:endParaRPr>
          </a:p>
        </p:txBody>
      </p:sp>
      <p:sp>
        <p:nvSpPr>
          <p:cNvPr id="7" name="Rectangle 52"/>
          <p:cNvSpPr/>
          <p:nvPr/>
        </p:nvSpPr>
        <p:spPr bwMode="auto">
          <a:xfrm>
            <a:off x="719573" y="4222141"/>
            <a:ext cx="10933277" cy="72089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108845" tIns="54423" rIns="108845" bIns="54423" anchor="ctr"/>
          <a:lstStyle/>
          <a:p>
            <a:pPr algn="ctr" defTabSz="1086485">
              <a:defRPr/>
            </a:pPr>
            <a:endParaRPr lang="en-US" altLang="zh-CN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Segoe"/>
              <a:ea typeface="宋体" panose="02010600030101010101" pitchFamily="2" charset="-122"/>
            </a:endParaRPr>
          </a:p>
        </p:txBody>
      </p:sp>
      <p:sp>
        <p:nvSpPr>
          <p:cNvPr id="17" name="Rectangle 76"/>
          <p:cNvSpPr/>
          <p:nvPr/>
        </p:nvSpPr>
        <p:spPr>
          <a:xfrm>
            <a:off x="6186211" y="2163552"/>
            <a:ext cx="2391319" cy="324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lIns="108845" tIns="54423" rIns="108845" bIns="54423" anchor="ctr"/>
          <a:lstStyle/>
          <a:p>
            <a:pPr indent="-408305" algn="ctr" defTabSz="1086485">
              <a:lnSpc>
                <a:spcPct val="90000"/>
              </a:lnSpc>
              <a:buClr>
                <a:srgbClr val="FFFF99"/>
              </a:buClr>
              <a:buSzPct val="80000"/>
              <a:tabLst>
                <a:tab pos="504190" algn="l"/>
              </a:tabLst>
              <a:defRPr/>
            </a:pPr>
            <a:endParaRPr lang="en-US" altLang="zh-CN" sz="1900">
              <a:solidFill>
                <a:srgbClr val="AC2E0C"/>
              </a:solidFill>
              <a:latin typeface="Segoe Semibold"/>
              <a:ea typeface="宋体" panose="02010600030101010101" pitchFamily="2" charset="-122"/>
            </a:endParaRPr>
          </a:p>
        </p:txBody>
      </p:sp>
      <p:sp>
        <p:nvSpPr>
          <p:cNvPr id="18" name="Rectangle 77"/>
          <p:cNvSpPr/>
          <p:nvPr/>
        </p:nvSpPr>
        <p:spPr>
          <a:xfrm>
            <a:off x="8995007" y="2091527"/>
            <a:ext cx="2476098" cy="338516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lIns="108845" tIns="54423" rIns="108845" bIns="54423" anchor="ctr"/>
          <a:lstStyle/>
          <a:p>
            <a:pPr indent="-408305" algn="ctr" defTabSz="1086485">
              <a:lnSpc>
                <a:spcPct val="90000"/>
              </a:lnSpc>
              <a:buClr>
                <a:srgbClr val="FFFF99"/>
              </a:buClr>
              <a:buSzPct val="80000"/>
              <a:tabLst>
                <a:tab pos="504190" algn="l"/>
              </a:tabLst>
              <a:defRPr/>
            </a:pPr>
            <a:endParaRPr lang="en-US" altLang="zh-CN" sz="1900">
              <a:solidFill>
                <a:srgbClr val="AC2E0C"/>
              </a:solidFill>
              <a:latin typeface="Segoe Semibold"/>
              <a:ea typeface="宋体" panose="02010600030101010101" pitchFamily="2" charset="-122"/>
            </a:endParaRPr>
          </a:p>
        </p:txBody>
      </p:sp>
      <p:sp>
        <p:nvSpPr>
          <p:cNvPr id="19" name="Rectangle 76"/>
          <p:cNvSpPr/>
          <p:nvPr/>
        </p:nvSpPr>
        <p:spPr>
          <a:xfrm>
            <a:off x="3240355" y="2069711"/>
            <a:ext cx="2491282" cy="338516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lIns="108845" tIns="54423" rIns="108845" bIns="54423" anchor="ctr"/>
          <a:lstStyle/>
          <a:p>
            <a:pPr indent="-408305" algn="ctr" defTabSz="1086485">
              <a:lnSpc>
                <a:spcPct val="90000"/>
              </a:lnSpc>
              <a:buClr>
                <a:srgbClr val="FFFF99"/>
              </a:buClr>
              <a:buSzPct val="80000"/>
              <a:tabLst>
                <a:tab pos="504190" algn="l"/>
              </a:tabLst>
              <a:defRPr/>
            </a:pPr>
            <a:endParaRPr lang="en-US" altLang="zh-CN" sz="1900">
              <a:solidFill>
                <a:srgbClr val="AC2E0C"/>
              </a:solidFill>
              <a:latin typeface="Segoe Semibold"/>
              <a:ea typeface="宋体" panose="02010600030101010101" pitchFamily="2" charset="-122"/>
            </a:endParaRPr>
          </a:p>
        </p:txBody>
      </p:sp>
      <p:sp>
        <p:nvSpPr>
          <p:cNvPr id="23" name="TextBox 81"/>
          <p:cNvSpPr txBox="1">
            <a:spLocks noChangeArrowheads="1"/>
          </p:cNvSpPr>
          <p:nvPr/>
        </p:nvSpPr>
        <p:spPr bwMode="auto">
          <a:xfrm>
            <a:off x="912166" y="2492953"/>
            <a:ext cx="2079309" cy="556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标签选择器</a:t>
            </a:r>
            <a:endParaRPr lang="zh-CN" altLang="en-US" sz="29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82"/>
          <p:cNvSpPr txBox="1">
            <a:spLocks noChangeArrowheads="1"/>
          </p:cNvSpPr>
          <p:nvPr/>
        </p:nvSpPr>
        <p:spPr bwMode="auto">
          <a:xfrm>
            <a:off x="912165" y="3399625"/>
            <a:ext cx="1707413" cy="556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类选择器</a:t>
            </a:r>
            <a:endParaRPr lang="zh-CN" altLang="en-US" sz="29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83"/>
          <p:cNvSpPr txBox="1">
            <a:spLocks noChangeArrowheads="1"/>
          </p:cNvSpPr>
          <p:nvPr/>
        </p:nvSpPr>
        <p:spPr bwMode="auto">
          <a:xfrm>
            <a:off x="912165" y="4336467"/>
            <a:ext cx="1672147" cy="556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选择器</a:t>
            </a:r>
            <a:endParaRPr lang="zh-CN" altLang="en-US" sz="29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84"/>
          <p:cNvSpPr txBox="1">
            <a:spLocks noChangeArrowheads="1"/>
          </p:cNvSpPr>
          <p:nvPr/>
        </p:nvSpPr>
        <p:spPr bwMode="auto">
          <a:xfrm>
            <a:off x="3544928" y="2492953"/>
            <a:ext cx="1777945" cy="556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endParaRPr lang="zh-CN" altLang="en-US" sz="29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85"/>
          <p:cNvSpPr txBox="1">
            <a:spLocks noChangeArrowheads="1"/>
          </p:cNvSpPr>
          <p:nvPr/>
        </p:nvSpPr>
        <p:spPr bwMode="auto">
          <a:xfrm>
            <a:off x="3724822" y="3429794"/>
            <a:ext cx="1441314" cy="556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9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9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</a:t>
            </a:r>
            <a:endParaRPr lang="zh-CN" altLang="en-US" sz="29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86"/>
          <p:cNvSpPr txBox="1">
            <a:spLocks noChangeArrowheads="1"/>
          </p:cNvSpPr>
          <p:nvPr/>
        </p:nvSpPr>
        <p:spPr bwMode="auto">
          <a:xfrm>
            <a:off x="3686727" y="4336467"/>
            <a:ext cx="1572760" cy="556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2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</a:t>
            </a:r>
            <a:endParaRPr lang="zh-CN" altLang="en-US" sz="29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87"/>
          <p:cNvSpPr txBox="1">
            <a:spLocks noChangeArrowheads="1"/>
          </p:cNvSpPr>
          <p:nvPr/>
        </p:nvSpPr>
        <p:spPr bwMode="auto">
          <a:xfrm>
            <a:off x="6474636" y="3429794"/>
            <a:ext cx="2053590" cy="55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class=“”</a:t>
            </a:r>
            <a:endParaRPr lang="zh-CN" altLang="en-US" sz="29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88"/>
          <p:cNvSpPr txBox="1">
            <a:spLocks noChangeArrowheads="1"/>
          </p:cNvSpPr>
          <p:nvPr/>
        </p:nvSpPr>
        <p:spPr bwMode="auto">
          <a:xfrm>
            <a:off x="6474636" y="4336467"/>
            <a:ext cx="1560195" cy="55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id=“”</a:t>
            </a:r>
            <a:endParaRPr lang="zh-CN" altLang="en-US" sz="29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Box 89"/>
          <p:cNvSpPr txBox="1">
            <a:spLocks noChangeArrowheads="1"/>
          </p:cNvSpPr>
          <p:nvPr/>
        </p:nvSpPr>
        <p:spPr bwMode="auto">
          <a:xfrm>
            <a:off x="6474636" y="2492953"/>
            <a:ext cx="1707413" cy="556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9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直接作用</a:t>
            </a:r>
            <a:endParaRPr lang="zh-CN" altLang="en-US" sz="29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Box 90"/>
          <p:cNvSpPr txBox="1">
            <a:spLocks noChangeArrowheads="1"/>
          </p:cNvSpPr>
          <p:nvPr/>
        </p:nvSpPr>
        <p:spPr bwMode="auto">
          <a:xfrm>
            <a:off x="9508789" y="3429794"/>
            <a:ext cx="1335516" cy="556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多对多</a:t>
            </a:r>
            <a:endParaRPr lang="zh-CN" altLang="en-US" sz="29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Box 91"/>
          <p:cNvSpPr txBox="1">
            <a:spLocks noChangeArrowheads="1"/>
          </p:cNvSpPr>
          <p:nvPr/>
        </p:nvSpPr>
        <p:spPr bwMode="auto">
          <a:xfrm>
            <a:off x="9519370" y="2492953"/>
            <a:ext cx="1335516" cy="556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一对多</a:t>
            </a:r>
            <a:endParaRPr lang="zh-CN" altLang="en-US" sz="29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92"/>
          <p:cNvSpPr txBox="1">
            <a:spLocks noChangeArrowheads="1"/>
          </p:cNvSpPr>
          <p:nvPr/>
        </p:nvSpPr>
        <p:spPr bwMode="auto">
          <a:xfrm>
            <a:off x="9519370" y="4336467"/>
            <a:ext cx="1335516" cy="556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一对一</a:t>
            </a:r>
            <a:endParaRPr lang="zh-CN" altLang="en-US" sz="29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57"/>
          <p:cNvSpPr txBox="1">
            <a:spLocks noChangeArrowheads="1"/>
          </p:cNvSpPr>
          <p:nvPr/>
        </p:nvSpPr>
        <p:spPr bwMode="auto">
          <a:xfrm>
            <a:off x="3269090" y="1682409"/>
            <a:ext cx="2462547" cy="55618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zh-CN" altLang="en-US" sz="29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定义方法</a:t>
            </a:r>
            <a:endParaRPr lang="en-US" altLang="zh-CN" sz="29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16"/>
          <p:cNvSpPr txBox="1">
            <a:spLocks noChangeArrowheads="1"/>
          </p:cNvSpPr>
          <p:nvPr/>
        </p:nvSpPr>
        <p:spPr bwMode="auto">
          <a:xfrm>
            <a:off x="8817610" y="1666875"/>
            <a:ext cx="2856230" cy="553720"/>
          </a:xfrm>
          <a:prstGeom prst="rect">
            <a:avLst/>
          </a:prstGeom>
          <a:solidFill>
            <a:srgbClr val="FF6600"/>
          </a:solidFill>
          <a:ln>
            <a:solidFill>
              <a:srgbClr val="FF33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zh-CN" altLang="en-US" sz="29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与元素对应关系</a:t>
            </a:r>
            <a:endParaRPr lang="en-US" altLang="zh-CN" sz="29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72"/>
          <p:cNvSpPr txBox="1">
            <a:spLocks noChangeArrowheads="1"/>
          </p:cNvSpPr>
          <p:nvPr/>
        </p:nvSpPr>
        <p:spPr bwMode="auto">
          <a:xfrm>
            <a:off x="6175575" y="1666676"/>
            <a:ext cx="2418872" cy="55618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zh-CN" altLang="en-US" sz="29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引用方法</a:t>
            </a:r>
            <a:endParaRPr lang="en-US" altLang="zh-CN" sz="29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CSS</a:t>
            </a:r>
            <a:r>
              <a:rPr lang="zh-CN" altLang="en-US"/>
              <a:t>语法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1085850"/>
            <a:ext cx="11106785" cy="5305425"/>
          </a:xfrm>
        </p:spPr>
        <p:txBody>
          <a:bodyPr>
            <a:normAutofit/>
          </a:bodyPr>
          <a:p/>
          <a:p>
            <a:endParaRPr lang="zh-CN" altLang="en-US"/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5725795" y="1424305"/>
            <a:ext cx="5114290" cy="2046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从内容中抽离出来的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样式，应如何与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内容进行整合使之生效呢？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4" descr="QQ截图20121206093527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976" y="1424170"/>
            <a:ext cx="3987810" cy="3977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CSS</a:t>
            </a:r>
            <a:r>
              <a:rPr lang="zh-CN" altLang="en-US"/>
              <a:t>语法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sym typeface="+mn-ea"/>
              </a:rPr>
              <a:t>将</a:t>
            </a:r>
            <a:r>
              <a:rPr>
                <a:solidFill>
                  <a:schemeClr val="tx1"/>
                </a:solidFill>
                <a:sym typeface="+mn-ea"/>
              </a:rPr>
              <a:t>CSS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样式与</a:t>
            </a:r>
            <a:r>
              <a:rPr>
                <a:solidFill>
                  <a:schemeClr val="tx1"/>
                </a:solidFill>
                <a:sym typeface="+mn-ea"/>
              </a:rPr>
              <a:t>HTML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的内容整合有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三种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方式：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1">
              <a:lnSpc>
                <a:spcPct val="140000"/>
              </a:lnSpc>
            </a:pPr>
            <a:r>
              <a:rPr lang="zh-CN" altLang="en-US">
                <a:sym typeface="+mn-ea"/>
              </a:rPr>
              <a:t>行内样式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>
                <a:sym typeface="+mn-ea"/>
              </a:rPr>
              <a:t>页内样式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>
                <a:sym typeface="+mn-ea"/>
              </a:rPr>
              <a:t>外部样式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1"/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行内样式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 b="1">
                <a:solidFill>
                  <a:srgbClr val="FF0000"/>
                </a:solidFill>
                <a:sym typeface="+mn-ea"/>
              </a:rPr>
              <a:t>行内样式</a:t>
            </a:r>
            <a:r>
              <a:rPr lang="zh-CN" altLang="en-US" b="1">
                <a:solidFill>
                  <a:srgbClr val="C00000"/>
                </a:solidFill>
                <a:sym typeface="+mn-ea"/>
              </a:rPr>
              <a:t> </a:t>
            </a:r>
            <a:r>
              <a:rPr b="1">
                <a:solidFill>
                  <a:schemeClr val="tx1"/>
                </a:solidFill>
                <a:sym typeface="+mn-ea"/>
              </a:rPr>
              <a:t>——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在</a:t>
            </a:r>
            <a:r>
              <a:rPr lang="zh-CN" altLang="en-US">
                <a:sym typeface="+mn-ea"/>
              </a:rPr>
              <a:t>元素标签内通过</a:t>
            </a:r>
            <a:r>
              <a:rPr>
                <a:sym typeface="+mn-ea"/>
              </a:rPr>
              <a:t>style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属性</a:t>
            </a:r>
            <a:r>
              <a:rPr lang="zh-CN" altLang="en-US">
                <a:sym typeface="+mn-ea"/>
              </a:rPr>
              <a:t>添加样式</a:t>
            </a:r>
            <a:endParaRPr lang="zh-CN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351" y="1935270"/>
            <a:ext cx="9892012" cy="2128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圆角矩形 6"/>
          <p:cNvSpPr/>
          <p:nvPr/>
        </p:nvSpPr>
        <p:spPr bwMode="auto">
          <a:xfrm>
            <a:off x="1092351" y="2106146"/>
            <a:ext cx="1333326" cy="357271"/>
          </a:xfrm>
          <a:prstGeom prst="roundRect">
            <a:avLst/>
          </a:prstGeom>
          <a:noFill/>
          <a:ln w="190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108850" tIns="54425" rIns="108850" bIns="54425"/>
          <a:lstStyle/>
          <a:p>
            <a:pPr>
              <a:defRPr/>
            </a:pPr>
            <a:endParaRPr lang="zh-CN" altLang="en-US">
              <a:solidFill>
                <a:srgbClr val="A50021"/>
              </a:solidFill>
              <a:ea typeface="宋体" panose="02010600030101010101" pitchFamily="2" charset="-122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092200" y="5014595"/>
            <a:ext cx="10419080" cy="969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用途：指定网页中个别元素的显示效果。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不符合样式与内容分离原则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，不推荐使用。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707771" y="2784999"/>
            <a:ext cx="9200300" cy="428724"/>
          </a:xfrm>
          <a:prstGeom prst="rect">
            <a:avLst/>
          </a:prstGeom>
          <a:noFill/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08850" tIns="54425" rIns="108850" bIns="54425"/>
          <a:lstStyle/>
          <a:p>
            <a:pPr>
              <a:defRPr/>
            </a:pPr>
            <a:endParaRPr lang="zh-CN" altLang="en-US">
              <a:solidFill>
                <a:srgbClr val="A50021"/>
              </a:solidFill>
              <a:ea typeface="宋体" panose="02010600030101010101" pitchFamily="2" charset="-122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1092200" y="3583940"/>
            <a:ext cx="1573530" cy="357505"/>
          </a:xfrm>
          <a:prstGeom prst="roundRect">
            <a:avLst/>
          </a:prstGeom>
          <a:noFill/>
          <a:ln w="190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108850" tIns="54425" rIns="108850" bIns="54425"/>
          <a:lstStyle/>
          <a:p>
            <a:pPr>
              <a:defRPr/>
            </a:pPr>
            <a:endParaRPr lang="zh-CN" altLang="en-US">
              <a:solidFill>
                <a:srgbClr val="A50021"/>
              </a:solidFill>
              <a:ea typeface="宋体" panose="02010600030101010101" pitchFamily="2" charset="-122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895" y="4282440"/>
            <a:ext cx="10871835" cy="39116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/>
      <p:bldP spid="10" grpId="0" bldLvl="0" animBg="1"/>
      <p:bldP spid="11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265" y="1873885"/>
            <a:ext cx="8618855" cy="3211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页内样式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页内样式</a:t>
            </a:r>
            <a:r>
              <a:rPr lang="zh-CN" altLang="en-US" b="1">
                <a:solidFill>
                  <a:srgbClr val="C00000"/>
                </a:solidFill>
                <a:sym typeface="+mn-ea"/>
              </a:rPr>
              <a:t> </a:t>
            </a:r>
            <a:r>
              <a:rPr b="1">
                <a:solidFill>
                  <a:schemeClr val="tx1"/>
                </a:solidFill>
                <a:sym typeface="+mn-ea"/>
              </a:rPr>
              <a:t>—— </a:t>
            </a:r>
            <a:r>
              <a:rPr lang="zh-CN" altLang="en-US">
                <a:sym typeface="+mn-ea"/>
              </a:rPr>
              <a:t>在</a:t>
            </a:r>
            <a:r>
              <a:rPr>
                <a:sym typeface="+mn-ea"/>
              </a:rPr>
              <a:t>head</a:t>
            </a:r>
            <a:r>
              <a:rPr lang="zh-CN" altLang="en-US">
                <a:sym typeface="+mn-ea"/>
              </a:rPr>
              <a:t>部分的</a:t>
            </a:r>
            <a:r>
              <a:rPr>
                <a:sym typeface="+mn-ea"/>
              </a:rPr>
              <a:t>style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标签</a:t>
            </a:r>
            <a:r>
              <a:rPr lang="zh-CN" altLang="en-US">
                <a:sym typeface="+mn-ea"/>
              </a:rPr>
              <a:t>内添加样式</a:t>
            </a:r>
            <a:endParaRPr lang="zh-CN" alt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092200" y="5014595"/>
            <a:ext cx="1041908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用途：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对页面中某些标签或元素设置样式风格。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控制当前页面样式，维护较困难。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1786322" y="2846674"/>
            <a:ext cx="8535561" cy="1275771"/>
          </a:xfrm>
          <a:prstGeom prst="rect">
            <a:avLst/>
          </a:prstGeom>
          <a:noFill/>
          <a:ln w="41275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08850" tIns="54425" rIns="108850" bIns="54425"/>
          <a:p>
            <a:pPr>
              <a:defRPr/>
            </a:pPr>
            <a:endParaRPr lang="zh-CN" altLang="en-US">
              <a:solidFill>
                <a:srgbClr val="A50021"/>
              </a:solidFill>
              <a:ea typeface="宋体" panose="02010600030101010101" pitchFamily="2" charset="-122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1132799" y="2393052"/>
            <a:ext cx="5874753" cy="396472"/>
          </a:xfrm>
          <a:prstGeom prst="roundRect">
            <a:avLst/>
          </a:prstGeom>
          <a:noFill/>
          <a:ln w="190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108850" tIns="54425" rIns="108850" bIns="54425"/>
          <a:p>
            <a:pPr>
              <a:defRPr/>
            </a:pPr>
            <a:endParaRPr lang="zh-CN" altLang="en-US">
              <a:solidFill>
                <a:srgbClr val="A50021"/>
              </a:solidFill>
              <a:ea typeface="宋体" panose="02010600030101010101" pitchFamily="2" charset="-122"/>
            </a:endParaRPr>
          </a:p>
        </p:txBody>
      </p:sp>
      <p:sp>
        <p:nvSpPr>
          <p:cNvPr id="13" name="圆角矩形 12"/>
          <p:cNvSpPr/>
          <p:nvPr/>
        </p:nvSpPr>
        <p:spPr bwMode="auto">
          <a:xfrm>
            <a:off x="1254760" y="4183380"/>
            <a:ext cx="2080260" cy="419100"/>
          </a:xfrm>
          <a:prstGeom prst="roundRect">
            <a:avLst/>
          </a:prstGeom>
          <a:noFill/>
          <a:ln w="190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108850" tIns="54425" rIns="108850" bIns="54425"/>
          <a:p>
            <a:pPr>
              <a:defRPr/>
            </a:pPr>
            <a:endParaRPr lang="zh-CN" altLang="en-US">
              <a:solidFill>
                <a:srgbClr val="A5002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 bldLvl="0" animBg="1"/>
      <p:bldP spid="9" grpId="0" bldLvl="0" animBg="1"/>
      <p:bldP spid="13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外部样式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外部样式</a:t>
            </a:r>
            <a:r>
              <a:rPr lang="zh-CN" altLang="en-US" b="1">
                <a:solidFill>
                  <a:srgbClr val="C00000"/>
                </a:solidFill>
                <a:sym typeface="+mn-ea"/>
              </a:rPr>
              <a:t> </a:t>
            </a:r>
            <a:r>
              <a:rPr b="1">
                <a:solidFill>
                  <a:schemeClr val="tx1"/>
                </a:solidFill>
                <a:sym typeface="+mn-ea"/>
              </a:rPr>
              <a:t>—— </a:t>
            </a:r>
            <a:r>
              <a:rPr lang="zh-CN" altLang="en-US">
                <a:sym typeface="+mn-ea"/>
              </a:rPr>
              <a:t>引用外部建立的</a:t>
            </a:r>
            <a:r>
              <a:rPr>
                <a:solidFill>
                  <a:srgbClr val="FF0000"/>
                </a:solidFill>
                <a:sym typeface="+mn-ea"/>
              </a:rPr>
              <a:t>.</a:t>
            </a:r>
            <a:r>
              <a:rPr dirty="0" err="1">
                <a:solidFill>
                  <a:srgbClr val="FF0000"/>
                </a:solidFill>
                <a:sym typeface="+mn-ea"/>
              </a:rPr>
              <a:t>css</a:t>
            </a:r>
            <a:r>
              <a:rPr lang="zh-CN" altLang="en-US">
                <a:sym typeface="+mn-ea"/>
              </a:rPr>
              <a:t>文件</a:t>
            </a:r>
            <a:endParaRPr lang="zh-CN" alt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092200" y="5014595"/>
            <a:ext cx="10419080" cy="1831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用途：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可同时控制多个页面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，适用于各类大型网站，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可用性最强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，推荐使用。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891" y="2068918"/>
            <a:ext cx="10808364" cy="211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 bwMode="auto">
          <a:xfrm>
            <a:off x="1137854" y="2594766"/>
            <a:ext cx="10534482" cy="794263"/>
          </a:xfrm>
          <a:prstGeom prst="rect">
            <a:avLst/>
          </a:prstGeom>
          <a:noFill/>
          <a:ln w="4762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08850" tIns="54425" rIns="108850" bIns="54425"/>
          <a:p>
            <a:pPr>
              <a:defRPr/>
            </a:pPr>
            <a:endParaRPr lang="zh-CN" altLang="en-US">
              <a:solidFill>
                <a:srgbClr val="A5002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54001" y="-55970"/>
            <a:ext cx="2708249" cy="6914070"/>
            <a:chOff x="2288" y="0"/>
            <a:chExt cx="4266" cy="10800"/>
          </a:xfrm>
        </p:grpSpPr>
        <p:sp>
          <p:nvSpPr>
            <p:cNvPr id="5" name="矩形 4"/>
            <p:cNvSpPr/>
            <p:nvPr/>
          </p:nvSpPr>
          <p:spPr>
            <a:xfrm>
              <a:off x="2288" y="0"/>
              <a:ext cx="4266" cy="10800"/>
            </a:xfrm>
            <a:prstGeom prst="rect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557" y="2413"/>
              <a:ext cx="1884" cy="4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</a:t>
              </a:r>
              <a:r>
                <a:rPr lang="zh-CN" altLang="en-US" sz="4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讲目标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893293" y="2792745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3" name="等腰三角形 2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426585" y="1085850"/>
            <a:ext cx="7075170" cy="4702810"/>
            <a:chOff x="6971" y="1710"/>
            <a:chExt cx="11142" cy="7406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6918" y="1766"/>
              <a:ext cx="818" cy="712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p>
              <a:pPr algn="ctr"/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18"/>
            <p:cNvSpPr txBox="1"/>
            <p:nvPr/>
          </p:nvSpPr>
          <p:spPr>
            <a:xfrm>
              <a:off x="8224" y="1710"/>
              <a:ext cx="8303" cy="848"/>
            </a:xfrm>
            <a:prstGeom prst="rect">
              <a:avLst/>
            </a:prstGeom>
            <a:noFill/>
          </p:spPr>
          <p:txBody>
            <a:bodyPr wrap="square" lIns="108850" tIns="54425" rIns="108850" bIns="54425" rtlCol="0">
              <a:spAutoFit/>
            </a:bodyPr>
            <a:p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理解</a:t>
              </a:r>
              <a:r>
                <a:rPr lang="en-US" altLang="zh-CN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</a:t>
              </a:r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的作用及优势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文本框 19"/>
            <p:cNvSpPr txBox="1"/>
            <p:nvPr/>
          </p:nvSpPr>
          <p:spPr>
            <a:xfrm>
              <a:off x="8224" y="3896"/>
              <a:ext cx="9492" cy="848"/>
            </a:xfrm>
            <a:prstGeom prst="rect">
              <a:avLst/>
            </a:prstGeom>
            <a:noFill/>
          </p:spPr>
          <p:txBody>
            <a:bodyPr wrap="square" lIns="108850" tIns="54425" rIns="108850" bIns="54425" rtlCol="0">
              <a:spAutoFit/>
            </a:bodyPr>
            <a:p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理解内容和样式分离思想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等腰三角形 19"/>
            <p:cNvSpPr/>
            <p:nvPr/>
          </p:nvSpPr>
          <p:spPr>
            <a:xfrm rot="5400000" flipH="1">
              <a:off x="6918" y="3952"/>
              <a:ext cx="818" cy="712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p>
              <a:pPr algn="ctr"/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8224" y="6082"/>
              <a:ext cx="9889" cy="848"/>
            </a:xfrm>
            <a:prstGeom prst="rect">
              <a:avLst/>
            </a:prstGeom>
            <a:noFill/>
          </p:spPr>
          <p:txBody>
            <a:bodyPr wrap="square" lIns="108850" tIns="54425" rIns="108850" bIns="54425" rtlCol="0">
              <a:spAutoFit/>
            </a:bodyPr>
            <a:p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  <a:r>
                <a:rPr lang="en-US" altLang="zh-CN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</a:t>
              </a:r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基本语法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 flipH="1">
              <a:off x="6918" y="6138"/>
              <a:ext cx="818" cy="712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p>
              <a:pPr algn="ctr"/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文本框 21"/>
            <p:cNvSpPr txBox="1"/>
            <p:nvPr/>
          </p:nvSpPr>
          <p:spPr>
            <a:xfrm>
              <a:off x="8224" y="8268"/>
              <a:ext cx="7906" cy="848"/>
            </a:xfrm>
            <a:prstGeom prst="rect">
              <a:avLst/>
            </a:prstGeom>
            <a:noFill/>
          </p:spPr>
          <p:txBody>
            <a:bodyPr wrap="square" lIns="108850" tIns="54425" rIns="108850" bIns="54425" rtlCol="0">
              <a:spAutoFit/>
            </a:bodyPr>
            <a:p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  <a:r>
                <a:rPr lang="en-US" altLang="zh-CN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</a:t>
              </a:r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基本应用实例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等腰三角形 29"/>
            <p:cNvSpPr/>
            <p:nvPr/>
          </p:nvSpPr>
          <p:spPr>
            <a:xfrm rot="5400000" flipH="1">
              <a:off x="6918" y="8324"/>
              <a:ext cx="818" cy="712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p>
              <a:pPr algn="ctr"/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 26"/>
          <p:cNvSpPr/>
          <p:nvPr/>
        </p:nvSpPr>
        <p:spPr bwMode="auto">
          <a:xfrm>
            <a:off x="701805" y="1807181"/>
            <a:ext cx="10933277" cy="122424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108845" tIns="54423" rIns="108845" bIns="54423" anchor="ctr"/>
          <a:lstStyle/>
          <a:p>
            <a:pPr algn="ctr" defTabSz="1086485">
              <a:defRPr/>
            </a:pPr>
            <a:endParaRPr lang="en-US" altLang="zh-CN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Segoe"/>
              <a:ea typeface="宋体" panose="02010600030101010101" pitchFamily="2" charset="-122"/>
            </a:endParaRPr>
          </a:p>
        </p:txBody>
      </p:sp>
      <p:sp>
        <p:nvSpPr>
          <p:cNvPr id="7" name="Rectangle 52"/>
          <p:cNvSpPr/>
          <p:nvPr/>
        </p:nvSpPr>
        <p:spPr bwMode="auto">
          <a:xfrm>
            <a:off x="691223" y="4622134"/>
            <a:ext cx="10933277" cy="122424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08845" tIns="54423" rIns="108845" bIns="54423" anchor="ctr"/>
          <a:lstStyle/>
          <a:p>
            <a:pPr algn="ctr" defTabSz="1086485">
              <a:defRPr/>
            </a:pPr>
            <a:endParaRPr lang="en-US" altLang="zh-CN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Segoe"/>
              <a:ea typeface="宋体" panose="02010600030101010101" pitchFamily="2" charset="-122"/>
            </a:endParaRPr>
          </a:p>
        </p:txBody>
      </p:sp>
      <p:sp>
        <p:nvSpPr>
          <p:cNvPr id="5" name="Rectangle 24"/>
          <p:cNvSpPr/>
          <p:nvPr/>
        </p:nvSpPr>
        <p:spPr bwMode="auto">
          <a:xfrm>
            <a:off x="701805" y="3221626"/>
            <a:ext cx="10933277" cy="12242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45" tIns="54423" rIns="108845" bIns="54423" anchor="ctr"/>
          <a:lstStyle/>
          <a:p>
            <a:pPr algn="ctr" defTabSz="1086485">
              <a:defRPr/>
            </a:pPr>
            <a:endParaRPr lang="en-US" altLang="zh-CN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Segoe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zh-CN" altLang="en-US">
              <a:solidFill>
                <a:srgbClr val="FF0000"/>
              </a:solidFill>
            </a:endParaRPr>
          </a:p>
          <a:p>
            <a:pPr lvl="1"/>
            <a:endParaRPr lang="zh-CN" altLang="en-US"/>
          </a:p>
        </p:txBody>
      </p:sp>
      <p:sp>
        <p:nvSpPr>
          <p:cNvPr id="24" name="Rectangle 77"/>
          <p:cNvSpPr/>
          <p:nvPr/>
        </p:nvSpPr>
        <p:spPr>
          <a:xfrm>
            <a:off x="9041862" y="1699168"/>
            <a:ext cx="2551762" cy="453755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lIns="108845" tIns="54423" rIns="108845" bIns="54423" anchor="ctr"/>
          <a:lstStyle/>
          <a:p>
            <a:pPr indent="-408305" algn="ctr" defTabSz="1086485">
              <a:lnSpc>
                <a:spcPct val="90000"/>
              </a:lnSpc>
              <a:buClr>
                <a:srgbClr val="FFFF99"/>
              </a:buClr>
              <a:buSzPct val="80000"/>
              <a:tabLst>
                <a:tab pos="504190" algn="l"/>
              </a:tabLst>
              <a:defRPr/>
            </a:pPr>
            <a:endParaRPr lang="en-US" altLang="zh-CN" sz="1900">
              <a:solidFill>
                <a:srgbClr val="AC2E0C"/>
              </a:solidFill>
              <a:latin typeface="Segoe Semibold"/>
              <a:ea typeface="宋体" panose="02010600030101010101" pitchFamily="2" charset="-122"/>
            </a:endParaRPr>
          </a:p>
        </p:txBody>
      </p:sp>
      <p:sp>
        <p:nvSpPr>
          <p:cNvPr id="8" name="Rectangle 76"/>
          <p:cNvSpPr/>
          <p:nvPr/>
        </p:nvSpPr>
        <p:spPr>
          <a:xfrm>
            <a:off x="6042133" y="1576096"/>
            <a:ext cx="2783947" cy="453755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lIns="108845" tIns="54423" rIns="108845" bIns="54423" anchor="ctr"/>
          <a:lstStyle/>
          <a:p>
            <a:pPr indent="-408305" algn="ctr" defTabSz="1086485">
              <a:lnSpc>
                <a:spcPct val="90000"/>
              </a:lnSpc>
              <a:buClr>
                <a:srgbClr val="FFFF99"/>
              </a:buClr>
              <a:buSzPct val="80000"/>
              <a:tabLst>
                <a:tab pos="504190" algn="l"/>
              </a:tabLst>
              <a:defRPr/>
            </a:pPr>
            <a:endParaRPr lang="en-US" altLang="zh-CN" sz="1900">
              <a:solidFill>
                <a:srgbClr val="AC2E0C"/>
              </a:solidFill>
              <a:latin typeface="Segoe Semibold"/>
              <a:ea typeface="宋体" panose="02010600030101010101" pitchFamily="2" charset="-122"/>
            </a:endParaRPr>
          </a:p>
        </p:txBody>
      </p:sp>
      <p:sp>
        <p:nvSpPr>
          <p:cNvPr id="25" name="Rectangle 76"/>
          <p:cNvSpPr/>
          <p:nvPr/>
        </p:nvSpPr>
        <p:spPr>
          <a:xfrm>
            <a:off x="3007654" y="1351407"/>
            <a:ext cx="2879946" cy="460957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lIns="108845" tIns="54423" rIns="108845" bIns="54423" anchor="ctr"/>
          <a:lstStyle/>
          <a:p>
            <a:pPr indent="-408305" algn="ctr" defTabSz="1086485">
              <a:lnSpc>
                <a:spcPct val="90000"/>
              </a:lnSpc>
              <a:buClr>
                <a:srgbClr val="FFFF99"/>
              </a:buClr>
              <a:buSzPct val="80000"/>
              <a:tabLst>
                <a:tab pos="504190" algn="l"/>
              </a:tabLst>
              <a:defRPr/>
            </a:pPr>
            <a:endParaRPr lang="en-US" altLang="zh-CN" sz="1900">
              <a:solidFill>
                <a:srgbClr val="AC2E0C"/>
              </a:solidFill>
              <a:latin typeface="Segoe Semibold"/>
              <a:ea typeface="宋体" panose="02010600030101010101" pitchFamily="2" charset="-122"/>
            </a:endParaRPr>
          </a:p>
        </p:txBody>
      </p:sp>
      <p:sp>
        <p:nvSpPr>
          <p:cNvPr id="27" name="TextBox 82"/>
          <p:cNvSpPr txBox="1">
            <a:spLocks noChangeArrowheads="1"/>
          </p:cNvSpPr>
          <p:nvPr/>
        </p:nvSpPr>
        <p:spPr bwMode="auto">
          <a:xfrm>
            <a:off x="883814" y="2158729"/>
            <a:ext cx="1707413" cy="556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行内样式</a:t>
            </a:r>
            <a:endParaRPr lang="zh-CN" altLang="en-US" sz="29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30"/>
          <p:cNvSpPr txBox="1">
            <a:spLocks noChangeArrowheads="1"/>
          </p:cNvSpPr>
          <p:nvPr/>
        </p:nvSpPr>
        <p:spPr bwMode="auto">
          <a:xfrm>
            <a:off x="3087220" y="1914197"/>
            <a:ext cx="1919567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使用灵活</a:t>
            </a:r>
            <a:endParaRPr lang="zh-CN" altLang="en-US" sz="2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31"/>
          <p:cNvSpPr txBox="1">
            <a:spLocks noChangeArrowheads="1"/>
          </p:cNvSpPr>
          <p:nvPr/>
        </p:nvSpPr>
        <p:spPr bwMode="auto">
          <a:xfrm>
            <a:off x="6190034" y="1914197"/>
            <a:ext cx="2399988" cy="1079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只能控制单一标签，不易维护，代码冗余度高</a:t>
            </a:r>
            <a:endParaRPr lang="en-US" altLang="zh-CN" sz="2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33"/>
          <p:cNvSpPr>
            <a:spLocks noChangeArrowheads="1"/>
          </p:cNvSpPr>
          <p:nvPr/>
        </p:nvSpPr>
        <p:spPr bwMode="auto">
          <a:xfrm>
            <a:off x="9137740" y="1914197"/>
            <a:ext cx="2497342" cy="1079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为网页中某特殊标签进行样式设置时使用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CSS</a:t>
            </a:r>
            <a:r>
              <a:rPr lang="zh-CN" altLang="en-US"/>
              <a:t>样式总结</a:t>
            </a:r>
            <a:endParaRPr lang="zh-CN" altLang="en-US"/>
          </a:p>
        </p:txBody>
      </p:sp>
      <p:grpSp>
        <p:nvGrpSpPr>
          <p:cNvPr id="9" name="Group 17"/>
          <p:cNvGrpSpPr/>
          <p:nvPr/>
        </p:nvGrpSpPr>
        <p:grpSpPr bwMode="auto">
          <a:xfrm>
            <a:off x="9029803" y="1165347"/>
            <a:ext cx="2556601" cy="538610"/>
            <a:chOff x="5306785" y="1598002"/>
            <a:chExt cx="1917728" cy="328500"/>
          </a:xfrm>
        </p:grpSpPr>
        <p:sp>
          <p:nvSpPr>
            <p:cNvPr id="11" name="Snip Single Corner Rectangle 15"/>
            <p:cNvSpPr/>
            <p:nvPr/>
          </p:nvSpPr>
          <p:spPr>
            <a:xfrm>
              <a:off x="5315830" y="1605627"/>
              <a:ext cx="1901951" cy="299373"/>
            </a:xfrm>
            <a:prstGeom prst="snip1Rect">
              <a:avLst>
                <a:gd name="adj" fmla="val 22594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91436" tIns="45718" rIns="91436" bIns="45718" anchor="ctr"/>
            <a:lstStyle/>
            <a:p>
              <a:pPr marL="0" lvl="1" indent="-408305" algn="ctr" defTabSz="1086485">
                <a:lnSpc>
                  <a:spcPct val="90000"/>
                </a:lnSpc>
                <a:buClr>
                  <a:srgbClr val="FFFF99"/>
                </a:buClr>
                <a:buSzPct val="80000"/>
                <a:tabLst>
                  <a:tab pos="504190" algn="l"/>
                </a:tabLst>
                <a:defRPr/>
              </a:pPr>
              <a:endParaRPr lang="en-US" altLang="zh-CN" sz="1900">
                <a:solidFill>
                  <a:srgbClr val="AC2E0C"/>
                </a:solidFill>
                <a:latin typeface="Segoe Semibold"/>
                <a:ea typeface="宋体" panose="02010600030101010101" pitchFamily="2" charset="-122"/>
              </a:endParaRPr>
            </a:p>
          </p:txBody>
        </p:sp>
        <p:sp>
          <p:nvSpPr>
            <p:cNvPr id="12" name="TextBox 16"/>
            <p:cNvSpPr txBox="1">
              <a:spLocks noChangeArrowheads="1"/>
            </p:cNvSpPr>
            <p:nvPr/>
          </p:nvSpPr>
          <p:spPr bwMode="auto">
            <a:xfrm>
              <a:off x="5306785" y="1598002"/>
              <a:ext cx="1917728" cy="3285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zh-CN" altLang="en-US" sz="29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用途</a:t>
              </a:r>
              <a:endParaRPr lang="en-US" altLang="zh-CN" sz="29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Group 18"/>
          <p:cNvGrpSpPr/>
          <p:nvPr/>
        </p:nvGrpSpPr>
        <p:grpSpPr bwMode="auto">
          <a:xfrm>
            <a:off x="6066856" y="1165344"/>
            <a:ext cx="2778822" cy="538634"/>
            <a:chOff x="3047999" y="1587484"/>
            <a:chExt cx="2212704" cy="355955"/>
          </a:xfrm>
        </p:grpSpPr>
        <p:sp>
          <p:nvSpPr>
            <p:cNvPr id="14" name="Snip Single Corner Rectangle 84"/>
            <p:cNvSpPr/>
            <p:nvPr/>
          </p:nvSpPr>
          <p:spPr>
            <a:xfrm>
              <a:off x="3066143" y="1587484"/>
              <a:ext cx="2194560" cy="324246"/>
            </a:xfrm>
            <a:prstGeom prst="snip1Rect">
              <a:avLst>
                <a:gd name="adj" fmla="val 20649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anchor="ctr"/>
            <a:lstStyle/>
            <a:p>
              <a:pPr marL="0" lvl="1" indent="-408305" algn="ctr" defTabSz="1086485">
                <a:lnSpc>
                  <a:spcPct val="90000"/>
                </a:lnSpc>
                <a:buClr>
                  <a:srgbClr val="FFFF99"/>
                </a:buClr>
                <a:buSzPct val="80000"/>
                <a:tabLst>
                  <a:tab pos="504190" algn="l"/>
                </a:tabLst>
                <a:defRPr/>
              </a:pPr>
              <a:endParaRPr lang="en-US" altLang="zh-CN" sz="1900">
                <a:solidFill>
                  <a:srgbClr val="AC2E0C"/>
                </a:solidFill>
                <a:latin typeface="Segoe Semibold"/>
                <a:ea typeface="宋体" panose="02010600030101010101" pitchFamily="2" charset="-122"/>
              </a:endParaRPr>
            </a:p>
          </p:txBody>
        </p:sp>
        <p:sp>
          <p:nvSpPr>
            <p:cNvPr id="15" name="TextBox 72"/>
            <p:cNvSpPr txBox="1">
              <a:spLocks noChangeArrowheads="1"/>
            </p:cNvSpPr>
            <p:nvPr/>
          </p:nvSpPr>
          <p:spPr bwMode="auto">
            <a:xfrm>
              <a:off x="3047999" y="1587501"/>
              <a:ext cx="2211465" cy="3559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zh-CN" altLang="en-US" sz="29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缺点</a:t>
              </a:r>
              <a:endParaRPr lang="en-US" altLang="zh-CN" sz="29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81"/>
          <p:cNvSpPr txBox="1">
            <a:spLocks noChangeArrowheads="1"/>
          </p:cNvSpPr>
          <p:nvPr/>
        </p:nvSpPr>
        <p:spPr bwMode="auto">
          <a:xfrm>
            <a:off x="883814" y="3555655"/>
            <a:ext cx="1707413" cy="556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页内样式</a:t>
            </a:r>
            <a:endParaRPr lang="zh-CN" altLang="en-US" sz="29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83"/>
          <p:cNvSpPr txBox="1">
            <a:spLocks noChangeArrowheads="1"/>
          </p:cNvSpPr>
          <p:nvPr/>
        </p:nvSpPr>
        <p:spPr bwMode="auto">
          <a:xfrm>
            <a:off x="883814" y="5025453"/>
            <a:ext cx="1707413" cy="556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外部样式</a:t>
            </a:r>
            <a:endParaRPr lang="zh-CN" altLang="en-US" sz="29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84"/>
          <p:cNvSpPr txBox="1">
            <a:spLocks noChangeArrowheads="1"/>
          </p:cNvSpPr>
          <p:nvPr/>
        </p:nvSpPr>
        <p:spPr bwMode="auto">
          <a:xfrm>
            <a:off x="3087220" y="3366122"/>
            <a:ext cx="2592578" cy="753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同一页面可使用多次</a:t>
            </a:r>
            <a:endParaRPr lang="zh-CN" altLang="en-US" sz="2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86"/>
          <p:cNvSpPr txBox="1">
            <a:spLocks noChangeArrowheads="1"/>
          </p:cNvSpPr>
          <p:nvPr/>
        </p:nvSpPr>
        <p:spPr bwMode="auto">
          <a:xfrm>
            <a:off x="3087220" y="4718754"/>
            <a:ext cx="2687817" cy="1076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可作用于多个页面，减少重复工作量，</a:t>
            </a:r>
            <a:endParaRPr lang="zh-CN" altLang="en-US" sz="2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方便后期维护</a:t>
            </a:r>
            <a:endParaRPr lang="zh-CN" altLang="en-US" sz="29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Group 55"/>
          <p:cNvGrpSpPr/>
          <p:nvPr/>
        </p:nvGrpSpPr>
        <p:grpSpPr bwMode="auto">
          <a:xfrm>
            <a:off x="2994319" y="1165342"/>
            <a:ext cx="2879946" cy="538608"/>
            <a:chOff x="3046727" y="1124857"/>
            <a:chExt cx="2213974" cy="366348"/>
          </a:xfrm>
        </p:grpSpPr>
        <p:sp>
          <p:nvSpPr>
            <p:cNvPr id="17" name="Snip Single Corner Rectangle 56"/>
            <p:cNvSpPr/>
            <p:nvPr/>
          </p:nvSpPr>
          <p:spPr>
            <a:xfrm>
              <a:off x="3066141" y="1142985"/>
              <a:ext cx="2194560" cy="324245"/>
            </a:xfrm>
            <a:prstGeom prst="snip1Rect">
              <a:avLst>
                <a:gd name="adj" fmla="val 20649"/>
              </a:avLst>
            </a:prstGeom>
            <a:solidFill>
              <a:srgbClr val="FFC000"/>
            </a:solidFill>
            <a:ln>
              <a:solidFill>
                <a:srgbClr val="FFFF00"/>
              </a:solidFill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anchor="ctr"/>
            <a:lstStyle/>
            <a:p>
              <a:pPr marL="0" lvl="1" indent="-408305" algn="ctr" defTabSz="1086485">
                <a:lnSpc>
                  <a:spcPct val="90000"/>
                </a:lnSpc>
                <a:buClr>
                  <a:srgbClr val="FFFF99"/>
                </a:buClr>
                <a:buSzPct val="80000"/>
                <a:tabLst>
                  <a:tab pos="504190" algn="l"/>
                </a:tabLst>
                <a:defRPr/>
              </a:pPr>
              <a:endParaRPr lang="en-US" altLang="zh-CN" sz="1900">
                <a:solidFill>
                  <a:srgbClr val="AC2E0C"/>
                </a:solidFill>
                <a:latin typeface="Segoe Semibold"/>
                <a:ea typeface="宋体" panose="02010600030101010101" pitchFamily="2" charset="-122"/>
              </a:endParaRPr>
            </a:p>
          </p:txBody>
        </p:sp>
        <p:sp>
          <p:nvSpPr>
            <p:cNvPr id="20" name="TextBox 57"/>
            <p:cNvSpPr txBox="1">
              <a:spLocks noChangeArrowheads="1"/>
            </p:cNvSpPr>
            <p:nvPr/>
          </p:nvSpPr>
          <p:spPr bwMode="auto">
            <a:xfrm>
              <a:off x="3046727" y="1124857"/>
              <a:ext cx="2206178" cy="366348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FF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zh-CN" altLang="en-US" sz="29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优点</a:t>
              </a:r>
              <a:endParaRPr lang="en-US" altLang="zh-CN" sz="29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" name="TextBox 89"/>
          <p:cNvSpPr txBox="1">
            <a:spLocks noChangeArrowheads="1"/>
          </p:cNvSpPr>
          <p:nvPr/>
        </p:nvSpPr>
        <p:spPr bwMode="auto">
          <a:xfrm>
            <a:off x="6190034" y="3366122"/>
            <a:ext cx="2399988" cy="1079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作用范围仅限于定义的页面，其他页面无法使用</a:t>
            </a:r>
            <a:endParaRPr lang="en-US" altLang="zh-CN" sz="2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32"/>
          <p:cNvSpPr>
            <a:spLocks noChangeArrowheads="1"/>
          </p:cNvSpPr>
          <p:nvPr/>
        </p:nvSpPr>
        <p:spPr bwMode="auto">
          <a:xfrm>
            <a:off x="9137740" y="3366122"/>
            <a:ext cx="2497342" cy="756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对特殊的页面设置单独的样式风格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4"/>
          <p:cNvSpPr>
            <a:spLocks noChangeArrowheads="1"/>
          </p:cNvSpPr>
          <p:nvPr/>
        </p:nvSpPr>
        <p:spPr bwMode="auto">
          <a:xfrm>
            <a:off x="9137740" y="4718754"/>
            <a:ext cx="2497342" cy="43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适用于各类网站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 b="1">
                <a:solidFill>
                  <a:srgbClr val="FF0000"/>
                </a:solidFill>
              </a:rPr>
              <a:t>练习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969886" y="1889036"/>
            <a:ext cx="5499861" cy="398589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ul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&lt;li&gt;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第一条国际新闻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&lt;/li&gt;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&lt;li&gt;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第二条国际新闻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&lt;/li&gt;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&lt;li&gt;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第三条国际新闻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&lt;/li&gt;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&lt;li&gt;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第四条国际新闻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&lt;/li&gt;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&lt;li&gt;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第五条国际新闻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&lt;/li&gt;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&lt;/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ul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6475730" y="1783715"/>
            <a:ext cx="8890" cy="44119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7306961" y="2585539"/>
            <a:ext cx="3628774" cy="2649070"/>
          </a:xfrm>
          <a:prstGeom prst="rect">
            <a:avLst/>
          </a:prstGeom>
        </p:spPr>
        <p:txBody>
          <a:bodyPr wrap="square" lIns="108850" tIns="54425" rIns="108850" bIns="54425">
            <a:spAutoFit/>
          </a:bodyPr>
          <a:p>
            <a:r>
              <a:rPr lang="en-US" altLang="zh-CN" sz="4800" dirty="0">
                <a:solidFill>
                  <a:schemeClr val="accent1">
                    <a:lumMod val="75000"/>
                  </a:schemeClr>
                </a:solidFill>
              </a:rPr>
              <a:t>li {</a:t>
            </a:r>
            <a:endParaRPr lang="en-US" altLang="zh-CN" sz="4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sz="4800" dirty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altLang="zh-CN" sz="4800" dirty="0" err="1">
                <a:solidFill>
                  <a:schemeClr val="accent1">
                    <a:lumMod val="75000"/>
                  </a:schemeClr>
                </a:solidFill>
              </a:rPr>
              <a:t>color:red</a:t>
            </a:r>
            <a:r>
              <a:rPr lang="en-US" altLang="zh-CN" sz="4800" dirty="0">
                <a:solidFill>
                  <a:schemeClr val="accent1">
                    <a:lumMod val="75000"/>
                  </a:schemeClr>
                </a:solidFill>
              </a:rPr>
              <a:t>;</a:t>
            </a:r>
            <a:endParaRPr lang="en-US" altLang="zh-CN" sz="4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sz="4800" dirty="0">
                <a:solidFill>
                  <a:schemeClr val="accent1">
                    <a:lumMod val="75000"/>
                  </a:schemeClr>
                </a:solidFill>
              </a:rPr>
              <a:t>  } </a:t>
            </a:r>
            <a:endParaRPr lang="en-US" altLang="zh-CN" sz="4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dirty="0"/>
              <a:t>  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 b="1">
                <a:solidFill>
                  <a:srgbClr val="FF0000"/>
                </a:solidFill>
              </a:rPr>
              <a:t>练习</a:t>
            </a:r>
            <a:endParaRPr lang="zh-CN" altLang="en-US" b="1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1817370"/>
            <a:ext cx="2985135" cy="1838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00" y="1817370"/>
            <a:ext cx="3003550" cy="1831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640" y="1818005"/>
            <a:ext cx="2645410" cy="1710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5895" y="1817370"/>
            <a:ext cx="2588260" cy="1683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1065706" y="3595765"/>
            <a:ext cx="2299531" cy="1878223"/>
            <a:chOff x="733652" y="3434314"/>
            <a:chExt cx="1724873" cy="1877787"/>
          </a:xfrm>
        </p:grpSpPr>
        <p:sp>
          <p:nvSpPr>
            <p:cNvPr id="7" name="下箭头 6"/>
            <p:cNvSpPr/>
            <p:nvPr/>
          </p:nvSpPr>
          <p:spPr>
            <a:xfrm>
              <a:off x="1488567" y="3434314"/>
              <a:ext cx="267217" cy="297712"/>
            </a:xfrm>
            <a:prstGeom prst="downArrow">
              <a:avLst/>
            </a:prstGeom>
            <a:solidFill>
              <a:srgbClr val="FFC000"/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733652" y="3928757"/>
              <a:ext cx="1724873" cy="1383344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en-US" altLang="zh-CN" sz="2800" dirty="0">
                  <a:solidFill>
                    <a:schemeClr val="accent1">
                      <a:lumMod val="75000"/>
                    </a:schemeClr>
                  </a:solidFill>
                </a:rPr>
                <a:t>li {</a:t>
              </a:r>
              <a:endParaRPr lang="en-US" altLang="zh-CN" sz="2800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r>
                <a:rPr lang="en-US" altLang="zh-CN" sz="2800" dirty="0">
                  <a:solidFill>
                    <a:schemeClr val="accent1">
                      <a:lumMod val="75000"/>
                    </a:schemeClr>
                  </a:solidFill>
                </a:rPr>
                <a:t>    </a:t>
              </a:r>
              <a:r>
                <a:rPr lang="en-US" altLang="zh-CN" sz="2800" dirty="0" err="1">
                  <a:solidFill>
                    <a:schemeClr val="accent1">
                      <a:lumMod val="75000"/>
                    </a:schemeClr>
                  </a:solidFill>
                </a:rPr>
                <a:t>color:red</a:t>
              </a:r>
              <a:r>
                <a:rPr lang="en-US" altLang="zh-CN" sz="2800" dirty="0">
                  <a:solidFill>
                    <a:schemeClr val="accent1">
                      <a:lumMod val="75000"/>
                    </a:schemeClr>
                  </a:solidFill>
                </a:rPr>
                <a:t>;</a:t>
              </a:r>
              <a:endParaRPr lang="en-US" altLang="zh-CN" sz="2800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r>
                <a:rPr lang="en-US" altLang="zh-CN" sz="2800" dirty="0">
                  <a:solidFill>
                    <a:schemeClr val="accent1">
                      <a:lumMod val="75000"/>
                    </a:schemeClr>
                  </a:solidFill>
                </a:rPr>
                <a:t>  } </a:t>
              </a:r>
              <a:r>
                <a:rPr lang="en-US" altLang="zh-CN" sz="2800" dirty="0"/>
                <a:t>  </a:t>
              </a:r>
              <a:endParaRPr lang="zh-CN" altLang="en-US" sz="2800" dirty="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745581" y="3617036"/>
            <a:ext cx="2299531" cy="1878223"/>
            <a:chOff x="733652" y="3434314"/>
            <a:chExt cx="1724873" cy="1877787"/>
          </a:xfrm>
        </p:grpSpPr>
        <p:sp>
          <p:nvSpPr>
            <p:cNvPr id="16" name="下箭头 15"/>
            <p:cNvSpPr/>
            <p:nvPr/>
          </p:nvSpPr>
          <p:spPr>
            <a:xfrm>
              <a:off x="1488567" y="3434314"/>
              <a:ext cx="267217" cy="297712"/>
            </a:xfrm>
            <a:prstGeom prst="downArrow">
              <a:avLst/>
            </a:prstGeom>
            <a:solidFill>
              <a:srgbClr val="FFC000"/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733652" y="3928757"/>
              <a:ext cx="1724873" cy="1383344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en-US" altLang="zh-CN" sz="2800" dirty="0">
                  <a:solidFill>
                    <a:schemeClr val="accent1">
                      <a:lumMod val="75000"/>
                    </a:schemeClr>
                  </a:solidFill>
                </a:rPr>
                <a:t>li {</a:t>
              </a:r>
              <a:endParaRPr lang="en-US" altLang="zh-CN" sz="2800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r>
                <a:rPr lang="en-US" altLang="zh-CN" sz="2800" dirty="0">
                  <a:solidFill>
                    <a:schemeClr val="accent1">
                      <a:lumMod val="75000"/>
                    </a:schemeClr>
                  </a:solidFill>
                </a:rPr>
                <a:t>    </a:t>
              </a:r>
              <a:r>
                <a:rPr lang="en-US" altLang="zh-CN" sz="2800" dirty="0" err="1">
                  <a:solidFill>
                    <a:schemeClr val="accent1">
                      <a:lumMod val="75000"/>
                    </a:schemeClr>
                  </a:solidFill>
                </a:rPr>
                <a:t>color:green</a:t>
              </a:r>
              <a:r>
                <a:rPr lang="en-US" altLang="zh-CN" sz="2800" dirty="0">
                  <a:solidFill>
                    <a:schemeClr val="accent1">
                      <a:lumMod val="75000"/>
                    </a:schemeClr>
                  </a:solidFill>
                </a:rPr>
                <a:t>;</a:t>
              </a:r>
              <a:endParaRPr lang="en-US" altLang="zh-CN" sz="2800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r>
                <a:rPr lang="en-US" altLang="zh-CN" sz="2800" dirty="0">
                  <a:solidFill>
                    <a:schemeClr val="accent1">
                      <a:lumMod val="75000"/>
                    </a:schemeClr>
                  </a:solidFill>
                </a:rPr>
                <a:t>  } </a:t>
              </a:r>
              <a:r>
                <a:rPr lang="en-US" altLang="zh-CN" sz="2800" dirty="0"/>
                <a:t>  </a:t>
              </a:r>
              <a:endParaRPr lang="zh-CN" altLang="en-US" sz="2800" dirty="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535601" y="3639567"/>
            <a:ext cx="2299531" cy="2309388"/>
            <a:chOff x="733652" y="3434314"/>
            <a:chExt cx="1724873" cy="2308853"/>
          </a:xfrm>
        </p:grpSpPr>
        <p:sp>
          <p:nvSpPr>
            <p:cNvPr id="19" name="下箭头 18"/>
            <p:cNvSpPr/>
            <p:nvPr/>
          </p:nvSpPr>
          <p:spPr>
            <a:xfrm>
              <a:off x="1488567" y="3434314"/>
              <a:ext cx="267217" cy="297712"/>
            </a:xfrm>
            <a:prstGeom prst="downArrow">
              <a:avLst/>
            </a:prstGeom>
            <a:solidFill>
              <a:srgbClr val="FFC000"/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733652" y="3928757"/>
              <a:ext cx="1724873" cy="181441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en-US" altLang="zh-CN" sz="2800" dirty="0">
                  <a:solidFill>
                    <a:schemeClr val="accent1">
                      <a:lumMod val="75000"/>
                    </a:schemeClr>
                  </a:solidFill>
                </a:rPr>
                <a:t>.red{</a:t>
              </a:r>
              <a:endParaRPr lang="en-US" altLang="zh-CN" sz="2800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r>
                <a:rPr lang="en-US" altLang="zh-CN" sz="2800" dirty="0">
                  <a:solidFill>
                    <a:schemeClr val="accent1">
                      <a:lumMod val="75000"/>
                    </a:schemeClr>
                  </a:solidFill>
                </a:rPr>
                <a:t>    </a:t>
              </a:r>
              <a:r>
                <a:rPr lang="en-US" altLang="zh-CN" sz="2800" dirty="0" err="1">
                  <a:solidFill>
                    <a:schemeClr val="accent1">
                      <a:lumMod val="75000"/>
                    </a:schemeClr>
                  </a:solidFill>
                </a:rPr>
                <a:t>color:red</a:t>
              </a:r>
              <a:r>
                <a:rPr lang="en-US" altLang="zh-CN" sz="2800" dirty="0">
                  <a:solidFill>
                    <a:schemeClr val="accent1">
                      <a:lumMod val="75000"/>
                    </a:schemeClr>
                  </a:solidFill>
                </a:rPr>
                <a:t>;</a:t>
              </a:r>
              <a:endParaRPr lang="en-US" altLang="zh-CN" sz="2800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r>
                <a:rPr lang="en-US" altLang="zh-CN" sz="2800" dirty="0">
                  <a:solidFill>
                    <a:schemeClr val="accent1">
                      <a:lumMod val="75000"/>
                    </a:schemeClr>
                  </a:solidFill>
                </a:rPr>
                <a:t>  } </a:t>
              </a:r>
              <a:r>
                <a:rPr lang="en-US" altLang="zh-CN" sz="2800" dirty="0"/>
                <a:t>  </a:t>
              </a:r>
              <a:endParaRPr lang="en-US" altLang="zh-CN" sz="2800" dirty="0"/>
            </a:p>
            <a:p>
              <a:r>
                <a:rPr lang="en-US" altLang="zh-CN" sz="2800" dirty="0"/>
                <a:t> class = </a:t>
              </a:r>
              <a:r>
                <a:rPr lang="en-US" altLang="zh-CN" sz="2800" dirty="0">
                  <a:solidFill>
                    <a:schemeClr val="tx1"/>
                  </a:solidFill>
                  <a:sym typeface="+mn-ea"/>
                </a:rPr>
                <a:t>"</a:t>
              </a:r>
              <a:r>
                <a:rPr lang="en-US" altLang="zh-CN" sz="2800" dirty="0"/>
                <a:t>red</a:t>
              </a:r>
              <a:r>
                <a:rPr lang="en-US" altLang="zh-CN" sz="2800" dirty="0">
                  <a:sym typeface="+mn-ea"/>
                </a:rPr>
                <a:t>"</a:t>
              </a:r>
              <a:endParaRPr lang="zh-CN" altLang="en-US" sz="2800" dirty="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9238733" y="3639567"/>
            <a:ext cx="2299531" cy="2309388"/>
            <a:chOff x="733652" y="3434314"/>
            <a:chExt cx="1724873" cy="2308853"/>
          </a:xfrm>
        </p:grpSpPr>
        <p:sp>
          <p:nvSpPr>
            <p:cNvPr id="22" name="下箭头 21"/>
            <p:cNvSpPr/>
            <p:nvPr/>
          </p:nvSpPr>
          <p:spPr>
            <a:xfrm>
              <a:off x="1488567" y="3434314"/>
              <a:ext cx="267217" cy="297712"/>
            </a:xfrm>
            <a:prstGeom prst="downArrow">
              <a:avLst/>
            </a:prstGeom>
            <a:solidFill>
              <a:srgbClr val="FFC000"/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733652" y="3928757"/>
              <a:ext cx="1724873" cy="181441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en-US" altLang="zh-CN" sz="2800" dirty="0">
                  <a:solidFill>
                    <a:schemeClr val="accent1">
                      <a:lumMod val="75000"/>
                    </a:schemeClr>
                  </a:solidFill>
                </a:rPr>
                <a:t>#blue {</a:t>
              </a:r>
              <a:endParaRPr lang="en-US" altLang="zh-CN" sz="2800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r>
                <a:rPr lang="en-US" altLang="zh-CN" sz="2800" dirty="0">
                  <a:solidFill>
                    <a:schemeClr val="accent1">
                      <a:lumMod val="75000"/>
                    </a:schemeClr>
                  </a:solidFill>
                </a:rPr>
                <a:t>    </a:t>
              </a:r>
              <a:r>
                <a:rPr lang="en-US" altLang="zh-CN" sz="2800" dirty="0" err="1">
                  <a:solidFill>
                    <a:schemeClr val="accent1">
                      <a:lumMod val="75000"/>
                    </a:schemeClr>
                  </a:solidFill>
                </a:rPr>
                <a:t>color:blue</a:t>
              </a:r>
              <a:r>
                <a:rPr lang="en-US" altLang="zh-CN" sz="2800" dirty="0">
                  <a:solidFill>
                    <a:schemeClr val="accent1">
                      <a:lumMod val="75000"/>
                    </a:schemeClr>
                  </a:solidFill>
                </a:rPr>
                <a:t>;</a:t>
              </a:r>
              <a:endParaRPr lang="en-US" altLang="zh-CN" sz="2800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r>
                <a:rPr lang="en-US" altLang="zh-CN" sz="2800" dirty="0">
                  <a:solidFill>
                    <a:schemeClr val="accent1">
                      <a:lumMod val="75000"/>
                    </a:schemeClr>
                  </a:solidFill>
                </a:rPr>
                <a:t>  } </a:t>
              </a:r>
              <a:r>
                <a:rPr lang="en-US" altLang="zh-CN" sz="2800" dirty="0"/>
                <a:t>  </a:t>
              </a:r>
              <a:endParaRPr lang="en-US" altLang="zh-CN" sz="2800" dirty="0"/>
            </a:p>
            <a:p>
              <a:r>
                <a:rPr lang="en-US" altLang="zh-CN" sz="2800" dirty="0"/>
                <a:t> id = </a:t>
              </a:r>
              <a:r>
                <a:rPr lang="en-US" altLang="zh-CN" sz="2800" dirty="0">
                  <a:sym typeface="+mn-ea"/>
                </a:rPr>
                <a:t>"</a:t>
              </a:r>
              <a:r>
                <a:rPr lang="en-US" altLang="zh-CN" sz="2800" dirty="0"/>
                <a:t>blue</a:t>
              </a:r>
              <a:r>
                <a:rPr lang="en-US" altLang="zh-CN" sz="2800" dirty="0">
                  <a:sym typeface="+mn-ea"/>
                </a:rPr>
                <a:t>"</a:t>
              </a:r>
              <a:endParaRPr lang="zh-CN" altLang="en-US" sz="2800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CSS</a:t>
            </a:r>
            <a:r>
              <a:rPr lang="zh-CN" altLang="en-US"/>
              <a:t>语法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pPr>
              <a:lnSpc>
                <a:spcPct val="120000"/>
              </a:lnSpc>
            </a:pPr>
            <a:endParaRPr>
              <a:solidFill>
                <a:srgbClr val="FF0000"/>
              </a:solidFill>
            </a:endParaRPr>
          </a:p>
          <a:p>
            <a:endParaRPr lang="zh-CN" altLang="en-US"/>
          </a:p>
        </p:txBody>
      </p:sp>
      <p:pic>
        <p:nvPicPr>
          <p:cNvPr id="13" name="图片 12" descr="QQ截图20121206093527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416" y="1334635"/>
            <a:ext cx="4275805" cy="4289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4"/>
          <p:cNvSpPr txBox="1">
            <a:spLocks noChangeArrowheads="1"/>
          </p:cNvSpPr>
          <p:nvPr/>
        </p:nvSpPr>
        <p:spPr bwMode="auto">
          <a:xfrm>
            <a:off x="5744754" y="3508016"/>
            <a:ext cx="5633633" cy="2046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如果某元素同时被设置了行内、页内、外部样式，哪一种样式起作用呢？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5563205" y="1203877"/>
            <a:ext cx="5808937" cy="176502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08850" tIns="54425" rIns="108850" bIns="54425"/>
          <a:lstStyle/>
          <a:p>
            <a:pPr>
              <a:defRPr/>
            </a:pPr>
            <a:endParaRPr lang="zh-CN" altLang="en-US">
              <a:solidFill>
                <a:srgbClr val="A50021"/>
              </a:solidFill>
              <a:ea typeface="宋体" panose="02010600030101010101" pitchFamily="2" charset="-122"/>
            </a:endParaRPr>
          </a:p>
        </p:txBody>
      </p:sp>
      <p:sp>
        <p:nvSpPr>
          <p:cNvPr id="16" name="TextBox 4"/>
          <p:cNvSpPr txBox="1">
            <a:spLocks noChangeArrowheads="1"/>
          </p:cNvSpPr>
          <p:nvPr/>
        </p:nvSpPr>
        <p:spPr bwMode="auto">
          <a:xfrm>
            <a:off x="5744754" y="1257493"/>
            <a:ext cx="5732862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种选择器同时作用于某个元素，哪一种选择器起作用呢？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5563235" y="3435985"/>
            <a:ext cx="5808980" cy="228092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08850" tIns="54425" rIns="108850" bIns="54425"/>
          <a:lstStyle/>
          <a:p>
            <a:pPr>
              <a:defRPr/>
            </a:pPr>
            <a:endParaRPr lang="zh-CN" altLang="en-US">
              <a:solidFill>
                <a:srgbClr val="A5002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bldLvl="0" animBg="1"/>
      <p:bldP spid="17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样式优先级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>
                <a:solidFill>
                  <a:srgbClr val="FF0000"/>
                </a:solidFill>
              </a:rPr>
              <a:t>样式优先级：</a:t>
            </a:r>
            <a:endParaRPr lang="zh-CN" altLang="en-US">
              <a:solidFill>
                <a:srgbClr val="FF0000"/>
              </a:solidFill>
            </a:endParaRPr>
          </a:p>
          <a:p>
            <a:pPr lvl="1">
              <a:lnSpc>
                <a:spcPct val="140000"/>
              </a:lnSpc>
            </a:pPr>
            <a:r>
              <a:rPr>
                <a:sym typeface="+mn-ea"/>
              </a:rPr>
              <a:t>ID</a:t>
            </a:r>
            <a:r>
              <a:rPr lang="zh-CN" altLang="en-US">
                <a:sym typeface="+mn-ea"/>
              </a:rPr>
              <a:t>选择器 </a:t>
            </a:r>
            <a:r>
              <a:rPr>
                <a:sym typeface="+mn-ea"/>
              </a:rPr>
              <a:t>&gt; </a:t>
            </a:r>
            <a:r>
              <a:rPr lang="zh-CN" altLang="en-US">
                <a:sym typeface="+mn-ea"/>
              </a:rPr>
              <a:t>类选择器 </a:t>
            </a:r>
            <a:r>
              <a:rPr>
                <a:sym typeface="+mn-ea"/>
              </a:rPr>
              <a:t>&gt; </a:t>
            </a:r>
            <a:r>
              <a:rPr lang="zh-CN" altLang="en-US">
                <a:sym typeface="+mn-ea"/>
              </a:rPr>
              <a:t>标签选择器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>
                <a:sym typeface="+mn-ea"/>
              </a:rPr>
              <a:t>行内样式 </a:t>
            </a:r>
            <a:r>
              <a:rPr>
                <a:sym typeface="+mn-ea"/>
              </a:rPr>
              <a:t>&gt; </a:t>
            </a:r>
            <a:r>
              <a:rPr altLang="en-US">
                <a:sym typeface="+mn-ea"/>
              </a:rPr>
              <a:t>页内样式 </a:t>
            </a:r>
            <a:r>
              <a:rPr>
                <a:sym typeface="+mn-ea"/>
              </a:rPr>
              <a:t>&gt; </a:t>
            </a:r>
            <a:r>
              <a:rPr lang="zh-CN" altLang="en-US">
                <a:sym typeface="+mn-ea"/>
              </a:rPr>
              <a:t>外部样式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>
                <a:sym typeface="+mn-ea"/>
              </a:rPr>
              <a:t>就近原则，距离元素最近的样式优先级最高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继承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p>
            <a:r>
              <a:rPr>
                <a:sym typeface="+mn-ea"/>
              </a:rPr>
              <a:t>CSS</a:t>
            </a:r>
            <a:r>
              <a:rPr lang="zh-CN" altLang="en-US">
                <a:sym typeface="+mn-ea"/>
              </a:rPr>
              <a:t>样式的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叠加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多个样式，在同一内容上共同实现，叫做</a:t>
            </a:r>
            <a:r>
              <a:rPr>
                <a:sym typeface="+mn-ea"/>
              </a:rPr>
              <a:t>CSS</a:t>
            </a:r>
            <a:r>
              <a:rPr lang="zh-CN" altLang="en-US">
                <a:sym typeface="+mn-ea"/>
              </a:rPr>
              <a:t>样式的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叠加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r>
              <a:rPr>
                <a:sym typeface="+mn-ea"/>
              </a:rPr>
              <a:t>CSS</a:t>
            </a:r>
            <a:r>
              <a:rPr lang="zh-CN" altLang="en-US">
                <a:sym typeface="+mn-ea"/>
              </a:rPr>
              <a:t>样式的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可继承性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文档中的某些元素，将沿用为其父元素所设置的样式，这种特点叫做</a:t>
            </a:r>
            <a:r>
              <a:rPr>
                <a:sym typeface="+mn-ea"/>
              </a:rPr>
              <a:t>CSS</a:t>
            </a:r>
            <a:r>
              <a:rPr lang="zh-CN" altLang="en-US">
                <a:sym typeface="+mn-ea"/>
              </a:rPr>
              <a:t>样式的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可继承性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>
              <a:solidFill>
                <a:srgbClr val="FF0000"/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CSS</a:t>
            </a:r>
            <a:r>
              <a:rPr lang="zh-CN" altLang="en-US"/>
              <a:t>注释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p>
            <a:r>
              <a:rPr>
                <a:sym typeface="+mn-ea"/>
              </a:rPr>
              <a:t>CSS</a:t>
            </a:r>
            <a:r>
              <a:rPr lang="zh-CN" altLang="en-US">
                <a:sym typeface="+mn-ea"/>
              </a:rPr>
              <a:t>注释方法：</a:t>
            </a:r>
            <a:endParaRPr lang="zh-CN" altLang="en-US">
              <a:sym typeface="+mn-ea"/>
            </a:endParaRPr>
          </a:p>
          <a:p>
            <a:pPr lvl="1"/>
            <a:r>
              <a:rPr>
                <a:solidFill>
                  <a:srgbClr val="C00000"/>
                </a:solidFill>
                <a:sym typeface="+mn-ea"/>
              </a:rPr>
              <a:t>/*</a:t>
            </a:r>
            <a:r>
              <a:rPr>
                <a:sym typeface="+mn-ea"/>
              </a:rPr>
              <a:t>…</a:t>
            </a:r>
            <a:r>
              <a:rPr>
                <a:solidFill>
                  <a:srgbClr val="C00000"/>
                </a:solidFill>
                <a:sym typeface="+mn-ea"/>
              </a:rPr>
              <a:t>*/</a:t>
            </a:r>
            <a:r>
              <a:rPr>
                <a:sym typeface="+mn-ea"/>
              </a:rPr>
              <a:t>  </a:t>
            </a:r>
            <a:r>
              <a:rPr lang="zh-CN" altLang="en-US">
                <a:sym typeface="+mn-ea"/>
              </a:rPr>
              <a:t>多行注释</a:t>
            </a:r>
            <a:endParaRPr lang="zh-CN" altLang="en-US">
              <a:sym typeface="+mn-ea"/>
            </a:endParaRPr>
          </a:p>
          <a:p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>
              <a:solidFill>
                <a:srgbClr val="FF0000"/>
              </a:solidFill>
            </a:endParaRPr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9730" y="2537460"/>
            <a:ext cx="4228465" cy="26473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 b="1">
                <a:solidFill>
                  <a:srgbClr val="FF0000"/>
                </a:solidFill>
              </a:rPr>
              <a:t>练习                                         要求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969886" y="1889036"/>
            <a:ext cx="5499861" cy="453961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ul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&lt;li&gt;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第一条国际新闻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&lt;/li&gt;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&lt;li&gt;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第二条国际新闻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&lt;/li&gt;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&lt;li&gt;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第三条国际新闻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&lt;/li&gt;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&lt;li&gt;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第四条国际新闻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&lt;/li&gt;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ul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&lt;p&gt;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第五条国际新闻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&lt;/p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&gt;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876925" y="1783715"/>
            <a:ext cx="8890" cy="44119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206833" y="2112657"/>
            <a:ext cx="6082716" cy="265557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样式选择页内样式。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为无序列表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下的文字设置文字大小为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2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12px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，文字颜色为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蓝色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color:blue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标签设置类名，设置其文字颜色为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2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green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54001" y="-27162"/>
            <a:ext cx="2708249" cy="6914070"/>
            <a:chOff x="2288" y="45"/>
            <a:chExt cx="4266" cy="10800"/>
          </a:xfrm>
        </p:grpSpPr>
        <p:sp>
          <p:nvSpPr>
            <p:cNvPr id="3" name="矩形 2"/>
            <p:cNvSpPr/>
            <p:nvPr/>
          </p:nvSpPr>
          <p:spPr>
            <a:xfrm>
              <a:off x="2288" y="45"/>
              <a:ext cx="4266" cy="10800"/>
            </a:xfrm>
            <a:prstGeom prst="rect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557" y="2413"/>
              <a:ext cx="1332" cy="4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本节内容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893293" y="2792745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5" name="等腰三角形 14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427220" y="1481198"/>
            <a:ext cx="5238115" cy="3093085"/>
            <a:chOff x="6972" y="1912"/>
            <a:chExt cx="8249" cy="4871"/>
          </a:xfrm>
        </p:grpSpPr>
        <p:sp>
          <p:nvSpPr>
            <p:cNvPr id="8" name="等腰三角形 7"/>
            <p:cNvSpPr/>
            <p:nvPr/>
          </p:nvSpPr>
          <p:spPr>
            <a:xfrm rot="5400000" flipH="1">
              <a:off x="6919" y="1965"/>
              <a:ext cx="818" cy="712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8225" y="5935"/>
              <a:ext cx="6996" cy="848"/>
            </a:xfrm>
            <a:prstGeom prst="rect">
              <a:avLst/>
            </a:prstGeom>
            <a:noFill/>
          </p:spPr>
          <p:txBody>
            <a:bodyPr wrap="square" lIns="108850" tIns="54425" rIns="108850" bIns="54425" rtlCol="0">
              <a:spAutoFit/>
            </a:bodyPr>
            <a:lstStyle/>
            <a:p>
              <a:r>
                <a:rPr lang="en-US" altLang="zh-CN" sz="28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</a:t>
              </a:r>
              <a:r>
                <a:rPr lang="zh-CN" altLang="en-US" sz="28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基础小结</a:t>
              </a:r>
              <a:endPara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 rot="5400000" flipH="1">
              <a:off x="6919" y="5991"/>
              <a:ext cx="818" cy="712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 flipH="1">
              <a:off x="6919" y="3913"/>
              <a:ext cx="818" cy="712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8225" y="1953"/>
              <a:ext cx="4672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</a:t>
              </a:r>
              <a:r>
                <a:rPr lang="zh-CN" altLang="en-US" sz="2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简介</a:t>
              </a:r>
              <a:endPara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8225" y="3889"/>
              <a:ext cx="4753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</a:t>
              </a:r>
              <a:r>
                <a:rPr lang="zh-CN" altLang="en-US" sz="2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基础语法</a:t>
              </a:r>
              <a:endPara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本节小结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>
                <a:solidFill>
                  <a:schemeClr val="tx1"/>
                </a:solidFill>
                <a:sym typeface="+mn-ea"/>
              </a:rPr>
              <a:t>CSS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（层叠样式表）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语法：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选择器</a:t>
            </a:r>
            <a:r>
              <a:rPr>
                <a:solidFill>
                  <a:srgbClr val="C00000"/>
                </a:solidFill>
                <a:sym typeface="+mn-ea"/>
              </a:rPr>
              <a:t>{ 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属性</a:t>
            </a:r>
            <a:r>
              <a:rPr lang="zh-CN" altLang="en-US">
                <a:solidFill>
                  <a:srgbClr val="C00000"/>
                </a:solidFill>
                <a:sym typeface="Wingdings" panose="05000000000000000000" pitchFamily="2" charset="2"/>
              </a:rPr>
              <a:t>：属性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值；属性：属性值；</a:t>
            </a:r>
            <a:r>
              <a:rPr>
                <a:solidFill>
                  <a:srgbClr val="C00000"/>
                </a:solidFill>
                <a:sym typeface="+mn-ea"/>
              </a:rPr>
              <a:t>……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 </a:t>
            </a:r>
            <a:r>
              <a:rPr>
                <a:solidFill>
                  <a:srgbClr val="C00000"/>
                </a:solidFill>
                <a:sym typeface="+mn-ea"/>
              </a:rPr>
              <a:t>}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选择器：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标签选择器、类选择器、</a:t>
            </a:r>
            <a:r>
              <a:rPr>
                <a:solidFill>
                  <a:srgbClr val="C00000"/>
                </a:solidFill>
                <a:sym typeface="+mn-ea"/>
              </a:rPr>
              <a:t>ID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选择器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>
              <a:solidFill>
                <a:srgbClr val="FF0000"/>
              </a:solidFill>
            </a:endParaRPr>
          </a:p>
          <a:p>
            <a:pPr lvl="1"/>
            <a:endParaRPr lang="zh-CN" altLang="en-US"/>
          </a:p>
        </p:txBody>
      </p:sp>
      <p:sp>
        <p:nvSpPr>
          <p:cNvPr id="6" name="TextBox 81"/>
          <p:cNvSpPr txBox="1">
            <a:spLocks noChangeArrowheads="1"/>
          </p:cNvSpPr>
          <p:nvPr/>
        </p:nvSpPr>
        <p:spPr bwMode="auto">
          <a:xfrm>
            <a:off x="1182071" y="3251898"/>
            <a:ext cx="2465582" cy="417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标签选择器：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82"/>
          <p:cNvSpPr txBox="1">
            <a:spLocks noChangeArrowheads="1"/>
          </p:cNvSpPr>
          <p:nvPr/>
        </p:nvSpPr>
        <p:spPr bwMode="auto">
          <a:xfrm>
            <a:off x="1207041" y="4145843"/>
            <a:ext cx="2098680" cy="417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类选择器：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83"/>
          <p:cNvSpPr txBox="1">
            <a:spLocks noChangeArrowheads="1"/>
          </p:cNvSpPr>
          <p:nvPr/>
        </p:nvSpPr>
        <p:spPr bwMode="auto">
          <a:xfrm>
            <a:off x="1206842" y="4980800"/>
            <a:ext cx="2064285" cy="417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选择器：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84655" y="3681730"/>
            <a:ext cx="10836275" cy="43053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使用标签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，对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所有该标签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产生作用，用于控制所有该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的样式。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82070" y="5843041"/>
            <a:ext cx="6662002" cy="47688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单一页面中，一个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选择器只能使用一次！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10151" y="4520377"/>
            <a:ext cx="10598100" cy="43053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用“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”定义，在元素中用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引用，用于控制所有引用该类的元素的样式。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00692" y="5398720"/>
            <a:ext cx="10598100" cy="43053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用“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”定义，在元素中用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引用，用于控制设置了该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的元素的样式。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54001" y="-27162"/>
            <a:ext cx="2708249" cy="6914070"/>
            <a:chOff x="2288" y="45"/>
            <a:chExt cx="4266" cy="10800"/>
          </a:xfrm>
        </p:grpSpPr>
        <p:sp>
          <p:nvSpPr>
            <p:cNvPr id="3" name="矩形 2"/>
            <p:cNvSpPr/>
            <p:nvPr/>
          </p:nvSpPr>
          <p:spPr>
            <a:xfrm>
              <a:off x="2288" y="45"/>
              <a:ext cx="4266" cy="10800"/>
            </a:xfrm>
            <a:prstGeom prst="rect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557" y="2413"/>
              <a:ext cx="1332" cy="4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本节内容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893293" y="2792745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5" name="等腰三角形 14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427220" y="1481198"/>
            <a:ext cx="5238115" cy="3093085"/>
            <a:chOff x="6972" y="1912"/>
            <a:chExt cx="8249" cy="4871"/>
          </a:xfrm>
        </p:grpSpPr>
        <p:sp>
          <p:nvSpPr>
            <p:cNvPr id="8" name="等腰三角形 7"/>
            <p:cNvSpPr/>
            <p:nvPr/>
          </p:nvSpPr>
          <p:spPr>
            <a:xfrm rot="5400000" flipH="1">
              <a:off x="6919" y="1965"/>
              <a:ext cx="818" cy="712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8225" y="5935"/>
              <a:ext cx="6996" cy="848"/>
            </a:xfrm>
            <a:prstGeom prst="rect">
              <a:avLst/>
            </a:prstGeom>
            <a:noFill/>
          </p:spPr>
          <p:txBody>
            <a:bodyPr wrap="square" lIns="108850" tIns="54425" rIns="108850" bIns="54425" rtlCol="0">
              <a:spAutoFit/>
            </a:bodyPr>
            <a:lstStyle/>
            <a:p>
              <a:r>
                <a:rPr lang="en-US" altLang="zh-CN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</a:t>
              </a:r>
              <a:r>
                <a:rPr lang="zh-CN" altLang="en-US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基础小结</a:t>
              </a:r>
              <a:endPara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 rot="5400000" flipH="1">
              <a:off x="6919" y="5991"/>
              <a:ext cx="818" cy="712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 flipH="1">
              <a:off x="6919" y="3913"/>
              <a:ext cx="818" cy="712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8225" y="1953"/>
              <a:ext cx="4672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</a:t>
              </a:r>
              <a:r>
                <a:rPr lang="zh-CN" altLang="en-US" sz="28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简介</a:t>
              </a:r>
              <a:endPara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8225" y="3889"/>
              <a:ext cx="4753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</a:t>
              </a:r>
              <a:r>
                <a:rPr lang="zh-CN" altLang="en-US" sz="2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基础语法</a:t>
              </a:r>
              <a:endPara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本节小结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p>
            <a:r>
              <a:rPr lang="zh-CN" altLang="en-US">
                <a:solidFill>
                  <a:schemeClr val="tx1"/>
                </a:solidFill>
                <a:sym typeface="+mn-ea"/>
              </a:rPr>
              <a:t>在</a:t>
            </a:r>
            <a:r>
              <a:rPr>
                <a:solidFill>
                  <a:schemeClr val="tx1"/>
                </a:solidFill>
                <a:sym typeface="+mn-ea"/>
              </a:rPr>
              <a:t>HTML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中使用</a:t>
            </a:r>
            <a:r>
              <a:rPr>
                <a:solidFill>
                  <a:schemeClr val="tx1"/>
                </a:solidFill>
                <a:sym typeface="+mn-ea"/>
              </a:rPr>
              <a:t>CSS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的方法：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1">
              <a:lnSpc>
                <a:spcPct val="140000"/>
              </a:lnSpc>
            </a:pPr>
            <a:r>
              <a:rPr lang="zh-CN" altLang="en-US">
                <a:solidFill>
                  <a:srgbClr val="C00000"/>
                </a:solidFill>
                <a:sym typeface="+mn-ea"/>
              </a:rPr>
              <a:t>行内样式：</a:t>
            </a:r>
            <a:r>
              <a:rPr lang="zh-CN" altLang="en-US">
                <a:sym typeface="+mn-ea"/>
              </a:rPr>
              <a:t>为某元素添加 </a:t>
            </a:r>
            <a:r>
              <a:rPr>
                <a:sym typeface="+mn-ea"/>
              </a:rPr>
              <a:t>style </a:t>
            </a:r>
            <a:r>
              <a:rPr lang="zh-CN" altLang="en-US">
                <a:sym typeface="+mn-ea"/>
              </a:rPr>
              <a:t>属性，属性取值为 </a:t>
            </a:r>
            <a:r>
              <a:rPr dirty="0" err="1">
                <a:sym typeface="+mn-ea"/>
              </a:rPr>
              <a:t>css </a:t>
            </a:r>
            <a:r>
              <a:rPr lang="zh-CN" altLang="en-US">
                <a:sym typeface="+mn-ea"/>
              </a:rPr>
              <a:t>代码。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最灵活，但是不符合样式与内容分离原则，不推荐使用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1">
              <a:lnSpc>
                <a:spcPct val="140000"/>
              </a:lnSpc>
            </a:pPr>
            <a:r>
              <a:rPr lang="zh-CN" altLang="en-US">
                <a:solidFill>
                  <a:srgbClr val="C00000"/>
                </a:solidFill>
                <a:sym typeface="+mn-ea"/>
              </a:rPr>
              <a:t>页内样式：</a:t>
            </a:r>
            <a:r>
              <a:rPr lang="zh-CN" altLang="en-US">
                <a:sym typeface="+mn-ea"/>
              </a:rPr>
              <a:t>在页面的 </a:t>
            </a:r>
            <a:r>
              <a:rPr>
                <a:sym typeface="+mn-ea"/>
              </a:rPr>
              <a:t>head </a:t>
            </a:r>
            <a:r>
              <a:rPr lang="zh-CN" altLang="en-US">
                <a:sym typeface="+mn-ea"/>
              </a:rPr>
              <a:t>部分添加 </a:t>
            </a:r>
            <a:r>
              <a:rPr>
                <a:sym typeface="+mn-ea"/>
              </a:rPr>
              <a:t>style </a:t>
            </a:r>
            <a:r>
              <a:rPr lang="zh-CN" altLang="en-US">
                <a:sym typeface="+mn-ea"/>
              </a:rPr>
              <a:t>标签，将 </a:t>
            </a:r>
            <a:r>
              <a:rPr dirty="0" err="1">
                <a:sym typeface="+mn-ea"/>
              </a:rPr>
              <a:t>css </a:t>
            </a:r>
            <a:r>
              <a:rPr lang="zh-CN" altLang="en-US">
                <a:sym typeface="+mn-ea"/>
              </a:rPr>
              <a:t>代码写在标签间。      </a:t>
            </a:r>
            <a:endParaRPr lang="zh-CN" altLang="en-US">
              <a:sym typeface="+mn-ea"/>
            </a:endParaRPr>
          </a:p>
          <a:p>
            <a:pPr lvl="2"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控制单一页面样式，维护较困难，不推荐使用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lnSpc>
                <a:spcPct val="140000"/>
              </a:lnSpc>
            </a:pPr>
            <a:r>
              <a:rPr lang="zh-CN" altLang="en-US">
                <a:solidFill>
                  <a:srgbClr val="C00000"/>
                </a:solidFill>
                <a:sym typeface="+mn-ea"/>
              </a:rPr>
              <a:t>外部样式：</a:t>
            </a:r>
            <a:r>
              <a:rPr lang="zh-CN" altLang="en-US">
                <a:sym typeface="+mn-ea"/>
              </a:rPr>
              <a:t>将 </a:t>
            </a:r>
            <a:r>
              <a:rPr dirty="0" err="1">
                <a:sym typeface="+mn-ea"/>
              </a:rPr>
              <a:t>css </a:t>
            </a:r>
            <a:r>
              <a:rPr lang="zh-CN" altLang="en-US">
                <a:sym typeface="+mn-ea"/>
              </a:rPr>
              <a:t>代码写在外部 </a:t>
            </a:r>
            <a:r>
              <a:rPr>
                <a:sym typeface="+mn-ea"/>
              </a:rPr>
              <a:t>.</a:t>
            </a:r>
            <a:r>
              <a:rPr dirty="0" err="1">
                <a:sym typeface="+mn-ea"/>
              </a:rPr>
              <a:t>css </a:t>
            </a:r>
            <a:r>
              <a:rPr lang="zh-CN" altLang="en-US">
                <a:sym typeface="+mn-ea"/>
              </a:rPr>
              <a:t>文件中，使用时引入。</a:t>
            </a:r>
            <a:endParaRPr lang="zh-CN" altLang="en-US">
              <a:sym typeface="+mn-ea"/>
            </a:endParaRPr>
          </a:p>
          <a:p>
            <a:pPr lvl="2"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可用性最强，可同时控制多个页面，推荐使用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本节小结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p>
            <a:r>
              <a:rPr lang="zh-CN" altLang="en-US">
                <a:solidFill>
                  <a:schemeClr val="tx1"/>
                </a:solidFill>
              </a:rPr>
              <a:t>样式优先级</a:t>
            </a:r>
            <a:endParaRPr lang="zh-CN" altLang="en-US">
              <a:solidFill>
                <a:schemeClr val="tx1"/>
              </a:solidFill>
            </a:endParaRPr>
          </a:p>
          <a:p>
            <a:pPr lvl="1">
              <a:lnSpc>
                <a:spcPct val="140000"/>
              </a:lnSpc>
            </a:pPr>
            <a:r>
              <a:rPr>
                <a:sym typeface="+mn-ea"/>
              </a:rPr>
              <a:t>ID</a:t>
            </a:r>
            <a:r>
              <a:rPr lang="zh-CN" altLang="en-US">
                <a:sym typeface="+mn-ea"/>
              </a:rPr>
              <a:t>选择器 </a:t>
            </a:r>
            <a:r>
              <a:rPr>
                <a:sym typeface="+mn-ea"/>
              </a:rPr>
              <a:t>&gt; </a:t>
            </a:r>
            <a:r>
              <a:rPr lang="zh-CN" altLang="en-US">
                <a:sym typeface="+mn-ea"/>
              </a:rPr>
              <a:t>类选择器 </a:t>
            </a:r>
            <a:r>
              <a:rPr>
                <a:sym typeface="+mn-ea"/>
              </a:rPr>
              <a:t>&gt; </a:t>
            </a:r>
            <a:r>
              <a:rPr lang="zh-CN" altLang="en-US">
                <a:sym typeface="+mn-ea"/>
              </a:rPr>
              <a:t>标签选择器</a:t>
            </a:r>
            <a:endParaRPr lang="zh-CN" altLang="en-US">
              <a:sym typeface="+mn-ea"/>
            </a:endParaRPr>
          </a:p>
          <a:p>
            <a:pPr lvl="1">
              <a:lnSpc>
                <a:spcPct val="140000"/>
              </a:lnSpc>
            </a:pPr>
            <a:r>
              <a:rPr lang="zh-CN" altLang="en-US">
                <a:sym typeface="+mn-ea"/>
              </a:rPr>
              <a:t>行内样式 </a:t>
            </a:r>
            <a:r>
              <a:rPr>
                <a:sym typeface="+mn-ea"/>
              </a:rPr>
              <a:t>&gt; </a:t>
            </a:r>
            <a:r>
              <a:rPr altLang="en-US">
                <a:sym typeface="+mn-ea"/>
              </a:rPr>
              <a:t>页内样式 </a:t>
            </a:r>
            <a:r>
              <a:rPr>
                <a:sym typeface="+mn-ea"/>
              </a:rPr>
              <a:t>&gt; </a:t>
            </a:r>
            <a:r>
              <a:rPr lang="zh-CN" altLang="en-US">
                <a:sym typeface="+mn-ea"/>
              </a:rPr>
              <a:t>外部样式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>
                <a:sym typeface="+mn-ea"/>
              </a:rPr>
              <a:t>就近原则，距离元素最近的样式优先级最高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参考资料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>
                <a:sym typeface="+mn-ea"/>
              </a:rPr>
              <a:t>http://www.w3school.com.cn/css/</a:t>
            </a:r>
            <a:endParaRPr lang="zh-CN" altLang="en-US" dirty="0"/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pPr marL="471805" lvl="1" indent="0">
              <a:lnSpc>
                <a:spcPct val="150000"/>
              </a:lnSpc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</a:pP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349"/>
            <a:ext cx="12158986" cy="6856571"/>
          </a:xfrm>
          <a:prstGeom prst="rect">
            <a:avLst/>
          </a:prstGeom>
          <a:solidFill>
            <a:srgbClr val="1B90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弦形 5"/>
          <p:cNvSpPr/>
          <p:nvPr/>
        </p:nvSpPr>
        <p:spPr>
          <a:xfrm rot="13350635">
            <a:off x="1250055" y="-6715551"/>
            <a:ext cx="10288031" cy="12991298"/>
          </a:xfrm>
          <a:prstGeom prst="chord">
            <a:avLst>
              <a:gd name="adj1" fmla="val 4600706"/>
              <a:gd name="adj2" fmla="val 189549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等腰三角形 9"/>
          <p:cNvSpPr/>
          <p:nvPr/>
        </p:nvSpPr>
        <p:spPr>
          <a:xfrm rot="19813541" flipH="1">
            <a:off x="4220296" y="1495310"/>
            <a:ext cx="332574" cy="38600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10364850" y="2606212"/>
            <a:ext cx="1291321" cy="1238627"/>
            <a:chOff x="1720243" y="1975504"/>
            <a:chExt cx="1202722" cy="831130"/>
          </a:xfrm>
        </p:grpSpPr>
        <p:sp>
          <p:nvSpPr>
            <p:cNvPr id="12" name="等腰三角形 11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等腰三角形 15"/>
          <p:cNvSpPr/>
          <p:nvPr/>
        </p:nvSpPr>
        <p:spPr>
          <a:xfrm rot="19813541" flipH="1">
            <a:off x="5642808" y="4267777"/>
            <a:ext cx="332574" cy="386001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830407" y="3244254"/>
            <a:ext cx="1764297" cy="1345285"/>
            <a:chOff x="1720243" y="1975504"/>
            <a:chExt cx="1202722" cy="831130"/>
          </a:xfrm>
        </p:grpSpPr>
        <p:sp>
          <p:nvSpPr>
            <p:cNvPr id="18" name="等腰三角形 1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等腰三角形 21"/>
          <p:cNvSpPr/>
          <p:nvPr/>
        </p:nvSpPr>
        <p:spPr>
          <a:xfrm rot="18000000" flipH="1">
            <a:off x="4160906" y="5219952"/>
            <a:ext cx="443432" cy="2895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1539679" flipH="1">
            <a:off x="2334191" y="5563215"/>
            <a:ext cx="332574" cy="3860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20540864" flipH="1">
            <a:off x="2780721" y="6014181"/>
            <a:ext cx="500911" cy="608838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6300000" flipH="1">
            <a:off x="9479703" y="5193462"/>
            <a:ext cx="443432" cy="2895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flipH="1">
            <a:off x="10522932" y="5952599"/>
            <a:ext cx="749779" cy="517417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20540864" flipH="1">
            <a:off x="8769614" y="6281123"/>
            <a:ext cx="332574" cy="38600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rot="18000000" flipH="1">
            <a:off x="3743904" y="6291860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18000000" flipH="1">
            <a:off x="2487628" y="2546541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18000000" flipH="1">
            <a:off x="7665621" y="2835054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21257021" flipH="1">
            <a:off x="1625896" y="5451054"/>
            <a:ext cx="702799" cy="75485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418598" y="1999910"/>
            <a:ext cx="4854535" cy="196977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pPr algn="ctr"/>
            <a:r>
              <a:rPr lang="zh-CN" altLang="en-US" sz="64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  谢</a:t>
            </a:r>
            <a:endParaRPr lang="en-US" altLang="zh-CN" sz="64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57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</a:t>
            </a:r>
            <a:r>
              <a:rPr lang="en-US" altLang="zh-CN" sz="57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endParaRPr lang="zh-CN" altLang="en-US" sz="6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CSS</a:t>
            </a:r>
            <a:r>
              <a:rPr lang="zh-CN" altLang="en-US"/>
              <a:t>选择器补充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通配符选择器（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＊</a:t>
            </a:r>
            <a:r>
              <a:rPr lang="zh-CN" altLang="en-US">
                <a:sym typeface="+mn-ea"/>
              </a:rPr>
              <a:t>）</a:t>
            </a:r>
            <a:endParaRPr lang="zh-CN" altLang="en-US">
              <a:sym typeface="+mn-ea"/>
            </a:endParaRPr>
          </a:p>
          <a:p>
            <a:pPr lvl="1">
              <a:lnSpc>
                <a:spcPct val="140000"/>
              </a:lnSpc>
            </a:pPr>
            <a:r>
              <a:rPr lang="zh-CN" altLang="en-US">
                <a:sym typeface="+mn-ea"/>
              </a:rPr>
              <a:t>选择所有元素      </a:t>
            </a:r>
            <a:r>
              <a:rPr b="1">
                <a:solidFill>
                  <a:srgbClr val="C00000"/>
                </a:solidFill>
                <a:sym typeface="+mn-ea"/>
              </a:rPr>
              <a:t>* </a:t>
            </a:r>
            <a:r>
              <a:rPr err="1">
                <a:sym typeface="+mn-ea"/>
              </a:rPr>
              <a:t>{ marigin</a:t>
            </a:r>
            <a:r>
              <a:rPr>
                <a:sym typeface="+mn-ea"/>
              </a:rPr>
              <a:t>: 0; padding: 0; } </a:t>
            </a:r>
            <a:endParaRPr>
              <a:sym typeface="+mn-ea"/>
            </a:endParaRPr>
          </a:p>
          <a:p>
            <a:pPr lvl="1">
              <a:lnSpc>
                <a:spcPct val="140000"/>
              </a:lnSpc>
            </a:pPr>
            <a:r>
              <a:rPr lang="zh-CN" altLang="en-US">
                <a:sym typeface="+mn-ea"/>
              </a:rPr>
              <a:t>选择某个元素下的所有元素      </a:t>
            </a:r>
            <a:r>
              <a:rPr b="1">
                <a:solidFill>
                  <a:srgbClr val="C00000"/>
                </a:solidFill>
                <a:sym typeface="+mn-ea"/>
              </a:rPr>
              <a:t>.demo * </a:t>
            </a:r>
            <a:r>
              <a:rPr>
                <a:sym typeface="+mn-ea"/>
              </a:rPr>
              <a:t>{border:1px solid blue;} </a:t>
            </a:r>
            <a:endParaRPr lang="en-US" altLang="zh-CN" u="none" baseline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sym typeface="+mn-ea"/>
              </a:rPr>
              <a:t>群组选择器</a:t>
            </a:r>
            <a:r>
              <a:rPr lang="zh-CN" altLang="en-US">
                <a:latin typeface="Franklin Gothic Medium" panose="020B0603020102020204" charset="0"/>
                <a:sym typeface="微软雅黑" panose="020B0503020204020204" pitchFamily="34" charset="-122"/>
              </a:rPr>
              <a:t>（</a:t>
            </a:r>
            <a:r>
              <a:rPr lang="zh-CN" altLang="en-US">
                <a:solidFill>
                  <a:srgbClr val="FF0000"/>
                </a:solidFill>
                <a:latin typeface="Franklin Gothic Medium" panose="020B0603020102020204" charset="0"/>
                <a:sym typeface="微软雅黑" panose="020B0503020204020204" pitchFamily="34" charset="-122"/>
              </a:rPr>
              <a:t>Ｅ，Ｆ</a:t>
            </a:r>
            <a:r>
              <a:rPr lang="zh-CN" altLang="en-US">
                <a:latin typeface="Franklin Gothic Medium" panose="020B0603020102020204" charset="0"/>
                <a:sym typeface="微软雅黑" panose="020B0503020204020204" pitchFamily="34" charset="-122"/>
              </a:rPr>
              <a:t>）</a:t>
            </a:r>
            <a:endParaRPr lang="zh-CN" altLang="en-US">
              <a:solidFill>
                <a:schemeClr val="tx1"/>
              </a:solidFill>
              <a:latin typeface="Franklin Gothic Medium" panose="020B0603020102020204" charset="0"/>
              <a:sym typeface="微软雅黑" panose="020B0503020204020204" pitchFamily="34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 dirty="0">
                <a:sym typeface="+mn-ea"/>
              </a:rPr>
              <a:t>将具有</a:t>
            </a:r>
            <a:r>
              <a:rPr lang="zh-CN" altLang="en-US" b="1" dirty="0">
                <a:solidFill>
                  <a:srgbClr val="C00000"/>
                </a:solidFill>
                <a:sym typeface="+mn-ea"/>
              </a:rPr>
              <a:t>相同样式</a:t>
            </a:r>
            <a:r>
              <a:rPr lang="zh-CN" altLang="en-US" dirty="0">
                <a:sym typeface="+mn-ea"/>
              </a:rPr>
              <a:t>的元素分组在一起</a:t>
            </a:r>
            <a:endParaRPr lang="zh-CN" altLang="en-US" dirty="0">
              <a:sym typeface="+mn-ea"/>
            </a:endParaRPr>
          </a:p>
          <a:p>
            <a:pPr lvl="1">
              <a:lnSpc>
                <a:spcPct val="140000"/>
              </a:lnSpc>
            </a:pPr>
            <a:r>
              <a:rPr lang="zh-CN" altLang="en-US" dirty="0">
                <a:sym typeface="+mn-ea"/>
              </a:rPr>
              <a:t>每个选择器之间使用逗号“</a:t>
            </a:r>
            <a:r>
              <a:rPr lang="zh-CN" altLang="en-US" b="1" dirty="0">
                <a:solidFill>
                  <a:srgbClr val="C00000"/>
                </a:solidFill>
                <a:sym typeface="+mn-ea"/>
              </a:rPr>
              <a:t>，</a:t>
            </a:r>
            <a:r>
              <a:rPr lang="zh-CN" altLang="en-US" dirty="0">
                <a:sym typeface="+mn-ea"/>
              </a:rPr>
              <a:t>”隔开</a:t>
            </a:r>
            <a:r>
              <a:rPr lang="zh-CN" altLang="en-US">
                <a:sym typeface="+mn-ea"/>
              </a:rPr>
              <a:t>      </a:t>
            </a:r>
            <a:r>
              <a:rPr lang="en-US" altLang="zh-CN" dirty="0">
                <a:sym typeface="+mn-ea"/>
              </a:rPr>
              <a:t>h1,p,a {color:red;}</a:t>
            </a:r>
            <a:endParaRPr lang="en-US" altLang="zh-CN" strike="noStrike" noProof="1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471805" lvl="1" indent="0">
              <a:buNone/>
            </a:pPr>
            <a:endParaRPr lang="en-US" altLang="zh-CN" dirty="0"/>
          </a:p>
          <a:p>
            <a:pPr lvl="1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CSS</a:t>
            </a:r>
            <a:r>
              <a:rPr lang="zh-CN" altLang="en-US"/>
              <a:t>选择器补充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后代选择器</a:t>
            </a:r>
            <a:r>
              <a:rPr lang="zh-CN" altLang="en-US">
                <a:latin typeface="Franklin Gothic Medium" panose="020B0603020102020204" charset="0"/>
                <a:sym typeface="微软雅黑" panose="020B0503020204020204" pitchFamily="34" charset="-122"/>
              </a:rPr>
              <a:t>（</a:t>
            </a:r>
            <a:r>
              <a:rPr lang="zh-CN" altLang="en-US">
                <a:solidFill>
                  <a:srgbClr val="FF0000"/>
                </a:solidFill>
                <a:latin typeface="Franklin Gothic Medium" panose="020B0603020102020204" charset="0"/>
                <a:sym typeface="微软雅黑" panose="020B0503020204020204" pitchFamily="34" charset="-122"/>
              </a:rPr>
              <a:t>Ｅ Ｆ</a:t>
            </a:r>
            <a:r>
              <a:rPr lang="zh-CN" altLang="en-US">
                <a:latin typeface="Franklin Gothic Medium" panose="020B0603020102020204" charset="0"/>
                <a:sym typeface="微软雅黑" panose="020B0503020204020204" pitchFamily="34" charset="-122"/>
              </a:rPr>
              <a:t>）</a:t>
            </a:r>
            <a:endParaRPr>
              <a:latin typeface="Franklin Gothic Medium" panose="020B0603020102020204" charset="0"/>
              <a:sym typeface="微软雅黑" panose="020B0503020204020204" pitchFamily="34" charset="-122"/>
            </a:endParaRPr>
          </a:p>
          <a:p>
            <a:pPr lvl="1"/>
            <a:r>
              <a:rPr lang="zh-CN" altLang="en-US">
                <a:sym typeface="微软雅黑" panose="020B0503020204020204" pitchFamily="34" charset="-122"/>
              </a:rPr>
              <a:t>选择某元素的</a:t>
            </a:r>
            <a:r>
              <a:rPr lang="zh-CN" altLang="en-US" b="1">
                <a:solidFill>
                  <a:srgbClr val="C00000"/>
                </a:solidFill>
                <a:sym typeface="微软雅黑" panose="020B0503020204020204" pitchFamily="34" charset="-122"/>
              </a:rPr>
              <a:t>所有</a:t>
            </a:r>
            <a:r>
              <a:rPr lang="zh-CN" altLang="en-US">
                <a:sym typeface="微软雅黑" panose="020B0503020204020204" pitchFamily="34" charset="-122"/>
              </a:rPr>
              <a:t>后代元素</a:t>
            </a:r>
            <a:r>
              <a:rPr lang="zh-CN" altLang="en-US">
                <a:sym typeface="+mn-ea"/>
              </a:rPr>
              <a:t>      </a:t>
            </a:r>
            <a:r>
              <a:rPr>
                <a:sym typeface="微软雅黑" panose="020B0503020204020204" pitchFamily="34" charset="-122"/>
              </a:rPr>
              <a:t>ul</a:t>
            </a:r>
            <a:r>
              <a:rPr>
                <a:solidFill>
                  <a:srgbClr val="C00000"/>
                </a:solidFill>
                <a:sym typeface="微软雅黑" panose="020B0503020204020204" pitchFamily="34" charset="-122"/>
              </a:rPr>
              <a:t>  </a:t>
            </a:r>
            <a:r>
              <a:rPr>
                <a:sym typeface="微软雅黑" panose="020B0503020204020204" pitchFamily="34" charset="-122"/>
              </a:rPr>
              <a:t>li </a:t>
            </a:r>
            <a:r>
              <a:rPr lang="en-US">
                <a:sym typeface="微软雅黑" panose="020B0503020204020204" pitchFamily="34" charset="-122"/>
              </a:rPr>
              <a:t>{color: red;}</a:t>
            </a:r>
            <a:endParaRPr lang="en-US">
              <a:sym typeface="微软雅黑" panose="020B0503020204020204" pitchFamily="34" charset="-122"/>
            </a:endParaRPr>
          </a:p>
          <a:p>
            <a:pPr lvl="1"/>
            <a:r>
              <a:rPr lang="zh-CN" altLang="en-US">
                <a:sym typeface="微软雅黑" panose="020B0503020204020204" pitchFamily="34" charset="-122"/>
              </a:rPr>
              <a:t>前面</a:t>
            </a:r>
            <a:r>
              <a:rPr>
                <a:sym typeface="微软雅黑" panose="020B0503020204020204" pitchFamily="34" charset="-122"/>
              </a:rPr>
              <a:t>E</a:t>
            </a:r>
            <a:r>
              <a:rPr lang="zh-CN" altLang="en-US">
                <a:sym typeface="微软雅黑" panose="020B0503020204020204" pitchFamily="34" charset="-122"/>
              </a:rPr>
              <a:t>为祖先元素，Ｆ为后代元素，他们之间需要一个</a:t>
            </a:r>
            <a:r>
              <a:rPr lang="zh-CN" altLang="en-US" b="1">
                <a:solidFill>
                  <a:srgbClr val="C00000"/>
                </a:solidFill>
                <a:sym typeface="微软雅黑" panose="020B0503020204020204" pitchFamily="34" charset="-122"/>
              </a:rPr>
              <a:t>空格</a:t>
            </a:r>
            <a:r>
              <a:rPr lang="zh-CN" altLang="en-US">
                <a:sym typeface="微软雅黑" panose="020B0503020204020204" pitchFamily="34" charset="-122"/>
              </a:rPr>
              <a:t>隔开</a:t>
            </a:r>
            <a:endParaRPr>
              <a:latin typeface="Franklin Gothic Medium" panose="020B0603020102020204" charset="0"/>
              <a:sym typeface="微软雅黑" panose="020B0503020204020204" pitchFamily="34" charset="-122"/>
            </a:endParaRPr>
          </a:p>
          <a:p>
            <a:r>
              <a:rPr lang="zh-CN" altLang="en-US">
                <a:sym typeface="+mn-ea"/>
              </a:rPr>
              <a:t>子元素选择器</a:t>
            </a:r>
            <a:r>
              <a:rPr lang="zh-CN" altLang="en-US">
                <a:latin typeface="Franklin Gothic Medium" panose="020B0603020102020204" charset="0"/>
                <a:sym typeface="微软雅黑" panose="020B0503020204020204" pitchFamily="34" charset="-122"/>
              </a:rPr>
              <a:t>（</a:t>
            </a:r>
            <a:r>
              <a:rPr lang="zh-CN" altLang="en-US">
                <a:solidFill>
                  <a:srgbClr val="FF0000"/>
                </a:solidFill>
                <a:latin typeface="Franklin Gothic Medium" panose="020B0603020102020204" charset="0"/>
                <a:sym typeface="微软雅黑" panose="020B0503020204020204" pitchFamily="34" charset="-122"/>
              </a:rPr>
              <a:t>Ｅ</a:t>
            </a:r>
            <a:r>
              <a:rPr>
                <a:solidFill>
                  <a:srgbClr val="FF0000"/>
                </a:solidFill>
                <a:latin typeface="Franklin Gothic Medium" panose="020B0603020102020204" charset="0"/>
                <a:sym typeface="微软雅黑" panose="020B0503020204020204" pitchFamily="34" charset="-122"/>
              </a:rPr>
              <a:t>&gt;</a:t>
            </a:r>
            <a:r>
              <a:rPr lang="zh-CN" altLang="en-US">
                <a:solidFill>
                  <a:srgbClr val="FF0000"/>
                </a:solidFill>
                <a:latin typeface="Franklin Gothic Medium" panose="020B0603020102020204" charset="0"/>
                <a:sym typeface="微软雅黑" panose="020B0503020204020204" pitchFamily="34" charset="-122"/>
              </a:rPr>
              <a:t>Ｆ</a:t>
            </a:r>
            <a:r>
              <a:rPr lang="zh-CN" altLang="en-US">
                <a:latin typeface="Franklin Gothic Medium" panose="020B0603020102020204" charset="0"/>
                <a:sym typeface="微软雅黑" panose="020B0503020204020204" pitchFamily="34" charset="-122"/>
              </a:rPr>
              <a:t>）</a:t>
            </a:r>
            <a:endParaRPr lang="zh-CN" altLang="en-US">
              <a:latin typeface="Franklin Gothic Medium" panose="020B0603020102020204" charset="0"/>
              <a:sym typeface="微软雅黑" panose="020B0503020204020204" pitchFamily="34" charset="-122"/>
            </a:endParaRPr>
          </a:p>
          <a:p>
            <a:pPr lvl="1"/>
            <a:r>
              <a:rPr lang="zh-CN" altLang="en-US" sz="2400">
                <a:sym typeface="微软雅黑" panose="020B0503020204020204" pitchFamily="34" charset="-122"/>
              </a:rPr>
              <a:t>选择某元素的</a:t>
            </a:r>
            <a:r>
              <a:rPr lang="zh-CN" altLang="en-US" sz="2400" b="1">
                <a:solidFill>
                  <a:srgbClr val="C00000"/>
                </a:solidFill>
                <a:sym typeface="微软雅黑" panose="020B0503020204020204" pitchFamily="34" charset="-122"/>
              </a:rPr>
              <a:t>直接</a:t>
            </a:r>
            <a:r>
              <a:rPr lang="zh-CN" altLang="en-US" sz="2400">
                <a:sym typeface="微软雅黑" panose="020B0503020204020204" pitchFamily="34" charset="-122"/>
              </a:rPr>
              <a:t>后代元素（第一代）</a:t>
            </a:r>
            <a:r>
              <a:rPr lang="zh-CN" altLang="en-US" sz="2400">
                <a:sym typeface="+mn-ea"/>
              </a:rPr>
              <a:t>      </a:t>
            </a:r>
            <a:r>
              <a:rPr sz="2400">
                <a:sym typeface="微软雅黑" panose="020B0503020204020204" pitchFamily="34" charset="-122"/>
              </a:rPr>
              <a:t>ul&gt;li {color: red;}</a:t>
            </a:r>
            <a:endParaRPr sz="2400">
              <a:sym typeface="微软雅黑" panose="020B0503020204020204" pitchFamily="34" charset="-122"/>
            </a:endParaRPr>
          </a:p>
          <a:p>
            <a:pPr lvl="1"/>
            <a:r>
              <a:rPr lang="zh-CN" altLang="en-US" sz="2400">
                <a:sym typeface="微软雅黑" panose="020B0503020204020204" pitchFamily="34" charset="-122"/>
              </a:rPr>
              <a:t>前面</a:t>
            </a:r>
            <a:r>
              <a:rPr sz="2400">
                <a:sym typeface="微软雅黑" panose="020B0503020204020204" pitchFamily="34" charset="-122"/>
              </a:rPr>
              <a:t>E</a:t>
            </a:r>
            <a:r>
              <a:rPr lang="zh-CN" altLang="en-US" sz="2400">
                <a:sym typeface="微软雅黑" panose="020B0503020204020204" pitchFamily="34" charset="-122"/>
              </a:rPr>
              <a:t>为祖先元素，Ｆ为后代元素，他们之间需要一个</a:t>
            </a:r>
            <a:r>
              <a:rPr lang="zh-CN" altLang="en-US" sz="2400" b="1">
                <a:solidFill>
                  <a:srgbClr val="C00000"/>
                </a:solidFill>
                <a:sym typeface="微软雅黑" panose="020B0503020204020204" pitchFamily="34" charset="-122"/>
              </a:rPr>
              <a:t>大于号</a:t>
            </a:r>
            <a:r>
              <a:rPr lang="zh-CN" altLang="en-US" sz="2400">
                <a:sym typeface="微软雅黑" panose="020B0503020204020204" pitchFamily="34" charset="-122"/>
              </a:rPr>
              <a:t>隔开</a:t>
            </a:r>
            <a:endParaRPr lang="zh-CN" altLang="en-US" sz="2400" dirty="0">
              <a:solidFill>
                <a:schemeClr val="tx1"/>
              </a:solidFill>
              <a:latin typeface="Franklin Gothic Medium" panose="020B060302010202020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71805" lvl="1" indent="0">
              <a:buNone/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>
              <a:latin typeface="Franklin Gothic Medium" panose="020B0603020102020204" charset="0"/>
              <a:sym typeface="微软雅黑" panose="020B0503020204020204" pitchFamily="34" charset="-122"/>
            </a:endParaRPr>
          </a:p>
          <a:p>
            <a:pPr marL="471805" lvl="1" indent="0"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71805" lvl="1" indent="0">
              <a:buNone/>
            </a:pP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CSS</a:t>
            </a:r>
            <a:r>
              <a:rPr lang="zh-CN" altLang="en-US"/>
              <a:t>选择器补充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兄弟选择器</a:t>
            </a:r>
            <a:r>
              <a:rPr lang="zh-CN" altLang="en-US">
                <a:latin typeface="Franklin Gothic Medium" panose="020B0603020102020204" charset="0"/>
                <a:sym typeface="微软雅黑" panose="020B0503020204020204" pitchFamily="34" charset="-122"/>
              </a:rPr>
              <a:t>（</a:t>
            </a:r>
            <a:r>
              <a:rPr lang="zh-CN" altLang="en-US">
                <a:solidFill>
                  <a:srgbClr val="FF0000"/>
                </a:solidFill>
                <a:latin typeface="Franklin Gothic Medium" panose="020B0603020102020204" charset="0"/>
                <a:sym typeface="微软雅黑" panose="020B0503020204020204" pitchFamily="34" charset="-122"/>
              </a:rPr>
              <a:t>Ｅ</a:t>
            </a:r>
            <a:r>
              <a:rPr>
                <a:solidFill>
                  <a:srgbClr val="FF0000"/>
                </a:solidFill>
                <a:latin typeface="Franklin Gothic Medium" panose="020B0603020102020204" charset="0"/>
                <a:sym typeface="微软雅黑" panose="020B0503020204020204" pitchFamily="34" charset="-122"/>
              </a:rPr>
              <a:t>+</a:t>
            </a:r>
            <a:r>
              <a:rPr lang="zh-CN" altLang="en-US">
                <a:solidFill>
                  <a:srgbClr val="FF0000"/>
                </a:solidFill>
                <a:latin typeface="Franklin Gothic Medium" panose="020B0603020102020204" charset="0"/>
                <a:sym typeface="微软雅黑" panose="020B0503020204020204" pitchFamily="34" charset="-122"/>
              </a:rPr>
              <a:t>Ｆ</a:t>
            </a:r>
            <a:r>
              <a:rPr lang="zh-CN" altLang="en-US">
                <a:latin typeface="Franklin Gothic Medium" panose="020B0603020102020204" charset="0"/>
                <a:sym typeface="微软雅黑" panose="020B0503020204020204" pitchFamily="34" charset="-122"/>
              </a:rPr>
              <a:t>）</a:t>
            </a:r>
            <a:endParaRPr lang="zh-CN" altLang="en-US">
              <a:latin typeface="Franklin Gothic Medium" panose="020B0603020102020204" charset="0"/>
              <a:sym typeface="微软雅黑" panose="020B0503020204020204" pitchFamily="34" charset="-122"/>
            </a:endParaRPr>
          </a:p>
          <a:p>
            <a:pPr lvl="1"/>
            <a:r>
              <a:rPr sz="2400">
                <a:sym typeface="+mn-ea"/>
              </a:rPr>
              <a:t>E F </a:t>
            </a:r>
            <a:r>
              <a:rPr lang="zh-CN" altLang="en-US" sz="2400">
                <a:sym typeface="+mn-ea"/>
              </a:rPr>
              <a:t>两元素具有一个相同的父元素，而且Ｆ元素在Ｅ元素后面，而且相邻</a:t>
            </a:r>
            <a:endParaRPr lang="zh-CN" altLang="en-US" sz="2400">
              <a:sym typeface="+mn-ea"/>
            </a:endParaRPr>
          </a:p>
          <a:p>
            <a:pPr lvl="1"/>
            <a:r>
              <a:rPr lang="zh-CN" altLang="en-US" sz="2400">
                <a:sym typeface="+mn-ea"/>
              </a:rPr>
              <a:t>由</a:t>
            </a:r>
            <a:r>
              <a:rPr sz="2400">
                <a:sym typeface="+mn-ea"/>
              </a:rPr>
              <a:t>E</a:t>
            </a:r>
            <a:r>
              <a:rPr lang="zh-CN" altLang="en-US" sz="2400">
                <a:sym typeface="+mn-ea"/>
              </a:rPr>
              <a:t>选择</a:t>
            </a:r>
            <a:r>
              <a:rPr sz="2400">
                <a:sym typeface="+mn-ea"/>
              </a:rPr>
              <a:t>F</a:t>
            </a:r>
            <a:r>
              <a:rPr lang="zh-CN" altLang="en-US" sz="2400">
                <a:sym typeface="+mn-ea"/>
              </a:rPr>
              <a:t>，而不能由</a:t>
            </a:r>
            <a:r>
              <a:rPr sz="2400">
                <a:sym typeface="+mn-ea"/>
              </a:rPr>
              <a:t>F</a:t>
            </a:r>
            <a:r>
              <a:rPr lang="zh-CN" altLang="en-US" sz="2400">
                <a:sym typeface="+mn-ea"/>
              </a:rPr>
              <a:t>选择</a:t>
            </a:r>
            <a:r>
              <a:rPr sz="2400">
                <a:sym typeface="+mn-ea"/>
              </a:rPr>
              <a:t>E</a:t>
            </a:r>
            <a:r>
              <a:rPr lang="zh-CN" altLang="en-US" sz="2400">
                <a:sym typeface="+mn-ea"/>
              </a:rPr>
              <a:t>      </a:t>
            </a:r>
            <a:r>
              <a:rPr sz="2400">
                <a:solidFill>
                  <a:srgbClr val="C00000"/>
                </a:solidFill>
                <a:sym typeface="+mn-ea"/>
              </a:rPr>
              <a:t>img+p</a:t>
            </a:r>
            <a:r>
              <a:rPr sz="2400">
                <a:sym typeface="+mn-ea"/>
              </a:rPr>
              <a:t>  img:hover +p</a:t>
            </a:r>
            <a:endParaRPr lang="zh-CN" altLang="en-US">
              <a:solidFill>
                <a:schemeClr val="tx1"/>
              </a:solidFill>
              <a:latin typeface="Franklin Gothic Medium" panose="020B0603020102020204" charset="0"/>
              <a:sym typeface="微软雅黑" panose="020B0503020204020204" pitchFamily="34" charset="-122"/>
            </a:endParaRPr>
          </a:p>
          <a:p>
            <a:r>
              <a:rPr lang="zh-CN" altLang="en-US">
                <a:sym typeface="+mn-ea"/>
              </a:rPr>
              <a:t>属性选择器</a:t>
            </a:r>
            <a:r>
              <a:rPr lang="zh-CN" altLang="en-US">
                <a:latin typeface="Franklin Gothic Medium" panose="020B0603020102020204" charset="0"/>
                <a:sym typeface="微软雅黑" panose="020B0503020204020204" pitchFamily="34" charset="-122"/>
              </a:rPr>
              <a:t>（</a:t>
            </a:r>
            <a:r>
              <a:rPr lang="zh-CN" altLang="en-US">
                <a:solidFill>
                  <a:srgbClr val="FF0000"/>
                </a:solidFill>
                <a:latin typeface="Franklin Gothic Medium" panose="020B0603020102020204" charset="0"/>
                <a:sym typeface="微软雅黑" panose="020B0503020204020204" pitchFamily="34" charset="-122"/>
              </a:rPr>
              <a:t>Ｅ</a:t>
            </a:r>
            <a:r>
              <a:rPr>
                <a:solidFill>
                  <a:srgbClr val="FF0000"/>
                </a:solidFill>
                <a:sym typeface="微软雅黑" panose="020B0503020204020204" pitchFamily="34" charset="-122"/>
              </a:rPr>
              <a:t>[attr]</a:t>
            </a:r>
            <a:r>
              <a:rPr lang="zh-CN" altLang="en-US">
                <a:latin typeface="Franklin Gothic Medium" panose="020B0603020102020204" charset="0"/>
                <a:sym typeface="微软雅黑" panose="020B0503020204020204" pitchFamily="34" charset="-122"/>
              </a:rPr>
              <a:t>）</a:t>
            </a:r>
            <a:endParaRPr lang="zh-CN" altLang="en-US">
              <a:latin typeface="Franklin Gothic Medium" panose="020B0603020102020204" charset="0"/>
              <a:sym typeface="微软雅黑" panose="020B0503020204020204" pitchFamily="34" charset="-122"/>
            </a:endParaRPr>
          </a:p>
          <a:p>
            <a:pPr lvl="1"/>
            <a:r>
              <a:rPr lang="zh-CN" altLang="en-US" sz="2400">
                <a:sym typeface="+mn-ea"/>
              </a:rPr>
              <a:t>选择匹配</a:t>
            </a:r>
            <a:r>
              <a:rPr sz="2400">
                <a:sym typeface="+mn-ea"/>
              </a:rPr>
              <a:t>E</a:t>
            </a:r>
            <a:r>
              <a:rPr lang="zh-CN" altLang="en-US" sz="2400">
                <a:sym typeface="+mn-ea"/>
              </a:rPr>
              <a:t>元素，且该元素定义了</a:t>
            </a:r>
            <a:r>
              <a:rPr sz="2400">
                <a:sym typeface="+mn-ea"/>
              </a:rPr>
              <a:t>attr</a:t>
            </a:r>
            <a:r>
              <a:rPr lang="zh-CN" altLang="en-US" sz="2400">
                <a:sym typeface="+mn-ea"/>
              </a:rPr>
              <a:t>属性</a:t>
            </a:r>
            <a:endParaRPr lang="zh-CN" altLang="en-US" sz="2400">
              <a:sym typeface="+mn-ea"/>
            </a:endParaRPr>
          </a:p>
          <a:p>
            <a:pPr lvl="1"/>
            <a:r>
              <a:rPr sz="2400">
                <a:sym typeface="+mn-ea"/>
              </a:rPr>
              <a:t>E</a:t>
            </a:r>
            <a:r>
              <a:rPr lang="zh-CN" altLang="en-US" sz="2400">
                <a:sym typeface="+mn-ea"/>
              </a:rPr>
              <a:t>选择符可以省略，表示选择定义了</a:t>
            </a:r>
            <a:r>
              <a:rPr sz="2400">
                <a:sym typeface="+mn-ea"/>
              </a:rPr>
              <a:t>attr</a:t>
            </a:r>
            <a:r>
              <a:rPr lang="zh-CN" altLang="en-US" sz="2400">
                <a:sym typeface="+mn-ea"/>
              </a:rPr>
              <a:t>属性的任意类型的元素</a:t>
            </a:r>
            <a:endParaRPr lang="zh-CN" altLang="en-US" sz="2400">
              <a:sym typeface="+mn-ea"/>
            </a:endParaRPr>
          </a:p>
          <a:p>
            <a:pPr lvl="1"/>
            <a:r>
              <a:rPr lang="zh-CN" altLang="en-US" sz="2400">
                <a:sym typeface="+mn-ea"/>
              </a:rPr>
              <a:t>比如</a:t>
            </a:r>
            <a:r>
              <a:rPr sz="2400">
                <a:solidFill>
                  <a:srgbClr val="C00000"/>
                </a:solidFill>
                <a:sym typeface="+mn-ea"/>
              </a:rPr>
              <a:t>a[href]</a:t>
            </a:r>
            <a:r>
              <a:rPr lang="zh-CN" altLang="en-US" sz="2400">
                <a:sym typeface="+mn-ea"/>
              </a:rPr>
              <a:t>、</a:t>
            </a:r>
            <a:r>
              <a:rPr sz="2400">
                <a:solidFill>
                  <a:srgbClr val="C00000"/>
                </a:solidFill>
                <a:sym typeface="+mn-ea"/>
              </a:rPr>
              <a:t>img[alt]</a:t>
            </a:r>
            <a:endParaRPr lang="en-US" altLang="zh-CN" sz="2400" strike="noStrike" noProof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endParaRPr lang="zh-CN" altLang="en-US">
              <a:latin typeface="Franklin Gothic Medium" panose="020B0603020102020204" charset="0"/>
              <a:sym typeface="微软雅黑" panose="020B0503020204020204" pitchFamily="34" charset="-122"/>
            </a:endParaRPr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权重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p>
            <a:r>
              <a:rPr>
                <a:sym typeface="微软雅黑" panose="020B0503020204020204" pitchFamily="34" charset="-122"/>
              </a:rPr>
              <a:t>在编写CSS样式的时候，会时常碰到</a:t>
            </a:r>
            <a:r>
              <a:rPr lang="zh-CN" altLang="en-US">
                <a:sym typeface="微软雅黑" panose="020B0503020204020204" pitchFamily="34" charset="-122"/>
              </a:rPr>
              <a:t>书</a:t>
            </a:r>
            <a:r>
              <a:rPr>
                <a:sym typeface="微软雅黑" panose="020B0503020204020204" pitchFamily="34" charset="-122"/>
              </a:rPr>
              <a:t>写样式没有生效，尤其是引用一些外部框架的时候，这种情况更容易发生。</a:t>
            </a:r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zh-CN" altLang="en-US" sz="2800">
                <a:solidFill>
                  <a:srgbClr val="FF0000"/>
                </a:solidFill>
                <a:sym typeface="+mn-ea"/>
              </a:rPr>
              <a:t>样式优先级</a:t>
            </a:r>
            <a:endParaRPr lang="zh-CN" altLang="en-US" sz="2800">
              <a:solidFill>
                <a:srgbClr val="FF0000"/>
              </a:solidFill>
              <a:sym typeface="+mn-ea"/>
            </a:endParaRPr>
          </a:p>
          <a:p>
            <a:pPr lvl="1"/>
            <a:r>
              <a:rPr>
                <a:sym typeface="+mn-ea"/>
              </a:rPr>
              <a:t>ID</a:t>
            </a:r>
            <a:r>
              <a:rPr lang="zh-CN" altLang="en-US">
                <a:sym typeface="+mn-ea"/>
              </a:rPr>
              <a:t>选择器 </a:t>
            </a:r>
            <a:r>
              <a:rPr>
                <a:sym typeface="+mn-ea"/>
              </a:rPr>
              <a:t>&gt; </a:t>
            </a:r>
            <a:r>
              <a:rPr lang="zh-CN" altLang="en-US">
                <a:sym typeface="+mn-ea"/>
              </a:rPr>
              <a:t>类选择器 </a:t>
            </a:r>
            <a:r>
              <a:rPr>
                <a:sym typeface="+mn-ea"/>
              </a:rPr>
              <a:t>&gt; </a:t>
            </a:r>
            <a:r>
              <a:rPr lang="zh-CN" altLang="en-US">
                <a:sym typeface="+mn-ea"/>
              </a:rPr>
              <a:t>标签选择器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行内样式 </a:t>
            </a:r>
            <a:r>
              <a:rPr>
                <a:sym typeface="+mn-ea"/>
              </a:rPr>
              <a:t>&gt; </a:t>
            </a:r>
            <a:r>
              <a:rPr altLang="en-US">
                <a:sym typeface="+mn-ea"/>
              </a:rPr>
              <a:t>页内样式 </a:t>
            </a:r>
            <a:r>
              <a:rPr>
                <a:sym typeface="+mn-ea"/>
              </a:rPr>
              <a:t>&gt; </a:t>
            </a:r>
            <a:r>
              <a:rPr lang="zh-CN" altLang="en-US">
                <a:sym typeface="+mn-ea"/>
              </a:rPr>
              <a:t>外部样式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就近原则，距离元素最近的样式优先级最高</a:t>
            </a:r>
            <a:endParaRPr>
              <a:solidFill>
                <a:srgbClr val="FF0000"/>
              </a:solidFill>
            </a:endParaRPr>
          </a:p>
          <a:p>
            <a:pPr marL="471805" lvl="1" indent="0">
              <a:buNone/>
            </a:pPr>
            <a:endParaRPr lang="en-US" altLang="zh-CN" dirty="0" smtClean="0">
              <a:solidFill>
                <a:srgbClr val="C00000"/>
              </a:solidFill>
              <a:sym typeface="+mn-ea"/>
            </a:endParaRPr>
          </a:p>
          <a:p>
            <a:pPr marL="979170" lvl="2" indent="0"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dirty="0"/>
          </a:p>
          <a:p>
            <a:pPr lvl="1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172845" y="5120005"/>
            <a:ext cx="5180330" cy="5486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什么是CSS</a:t>
            </a:r>
            <a:r>
              <a:rPr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权重</a:t>
            </a: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？</a:t>
            </a:r>
            <a:endParaRPr lang="zh-CN" altLang="en-US" sz="2800"/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60485" y="3057525"/>
            <a:ext cx="2921635" cy="30975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权重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p>
            <a:r>
              <a:rPr b="1">
                <a:solidFill>
                  <a:srgbClr val="FF0000"/>
                </a:solidFill>
                <a:sym typeface="微软雅黑" panose="020B0503020204020204" pitchFamily="34" charset="-122"/>
              </a:rPr>
              <a:t>权重</a:t>
            </a:r>
            <a:r>
              <a:rPr lang="zh-CN" altLang="en-US">
                <a:solidFill>
                  <a:srgbClr val="FF0000"/>
                </a:solidFill>
                <a:sym typeface="微软雅黑" panose="020B0503020204020204" pitchFamily="34" charset="-122"/>
              </a:rPr>
              <a:t>是</a:t>
            </a:r>
            <a:r>
              <a:rPr>
                <a:solidFill>
                  <a:srgbClr val="FF0000"/>
                </a:solidFill>
                <a:sym typeface="微软雅黑" panose="020B0503020204020204" pitchFamily="34" charset="-122"/>
              </a:rPr>
              <a:t>CSS</a:t>
            </a:r>
            <a:r>
              <a:rPr lang="zh-CN" altLang="en-US">
                <a:solidFill>
                  <a:srgbClr val="FF0000"/>
                </a:solidFill>
                <a:sym typeface="微软雅黑" panose="020B0503020204020204" pitchFamily="34" charset="-122"/>
              </a:rPr>
              <a:t>样式</a:t>
            </a:r>
            <a:r>
              <a:rPr>
                <a:solidFill>
                  <a:srgbClr val="FF0000"/>
                </a:solidFill>
                <a:sym typeface="微软雅黑" panose="020B0503020204020204" pitchFamily="34" charset="-122"/>
              </a:rPr>
              <a:t>被浏览器解析生效</a:t>
            </a:r>
            <a:r>
              <a:rPr lang="zh-CN" altLang="en-US">
                <a:solidFill>
                  <a:srgbClr val="FF0000"/>
                </a:solidFill>
                <a:sym typeface="微软雅黑" panose="020B0503020204020204" pitchFamily="34" charset="-122"/>
              </a:rPr>
              <a:t>的规则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/>
            <a:r>
              <a:rPr>
                <a:sym typeface="微软雅黑" panose="020B0503020204020204" pitchFamily="34" charset="-122"/>
              </a:rPr>
              <a:t>当</a:t>
            </a:r>
            <a:r>
              <a:rPr lang="zh-CN" altLang="en-US">
                <a:sym typeface="微软雅黑" panose="020B0503020204020204" pitchFamily="34" charset="-122"/>
              </a:rPr>
              <a:t>多个样式</a:t>
            </a:r>
            <a:r>
              <a:rPr>
                <a:sym typeface="微软雅黑" panose="020B0503020204020204" pitchFamily="34" charset="-122"/>
              </a:rPr>
              <a:t>被应用到</a:t>
            </a:r>
            <a:r>
              <a:rPr lang="zh-CN" altLang="en-US">
                <a:sym typeface="微软雅黑" panose="020B0503020204020204" pitchFamily="34" charset="-122"/>
              </a:rPr>
              <a:t>同</a:t>
            </a:r>
            <a:r>
              <a:rPr>
                <a:sym typeface="微软雅黑" panose="020B0503020204020204" pitchFamily="34" charset="-122"/>
              </a:rPr>
              <a:t>一个元素上时，权重决定哪</a:t>
            </a:r>
            <a:r>
              <a:rPr lang="zh-CN" altLang="en-US">
                <a:sym typeface="微软雅黑" panose="020B0503020204020204" pitchFamily="34" charset="-122"/>
              </a:rPr>
              <a:t>个样式</a:t>
            </a:r>
            <a:r>
              <a:rPr>
                <a:sym typeface="微软雅黑" panose="020B0503020204020204" pitchFamily="34" charset="-122"/>
              </a:rPr>
              <a:t>生效</a:t>
            </a:r>
            <a:r>
              <a:rPr lang="zh-CN">
                <a:sym typeface="微软雅黑" panose="020B0503020204020204" pitchFamily="34" charset="-122"/>
              </a:rPr>
              <a:t>。</a:t>
            </a:r>
            <a:endParaRPr lang="zh-CN">
              <a:sym typeface="微软雅黑" panose="020B0503020204020204" pitchFamily="34" charset="-122"/>
            </a:endParaRPr>
          </a:p>
          <a:p>
            <a:pPr lvl="1"/>
            <a:r>
              <a:rPr>
                <a:sym typeface="微软雅黑" panose="020B0503020204020204" pitchFamily="34" charset="-122"/>
              </a:rPr>
              <a:t>每个选择器都有自己的权重。每条CSS</a:t>
            </a:r>
            <a:r>
              <a:rPr lang="zh-CN" altLang="en-US">
                <a:sym typeface="微软雅黑" panose="020B0503020204020204" pitchFamily="34" charset="-122"/>
              </a:rPr>
              <a:t>语法</a:t>
            </a:r>
            <a:r>
              <a:rPr>
                <a:sym typeface="微软雅黑" panose="020B0503020204020204" pitchFamily="34" charset="-122"/>
              </a:rPr>
              <a:t>，都包含一个权重级别。 这个级别是由不同的选择器</a:t>
            </a:r>
            <a:r>
              <a:rPr>
                <a:solidFill>
                  <a:srgbClr val="C00000"/>
                </a:solidFill>
                <a:sym typeface="微软雅黑" panose="020B0503020204020204" pitchFamily="34" charset="-122"/>
              </a:rPr>
              <a:t>加权</a:t>
            </a:r>
            <a:r>
              <a:rPr>
                <a:sym typeface="微软雅黑" panose="020B0503020204020204" pitchFamily="34" charset="-122"/>
              </a:rPr>
              <a:t>计算的</a:t>
            </a:r>
            <a:r>
              <a:rPr lang="zh-CN">
                <a:sym typeface="微软雅黑" panose="020B0503020204020204" pitchFamily="34" charset="-122"/>
              </a:rPr>
              <a:t>。</a:t>
            </a:r>
            <a:endParaRPr lang="zh-CN">
              <a:sym typeface="微软雅黑" panose="020B0503020204020204" pitchFamily="34" charset="-122"/>
            </a:endParaRPr>
          </a:p>
          <a:p>
            <a:pPr lvl="1"/>
            <a:r>
              <a:rPr>
                <a:sym typeface="微软雅黑" panose="020B0503020204020204" pitchFamily="34" charset="-122"/>
              </a:rPr>
              <a:t>如果两个选择器同时作用到一个元素上，</a:t>
            </a:r>
            <a:r>
              <a:rPr>
                <a:solidFill>
                  <a:srgbClr val="C00000"/>
                </a:solidFill>
                <a:sym typeface="微软雅黑" panose="020B0503020204020204" pitchFamily="34" charset="-122"/>
              </a:rPr>
              <a:t>权重高</a:t>
            </a:r>
            <a:r>
              <a:rPr>
                <a:sym typeface="微软雅黑" panose="020B0503020204020204" pitchFamily="34" charset="-122"/>
              </a:rPr>
              <a:t>者生效。</a:t>
            </a:r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/>
            <a:endParaRPr lang="en-US" altLang="zh-CN" dirty="0"/>
          </a:p>
          <a:p>
            <a:pPr lvl="1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权重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p>
            <a:r>
              <a:rPr lang="zh-CN">
                <a:solidFill>
                  <a:srgbClr val="FF0000"/>
                </a:solidFill>
                <a:sym typeface="微软雅黑" panose="020B0503020204020204" pitchFamily="34" charset="-122"/>
              </a:rPr>
              <a:t>加权是如何计算的呢？</a:t>
            </a:r>
            <a:endParaRPr lang="zh-CN">
              <a:solidFill>
                <a:srgbClr val="FF0000"/>
              </a:solidFill>
              <a:sym typeface="微软雅黑" panose="020B0503020204020204" pitchFamily="34" charset="-122"/>
            </a:endParaRPr>
          </a:p>
          <a:p>
            <a:r>
              <a:rPr lang="zh-CN">
                <a:sym typeface="微软雅黑" panose="020B0503020204020204" pitchFamily="34" charset="-122"/>
              </a:rPr>
              <a:t>根据选择器种类的不同可以分为</a:t>
            </a:r>
            <a:r>
              <a:rPr lang="zh-CN">
                <a:solidFill>
                  <a:srgbClr val="FF0000"/>
                </a:solidFill>
                <a:sym typeface="微软雅黑" panose="020B0503020204020204" pitchFamily="34" charset="-122"/>
              </a:rPr>
              <a:t>四类</a:t>
            </a:r>
            <a:r>
              <a:rPr lang="zh-CN">
                <a:sym typeface="微软雅黑" panose="020B0503020204020204" pitchFamily="34" charset="-122"/>
              </a:rPr>
              <a:t>，也决定了四种不同等级的</a:t>
            </a:r>
            <a:r>
              <a:rPr lang="zh-CN">
                <a:solidFill>
                  <a:srgbClr val="FF0000"/>
                </a:solidFill>
                <a:sym typeface="微软雅黑" panose="020B0503020204020204" pitchFamily="34" charset="-122"/>
              </a:rPr>
              <a:t>权重值</a:t>
            </a:r>
            <a:r>
              <a:rPr>
                <a:sym typeface="微软雅黑" panose="020B0503020204020204" pitchFamily="34" charset="-122"/>
              </a:rPr>
              <a:t>	</a:t>
            </a:r>
            <a:endParaRPr>
              <a:sym typeface="微软雅黑" panose="020B0503020204020204" pitchFamily="34" charset="-122"/>
            </a:endParaRPr>
          </a:p>
          <a:p>
            <a:pPr lvl="1"/>
            <a:r>
              <a:rPr lang="zh-CN">
                <a:sym typeface="微软雅黑" panose="020B0503020204020204" pitchFamily="34" charset="-122"/>
              </a:rPr>
              <a:t>行内样式</a:t>
            </a:r>
            <a:endParaRPr lang="zh-CN">
              <a:sym typeface="微软雅黑" panose="020B0503020204020204" pitchFamily="34" charset="-122"/>
            </a:endParaRPr>
          </a:p>
          <a:p>
            <a:pPr lvl="1"/>
            <a:r>
              <a:rPr lang="zh-CN">
                <a:sym typeface="微软雅黑" panose="020B0503020204020204" pitchFamily="34" charset="-122"/>
              </a:rPr>
              <a:t>ID选择器                                                     </a:t>
            </a:r>
            <a:endParaRPr lang="zh-CN">
              <a:sym typeface="微软雅黑" panose="020B0503020204020204" pitchFamily="34" charset="-122"/>
            </a:endParaRPr>
          </a:p>
          <a:p>
            <a:pPr lvl="1"/>
            <a:r>
              <a:rPr lang="zh-CN">
                <a:sym typeface="微软雅黑" panose="020B0503020204020204" pitchFamily="34" charset="-122"/>
              </a:rPr>
              <a:t>类选择器、属性选择器和伪类选择器</a:t>
            </a:r>
            <a:r>
              <a:rPr>
                <a:sym typeface="微软雅黑" panose="020B0503020204020204" pitchFamily="34" charset="-122"/>
              </a:rPr>
              <a:t>(:hover )           </a:t>
            </a:r>
            <a:endParaRPr>
              <a:sym typeface="微软雅黑" panose="020B0503020204020204" pitchFamily="34" charset="-122"/>
            </a:endParaRPr>
          </a:p>
          <a:p>
            <a:pPr lvl="1"/>
            <a:r>
              <a:rPr lang="zh-CN">
                <a:sym typeface="微软雅黑" panose="020B0503020204020204" pitchFamily="34" charset="-122"/>
              </a:rPr>
              <a:t>元素和伪元素</a:t>
            </a:r>
            <a:r>
              <a:rPr>
                <a:sym typeface="微软雅黑" panose="020B0503020204020204" pitchFamily="34" charset="-122"/>
              </a:rPr>
              <a:t>(:before :after)       </a:t>
            </a:r>
            <a:endParaRPr 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/>
            <a:endParaRPr lang="en-US" altLang="zh-CN" dirty="0"/>
          </a:p>
          <a:p>
            <a:pPr lvl="1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644130" y="2838450"/>
            <a:ext cx="1212850" cy="3024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>
              <a:lnSpc>
                <a:spcPct val="140000"/>
              </a:lnSpc>
              <a:spcAft>
                <a:spcPts val="600"/>
              </a:spcAft>
            </a:pPr>
            <a:r>
              <a:rPr lang="en-US" altLang="zh-CN"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endParaRPr lang="en-US" altLang="zh-CN" sz="24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lnSpc>
                <a:spcPct val="140000"/>
              </a:lnSpc>
              <a:spcAft>
                <a:spcPts val="600"/>
              </a:spcAft>
            </a:pPr>
            <a:r>
              <a:rPr lang="en-US" altLang="zh-CN"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endParaRPr lang="en-US" altLang="zh-CN" sz="24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lnSpc>
                <a:spcPct val="140000"/>
              </a:lnSpc>
              <a:spcAft>
                <a:spcPts val="600"/>
              </a:spcAft>
            </a:pPr>
            <a:r>
              <a:rPr lang="en-US" altLang="zh-CN"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en-US" altLang="zh-CN" sz="24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lnSpc>
                <a:spcPct val="140000"/>
              </a:lnSpc>
              <a:spcAft>
                <a:spcPts val="600"/>
              </a:spcAft>
            </a:pPr>
            <a:r>
              <a:rPr lang="en-US" altLang="zh-CN"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24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加权计算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>
                <a:sym typeface="微软雅黑" panose="020B0503020204020204" pitchFamily="34" charset="-122"/>
              </a:rPr>
              <a:t>将 id 选择器作为 </a:t>
            </a:r>
            <a:r>
              <a:rPr>
                <a:sym typeface="微软雅黑" panose="020B0503020204020204" pitchFamily="34" charset="-122"/>
              </a:rPr>
              <a:t>a</a:t>
            </a:r>
            <a:r>
              <a:rPr lang="zh-CN">
                <a:sym typeface="微软雅黑" panose="020B0503020204020204" pitchFamily="34" charset="-122"/>
              </a:rPr>
              <a:t> 组，类选择器作为 </a:t>
            </a:r>
            <a:r>
              <a:rPr>
                <a:sym typeface="微软雅黑" panose="020B0503020204020204" pitchFamily="34" charset="-122"/>
              </a:rPr>
              <a:t>b</a:t>
            </a:r>
            <a:r>
              <a:rPr lang="zh-CN">
                <a:sym typeface="微软雅黑" panose="020B0503020204020204" pitchFamily="34" charset="-122"/>
              </a:rPr>
              <a:t> 组，元素名作为 </a:t>
            </a:r>
            <a:r>
              <a:rPr>
                <a:sym typeface="微软雅黑" panose="020B0503020204020204" pitchFamily="34" charset="-122"/>
              </a:rPr>
              <a:t>c </a:t>
            </a:r>
            <a:r>
              <a:rPr lang="zh-CN">
                <a:sym typeface="微软雅黑" panose="020B0503020204020204" pitchFamily="34" charset="-122"/>
              </a:rPr>
              <a:t>组</a:t>
            </a:r>
            <a:r>
              <a:rPr>
                <a:sym typeface="微软雅黑" panose="020B0503020204020204" pitchFamily="34" charset="-122"/>
              </a:rPr>
              <a:t>, 每组中出现一次，计数一次</a:t>
            </a:r>
            <a:r>
              <a:rPr lang="zh-CN" altLang="en-US">
                <a:sym typeface="微软雅黑" panose="020B0503020204020204" pitchFamily="34" charset="-122"/>
              </a:rPr>
              <a:t>。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endParaRPr lang="zh-CN" altLang="en-US"/>
          </a:p>
        </p:txBody>
      </p:sp>
      <p:graphicFrame>
        <p:nvGraphicFramePr>
          <p:cNvPr id="4" name="表格 3"/>
          <p:cNvGraphicFramePr/>
          <p:nvPr/>
        </p:nvGraphicFramePr>
        <p:xfrm>
          <a:off x="2239645" y="2646680"/>
          <a:ext cx="7710805" cy="3089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0760"/>
                <a:gridCol w="2553970"/>
                <a:gridCol w="1616075"/>
              </a:tblGrid>
              <a:tr h="568325">
                <a:tc>
                  <a:txBody>
                    <a:bodyPr/>
                    <a:p>
                      <a:pPr algn="l" fontAlgn="auto">
                        <a:buNone/>
                      </a:pPr>
                      <a:r>
                        <a:rPr lang="zh-CN" altLang="en-US" sz="2800" b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选择器</a:t>
                      </a:r>
                      <a:endParaRPr lang="zh-CN" altLang="en-US" sz="2800" b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r>
                        <a:rPr lang="zh-CN" altLang="en-US" sz="2800" b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计算</a:t>
                      </a:r>
                      <a:endParaRPr lang="zh-CN" altLang="en-US" sz="2800" b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r>
                        <a:rPr lang="zh-CN" altLang="en-US" sz="2800" b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权重</a:t>
                      </a:r>
                      <a:endParaRPr lang="zh-CN" altLang="en-US" sz="2800" b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>
                    <a:noFill/>
                  </a:tcPr>
                </a:tc>
              </a:tr>
              <a:tr h="50419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4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*{}</a:t>
                      </a:r>
                      <a:endParaRPr lang="en-US" altLang="zh-CN" sz="24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a=0  b=0  c=0</a:t>
                      </a:r>
                      <a:endParaRPr lang="en-US" altLang="zh-CN" sz="24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2400" b="1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</a:tr>
              <a:tr h="50419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4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ul li a{}</a:t>
                      </a:r>
                      <a:endParaRPr lang="en-US" altLang="zh-CN" sz="24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a=0  b=0  c=3</a:t>
                      </a:r>
                      <a:endParaRPr lang="en-US" altLang="zh-CN" sz="24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en-US" altLang="zh-CN" sz="2400" b="1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</a:tr>
              <a:tr h="50419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4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ul#nav li{}</a:t>
                      </a:r>
                      <a:endParaRPr lang="en-US" altLang="zh-CN" sz="24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a=1  b=0  c=2</a:t>
                      </a:r>
                      <a:endParaRPr lang="en-US" altLang="zh-CN" sz="24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102</a:t>
                      </a:r>
                      <a:endParaRPr lang="en-US" altLang="zh-CN" sz="2400" b="1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</a:tr>
              <a:tr h="50419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4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ul.nav li</a:t>
                      </a:r>
                      <a:endParaRPr lang="en-US" altLang="zh-CN" sz="24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a=0  b=1  c=2</a:t>
                      </a:r>
                      <a:endParaRPr lang="en-US" altLang="zh-CN" sz="24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endParaRPr lang="en-US" altLang="zh-CN" sz="2400" b="1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</a:tr>
              <a:tr h="50419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4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ul li.active a:hover{}</a:t>
                      </a:r>
                      <a:endParaRPr lang="en-US" altLang="zh-CN" sz="24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a=0  b=2  c=3</a:t>
                      </a:r>
                      <a:endParaRPr lang="en-US" altLang="zh-CN" sz="24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</a:t>
                      </a:r>
                      <a:endParaRPr lang="en-US" altLang="zh-CN" sz="2400" b="1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043940" y="5663565"/>
            <a:ext cx="518033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如何改变样式优先级？</a:t>
            </a:r>
            <a:endParaRPr lang="zh-CN" altLang="en-US" sz="28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56190" y="4005580"/>
            <a:ext cx="2027238" cy="21494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CSS</a:t>
            </a:r>
            <a:r>
              <a:rPr lang="zh-CN" altLang="en-US"/>
              <a:t>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>
                <a:solidFill>
                  <a:srgbClr val="FF0000"/>
                </a:solidFill>
              </a:rPr>
              <a:t>CSS</a:t>
            </a:r>
            <a:r>
              <a:rPr lang="zh-CN" altLang="en-US">
                <a:solidFill>
                  <a:srgbClr val="FF0000"/>
                </a:solidFill>
              </a:rPr>
              <a:t>概述</a:t>
            </a:r>
            <a:endParaRPr lang="zh-CN" altLang="en-US">
              <a:solidFill>
                <a:srgbClr val="FF0000"/>
              </a:solidFill>
            </a:endParaRPr>
          </a:p>
          <a:p>
            <a:pPr lvl="1" eaLnBrk="1" hangingPunct="1">
              <a:lnSpc>
                <a:spcPct val="150000"/>
              </a:lnSpc>
            </a:pPr>
            <a:r>
              <a:rPr b="1">
                <a:sym typeface="+mn-ea"/>
              </a:rPr>
              <a:t>CSS</a:t>
            </a:r>
            <a:r>
              <a:rPr lang="zh-CN" altLang="en-US">
                <a:sym typeface="+mn-ea"/>
              </a:rPr>
              <a:t>是</a:t>
            </a:r>
            <a:r>
              <a:rPr lang="zh-CN" altLang="en-US" b="1">
                <a:sym typeface="+mn-ea"/>
              </a:rPr>
              <a:t> </a:t>
            </a:r>
            <a:r>
              <a:rPr b="1">
                <a:ea typeface="宋体" panose="02010600030101010101" pitchFamily="2" charset="-122"/>
                <a:sym typeface="+mn-ea"/>
              </a:rPr>
              <a:t>Cascading Style Sheet </a:t>
            </a:r>
            <a:r>
              <a:rPr lang="zh-CN" altLang="en-US">
                <a:sym typeface="+mn-ea"/>
              </a:rPr>
              <a:t>的缩写。译作「层叠样式表」。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>
                <a:sym typeface="+mn-ea"/>
              </a:rPr>
              <a:t>CSS</a:t>
            </a:r>
            <a:r>
              <a:rPr lang="zh-CN" altLang="en-US">
                <a:sym typeface="+mn-ea"/>
              </a:rPr>
              <a:t>是用于</a:t>
            </a:r>
            <a:r>
              <a:rPr>
                <a:sym typeface="+mn-ea"/>
              </a:rPr>
              <a:t>(</a:t>
            </a:r>
            <a:r>
              <a:rPr lang="zh-CN" altLang="en-US">
                <a:sym typeface="+mn-ea"/>
              </a:rPr>
              <a:t>增强</a:t>
            </a:r>
            <a:r>
              <a:rPr>
                <a:sym typeface="+mn-ea"/>
              </a:rPr>
              <a:t>)</a:t>
            </a:r>
            <a:r>
              <a:rPr lang="zh-CN" altLang="en-US">
                <a:sym typeface="+mn-ea"/>
              </a:rPr>
              <a:t>控制网页样式并允许将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样式</a:t>
            </a:r>
            <a:r>
              <a:rPr lang="zh-CN" altLang="en-US">
                <a:sym typeface="+mn-ea"/>
              </a:rPr>
              <a:t>与网页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内容</a:t>
            </a:r>
            <a:r>
              <a:rPr lang="zh-CN" altLang="en-US" b="1">
                <a:sym typeface="+mn-ea"/>
              </a:rPr>
              <a:t>分离</a:t>
            </a:r>
            <a:r>
              <a:rPr lang="zh-CN" altLang="en-US">
                <a:sym typeface="+mn-ea"/>
              </a:rPr>
              <a:t>的一种标记性语言。</a:t>
            </a:r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4" name="组合 10"/>
          <p:cNvGrpSpPr/>
          <p:nvPr/>
        </p:nvGrpSpPr>
        <p:grpSpPr bwMode="auto">
          <a:xfrm>
            <a:off x="6278790" y="3278565"/>
            <a:ext cx="3434198" cy="936471"/>
            <a:chOff x="5266089" y="4179368"/>
            <a:chExt cx="2576516" cy="657320"/>
          </a:xfrm>
        </p:grpSpPr>
        <p:sp>
          <p:nvSpPr>
            <p:cNvPr id="9" name="矩形标注 8"/>
            <p:cNvSpPr/>
            <p:nvPr/>
          </p:nvSpPr>
          <p:spPr bwMode="auto">
            <a:xfrm flipH="1" flipV="1">
              <a:off x="5266089" y="4179368"/>
              <a:ext cx="1008270" cy="648072"/>
            </a:xfrm>
            <a:prstGeom prst="wedgeRectCallou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A5002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" name="TextBox 7"/>
            <p:cNvSpPr txBox="1">
              <a:spLocks noChangeArrowheads="1"/>
            </p:cNvSpPr>
            <p:nvPr/>
          </p:nvSpPr>
          <p:spPr bwMode="auto">
            <a:xfrm>
              <a:off x="5413877" y="4314269"/>
              <a:ext cx="713416" cy="378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900" b="1" dirty="0">
                  <a:solidFill>
                    <a:schemeClr val="bg1"/>
                  </a:solidFill>
                  <a:ea typeface="宋体" panose="02010600030101010101" pitchFamily="2" charset="-122"/>
                </a:rPr>
                <a:t>CSS</a:t>
              </a:r>
              <a:endParaRPr lang="zh-CN" altLang="en-US" sz="2900" b="1" dirty="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" name="矩形标注 10"/>
            <p:cNvSpPr/>
            <p:nvPr/>
          </p:nvSpPr>
          <p:spPr bwMode="auto">
            <a:xfrm flipV="1">
              <a:off x="6842273" y="4188616"/>
              <a:ext cx="1000332" cy="648072"/>
            </a:xfrm>
            <a:prstGeom prst="wedgeRectCallou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A5002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" name="TextBox 9"/>
            <p:cNvSpPr txBox="1">
              <a:spLocks noChangeArrowheads="1"/>
            </p:cNvSpPr>
            <p:nvPr/>
          </p:nvSpPr>
          <p:spPr bwMode="auto">
            <a:xfrm>
              <a:off x="6909710" y="4332694"/>
              <a:ext cx="914232" cy="3770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900" b="1" dirty="0">
                  <a:solidFill>
                    <a:schemeClr val="bg1"/>
                  </a:solidFill>
                  <a:ea typeface="宋体" panose="02010600030101010101" pitchFamily="2" charset="-122"/>
                </a:rPr>
                <a:t>HTML</a:t>
              </a:r>
              <a:endParaRPr lang="zh-CN" altLang="en-US" sz="2900" b="1" dirty="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权重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95" y="1154717"/>
            <a:ext cx="11106646" cy="4875092"/>
          </a:xfrm>
        </p:spPr>
        <p:txBody>
          <a:bodyPr>
            <a:normAutofit lnSpcReduction="20000"/>
          </a:bodyPr>
          <a:p>
            <a:r>
              <a:rPr>
                <a:solidFill>
                  <a:srgbClr val="FF0000"/>
                </a:solidFill>
                <a:sym typeface="微软雅黑" panose="020B0503020204020204" pitchFamily="34" charset="-122"/>
              </a:rPr>
              <a:t>！important</a:t>
            </a:r>
            <a:endParaRPr>
              <a:solidFill>
                <a:srgbClr val="FF0000"/>
              </a:solidFill>
              <a:sym typeface="微软雅黑" panose="020B0503020204020204" pitchFamily="34" charset="-122"/>
            </a:endParaRPr>
          </a:p>
          <a:p>
            <a:pPr lvl="1"/>
            <a:r>
              <a:rPr lang="zh-CN" dirty="0">
                <a:sym typeface="微软雅黑" panose="020B0503020204020204" pitchFamily="34" charset="-122"/>
              </a:rPr>
              <a:t>用途：</a:t>
            </a:r>
            <a:r>
              <a:rPr dirty="0">
                <a:sym typeface="微软雅黑" panose="020B0503020204020204" pitchFamily="34" charset="-122"/>
              </a:rPr>
              <a:t>!important允许开发人员</a:t>
            </a:r>
            <a:r>
              <a:rPr b="1" dirty="0">
                <a:solidFill>
                  <a:srgbClr val="C00000"/>
                </a:solidFill>
                <a:sym typeface="微软雅黑" panose="020B0503020204020204" pitchFamily="34" charset="-122"/>
              </a:rPr>
              <a:t>强制</a:t>
            </a:r>
            <a:r>
              <a:rPr dirty="0">
                <a:sym typeface="微软雅黑" panose="020B0503020204020204" pitchFamily="34" charset="-122"/>
              </a:rPr>
              <a:t>应用某样式，</a:t>
            </a:r>
            <a:endParaRPr dirty="0">
              <a:sym typeface="微软雅黑" panose="020B0503020204020204" pitchFamily="34" charset="-122"/>
            </a:endParaRPr>
          </a:p>
          <a:p>
            <a:pPr lvl="1"/>
            <a:r>
              <a:rPr lang="zh-CN" dirty="0">
                <a:sym typeface="微软雅黑" panose="020B0503020204020204" pitchFamily="34" charset="-122"/>
              </a:rPr>
              <a:t>使用方法：</a:t>
            </a:r>
            <a:r>
              <a:rPr dirty="0">
                <a:sym typeface="微软雅黑" panose="020B0503020204020204" pitchFamily="34" charset="-122"/>
              </a:rPr>
              <a:t>写在</a:t>
            </a:r>
            <a:r>
              <a:rPr dirty="0">
                <a:solidFill>
                  <a:srgbClr val="C00000"/>
                </a:solidFill>
                <a:sym typeface="微软雅黑" panose="020B0503020204020204" pitchFamily="34" charset="-122"/>
              </a:rPr>
              <a:t>该样式的某属性值后，结束分号前</a:t>
            </a:r>
            <a:r>
              <a:rPr dirty="0">
                <a:sym typeface="微软雅黑" panose="020B0503020204020204" pitchFamily="34" charset="-122"/>
              </a:rPr>
              <a:t>，如：</a:t>
            </a:r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/>
            <a:endParaRPr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  <a:sym typeface="微软雅黑" panose="020B0503020204020204" pitchFamily="34" charset="-122"/>
              </a:rPr>
              <a:t>注意</a:t>
            </a:r>
            <a:r>
              <a:rPr lang="zh-CN" altLang="en-US">
                <a:sym typeface="微软雅黑" panose="020B0503020204020204" pitchFamily="34" charset="-122"/>
              </a:rPr>
              <a:t>： 不推荐使用！</a:t>
            </a:r>
            <a:r>
              <a:rPr>
                <a:sym typeface="微软雅黑" panose="020B0503020204020204" pitchFamily="34" charset="-122"/>
              </a:rPr>
              <a:t>important</a:t>
            </a:r>
            <a:r>
              <a:rPr lang="zh-CN" altLang="en-US">
                <a:sym typeface="微软雅黑" panose="020B0503020204020204" pitchFamily="34" charset="-122"/>
              </a:rPr>
              <a:t>，建议通过改变选择器类型来改变权重。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034665" y="2868930"/>
            <a:ext cx="5931535" cy="1630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indent="0" fontAlgn="auto">
              <a:lnSpc>
                <a:spcPts val="4000"/>
              </a:lnSpc>
            </a:pP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&lt;style&gt;</a:t>
            </a:r>
            <a:endParaRPr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indent="0" fontAlgn="auto">
              <a:lnSpc>
                <a:spcPts val="4000"/>
              </a:lnSpc>
            </a:pP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img { width: 150px  </a:t>
            </a:r>
            <a:r>
              <a:rPr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!important  ; 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}</a:t>
            </a:r>
            <a:endParaRPr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indent="0" fontAlgn="auto">
              <a:lnSpc>
                <a:spcPts val="4000"/>
              </a:lnSpc>
            </a:pP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&lt;/style&gt;</a:t>
            </a: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权重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通用选择器（*） &lt; 元素选择器 &lt; 类选择器 =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81635" lvl="0" indent="0">
              <a:lnSpc>
                <a:spcPct val="150000"/>
              </a:lnSpc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>
                <a:sym typeface="+mn-ea"/>
              </a:rPr>
              <a:t>属性选择器 = 伪类选择器 &lt; ID 选择器 &lt; 行内样式 </a:t>
            </a:r>
            <a:r>
              <a:rPr>
                <a:sym typeface="+mn-ea"/>
              </a:rPr>
              <a:t>&lt; !important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sym typeface="+mn-ea"/>
              </a:rPr>
              <a:t>权重相同，就近原则；权重不同，权重大者有效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  <p:sp>
        <p:nvSpPr>
          <p:cNvPr id="14339" name="文本占位符 83970"/>
          <p:cNvSpPr>
            <a:spLocks noGrp="1"/>
          </p:cNvSpPr>
          <p:nvPr/>
        </p:nvSpPr>
        <p:spPr>
          <a:xfrm>
            <a:off x="788670" y="4168140"/>
            <a:ext cx="10956925" cy="179260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0">
              <a:lnSpc>
                <a:spcPct val="150000"/>
              </a:lnSpc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zh-CN" altLang="en-US" sz="2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为什么使用</a:t>
            </a:r>
            <a:r>
              <a:rPr lang="en-US" altLang="zh-CN"/>
              <a:t>CSS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95" y="1086137"/>
            <a:ext cx="11106646" cy="4875092"/>
          </a:xfrm>
        </p:spPr>
        <p:txBody>
          <a:bodyPr/>
          <a:p>
            <a:endParaRPr lang="zh-CN" altLang="en-US"/>
          </a:p>
        </p:txBody>
      </p:sp>
      <p:pic>
        <p:nvPicPr>
          <p:cNvPr id="23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755650"/>
            <a:ext cx="11911330" cy="1604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矩形 23"/>
          <p:cNvSpPr/>
          <p:nvPr/>
        </p:nvSpPr>
        <p:spPr>
          <a:xfrm>
            <a:off x="2494915" y="904875"/>
            <a:ext cx="5620385" cy="129286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08850" tIns="54425" rIns="108850" bIns="54425" rtlCol="0" anchor="ctr"/>
          <a:p>
            <a:pPr algn="ctr"/>
            <a:endParaRPr lang="zh-CN" altLang="en-US"/>
          </a:p>
        </p:txBody>
      </p:sp>
      <p:sp>
        <p:nvSpPr>
          <p:cNvPr id="25" name="乘号 24"/>
          <p:cNvSpPr/>
          <p:nvPr/>
        </p:nvSpPr>
        <p:spPr>
          <a:xfrm>
            <a:off x="4110721" y="1117030"/>
            <a:ext cx="1984486" cy="872072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p>
            <a:pPr algn="ctr"/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225007" y="4213374"/>
            <a:ext cx="6580730" cy="2065598"/>
            <a:chOff x="168777" y="2275014"/>
            <a:chExt cx="4936190" cy="1822621"/>
          </a:xfrm>
        </p:grpSpPr>
        <p:pic>
          <p:nvPicPr>
            <p:cNvPr id="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777" y="2461264"/>
              <a:ext cx="4936190" cy="16363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8" name="下箭头 27"/>
            <p:cNvSpPr/>
            <p:nvPr/>
          </p:nvSpPr>
          <p:spPr>
            <a:xfrm>
              <a:off x="2735556" y="2275014"/>
              <a:ext cx="318968" cy="37249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9" name="加号 28"/>
          <p:cNvSpPr/>
          <p:nvPr/>
        </p:nvSpPr>
        <p:spPr>
          <a:xfrm>
            <a:off x="7082902" y="5221486"/>
            <a:ext cx="524472" cy="38286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694690" y="2478405"/>
            <a:ext cx="6335395" cy="1807210"/>
            <a:chOff x="646780" y="4358491"/>
            <a:chExt cx="4752202" cy="1625882"/>
          </a:xfrm>
        </p:grpSpPr>
        <p:grpSp>
          <p:nvGrpSpPr>
            <p:cNvPr id="31" name="组合 30"/>
            <p:cNvGrpSpPr/>
            <p:nvPr/>
          </p:nvGrpSpPr>
          <p:grpSpPr>
            <a:xfrm>
              <a:off x="2849549" y="4369996"/>
              <a:ext cx="2549433" cy="1614377"/>
              <a:chOff x="2339165" y="967562"/>
              <a:chExt cx="2549433" cy="1614377"/>
            </a:xfrm>
          </p:grpSpPr>
          <p:pic>
            <p:nvPicPr>
              <p:cNvPr id="32" name="Picture 5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58913" y="967562"/>
                <a:ext cx="1929685" cy="16143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3" name="右箭头 32"/>
              <p:cNvSpPr/>
              <p:nvPr/>
            </p:nvSpPr>
            <p:spPr>
              <a:xfrm>
                <a:off x="2339165" y="1509823"/>
                <a:ext cx="457200" cy="34024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780" y="4358491"/>
              <a:ext cx="1947560" cy="1524735"/>
            </a:xfrm>
            <a:prstGeom prst="rect">
              <a:avLst/>
            </a:prstGeom>
          </p:spPr>
        </p:pic>
      </p:grpSp>
      <p:grpSp>
        <p:nvGrpSpPr>
          <p:cNvPr id="35" name="组合 34"/>
          <p:cNvGrpSpPr/>
          <p:nvPr/>
        </p:nvGrpSpPr>
        <p:grpSpPr>
          <a:xfrm>
            <a:off x="8029515" y="2360113"/>
            <a:ext cx="1810107" cy="1925269"/>
            <a:chOff x="9102946" y="2178623"/>
            <a:chExt cx="1357760" cy="1924822"/>
          </a:xfrm>
        </p:grpSpPr>
        <p:sp>
          <p:nvSpPr>
            <p:cNvPr id="36" name="下箭头 35"/>
            <p:cNvSpPr/>
            <p:nvPr/>
          </p:nvSpPr>
          <p:spPr>
            <a:xfrm rot="10800000">
              <a:off x="9650509" y="3618447"/>
              <a:ext cx="372139" cy="48499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TextBox 18"/>
            <p:cNvSpPr txBox="1"/>
            <p:nvPr/>
          </p:nvSpPr>
          <p:spPr>
            <a:xfrm>
              <a:off x="9102946" y="2178623"/>
              <a:ext cx="1357760" cy="14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8600" b="1" dirty="0"/>
                <a:t>CSS</a:t>
              </a:r>
              <a:endParaRPr lang="zh-CN" altLang="en-US" sz="8600" b="1" dirty="0"/>
            </a:p>
          </p:txBody>
        </p:sp>
      </p:grp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934" y="4617179"/>
            <a:ext cx="4361928" cy="1612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矩形 38"/>
          <p:cNvSpPr/>
          <p:nvPr/>
        </p:nvSpPr>
        <p:spPr>
          <a:xfrm>
            <a:off x="9906635" y="904240"/>
            <a:ext cx="923290" cy="129349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08850" tIns="54425" rIns="108850" bIns="54425" rtlCol="0" anchor="ctr"/>
          <a:p>
            <a:pPr algn="ctr"/>
            <a:endParaRPr lang="zh-CN" altLang="en-US"/>
          </a:p>
        </p:txBody>
      </p:sp>
      <p:sp>
        <p:nvSpPr>
          <p:cNvPr id="40" name="下箭头 39"/>
          <p:cNvSpPr/>
          <p:nvPr/>
        </p:nvSpPr>
        <p:spPr>
          <a:xfrm rot="10800000">
            <a:off x="3574926" y="2341166"/>
            <a:ext cx="425235" cy="4221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ldLvl="0" animBg="1"/>
      <p:bldP spid="25" grpId="0" bldLvl="0" animBg="1"/>
      <p:bldP spid="29" grpId="0" bldLvl="0" animBg="1"/>
      <p:bldP spid="39" grpId="0" bldLvl="0" animBg="1"/>
      <p:bldP spid="40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为什么使用</a:t>
            </a:r>
            <a:r>
              <a:rPr lang="en-US" altLang="zh-CN"/>
              <a:t>CSS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1085850"/>
            <a:ext cx="11106785" cy="5076825"/>
          </a:xfrm>
        </p:spPr>
        <p:txBody>
          <a:bodyPr>
            <a:normAutofit/>
          </a:bodyPr>
          <a:p>
            <a:r>
              <a:rPr lang="zh-CN" altLang="en-US">
                <a:sym typeface="+mn-ea"/>
              </a:rPr>
              <a:t>单纯</a:t>
            </a:r>
            <a:r>
              <a:rPr>
                <a:sym typeface="+mn-ea"/>
              </a:rPr>
              <a:t>HTML</a:t>
            </a:r>
            <a:r>
              <a:rPr lang="zh-CN" altLang="en-US">
                <a:sym typeface="+mn-ea"/>
              </a:rPr>
              <a:t>方法控制元素样式的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缺点</a:t>
            </a:r>
            <a:r>
              <a:rPr lang="zh-CN" altLang="en-US">
                <a:sym typeface="+mn-ea"/>
              </a:rPr>
              <a:t>：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针对元素样式设置的属性太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少</a:t>
            </a:r>
            <a:endParaRPr lang="zh-CN" altLang="en-US" dirty="0">
              <a:solidFill>
                <a:srgbClr val="C00000"/>
              </a:solidFill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修改元素样式太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麻烦</a:t>
            </a:r>
            <a:endParaRPr lang="zh-CN" altLang="en-US" dirty="0">
              <a:solidFill>
                <a:srgbClr val="C00000"/>
              </a:solidFill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控制元素样式的代码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冗余</a:t>
            </a:r>
            <a:r>
              <a:rPr lang="zh-CN" altLang="en-US" dirty="0">
                <a:sym typeface="+mn-ea"/>
              </a:rPr>
              <a:t>度过高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7" name="Rounded Rectangle 2"/>
          <p:cNvSpPr/>
          <p:nvPr/>
        </p:nvSpPr>
        <p:spPr bwMode="auto">
          <a:xfrm>
            <a:off x="1166108" y="3845252"/>
            <a:ext cx="2740862" cy="864231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50000">
                <a:schemeClr val="accent4">
                  <a:lumMod val="75000"/>
                </a:schemeClr>
              </a:gs>
              <a:gs pos="100000">
                <a:schemeClr val="accent4"/>
              </a:gs>
            </a:gsLst>
            <a:lin ang="4200000" scaled="0"/>
            <a:tileRect/>
          </a:gradFill>
          <a:ln>
            <a:noFill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29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8845" tIns="54423" rIns="108845" bIns="54423"/>
          <a:p>
            <a:pPr marL="334645" indent="-334645">
              <a:buFont typeface="Webdings" panose="05030102010509060703" pitchFamily="18" charset="2"/>
              <a:buChar char="4"/>
              <a:defRPr/>
            </a:pPr>
            <a:r>
              <a:rPr lang="zh-CN" altLang="en-US" sz="2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更专业的样式修饰方法</a:t>
            </a:r>
            <a:endParaRPr lang="en-US" sz="24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8" name="Rounded Rectangle 3"/>
          <p:cNvSpPr/>
          <p:nvPr/>
        </p:nvSpPr>
        <p:spPr bwMode="auto">
          <a:xfrm>
            <a:off x="4906825" y="3845252"/>
            <a:ext cx="2687118" cy="864231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chemeClr val="accent5"/>
              </a:gs>
            </a:gsLst>
            <a:lin ang="4200000" scaled="0"/>
            <a:tileRect/>
          </a:gradFill>
          <a:ln>
            <a:noFill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29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8845" tIns="54423" rIns="108845" bIns="54423"/>
          <a:p>
            <a:pPr marL="334645" indent="-334645">
              <a:buFont typeface="Webdings" panose="05030102010509060703" pitchFamily="18" charset="2"/>
              <a:buChar char="4"/>
              <a:defRPr/>
            </a:pPr>
            <a:r>
              <a:rPr lang="zh-CN" altLang="en-US" sz="2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改一处动全局的方法</a:t>
            </a:r>
            <a:endParaRPr lang="zh-CN" altLang="en-US" sz="24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altLang="zh-CN" sz="14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9" name="Rounded Rectangle 4"/>
          <p:cNvSpPr/>
          <p:nvPr/>
        </p:nvSpPr>
        <p:spPr bwMode="auto">
          <a:xfrm>
            <a:off x="4853081" y="5014336"/>
            <a:ext cx="2740862" cy="86423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50000"/>
                </a:schemeClr>
              </a:gs>
              <a:gs pos="50000">
                <a:schemeClr val="accent6">
                  <a:lumMod val="75000"/>
                </a:schemeClr>
              </a:gs>
              <a:gs pos="100000">
                <a:schemeClr val="accent6"/>
              </a:gs>
            </a:gsLst>
            <a:lin ang="4200000" scaled="0"/>
            <a:tileRect/>
          </a:gradFill>
          <a:ln>
            <a:noFill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29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8845" tIns="54423" rIns="108845" bIns="54423"/>
          <a:p>
            <a:pPr marL="337185" indent="-337185">
              <a:buFont typeface="Webdings" panose="05030102010509060703" pitchFamily="18" charset="2"/>
              <a:buChar char="4"/>
              <a:defRPr/>
            </a:pPr>
            <a:r>
              <a:rPr lang="zh-CN" altLang="en-US" sz="2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更简约的布局方法</a:t>
            </a:r>
            <a:endParaRPr lang="en-US" sz="24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0" name="Rounded Rectangle 5"/>
          <p:cNvSpPr/>
          <p:nvPr/>
        </p:nvSpPr>
        <p:spPr bwMode="auto">
          <a:xfrm>
            <a:off x="1219852" y="5014337"/>
            <a:ext cx="2687118" cy="864231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50000"/>
                </a:schemeClr>
              </a:gs>
              <a:gs pos="50000">
                <a:schemeClr val="accent2">
                  <a:lumMod val="75000"/>
                </a:schemeClr>
              </a:gs>
              <a:gs pos="100000">
                <a:schemeClr val="accent2"/>
              </a:gs>
            </a:gsLst>
            <a:lin ang="4200000" scaled="0"/>
            <a:tileRect/>
          </a:gradFill>
          <a:ln>
            <a:noFill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29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8845" tIns="54423" rIns="108845" bIns="54423"/>
          <a:p>
            <a:pPr marL="334645" indent="-334645">
              <a:buFont typeface="Webdings" panose="05030102010509060703" pitchFamily="18" charset="2"/>
              <a:buChar char="4"/>
              <a:defRPr/>
            </a:pPr>
            <a:r>
              <a:rPr lang="zh-CN" altLang="en-US" sz="2400" dirty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更简便的样式修饰方法</a:t>
            </a:r>
            <a:endParaRPr lang="en-US" sz="2400" dirty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813" y="1378285"/>
            <a:ext cx="3908102" cy="4490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9" grpId="0" bldLvl="0" animBg="1"/>
      <p:bldP spid="10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54001" y="-27162"/>
            <a:ext cx="2708249" cy="6914070"/>
            <a:chOff x="2288" y="45"/>
            <a:chExt cx="4266" cy="10800"/>
          </a:xfrm>
        </p:grpSpPr>
        <p:sp>
          <p:nvSpPr>
            <p:cNvPr id="3" name="矩形 2"/>
            <p:cNvSpPr/>
            <p:nvPr/>
          </p:nvSpPr>
          <p:spPr>
            <a:xfrm>
              <a:off x="2288" y="45"/>
              <a:ext cx="4266" cy="10800"/>
            </a:xfrm>
            <a:prstGeom prst="rect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557" y="2413"/>
              <a:ext cx="1332" cy="4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本节内容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893293" y="2792745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5" name="等腰三角形 14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427220" y="1481198"/>
            <a:ext cx="5238115" cy="3093085"/>
            <a:chOff x="6972" y="1912"/>
            <a:chExt cx="8249" cy="4871"/>
          </a:xfrm>
        </p:grpSpPr>
        <p:sp>
          <p:nvSpPr>
            <p:cNvPr id="8" name="等腰三角形 7"/>
            <p:cNvSpPr/>
            <p:nvPr/>
          </p:nvSpPr>
          <p:spPr>
            <a:xfrm rot="5400000" flipH="1">
              <a:off x="6919" y="1965"/>
              <a:ext cx="818" cy="712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8225" y="5935"/>
              <a:ext cx="6996" cy="848"/>
            </a:xfrm>
            <a:prstGeom prst="rect">
              <a:avLst/>
            </a:prstGeom>
            <a:noFill/>
          </p:spPr>
          <p:txBody>
            <a:bodyPr wrap="square" lIns="108850" tIns="54425" rIns="108850" bIns="54425" rtlCol="0">
              <a:spAutoFit/>
            </a:bodyPr>
            <a:lstStyle/>
            <a:p>
              <a:r>
                <a:rPr lang="en-US" altLang="zh-CN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</a:t>
              </a:r>
              <a:r>
                <a:rPr lang="zh-CN" altLang="en-US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基础小结</a:t>
              </a:r>
              <a:endPara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 rot="5400000" flipH="1">
              <a:off x="6919" y="5991"/>
              <a:ext cx="818" cy="712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 flipH="1">
              <a:off x="6919" y="3913"/>
              <a:ext cx="818" cy="712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8225" y="1953"/>
              <a:ext cx="4672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</a:t>
              </a:r>
              <a:r>
                <a:rPr lang="zh-CN" altLang="en-US" sz="2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简介</a:t>
              </a:r>
              <a:endPara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8225" y="3889"/>
              <a:ext cx="4753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</a:t>
              </a:r>
              <a:r>
                <a:rPr lang="zh-CN" altLang="en-US" sz="28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基础语法</a:t>
              </a:r>
              <a:endPara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CSS</a:t>
            </a:r>
            <a:r>
              <a:rPr lang="zh-CN" altLang="en-US"/>
              <a:t>语法</a:t>
            </a:r>
            <a:endParaRPr lang="zh-CN" altLang="en-US"/>
          </a:p>
        </p:txBody>
      </p:sp>
      <p:sp>
        <p:nvSpPr>
          <p:cNvPr id="4" name="内容占位符 3"/>
          <p:cNvSpPr/>
          <p:nvPr>
            <p:ph sz="half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33" name="图片 32" descr="1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163" y="856615"/>
            <a:ext cx="1343025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图片 33" descr="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913" y="856615"/>
            <a:ext cx="152400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图片 34" descr="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788" y="856615"/>
            <a:ext cx="5695950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图片 35" descr="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0825" y="856615"/>
            <a:ext cx="152400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1830636" y="5095240"/>
            <a:ext cx="8640960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300" b="1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300" b="1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代码是由一条条语句</a:t>
            </a:r>
            <a:r>
              <a:rPr lang="zh-CN" altLang="en-US" sz="2300" b="1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构成，</a:t>
            </a:r>
            <a:r>
              <a:rPr lang="zh-CN" altLang="en-US" sz="2300" b="1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而每一条语句的结构，都基本相同</a:t>
            </a:r>
            <a:endParaRPr lang="zh-CN" altLang="en-US" sz="2300" b="1" dirty="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1935163" y="5540784"/>
            <a:ext cx="135731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器</a:t>
            </a:r>
            <a:endParaRPr lang="zh-CN" altLang="en-US" sz="2600" dirty="0">
              <a:ea typeface="宋体" panose="02010600030101010101" pitchFamily="2" charset="-122"/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3273425" y="5548480"/>
            <a:ext cx="293349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zh-CN" altLang="en-US" sz="2600" dirty="0">
              <a:ea typeface="宋体" panose="02010600030101010101" pitchFamily="2" charset="-122"/>
            </a:endParaRPr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9059770" y="5557782"/>
            <a:ext cx="31451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2600" dirty="0">
              <a:ea typeface="宋体" panose="02010600030101010101" pitchFamily="2" charset="-122"/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3576320" y="5548630"/>
            <a:ext cx="5626100" cy="515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6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属性：属性值；属性：属性值</a:t>
            </a:r>
            <a:r>
              <a:rPr lang="en-US" altLang="zh-CN" sz="2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……</a:t>
            </a:r>
            <a:endParaRPr lang="zh-CN" altLang="en-US" sz="26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9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9" grpId="1"/>
      <p:bldP spid="41" grpId="0"/>
      <p:bldP spid="42" grpId="0"/>
      <p:bldP spid="43" grpId="0"/>
      <p:bldP spid="4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CSS</a:t>
            </a:r>
            <a:r>
              <a:rPr lang="zh-CN" altLang="en-US"/>
              <a:t>语法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>
                <a:solidFill>
                  <a:srgbClr val="FF0000"/>
                </a:solidFill>
              </a:rPr>
              <a:t>CSS</a:t>
            </a:r>
            <a:r>
              <a:rPr lang="zh-CN" altLang="en-US">
                <a:solidFill>
                  <a:srgbClr val="FF0000"/>
                </a:solidFill>
              </a:rPr>
              <a:t>语法：</a:t>
            </a:r>
            <a:endParaRPr lang="zh-CN" altLang="en-US"/>
          </a:p>
          <a:p>
            <a:endParaRPr lang="zh-CN" alt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397524" y="2056466"/>
            <a:ext cx="1809514" cy="58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3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选择器</a:t>
            </a:r>
            <a:endParaRPr lang="zh-CN" altLang="en-US" sz="3100" dirty="0">
              <a:ea typeface="宋体" panose="02010600030101010101" pitchFamily="2" charset="-122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444073" y="2075189"/>
            <a:ext cx="7226170" cy="58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31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属性：属性值；属性：属性值</a:t>
            </a:r>
            <a:r>
              <a:rPr lang="en-US" altLang="zh-CN" sz="31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; ……</a:t>
            </a:r>
            <a:endParaRPr lang="zh-CN" altLang="en-US" sz="31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397525" y="1945554"/>
            <a:ext cx="2262297" cy="2041618"/>
            <a:chOff x="642938" y="1945103"/>
            <a:chExt cx="1696944" cy="2041145"/>
          </a:xfrm>
        </p:grpSpPr>
        <p:sp>
          <p:nvSpPr>
            <p:cNvPr id="8" name="矩形 7"/>
            <p:cNvSpPr/>
            <p:nvPr/>
          </p:nvSpPr>
          <p:spPr>
            <a:xfrm>
              <a:off x="642938" y="1945103"/>
              <a:ext cx="1195387" cy="683733"/>
            </a:xfrm>
            <a:prstGeom prst="rect">
              <a:avLst/>
            </a:prstGeom>
            <a:noFill/>
            <a:ln w="25400">
              <a:solidFill>
                <a:srgbClr val="FF66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06659" y="3387582"/>
              <a:ext cx="1433223" cy="598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1. </a:t>
              </a:r>
              <a:r>
                <a:rPr lang="zh-CN" altLang="en-US" sz="3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选择器</a:t>
              </a:r>
              <a:endParaRPr lang="zh-CN" altLang="en-US" sz="33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722755" y="1942857"/>
            <a:ext cx="7727950" cy="3762973"/>
            <a:chOff x="886893" y="1942407"/>
            <a:chExt cx="5796717" cy="3762101"/>
          </a:xfrm>
        </p:grpSpPr>
        <p:sp>
          <p:nvSpPr>
            <p:cNvPr id="12" name="矩形 11"/>
            <p:cNvSpPr/>
            <p:nvPr/>
          </p:nvSpPr>
          <p:spPr>
            <a:xfrm>
              <a:off x="2241804" y="1942407"/>
              <a:ext cx="2049850" cy="683733"/>
            </a:xfrm>
            <a:prstGeom prst="rect">
              <a:avLst/>
            </a:prstGeom>
            <a:noFill/>
            <a:ln w="25400">
              <a:solidFill>
                <a:srgbClr val="0099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86893" y="5105842"/>
              <a:ext cx="5796717" cy="598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3. </a:t>
              </a:r>
              <a:r>
                <a:rPr lang="zh-CN" altLang="en-US" sz="3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属性</a:t>
              </a:r>
              <a:r>
                <a:rPr lang="zh-CN" altLang="en-US" sz="33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zh-CN" altLang="en-US" sz="3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属性取值（属性之间用 </a:t>
              </a:r>
              <a:r>
                <a:rPr lang="en-US" altLang="zh-CN" sz="33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 </a:t>
              </a:r>
              <a:r>
                <a:rPr lang="zh-CN" altLang="en-US" sz="3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分隔）</a:t>
              </a:r>
              <a:endParaRPr lang="zh-CN" altLang="en-US" sz="33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722755" y="4213934"/>
            <a:ext cx="1945005" cy="615315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lang="en-US" altLang="zh-CN" sz="3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3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大括号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806731" y="1956188"/>
            <a:ext cx="391081" cy="683891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2991167" y="2032647"/>
            <a:ext cx="391081" cy="58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31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zh-CN" altLang="en-US" sz="3100" dirty="0">
              <a:ea typeface="宋体" panose="02010600030101010101" pitchFamily="2" charset="-122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10792625" y="2071709"/>
            <a:ext cx="375318" cy="58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31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3100" dirty="0">
              <a:ea typeface="宋体" panose="02010600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052992" y="1945553"/>
            <a:ext cx="391081" cy="683891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25540" y="2763520"/>
            <a:ext cx="5044440" cy="23437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bldLvl="0" animBg="1"/>
      <p:bldP spid="20" grpId="0" bldLvl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3885</Words>
  <Application>WPS 演示</Application>
  <PresentationFormat>自定义</PresentationFormat>
  <Paragraphs>521</Paragraphs>
  <Slides>41</Slides>
  <Notes>7</Notes>
  <HiddenSlides>1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5" baseType="lpstr">
      <vt:lpstr>Arial</vt:lpstr>
      <vt:lpstr>宋体</vt:lpstr>
      <vt:lpstr>Wingdings</vt:lpstr>
      <vt:lpstr>微软雅黑</vt:lpstr>
      <vt:lpstr>Webdings</vt:lpstr>
      <vt:lpstr>Segoe UI</vt:lpstr>
      <vt:lpstr>Calibri</vt:lpstr>
      <vt:lpstr>Arial Unicode MS</vt:lpstr>
      <vt:lpstr>Calibri Light</vt:lpstr>
      <vt:lpstr>Segoe</vt:lpstr>
      <vt:lpstr>Segoe Semibold</vt:lpstr>
      <vt:lpstr>Franklin Gothic Medium</vt:lpstr>
      <vt:lpstr>Segoe Print</vt:lpstr>
      <vt:lpstr>Office 主题</vt:lpstr>
      <vt:lpstr>PowerPoint 演示文稿</vt:lpstr>
      <vt:lpstr>PowerPoint 演示文稿</vt:lpstr>
      <vt:lpstr>PowerPoint 演示文稿</vt:lpstr>
      <vt:lpstr>CSS简介</vt:lpstr>
      <vt:lpstr>为什么使用CSS</vt:lpstr>
      <vt:lpstr>为什么使用CSS</vt:lpstr>
      <vt:lpstr>PowerPoint 演示文稿</vt:lpstr>
      <vt:lpstr>CSS语法</vt:lpstr>
      <vt:lpstr>CSS语法</vt:lpstr>
      <vt:lpstr>选择器</vt:lpstr>
      <vt:lpstr>选择器</vt:lpstr>
      <vt:lpstr>选择器</vt:lpstr>
      <vt:lpstr>选择器</vt:lpstr>
      <vt:lpstr>选择器总结</vt:lpstr>
      <vt:lpstr>CSS语法</vt:lpstr>
      <vt:lpstr>CSS语法</vt:lpstr>
      <vt:lpstr>行内样式</vt:lpstr>
      <vt:lpstr>页内样式</vt:lpstr>
      <vt:lpstr>外部样式</vt:lpstr>
      <vt:lpstr>CSS样式总结</vt:lpstr>
      <vt:lpstr>练习</vt:lpstr>
      <vt:lpstr>练习</vt:lpstr>
      <vt:lpstr>CSS语法</vt:lpstr>
      <vt:lpstr>样式优先级</vt:lpstr>
      <vt:lpstr>继承</vt:lpstr>
      <vt:lpstr>CSS注释</vt:lpstr>
      <vt:lpstr>练习</vt:lpstr>
      <vt:lpstr>PowerPoint 演示文稿</vt:lpstr>
      <vt:lpstr>本节小结</vt:lpstr>
      <vt:lpstr>本节小结</vt:lpstr>
      <vt:lpstr>本节小结</vt:lpstr>
      <vt:lpstr>PowerPoint 演示文稿</vt:lpstr>
      <vt:lpstr>CSS选择器补充</vt:lpstr>
      <vt:lpstr>CSS选择器补充</vt:lpstr>
      <vt:lpstr>CSS选择器补充</vt:lpstr>
      <vt:lpstr>权重</vt:lpstr>
      <vt:lpstr>权重</vt:lpstr>
      <vt:lpstr>权重</vt:lpstr>
      <vt:lpstr>加权计算</vt:lpstr>
      <vt:lpstr>权重</vt:lpstr>
      <vt:lpstr>权重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上官蔚蓝</dc:creator>
  <cp:lastModifiedBy>Administrator</cp:lastModifiedBy>
  <cp:revision>783</cp:revision>
  <dcterms:created xsi:type="dcterms:W3CDTF">2014-10-16T08:35:00Z</dcterms:created>
  <dcterms:modified xsi:type="dcterms:W3CDTF">2018-02-24T06:28:14Z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