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2" r:id="rId3"/>
    <p:sldId id="257" r:id="rId4"/>
    <p:sldId id="258" r:id="rId6"/>
    <p:sldId id="259" r:id="rId7"/>
    <p:sldId id="287" r:id="rId8"/>
    <p:sldId id="465" r:id="rId9"/>
    <p:sldId id="467" r:id="rId10"/>
    <p:sldId id="472" r:id="rId11"/>
    <p:sldId id="469" r:id="rId12"/>
    <p:sldId id="470" r:id="rId13"/>
    <p:sldId id="556" r:id="rId14"/>
    <p:sldId id="557" r:id="rId15"/>
    <p:sldId id="558" r:id="rId16"/>
    <p:sldId id="559" r:id="rId17"/>
    <p:sldId id="307" r:id="rId18"/>
    <p:sldId id="510" r:id="rId19"/>
    <p:sldId id="509" r:id="rId20"/>
    <p:sldId id="473" r:id="rId21"/>
    <p:sldId id="511" r:id="rId22"/>
    <p:sldId id="474" r:id="rId23"/>
    <p:sldId id="477" r:id="rId24"/>
    <p:sldId id="476" r:id="rId25"/>
    <p:sldId id="512" r:id="rId26"/>
    <p:sldId id="513" r:id="rId27"/>
    <p:sldId id="475" r:id="rId28"/>
    <p:sldId id="514" r:id="rId29"/>
    <p:sldId id="478" r:id="rId30"/>
    <p:sldId id="308" r:id="rId31"/>
    <p:sldId id="483" r:id="rId32"/>
    <p:sldId id="484" r:id="rId33"/>
    <p:sldId id="485" r:id="rId34"/>
    <p:sldId id="486" r:id="rId35"/>
    <p:sldId id="487" r:id="rId36"/>
    <p:sldId id="309" r:id="rId37"/>
    <p:sldId id="488" r:id="rId38"/>
    <p:sldId id="489" r:id="rId39"/>
    <p:sldId id="490" r:id="rId40"/>
    <p:sldId id="491" r:id="rId41"/>
    <p:sldId id="492" r:id="rId42"/>
    <p:sldId id="493" r:id="rId43"/>
    <p:sldId id="494" r:id="rId44"/>
    <p:sldId id="495" r:id="rId45"/>
    <p:sldId id="496" r:id="rId46"/>
    <p:sldId id="497" r:id="rId47"/>
    <p:sldId id="498" r:id="rId48"/>
    <p:sldId id="499" r:id="rId49"/>
    <p:sldId id="501" r:id="rId50"/>
    <p:sldId id="333" r:id="rId51"/>
    <p:sldId id="502" r:id="rId52"/>
    <p:sldId id="503" r:id="rId53"/>
    <p:sldId id="504" r:id="rId54"/>
    <p:sldId id="505" r:id="rId55"/>
    <p:sldId id="506" r:id="rId56"/>
    <p:sldId id="507" r:id="rId57"/>
    <p:sldId id="263" r:id="rId58"/>
    <p:sldId id="264" r:id="rId59"/>
    <p:sldId id="515" r:id="rId60"/>
  </p:sldIdLst>
  <p:sldSz cx="12190095" cy="6859270"/>
  <p:notesSz cx="9144000" cy="6858000"/>
  <p:defaultTextStyle>
    <a:defPPr>
      <a:defRPr lang="en-US"/>
    </a:defPPr>
    <a:lvl1pPr marL="0" lvl="0" algn="l" rtl="0">
      <a:defRPr lang="en-US" sz="2100">
        <a:solidFill>
          <a:schemeClr val="tx1"/>
        </a:solidFill>
        <a:latin typeface="+mn-lt"/>
      </a:defRPr>
    </a:lvl1pPr>
    <a:lvl2pPr marL="544195" lvl="1" algn="l" rtl="0">
      <a:defRPr lang="en-US" sz="2100">
        <a:solidFill>
          <a:schemeClr val="tx1"/>
        </a:solidFill>
        <a:latin typeface="+mn-lt"/>
      </a:defRPr>
    </a:lvl2pPr>
    <a:lvl3pPr marL="1088390" lvl="2" algn="l" rtl="0">
      <a:defRPr lang="en-US" sz="2100">
        <a:solidFill>
          <a:schemeClr val="tx1"/>
        </a:solidFill>
        <a:latin typeface="+mn-lt"/>
      </a:defRPr>
    </a:lvl3pPr>
    <a:lvl4pPr marL="1632585" lvl="3" algn="l" rtl="0">
      <a:defRPr lang="en-US" sz="2100">
        <a:solidFill>
          <a:schemeClr val="tx1"/>
        </a:solidFill>
        <a:latin typeface="+mn-lt"/>
      </a:defRPr>
    </a:lvl4pPr>
    <a:lvl5pPr marL="2176780" lvl="4" algn="l" rtl="0">
      <a:defRPr lang="en-US" sz="2100">
        <a:solidFill>
          <a:schemeClr val="tx1"/>
        </a:solidFill>
        <a:latin typeface="+mn-lt"/>
      </a:defRPr>
    </a:lvl5pPr>
    <a:lvl6pPr marL="2720975" lvl="5" algn="l" rtl="0">
      <a:defRPr lang="en-US" sz="2100">
        <a:solidFill>
          <a:schemeClr val="tx1"/>
        </a:solidFill>
        <a:latin typeface="+mn-lt"/>
      </a:defRPr>
    </a:lvl6pPr>
    <a:lvl7pPr marL="3265805" lvl="6" algn="l" rtl="0">
      <a:defRPr lang="en-US" sz="2100">
        <a:solidFill>
          <a:schemeClr val="tx1"/>
        </a:solidFill>
        <a:latin typeface="+mn-lt"/>
      </a:defRPr>
    </a:lvl7pPr>
    <a:lvl8pPr marL="3810000" lvl="7" algn="l" rtl="0">
      <a:defRPr lang="en-US" sz="2100">
        <a:solidFill>
          <a:schemeClr val="tx1"/>
        </a:solidFill>
        <a:latin typeface="+mn-lt"/>
      </a:defRPr>
    </a:lvl8pPr>
    <a:lvl9pPr marL="4354195" lvl="8" algn="l" rtl="0">
      <a:defRPr lang="en-US" sz="21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104" autoAdjust="0"/>
  </p:normalViewPr>
  <p:slideViewPr>
    <p:cSldViewPr showGuides="1">
      <p:cViewPr varScale="1">
        <p:scale>
          <a:sx n="71" d="100"/>
          <a:sy n="71" d="100"/>
        </p:scale>
        <p:origin x="-702" y="-96"/>
      </p:cViewPr>
      <p:guideLst>
        <p:guide orient="horz" pos="93"/>
        <p:guide pos="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1208-2A8E-4F3B-A7ED-F6A4FEDE95D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0741-0365-4C62-BEDE-2DDCAF473C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3802" y="1122623"/>
            <a:ext cx="9142810" cy="2388153"/>
          </a:xfrm>
        </p:spPr>
        <p:txBody>
          <a:bodyPr vert="horz" rtlCol="0" anchor="b"/>
          <a:lstStyle>
            <a:lvl1pPr lvl="0" algn="ctr">
              <a:defRPr lang="en-US" sz="7100"/>
            </a:lvl1pPr>
          </a:lstStyle>
          <a:p>
            <a:r>
              <a:rPr 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 vert="horz" rtlCol="0"/>
          <a:lstStyle>
            <a:lvl1pPr marL="0" lvl="0" indent="0" algn="ctr">
              <a:buNone/>
              <a:defRPr lang="en-US" sz="2900"/>
            </a:lvl1pPr>
            <a:lvl2pPr marL="544195" lvl="1" indent="0" algn="ctr">
              <a:buNone/>
              <a:defRPr lang="en-US" sz="2400"/>
            </a:lvl2pPr>
            <a:lvl3pPr marL="1088390" lvl="2" indent="0" algn="ctr">
              <a:buNone/>
              <a:defRPr lang="en-US" sz="2100"/>
            </a:lvl3pPr>
            <a:lvl4pPr marL="1632585" lvl="3" indent="0" algn="ctr">
              <a:buNone/>
              <a:defRPr lang="en-US" sz="1900"/>
            </a:lvl4pPr>
            <a:lvl5pPr marL="2176780" lvl="4" indent="0" algn="ctr">
              <a:buNone/>
              <a:defRPr lang="en-US" sz="1900"/>
            </a:lvl5pPr>
            <a:lvl6pPr marL="2720975" lvl="5" indent="0" algn="ctr">
              <a:buNone/>
              <a:defRPr lang="en-US" sz="1900"/>
            </a:lvl6pPr>
            <a:lvl7pPr marL="3265805" lvl="6" indent="0" algn="ctr">
              <a:buNone/>
              <a:defRPr lang="en-US" sz="1900"/>
            </a:lvl7pPr>
            <a:lvl8pPr marL="3810000" lvl="7" indent="0" algn="ctr">
              <a:buNone/>
              <a:defRPr lang="en-US" sz="1900"/>
            </a:lvl8pPr>
            <a:lvl9pPr marL="4354195" lvl="8" indent="0" algn="ctr">
              <a:buNone/>
              <a:defRPr lang="en-US" sz="1900"/>
            </a:lvl9pPr>
          </a:lstStyle>
          <a:p>
            <a:r>
              <a:rPr 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3BBD703A-EE75-4C79-91DC-1729D99ADC29}" type="datetime1">
              <a:rPr lang="zh-CN" alt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EEDA90FE-3920-44B8-8D30-9D837BA0CE2A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horz" rtlCol="0"/>
          <a:lstStyle/>
          <a:p>
            <a:pPr lvl="0"/>
            <a:r>
              <a:rPr lang="en-US"/>
              <a:t>单击此处编辑母版文本样式</a:t>
            </a:r>
            <a:endParaRPr lang="en-US"/>
          </a:p>
          <a:p>
            <a:pPr lvl="1"/>
            <a:r>
              <a:rPr lang="en-US"/>
              <a:t>第二级</a:t>
            </a:r>
            <a:endParaRPr lang="en-US"/>
          </a:p>
          <a:p>
            <a:pPr lvl="2"/>
            <a:r>
              <a:rPr lang="en-US"/>
              <a:t>第三级</a:t>
            </a:r>
            <a:endParaRPr lang="en-US"/>
          </a:p>
          <a:p>
            <a:pPr lvl="3"/>
            <a:r>
              <a:rPr lang="en-US"/>
              <a:t>第四级</a:t>
            </a:r>
            <a:endParaRPr lang="en-US"/>
          </a:p>
          <a:p>
            <a:pPr lvl="4"/>
            <a:r>
              <a:rPr 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E5FA7F94-64F8-47D5-A01E-D8B757646821}" type="datetime1">
              <a:rPr lang="zh-CN" alt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31B66434-F01A-4D62-B927-B548B2F6CEEE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3764" y="365209"/>
            <a:ext cx="2628558" cy="5813184"/>
          </a:xfrm>
        </p:spPr>
        <p:txBody>
          <a:bodyPr vert="horz" rtlCol="0"/>
          <a:lstStyle/>
          <a:p>
            <a:r>
              <a:rPr 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838092" y="365209"/>
            <a:ext cx="7733293" cy="5813184"/>
          </a:xfrm>
        </p:spPr>
        <p:txBody>
          <a:bodyPr vert="horz" rtlCol="0"/>
          <a:lstStyle/>
          <a:p>
            <a:pPr lvl="0"/>
            <a:r>
              <a:rPr lang="en-US"/>
              <a:t>单击此处编辑母版文本样式</a:t>
            </a:r>
            <a:endParaRPr lang="en-US"/>
          </a:p>
          <a:p>
            <a:pPr lvl="1"/>
            <a:r>
              <a:rPr lang="en-US"/>
              <a:t>第二级</a:t>
            </a:r>
            <a:endParaRPr lang="en-US"/>
          </a:p>
          <a:p>
            <a:pPr lvl="2"/>
            <a:r>
              <a:rPr lang="en-US"/>
              <a:t>第三级</a:t>
            </a:r>
            <a:endParaRPr lang="en-US"/>
          </a:p>
          <a:p>
            <a:pPr lvl="3"/>
            <a:r>
              <a:rPr lang="en-US"/>
              <a:t>第四级</a:t>
            </a:r>
            <a:endParaRPr lang="en-US"/>
          </a:p>
          <a:p>
            <a:pPr lvl="4"/>
            <a:r>
              <a:rPr 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9915D760-DF4B-43BE-8E41-87D24B82DB7F}" type="datetime1">
              <a:rPr lang="zh-CN" alt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581EACE7-BFC3-4C9F-9B47-7B52E6684EA3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/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/>
          <a:srcRect t="80880"/>
          <a:stretch>
            <a:fillRect/>
          </a:stretch>
        </p:blipFill>
        <p:spPr>
          <a:xfrm>
            <a:off x="0" y="6315176"/>
            <a:ext cx="12190413" cy="544411"/>
          </a:xfrm>
          <a:prstGeom prst="rect">
            <a:avLst/>
          </a:prstGeom>
        </p:spPr>
      </p:pic>
      <p:grpSp>
        <p:nvGrpSpPr>
          <p:cNvPr id="4" name="组合 8"/>
          <p:cNvGrpSpPr/>
          <p:nvPr/>
        </p:nvGrpSpPr>
        <p:grpSpPr>
          <a:xfrm>
            <a:off x="694599" y="134576"/>
            <a:ext cx="465293" cy="469990"/>
            <a:chOff x="2099841" y="1975503"/>
            <a:chExt cx="823123" cy="831130"/>
          </a:xfrm>
          <a:solidFill>
            <a:schemeClr val="bg1"/>
          </a:solidFill>
        </p:grpSpPr>
        <p:sp>
          <p:nvSpPr>
            <p:cNvPr id="5" name="等腰三角形 9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" name="等腰三角形 10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7" name="等腰三角形 11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31309" y="72394"/>
            <a:ext cx="10514231" cy="625596"/>
          </a:xfrm>
        </p:spPr>
        <p:txBody>
          <a:bodyPr vert="horz" rtlCol="0"/>
          <a:lstStyle>
            <a:lvl1pPr lvl="0">
              <a:defRPr lang="en-US">
                <a:solidFill>
                  <a:schemeClr val="bg1"/>
                </a:solidFill>
              </a:defRPr>
            </a:lvl1pPr>
          </a:lstStyle>
          <a:p>
            <a:r>
              <a:rPr 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vert="horz" rtlCol="0" anchor="b"/>
          <a:lstStyle>
            <a:lvl1pPr lvl="0">
              <a:defRPr lang="en-US" sz="7100"/>
            </a:lvl1pPr>
          </a:lstStyle>
          <a:p>
            <a:r>
              <a:rPr 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 vert="horz" rtlCol="0"/>
          <a:lstStyle>
            <a:lvl1pPr marL="0" lvl="0" indent="0">
              <a:buNone/>
              <a:defRPr lang="en-US" sz="2900">
                <a:solidFill>
                  <a:schemeClr val="tx1">
                    <a:tint val="75000"/>
                  </a:schemeClr>
                </a:solidFill>
              </a:defRPr>
            </a:lvl1pPr>
            <a:lvl2pPr marL="544195" lvl="1" indent="0">
              <a:buNone/>
              <a:defRPr lang="en-US" sz="2400">
                <a:solidFill>
                  <a:schemeClr val="tx1">
                    <a:tint val="75000"/>
                  </a:schemeClr>
                </a:solidFill>
              </a:defRPr>
            </a:lvl2pPr>
            <a:lvl3pPr marL="1088390" lvl="2" indent="0">
              <a:buNone/>
              <a:defRPr lang="en-US" sz="2100">
                <a:solidFill>
                  <a:schemeClr val="tx1">
                    <a:tint val="75000"/>
                  </a:schemeClr>
                </a:solidFill>
              </a:defRPr>
            </a:lvl3pPr>
            <a:lvl4pPr marL="1632585" lvl="3" indent="0">
              <a:buNone/>
              <a:defRPr lang="en-US" sz="1900">
                <a:solidFill>
                  <a:schemeClr val="tx1">
                    <a:tint val="75000"/>
                  </a:schemeClr>
                </a:solidFill>
              </a:defRPr>
            </a:lvl4pPr>
            <a:lvl5pPr marL="2176780" lvl="4" indent="0">
              <a:buNone/>
              <a:defRPr lang="en-US" sz="1900">
                <a:solidFill>
                  <a:schemeClr val="tx1">
                    <a:tint val="75000"/>
                  </a:schemeClr>
                </a:solidFill>
              </a:defRPr>
            </a:lvl5pPr>
            <a:lvl6pPr marL="2720975" lvl="5" indent="0">
              <a:buNone/>
              <a:defRPr lang="en-US" sz="1900">
                <a:solidFill>
                  <a:schemeClr val="tx1">
                    <a:tint val="75000"/>
                  </a:schemeClr>
                </a:solidFill>
              </a:defRPr>
            </a:lvl6pPr>
            <a:lvl7pPr marL="3265805" lvl="6" indent="0">
              <a:buNone/>
              <a:defRPr lang="en-US" sz="1900">
                <a:solidFill>
                  <a:schemeClr val="tx1">
                    <a:tint val="75000"/>
                  </a:schemeClr>
                </a:solidFill>
              </a:defRPr>
            </a:lvl7pPr>
            <a:lvl8pPr marL="3810000" lvl="7" indent="0">
              <a:buNone/>
              <a:defRPr lang="en-US" sz="1900">
                <a:solidFill>
                  <a:schemeClr val="tx1">
                    <a:tint val="75000"/>
                  </a:schemeClr>
                </a:solidFill>
              </a:defRPr>
            </a:lvl8pPr>
            <a:lvl9pPr marL="4354195" lvl="8" indent="0">
              <a:buNone/>
              <a:defRPr lang="en-US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单击此处编辑母版文本样式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26E97320-EACB-4D01-89B9-E418A7113562}" type="datetime1">
              <a:rPr lang="zh-CN" alt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4C62B4A2-1602-4D9C-B3F1-8A309FAB5C5C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1" y="1826048"/>
            <a:ext cx="5180926" cy="4352346"/>
          </a:xfrm>
        </p:spPr>
        <p:txBody>
          <a:bodyPr vert="horz" rtlCol="0"/>
          <a:lstStyle/>
          <a:p>
            <a:pPr lvl="0"/>
            <a:r>
              <a:rPr lang="en-US"/>
              <a:t>单击此处编辑母版文本样式</a:t>
            </a:r>
            <a:endParaRPr lang="en-US"/>
          </a:p>
          <a:p>
            <a:pPr lvl="1"/>
            <a:r>
              <a:rPr lang="en-US"/>
              <a:t>第二级</a:t>
            </a:r>
            <a:endParaRPr lang="en-US"/>
          </a:p>
          <a:p>
            <a:pPr lvl="2"/>
            <a:r>
              <a:rPr lang="en-US"/>
              <a:t>第三级</a:t>
            </a:r>
            <a:endParaRPr lang="en-US"/>
          </a:p>
          <a:p>
            <a:pPr lvl="3"/>
            <a:r>
              <a:rPr lang="en-US"/>
              <a:t>第四级</a:t>
            </a:r>
            <a:endParaRPr lang="en-US"/>
          </a:p>
          <a:p>
            <a:pPr lvl="4"/>
            <a:r>
              <a:rPr 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1396" y="1826048"/>
            <a:ext cx="5180926" cy="4352346"/>
          </a:xfrm>
        </p:spPr>
        <p:txBody>
          <a:bodyPr vert="horz" rtlCol="0"/>
          <a:lstStyle/>
          <a:p>
            <a:pPr lvl="0"/>
            <a:r>
              <a:rPr lang="en-US"/>
              <a:t>单击此处编辑母版文本样式</a:t>
            </a:r>
            <a:endParaRPr lang="en-US"/>
          </a:p>
          <a:p>
            <a:pPr lvl="1"/>
            <a:r>
              <a:rPr lang="en-US"/>
              <a:t>第二级</a:t>
            </a:r>
            <a:endParaRPr lang="en-US"/>
          </a:p>
          <a:p>
            <a:pPr lvl="2"/>
            <a:r>
              <a:rPr lang="en-US"/>
              <a:t>第三级</a:t>
            </a:r>
            <a:endParaRPr lang="en-US"/>
          </a:p>
          <a:p>
            <a:pPr lvl="3"/>
            <a:r>
              <a:rPr lang="en-US"/>
              <a:t>第四级</a:t>
            </a:r>
            <a:endParaRPr lang="en-US"/>
          </a:p>
          <a:p>
            <a:pPr lvl="4"/>
            <a:r>
              <a:rPr 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88C349A7-BA97-4C62-9C04-504FAC945E6B}" type="datetime1">
              <a:rPr lang="zh-CN" altLang="en-US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7634913B-12A5-4ECD-8B86-D86B0C8D10E0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 vert="horz" rtlCol="0"/>
          <a:lstStyle/>
          <a:p>
            <a:r>
              <a:rPr 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vert="horz" rtlCol="0" anchor="b"/>
          <a:lstStyle>
            <a:lvl1pPr marL="0" lvl="0" indent="0">
              <a:buNone/>
              <a:defRPr lang="en-US" sz="2900" b="1"/>
            </a:lvl1pPr>
            <a:lvl2pPr marL="544195" lvl="1" indent="0">
              <a:buNone/>
              <a:defRPr lang="en-US" sz="2400" b="1"/>
            </a:lvl2pPr>
            <a:lvl3pPr marL="1088390" lvl="2" indent="0">
              <a:buNone/>
              <a:defRPr lang="en-US" sz="2100" b="1"/>
            </a:lvl3pPr>
            <a:lvl4pPr marL="1632585" lvl="3" indent="0">
              <a:buNone/>
              <a:defRPr lang="en-US" sz="1900" b="1"/>
            </a:lvl4pPr>
            <a:lvl5pPr marL="2176780" lvl="4" indent="0">
              <a:buNone/>
              <a:defRPr lang="en-US" sz="1900" b="1"/>
            </a:lvl5pPr>
            <a:lvl6pPr marL="2720975" lvl="5" indent="0">
              <a:buNone/>
              <a:defRPr lang="en-US" sz="1900" b="1"/>
            </a:lvl6pPr>
            <a:lvl7pPr marL="3265805" lvl="6" indent="0">
              <a:buNone/>
              <a:defRPr lang="en-US" sz="1900" b="1"/>
            </a:lvl7pPr>
            <a:lvl8pPr marL="3810000" lvl="7" indent="0">
              <a:buNone/>
              <a:defRPr lang="en-US" sz="1900" b="1"/>
            </a:lvl8pPr>
            <a:lvl9pPr marL="4354195" lvl="8" indent="0">
              <a:buNone/>
              <a:defRPr lang="en-US" sz="1900" b="1"/>
            </a:lvl9pPr>
          </a:lstStyle>
          <a:p>
            <a:pPr lvl="0"/>
            <a:r>
              <a:rPr lang="en-US"/>
              <a:t>单击此处编辑母版文本样式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680" y="2505655"/>
            <a:ext cx="5157115" cy="3685441"/>
          </a:xfrm>
        </p:spPr>
        <p:txBody>
          <a:bodyPr vert="horz" rtlCol="0"/>
          <a:lstStyle/>
          <a:p>
            <a:pPr lvl="0"/>
            <a:r>
              <a:rPr lang="en-US"/>
              <a:t>单击此处编辑母版文本样式</a:t>
            </a:r>
            <a:endParaRPr lang="en-US"/>
          </a:p>
          <a:p>
            <a:pPr lvl="1"/>
            <a:r>
              <a:rPr lang="en-US"/>
              <a:t>第二级</a:t>
            </a:r>
            <a:endParaRPr lang="en-US"/>
          </a:p>
          <a:p>
            <a:pPr lvl="2"/>
            <a:r>
              <a:rPr lang="en-US"/>
              <a:t>第三级</a:t>
            </a:r>
            <a:endParaRPr lang="en-US"/>
          </a:p>
          <a:p>
            <a:pPr lvl="3"/>
            <a:r>
              <a:rPr lang="en-US"/>
              <a:t>第四级</a:t>
            </a:r>
            <a:endParaRPr lang="en-US"/>
          </a:p>
          <a:p>
            <a:pPr lvl="4"/>
            <a:r>
              <a:rPr 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1397" y="1681552"/>
            <a:ext cx="5182513" cy="824103"/>
          </a:xfrm>
        </p:spPr>
        <p:txBody>
          <a:bodyPr vert="horz" rtlCol="0" anchor="b"/>
          <a:lstStyle>
            <a:lvl1pPr marL="0" lvl="0" indent="0">
              <a:buNone/>
              <a:defRPr lang="en-US" sz="2900" b="1"/>
            </a:lvl1pPr>
            <a:lvl2pPr marL="544195" lvl="1" indent="0">
              <a:buNone/>
              <a:defRPr lang="en-US" sz="2400" b="1"/>
            </a:lvl2pPr>
            <a:lvl3pPr marL="1088390" lvl="2" indent="0">
              <a:buNone/>
              <a:defRPr lang="en-US" sz="2100" b="1"/>
            </a:lvl3pPr>
            <a:lvl4pPr marL="1632585" lvl="3" indent="0">
              <a:buNone/>
              <a:defRPr lang="en-US" sz="1900" b="1"/>
            </a:lvl4pPr>
            <a:lvl5pPr marL="2176780" lvl="4" indent="0">
              <a:buNone/>
              <a:defRPr lang="en-US" sz="1900" b="1"/>
            </a:lvl5pPr>
            <a:lvl6pPr marL="2720975" lvl="5" indent="0">
              <a:buNone/>
              <a:defRPr lang="en-US" sz="1900" b="1"/>
            </a:lvl6pPr>
            <a:lvl7pPr marL="3265805" lvl="6" indent="0">
              <a:buNone/>
              <a:defRPr lang="en-US" sz="1900" b="1"/>
            </a:lvl7pPr>
            <a:lvl8pPr marL="3810000" lvl="7" indent="0">
              <a:buNone/>
              <a:defRPr lang="en-US" sz="1900" b="1"/>
            </a:lvl8pPr>
            <a:lvl9pPr marL="4354195" lvl="8" indent="0">
              <a:buNone/>
              <a:defRPr lang="en-US" sz="1900" b="1"/>
            </a:lvl9pPr>
          </a:lstStyle>
          <a:p>
            <a:pPr lvl="0"/>
            <a:r>
              <a:rPr lang="en-US"/>
              <a:t>单击此处编辑母版文本样式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1397" y="2505655"/>
            <a:ext cx="5182513" cy="3685441"/>
          </a:xfrm>
        </p:spPr>
        <p:txBody>
          <a:bodyPr vert="horz" rtlCol="0"/>
          <a:lstStyle/>
          <a:p>
            <a:pPr lvl="0"/>
            <a:r>
              <a:rPr lang="en-US"/>
              <a:t>单击此处编辑母版文本样式</a:t>
            </a:r>
            <a:endParaRPr lang="en-US"/>
          </a:p>
          <a:p>
            <a:pPr lvl="1"/>
            <a:r>
              <a:rPr lang="en-US"/>
              <a:t>第二级</a:t>
            </a:r>
            <a:endParaRPr lang="en-US"/>
          </a:p>
          <a:p>
            <a:pPr lvl="2"/>
            <a:r>
              <a:rPr lang="en-US"/>
              <a:t>第三级</a:t>
            </a:r>
            <a:endParaRPr lang="en-US"/>
          </a:p>
          <a:p>
            <a:pPr lvl="3"/>
            <a:r>
              <a:rPr lang="en-US"/>
              <a:t>第四级</a:t>
            </a:r>
            <a:endParaRPr lang="en-US"/>
          </a:p>
          <a:p>
            <a:pPr lvl="4"/>
            <a:r>
              <a:rPr 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BFD4CEE1-78CA-4451-8C86-18B8A0006AA5}" type="datetime1">
              <a:rPr lang="zh-CN" altLang="en-US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F92226F4-97BB-4D6C-BD9A-B2F6945E4F10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54809EA8-3985-487A-835A-B2F411D03A2F}" type="datetime1">
              <a:rPr lang="zh-CN" alt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A379E49F-FD92-424A-898C-DB49A7A04E15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CF9D7AD8-3008-4886-B798-99B63A5ECDFC}" type="datetime1">
              <a:rPr lang="zh-CN" alt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8965AFA4-47FD-4B45-9E09-A8B5189FEEB4}" type="slidenum">
              <a:rPr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rcRect t="80880"/>
          <a:stretch>
            <a:fillRect/>
          </a:stretch>
        </p:blipFill>
        <p:spPr>
          <a:xfrm>
            <a:off x="0" y="6315176"/>
            <a:ext cx="12190413" cy="544411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94599" y="134576"/>
            <a:ext cx="465293" cy="469990"/>
            <a:chOff x="2099841" y="1975503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9" name="等腰三角形 8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09" y="148594"/>
            <a:ext cx="10514231" cy="625596"/>
          </a:xfrm>
        </p:spPr>
        <p:txBody>
          <a:bodyPr vert="horz" rtlCol="0">
            <a:noAutofit/>
          </a:bodyPr>
          <a:lstStyle>
            <a:lvl1pPr lvl="0">
              <a:def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/>
              <a:t>单击此处编辑母版标题样式</a:t>
            </a:r>
            <a:endParaRPr lang="en-US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38894" y="1086137"/>
            <a:ext cx="11106645" cy="4875092"/>
          </a:xfrm>
        </p:spPr>
        <p:txBody>
          <a:bodyPr vert="horz" rtlCol="0"/>
          <a:lstStyle>
            <a:lvl1pPr marL="272415" lvl="0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/>
              <a:buChar char=""/>
              <a:defRPr lang="en-US" sz="2800">
                <a:latin typeface="微软雅黑" panose="020B0503020204020204" charset="-122"/>
                <a:ea typeface="微软雅黑" panose="020B0503020204020204" charset="-122"/>
              </a:defRPr>
            </a:lvl1pPr>
            <a:lvl2pPr marL="853440" lvl="1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/>
              <a:buChar char=""/>
              <a:defRPr lang="en-US" sz="2400">
                <a:latin typeface="微软雅黑" panose="020B0503020204020204" charset="-122"/>
                <a:ea typeface="微软雅黑" panose="020B0503020204020204" charset="-122"/>
              </a:defRPr>
            </a:lvl2pPr>
            <a:lvl3pPr marL="1216660" lvl="2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lang="en-US"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632585" lvl="3" indent="0">
              <a:lnSpc>
                <a:spcPct val="150000"/>
              </a:lnSpc>
              <a:buNone/>
              <a:defRPr lang="en-US" sz="1800">
                <a:latin typeface="微软雅黑" panose="020B0503020204020204" charset="-122"/>
                <a:ea typeface="微软雅黑" panose="020B0503020204020204" charset="-122"/>
              </a:defRPr>
            </a:lvl4pPr>
            <a:lvl5pPr marL="2176780" lvl="4" indent="0">
              <a:lnSpc>
                <a:spcPct val="150000"/>
              </a:lnSpc>
              <a:buNone/>
              <a:defRPr lang="en-US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en-US"/>
              <a:t>单击此处编辑母版文本样式</a:t>
            </a:r>
            <a:endParaRPr lang="en-US"/>
          </a:p>
          <a:p>
            <a:pPr lvl="1"/>
            <a:r>
              <a:rPr lang="en-US"/>
              <a:t>第二级</a:t>
            </a:r>
            <a:endParaRPr lang="en-US"/>
          </a:p>
          <a:p>
            <a:pPr lvl="2"/>
            <a:r>
              <a:rPr lang="en-US"/>
              <a:t>第三级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vert="horz" rtlCol="0" anchor="b"/>
          <a:lstStyle>
            <a:lvl1pPr lvl="0">
              <a:defRPr lang="en-US" sz="3800"/>
            </a:lvl1pPr>
          </a:lstStyle>
          <a:p>
            <a:r>
              <a:rPr 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 vert="horz" rtlCol="0"/>
          <a:lstStyle>
            <a:lvl1pPr lvl="0">
              <a:defRPr lang="en-US" sz="3800"/>
            </a:lvl1pPr>
            <a:lvl2pPr lvl="1">
              <a:defRPr lang="en-US" sz="3300"/>
            </a:lvl2pPr>
            <a:lvl3pPr lvl="2">
              <a:defRPr lang="en-US" sz="2900"/>
            </a:lvl3pPr>
            <a:lvl4pPr lvl="3">
              <a:defRPr lang="en-US" sz="2400"/>
            </a:lvl4pPr>
            <a:lvl5pPr lvl="4">
              <a:defRPr lang="en-US" sz="2400"/>
            </a:lvl5pPr>
            <a:lvl6pPr lvl="5">
              <a:defRPr lang="en-US" sz="2400"/>
            </a:lvl6pPr>
            <a:lvl7pPr lvl="6">
              <a:defRPr lang="en-US" sz="2400"/>
            </a:lvl7pPr>
            <a:lvl8pPr lvl="7">
              <a:defRPr lang="en-US" sz="2400"/>
            </a:lvl8pPr>
            <a:lvl9pPr lvl="8">
              <a:defRPr lang="en-US" sz="2400"/>
            </a:lvl9pPr>
          </a:lstStyle>
          <a:p>
            <a:pPr lvl="0"/>
            <a:r>
              <a:rPr lang="en-US"/>
              <a:t>单击此处编辑母版文本样式</a:t>
            </a:r>
            <a:endParaRPr lang="en-US"/>
          </a:p>
          <a:p>
            <a:pPr lvl="1"/>
            <a:r>
              <a:rPr lang="en-US"/>
              <a:t>第二级</a:t>
            </a:r>
            <a:endParaRPr lang="en-US"/>
          </a:p>
          <a:p>
            <a:pPr lvl="2"/>
            <a:r>
              <a:rPr lang="en-US"/>
              <a:t>第三级</a:t>
            </a:r>
            <a:endParaRPr lang="en-US"/>
          </a:p>
          <a:p>
            <a:pPr lvl="3"/>
            <a:r>
              <a:rPr lang="en-US"/>
              <a:t>第四级</a:t>
            </a:r>
            <a:endParaRPr lang="en-US"/>
          </a:p>
          <a:p>
            <a:pPr lvl="4"/>
            <a:r>
              <a:rPr 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679" y="2057877"/>
            <a:ext cx="3931725" cy="3812470"/>
          </a:xfrm>
        </p:spPr>
        <p:txBody>
          <a:bodyPr vert="horz" rtlCol="0"/>
          <a:lstStyle>
            <a:lvl1pPr marL="0" lvl="0" indent="0">
              <a:buNone/>
              <a:defRPr lang="en-US" sz="1900"/>
            </a:lvl1pPr>
            <a:lvl2pPr marL="544195" lvl="1" indent="0">
              <a:buNone/>
              <a:defRPr lang="en-US" sz="1700"/>
            </a:lvl2pPr>
            <a:lvl3pPr marL="1088390" lvl="2" indent="0">
              <a:buNone/>
              <a:defRPr lang="en-US" sz="1400"/>
            </a:lvl3pPr>
            <a:lvl4pPr marL="1632585" lvl="3" indent="0">
              <a:buNone/>
              <a:defRPr lang="en-US" sz="1200"/>
            </a:lvl4pPr>
            <a:lvl5pPr marL="2176780" lvl="4" indent="0">
              <a:buNone/>
              <a:defRPr lang="en-US" sz="1200"/>
            </a:lvl5pPr>
            <a:lvl6pPr marL="2720975" lvl="5" indent="0">
              <a:buNone/>
              <a:defRPr lang="en-US" sz="1200"/>
            </a:lvl6pPr>
            <a:lvl7pPr marL="3265805" lvl="6" indent="0">
              <a:buNone/>
              <a:defRPr lang="en-US" sz="1200"/>
            </a:lvl7pPr>
            <a:lvl8pPr marL="3810000" lvl="7" indent="0">
              <a:buNone/>
              <a:defRPr lang="en-US" sz="1200"/>
            </a:lvl8pPr>
            <a:lvl9pPr marL="4354195" lvl="8" indent="0">
              <a:buNone/>
              <a:defRPr lang="en-US" sz="1200"/>
            </a:lvl9pPr>
          </a:lstStyle>
          <a:p>
            <a:pPr lvl="0"/>
            <a:r>
              <a:rPr lang="en-US"/>
              <a:t>单击此处编辑母版文本样式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A003B344-CA61-4113-A49C-6AFB70BC23C5}" type="datetime1">
              <a:rPr lang="zh-CN" altLang="en-US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8E0BCA93-917D-4395-8128-6B440F849A9B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vert="horz" rtlCol="0" anchor="b"/>
          <a:lstStyle>
            <a:lvl1pPr lvl="0">
              <a:defRPr lang="en-US" sz="3800"/>
            </a:lvl1pPr>
          </a:lstStyle>
          <a:p>
            <a:r>
              <a:rPr 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 vert="horz" rtlCol="0"/>
          <a:lstStyle>
            <a:lvl1pPr marL="0" lvl="0" indent="0">
              <a:buNone/>
              <a:defRPr lang="en-US" sz="3800"/>
            </a:lvl1pPr>
            <a:lvl2pPr marL="544195" lvl="1" indent="0">
              <a:buNone/>
              <a:defRPr lang="en-US" sz="3300"/>
            </a:lvl2pPr>
            <a:lvl3pPr marL="1088390" lvl="2" indent="0">
              <a:buNone/>
              <a:defRPr lang="en-US" sz="2900"/>
            </a:lvl3pPr>
            <a:lvl4pPr marL="1632585" lvl="3" indent="0">
              <a:buNone/>
              <a:defRPr lang="en-US" sz="2400"/>
            </a:lvl4pPr>
            <a:lvl5pPr marL="2176780" lvl="4" indent="0">
              <a:buNone/>
              <a:defRPr lang="en-US" sz="2400"/>
            </a:lvl5pPr>
            <a:lvl6pPr marL="2720975" lvl="5" indent="0">
              <a:buNone/>
              <a:defRPr lang="en-US" sz="2400"/>
            </a:lvl6pPr>
            <a:lvl7pPr marL="3265805" lvl="6" indent="0">
              <a:buNone/>
              <a:defRPr lang="en-US" sz="2400"/>
            </a:lvl7pPr>
            <a:lvl8pPr marL="3810000" lvl="7" indent="0">
              <a:buNone/>
              <a:defRPr lang="en-US" sz="2400"/>
            </a:lvl8pPr>
            <a:lvl9pPr marL="4354195" lvl="8" indent="0">
              <a:buNone/>
              <a:defRPr lang="en-US" sz="24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679" y="2057877"/>
            <a:ext cx="3931725" cy="3812470"/>
          </a:xfrm>
        </p:spPr>
        <p:txBody>
          <a:bodyPr vert="horz" rtlCol="0"/>
          <a:lstStyle>
            <a:lvl1pPr marL="0" lvl="0" indent="0">
              <a:buNone/>
              <a:defRPr lang="en-US" sz="1900"/>
            </a:lvl1pPr>
            <a:lvl2pPr marL="544195" lvl="1" indent="0">
              <a:buNone/>
              <a:defRPr lang="en-US" sz="1700"/>
            </a:lvl2pPr>
            <a:lvl3pPr marL="1088390" lvl="2" indent="0">
              <a:buNone/>
              <a:defRPr lang="en-US" sz="1400"/>
            </a:lvl3pPr>
            <a:lvl4pPr marL="1632585" lvl="3" indent="0">
              <a:buNone/>
              <a:defRPr lang="en-US" sz="1200"/>
            </a:lvl4pPr>
            <a:lvl5pPr marL="2176780" lvl="4" indent="0">
              <a:buNone/>
              <a:defRPr lang="en-US" sz="1200"/>
            </a:lvl5pPr>
            <a:lvl6pPr marL="2720975" lvl="5" indent="0">
              <a:buNone/>
              <a:defRPr lang="en-US" sz="1200"/>
            </a:lvl6pPr>
            <a:lvl7pPr marL="3265805" lvl="6" indent="0">
              <a:buNone/>
              <a:defRPr lang="en-US" sz="1200"/>
            </a:lvl7pPr>
            <a:lvl8pPr marL="3810000" lvl="7" indent="0">
              <a:buNone/>
              <a:defRPr lang="en-US" sz="1200"/>
            </a:lvl8pPr>
            <a:lvl9pPr marL="4354195" lvl="8" indent="0">
              <a:buNone/>
              <a:defRPr lang="en-US" sz="1200"/>
            </a:lvl9pPr>
          </a:lstStyle>
          <a:p>
            <a:pPr lvl="0"/>
            <a:r>
              <a:rPr lang="en-US"/>
              <a:t>单击此处编辑母版文本样式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fld id="{6C4D601C-AD4A-4962-BCC7-CF8FDEA949EA}" type="datetime1">
              <a:rPr lang="zh-CN" altLang="en-US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fld id="{662C4A26-A210-4998-BE95-69F30D420763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en-US"/>
              <a:t>单击此处编辑母版文本样式</a:t>
            </a:r>
            <a:endParaRPr lang="en-US"/>
          </a:p>
          <a:p>
            <a:pPr lvl="1"/>
            <a:r>
              <a:rPr lang="en-US"/>
              <a:t>第二级</a:t>
            </a:r>
            <a:endParaRPr lang="en-US"/>
          </a:p>
          <a:p>
            <a:pPr lvl="2"/>
            <a:r>
              <a:rPr lang="en-US"/>
              <a:t>第三级</a:t>
            </a:r>
            <a:endParaRPr lang="en-US"/>
          </a:p>
          <a:p>
            <a:pPr lvl="3"/>
            <a:r>
              <a:rPr lang="en-US"/>
              <a:t>第四级</a:t>
            </a:r>
            <a:endParaRPr lang="en-US"/>
          </a:p>
          <a:p>
            <a:pPr lvl="4"/>
            <a:r>
              <a:rPr 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lvl="0" algn="l">
              <a:defRPr lang="en-US"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780E2-4E98-4F5C-A509-07B487C6AB2D}" type="datetime1">
              <a:rPr lang="zh-CN" alt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lvl="0" algn="ctr">
              <a:defRPr lang="en-US"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lvl="0" algn="r">
              <a:defRPr lang="en-US"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0D75-B2E3-4A5D-B0AF-4F8A9E0B3C46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>
        <a:lnSpc>
          <a:spcPct val="90000"/>
        </a:lnSpc>
        <a:spcBef>
          <a:spcPct val="0"/>
        </a:spcBef>
        <a:buNone/>
        <a:defRPr lang="en-US" sz="5200">
          <a:solidFill>
            <a:schemeClr val="tx1"/>
          </a:solidFill>
          <a:latin typeface="+mj-lt"/>
        </a:defRPr>
      </a:lvl1pPr>
    </p:titleStyle>
    <p:bodyStyle>
      <a:lvl1pPr marL="272415" lvl="0" indent="-272415" algn="l" rtl="0">
        <a:lnSpc>
          <a:spcPct val="90000"/>
        </a:lnSpc>
        <a:spcBef>
          <a:spcPts val="1190"/>
        </a:spcBef>
        <a:buFont typeface="Arial" panose="020B0604020202020204"/>
        <a:buChar char="•"/>
        <a:defRPr lang="en-US" sz="3300">
          <a:solidFill>
            <a:schemeClr val="tx1"/>
          </a:solidFill>
          <a:latin typeface="+mn-lt"/>
        </a:defRPr>
      </a:lvl1pPr>
      <a:lvl2pPr marL="816610" lvl="1" indent="-272415" algn="l" rtl="0">
        <a:lnSpc>
          <a:spcPct val="90000"/>
        </a:lnSpc>
        <a:spcBef>
          <a:spcPts val="595"/>
        </a:spcBef>
        <a:buFont typeface="Arial" panose="020B0604020202020204"/>
        <a:buChar char="•"/>
        <a:defRPr lang="en-US" sz="2900">
          <a:solidFill>
            <a:schemeClr val="tx1"/>
          </a:solidFill>
          <a:latin typeface="+mn-lt"/>
        </a:defRPr>
      </a:lvl2pPr>
      <a:lvl3pPr marL="1360805" lvl="2" indent="-272415" algn="l" rtl="0">
        <a:lnSpc>
          <a:spcPct val="90000"/>
        </a:lnSpc>
        <a:spcBef>
          <a:spcPts val="595"/>
        </a:spcBef>
        <a:buFont typeface="Arial" panose="020B0604020202020204"/>
        <a:buChar char="•"/>
        <a:defRPr lang="en-US" sz="2400">
          <a:solidFill>
            <a:schemeClr val="tx1"/>
          </a:solidFill>
          <a:latin typeface="+mn-lt"/>
        </a:defRPr>
      </a:lvl3pPr>
      <a:lvl4pPr marL="1905000" lvl="3" indent="-272415" algn="l" rtl="0">
        <a:lnSpc>
          <a:spcPct val="90000"/>
        </a:lnSpc>
        <a:spcBef>
          <a:spcPts val="595"/>
        </a:spcBef>
        <a:buFont typeface="Arial" panose="020B0604020202020204"/>
        <a:buChar char="•"/>
        <a:defRPr lang="en-US" sz="2100">
          <a:solidFill>
            <a:schemeClr val="tx1"/>
          </a:solidFill>
          <a:latin typeface="+mn-lt"/>
        </a:defRPr>
      </a:lvl4pPr>
      <a:lvl5pPr marL="2449195" lvl="4" indent="-272415" algn="l" rtl="0">
        <a:lnSpc>
          <a:spcPct val="90000"/>
        </a:lnSpc>
        <a:spcBef>
          <a:spcPts val="595"/>
        </a:spcBef>
        <a:buFont typeface="Arial" panose="020B0604020202020204"/>
        <a:buChar char="•"/>
        <a:defRPr lang="en-US" sz="2100">
          <a:solidFill>
            <a:schemeClr val="tx1"/>
          </a:solidFill>
          <a:latin typeface="+mn-lt"/>
        </a:defRPr>
      </a:lvl5pPr>
      <a:lvl6pPr marL="2993390" lvl="5" indent="-272415" algn="l" rtl="0">
        <a:lnSpc>
          <a:spcPct val="90000"/>
        </a:lnSpc>
        <a:spcBef>
          <a:spcPts val="595"/>
        </a:spcBef>
        <a:buFont typeface="Arial" panose="020B0604020202020204"/>
        <a:buChar char="•"/>
        <a:defRPr lang="en-US" sz="2100">
          <a:solidFill>
            <a:schemeClr val="tx1"/>
          </a:solidFill>
          <a:latin typeface="+mn-lt"/>
        </a:defRPr>
      </a:lvl6pPr>
      <a:lvl7pPr marL="3537585" lvl="6" indent="-272415" algn="l" rtl="0">
        <a:lnSpc>
          <a:spcPct val="90000"/>
        </a:lnSpc>
        <a:spcBef>
          <a:spcPts val="595"/>
        </a:spcBef>
        <a:buFont typeface="Arial" panose="020B0604020202020204"/>
        <a:buChar char="•"/>
        <a:defRPr lang="en-US" sz="2100">
          <a:solidFill>
            <a:schemeClr val="tx1"/>
          </a:solidFill>
          <a:latin typeface="+mn-lt"/>
        </a:defRPr>
      </a:lvl7pPr>
      <a:lvl8pPr marL="4081780" lvl="7" indent="-272415" algn="l" rtl="0">
        <a:lnSpc>
          <a:spcPct val="90000"/>
        </a:lnSpc>
        <a:spcBef>
          <a:spcPts val="595"/>
        </a:spcBef>
        <a:buFont typeface="Arial" panose="020B0604020202020204"/>
        <a:buChar char="•"/>
        <a:defRPr lang="en-US" sz="2100">
          <a:solidFill>
            <a:schemeClr val="tx1"/>
          </a:solidFill>
          <a:latin typeface="+mn-lt"/>
        </a:defRPr>
      </a:lvl8pPr>
      <a:lvl9pPr marL="4625975" lvl="8" indent="-272415" algn="l" rtl="0">
        <a:lnSpc>
          <a:spcPct val="90000"/>
        </a:lnSpc>
        <a:spcBef>
          <a:spcPts val="595"/>
        </a:spcBef>
        <a:buFont typeface="Arial" panose="020B0604020202020204"/>
        <a:buChar char="•"/>
        <a:defRPr lang="en-US" sz="210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2100">
          <a:solidFill>
            <a:schemeClr val="tx1"/>
          </a:solidFill>
          <a:latin typeface="+mn-lt"/>
        </a:defRPr>
      </a:lvl1pPr>
      <a:lvl2pPr marL="544195" lvl="1" algn="l" rtl="0">
        <a:defRPr lang="en-US" sz="2100">
          <a:solidFill>
            <a:schemeClr val="tx1"/>
          </a:solidFill>
          <a:latin typeface="+mn-lt"/>
        </a:defRPr>
      </a:lvl2pPr>
      <a:lvl3pPr marL="1088390" lvl="2" algn="l" rtl="0">
        <a:defRPr lang="en-US" sz="2100">
          <a:solidFill>
            <a:schemeClr val="tx1"/>
          </a:solidFill>
          <a:latin typeface="+mn-lt"/>
        </a:defRPr>
      </a:lvl3pPr>
      <a:lvl4pPr marL="1632585" lvl="3" algn="l" rtl="0">
        <a:defRPr lang="en-US" sz="2100">
          <a:solidFill>
            <a:schemeClr val="tx1"/>
          </a:solidFill>
          <a:latin typeface="+mn-lt"/>
        </a:defRPr>
      </a:lvl4pPr>
      <a:lvl5pPr marL="2176780" lvl="4" algn="l" rtl="0">
        <a:defRPr lang="en-US" sz="2100">
          <a:solidFill>
            <a:schemeClr val="tx1"/>
          </a:solidFill>
          <a:latin typeface="+mn-lt"/>
        </a:defRPr>
      </a:lvl5pPr>
      <a:lvl6pPr marL="2720975" lvl="5" algn="l" rtl="0">
        <a:defRPr lang="en-US" sz="2100">
          <a:solidFill>
            <a:schemeClr val="tx1"/>
          </a:solidFill>
          <a:latin typeface="+mn-lt"/>
        </a:defRPr>
      </a:lvl6pPr>
      <a:lvl7pPr marL="3265805" lvl="6" algn="l" rtl="0">
        <a:defRPr lang="en-US" sz="2100">
          <a:solidFill>
            <a:schemeClr val="tx1"/>
          </a:solidFill>
          <a:latin typeface="+mn-lt"/>
        </a:defRPr>
      </a:lvl7pPr>
      <a:lvl8pPr marL="3810000" lvl="7" algn="l" rtl="0">
        <a:defRPr lang="en-US" sz="2100">
          <a:solidFill>
            <a:schemeClr val="tx1"/>
          </a:solidFill>
          <a:latin typeface="+mn-lt"/>
        </a:defRPr>
      </a:lvl8pPr>
      <a:lvl9pPr marL="4354195" lvl="8" algn="l" rtl="0">
        <a:defRPr lang="en-US" sz="21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24"/>
          <p:cNvSpPr txBox="1"/>
          <p:nvPr/>
        </p:nvSpPr>
        <p:spPr>
          <a:xfrm>
            <a:off x="1980406" y="3725706"/>
            <a:ext cx="7824549" cy="69215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pPr algn="ctr"/>
            <a:r>
              <a:rPr lang="zh-CN" altLang="en-US" sz="3800" dirty="0" err="1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第五章  </a:t>
            </a:r>
            <a:r>
              <a:rPr lang="en-US" sz="3800" dirty="0" err="1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CSS基本样式修饰</a:t>
            </a:r>
            <a:endParaRPr lang="en-US" sz="3800" dirty="0" err="1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微软雅黑" panose="020B0503020204020204" charset="-122"/>
              </a:rPr>
              <a:t>字体综合设置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9402445" cy="5876290"/>
          </a:xfrm>
        </p:spPr>
        <p:txBody>
          <a:bodyPr>
            <a:normAutofit/>
          </a:bodyPr>
          <a:lstStyle/>
          <a:p>
            <a:r>
              <a:rPr altLang="zh-CN">
                <a:sym typeface="+mn-ea"/>
              </a:rPr>
              <a:t>font</a:t>
            </a:r>
            <a:endParaRPr altLang="zh-CN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在一个声明中设置所有属性</a:t>
            </a:r>
            <a:endParaRPr lang="zh-CN" altLang="en-US" sz="2400" dirty="0">
              <a:ea typeface="微软雅黑" panose="020B0503020204020204" charset="-122"/>
            </a:endParaRPr>
          </a:p>
          <a:p>
            <a:pPr lvl="2"/>
            <a:r>
              <a:rPr altLang="zh-CN" dirty="0">
                <a:solidFill>
                  <a:srgbClr val="C00000"/>
                </a:solidFill>
                <a:sym typeface="+mn-ea"/>
              </a:rPr>
              <a:t>font</a:t>
            </a:r>
            <a:r>
              <a:rPr lang="zh-CN" altLang="en-US" dirty="0">
                <a:sym typeface="+mn-ea"/>
              </a:rPr>
              <a:t>：</a:t>
            </a:r>
            <a:r>
              <a:rPr altLang="zh-CN" dirty="0">
                <a:sym typeface="+mn-ea"/>
              </a:rPr>
              <a:t>italic bold 36px '</a:t>
            </a:r>
            <a:r>
              <a:rPr lang="zh-CN" altLang="en-US" dirty="0">
                <a:sym typeface="+mn-ea"/>
              </a:rPr>
              <a:t>宋体</a:t>
            </a:r>
            <a:r>
              <a:rPr altLang="zh-CN" dirty="0">
                <a:sym typeface="+mn-ea"/>
              </a:rPr>
              <a:t>';</a:t>
            </a:r>
            <a:endParaRPr altLang="zh-CN" dirty="0">
              <a:sym typeface="+mn-ea"/>
            </a:endParaRPr>
          </a:p>
          <a:p>
            <a:pPr lvl="2"/>
            <a:r>
              <a:rPr altLang="zh-CN" dirty="0">
                <a:solidFill>
                  <a:srgbClr val="C00000"/>
                </a:solidFill>
                <a:sym typeface="+mn-ea"/>
              </a:rPr>
              <a:t>font</a:t>
            </a:r>
            <a:r>
              <a:rPr lang="zh-CN" altLang="en-US" dirty="0">
                <a:sym typeface="+mn-ea"/>
              </a:rPr>
              <a:t>：</a:t>
            </a:r>
            <a:r>
              <a:rPr altLang="zh-CN" dirty="0">
                <a:sym typeface="+mn-ea"/>
              </a:rPr>
              <a:t>36px </a:t>
            </a:r>
            <a:r>
              <a:rPr altLang="zh-CN" dirty="0" smtClean="0">
                <a:sym typeface="+mn-ea"/>
              </a:rPr>
              <a:t> '</a:t>
            </a:r>
            <a:r>
              <a:rPr lang="zh-CN" altLang="en-US" dirty="0">
                <a:sym typeface="+mn-ea"/>
              </a:rPr>
              <a:t>宋体</a:t>
            </a:r>
            <a:r>
              <a:rPr altLang="zh-CN" dirty="0">
                <a:sym typeface="+mn-ea"/>
              </a:rPr>
              <a:t>'</a:t>
            </a:r>
            <a:r>
              <a:rPr lang="zh-CN" altLang="en-US" dirty="0">
                <a:sym typeface="+mn-ea"/>
              </a:rPr>
              <a:t>；</a:t>
            </a:r>
            <a:endParaRPr altLang="zh-CN" sz="2200" dirty="0"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ym typeface="+mn-ea"/>
              </a:rPr>
              <a:t>设置顺序</a:t>
            </a:r>
            <a:endParaRPr lang="zh-CN" altLang="en-US" sz="2400" dirty="0">
              <a:ea typeface="微软雅黑" panose="020B0503020204020204" charset="-122"/>
            </a:endParaRPr>
          </a:p>
          <a:p>
            <a:pPr lvl="2"/>
            <a:r>
              <a:rPr lang="zh-CN" altLang="en-US" dirty="0" smtClean="0">
                <a:sym typeface="+mn-ea"/>
              </a:rPr>
              <a:t>不强制顺序，但是 </a:t>
            </a:r>
            <a:r>
              <a:rPr altLang="zh-CN" dirty="0" smtClean="0">
                <a:sym typeface="+mn-ea"/>
              </a:rPr>
              <a:t>font-family </a:t>
            </a:r>
            <a:r>
              <a:rPr lang="zh-CN" altLang="en-US" smtClean="0">
                <a:sym typeface="+mn-ea"/>
              </a:rPr>
              <a:t>不能是第一个</a:t>
            </a:r>
            <a:endParaRPr lang="zh-CN" altLang="en-US" dirty="0" err="1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未设置的属性会使用默认值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  <a:sym typeface="+mn-ea"/>
              </a:rPr>
              <a:t>至少要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设置两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个属性</a:t>
            </a:r>
            <a:endParaRPr lang="en-US" altLang="zh-CN" sz="2400" dirty="0"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demo5-4.html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网页中的文字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文字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一直都是让设计师和工程师头疼的问题。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如果参与过产品的设计和开发，会发现经常有以下这种情况出现</a:t>
            </a:r>
            <a:endParaRPr altLang="zh-CN"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实现出来的网页，其他地方都很完美，就字体不给力。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 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Mac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上很好看，在 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Windows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上丑的要死；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iPhone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和 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Android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又不同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……</a:t>
            </a:r>
            <a:endParaRPr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	</a:t>
            </a:r>
            <a:endParaRPr lang="en-US" altLang="zh-CN" sz="2400" dirty="0"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为什么？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浏览器使用哪种字体取决于：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你的系统安装了哪些字体（不要以为浏览器自己也会带字体，这是错误的！）</a:t>
            </a:r>
            <a:endParaRPr altLang="zh-CN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网站嵌入其他字体，让用户浏览时下载（英文字体 </a:t>
            </a:r>
            <a:r>
              <a:rPr altLang="zh-CN" dirty="0">
                <a:sym typeface="+mn-ea"/>
              </a:rPr>
              <a:t>26 </a:t>
            </a:r>
            <a:r>
              <a:rPr lang="zh-CN" altLang="en-US" dirty="0">
                <a:sym typeface="+mn-ea"/>
              </a:rPr>
              <a:t>个大写</a:t>
            </a:r>
            <a:r>
              <a:rPr altLang="zh-CN" dirty="0">
                <a:sym typeface="+mn-ea"/>
              </a:rPr>
              <a:t>+ 26 </a:t>
            </a:r>
            <a:r>
              <a:rPr lang="zh-CN" altLang="en-US" dirty="0">
                <a:sym typeface="+mn-ea"/>
              </a:rPr>
              <a:t>个小写</a:t>
            </a:r>
            <a:r>
              <a:rPr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标点符号不是很多，但中文汉字的数量</a:t>
            </a:r>
            <a:r>
              <a:rPr altLang="zh-CN" dirty="0">
                <a:sym typeface="+mn-ea"/>
              </a:rPr>
              <a:t>…… 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	</a:t>
            </a:r>
            <a:endParaRPr lang="en-US" altLang="zh-CN" sz="2400" dirty="0"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70118" y="4841349"/>
            <a:ext cx="7939888" cy="771633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p>
            <a:r>
              <a:rPr lang="zh-CN" altLang="en-US" sz="4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所以：尽量</a:t>
            </a:r>
            <a:r>
              <a:rPr lang="zh-CN" altLang="en-US" sz="43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使用通用字体系列！</a:t>
            </a:r>
            <a:endParaRPr lang="zh-CN" altLang="en-US" sz="43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微软雅黑" panose="020B0503020204020204" charset="-122"/>
              </a:rPr>
              <a:t>使用字体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altLang="zh-CN" dirty="0">
                <a:solidFill>
                  <a:srgbClr val="FF0000"/>
                </a:solidFill>
                <a:sym typeface="+mn-ea"/>
              </a:rPr>
              <a:t>Windows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中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中文字体：微软雅黑 黑体 宋体 华文楷体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英文字体： </a:t>
            </a:r>
            <a:r>
              <a:rPr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Arial, Segoe </a:t>
            </a:r>
            <a:r>
              <a:rPr altLang="zh-CN" dirty="0" err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ui</a:t>
            </a:r>
            <a:endParaRPr altLang="zh-CN">
              <a:sym typeface="+mn-ea"/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  <a:sym typeface="+mn-ea"/>
              </a:rPr>
              <a:t>安卓和苹果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设备中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中英文：</a:t>
            </a:r>
            <a:r>
              <a:rPr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sans-serif</a:t>
            </a:r>
            <a:endParaRPr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英文字体：</a:t>
            </a:r>
            <a:r>
              <a:rPr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Open Sans, Helvetica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系列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b="1" dirty="0">
                <a:solidFill>
                  <a:srgbClr val="FF0000"/>
                </a:solidFill>
                <a:sym typeface="+mn-ea"/>
              </a:rPr>
              <a:t>安全字体</a:t>
            </a:r>
            <a:r>
              <a:rPr lang="zh-CN" altLang="zh-CN" b="1" dirty="0">
                <a:solidFill>
                  <a:srgbClr val="FF0000"/>
                </a:solidFill>
                <a:sym typeface="+mn-ea"/>
              </a:rPr>
              <a:t>: 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Arial, Helvetica, sans-serif;</a:t>
            </a:r>
            <a:endParaRPr lang="zh-CN" altLang="zh-CN" dirty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	</a:t>
            </a:r>
            <a:endParaRPr lang="en-US" altLang="zh-CN" sz="2400" dirty="0"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微软雅黑" panose="020B0503020204020204" charset="-122"/>
              </a:rPr>
              <a:t>字体</a:t>
            </a:r>
            <a:r>
              <a:rPr lang="zh-CN" altLang="en-US">
                <a:sym typeface="+mn-ea"/>
              </a:rPr>
              <a:t>使用规范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设计中只使用 </a:t>
            </a:r>
            <a:r>
              <a:rPr altLang="zh-CN" dirty="0">
                <a:sym typeface="+mn-ea"/>
              </a:rPr>
              <a:t>1-2 </a:t>
            </a:r>
            <a:r>
              <a:rPr lang="zh-CN" altLang="en-US" dirty="0">
                <a:sym typeface="+mn-ea"/>
              </a:rPr>
              <a:t>个字体样式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使用易识别的字体</a:t>
            </a:r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字体样式和内容的</a:t>
            </a:r>
            <a:r>
              <a:rPr lang="zh-CN" altLang="en-US" dirty="0" smtClean="0">
                <a:sym typeface="+mn-ea"/>
              </a:rPr>
              <a:t>气氛</a:t>
            </a:r>
            <a:r>
              <a:rPr lang="zh-CN" altLang="en-US" dirty="0">
                <a:sym typeface="+mn-ea"/>
              </a:rPr>
              <a:t>要</a:t>
            </a:r>
            <a:r>
              <a:rPr lang="zh-CN" altLang="en-US" dirty="0" smtClean="0">
                <a:sym typeface="+mn-ea"/>
              </a:rPr>
              <a:t>匹配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	</a:t>
            </a:r>
            <a:endParaRPr lang="en-US" altLang="zh-CN" sz="2400" dirty="0"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4894" y="3048883"/>
            <a:ext cx="8927830" cy="211815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p>
            <a:pPr>
              <a:lnSpc>
                <a:spcPct val="150000"/>
              </a:lnSpc>
            </a:pPr>
            <a:r>
              <a:rPr lang="zh-CN" altLang="en-US" sz="29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你知道吗？</a:t>
            </a:r>
            <a:endParaRPr lang="en-US" altLang="zh-CN" sz="29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Google Fonts ,</a:t>
            </a:r>
            <a:r>
              <a:rPr lang="zh-CN" altLang="en-US" sz="2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谷歌在线字体！！</a:t>
            </a:r>
            <a:r>
              <a:rPr lang="zh-CN" altLang="en-US" sz="2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2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http://www.googlefonts.cn/</a:t>
            </a:r>
            <a:endParaRPr lang="en-US" altLang="zh-CN" sz="2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2" y="0"/>
            <a:ext cx="3611091" cy="6859588"/>
          </a:xfrm>
          <a:prstGeom prst="rect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3" name="文本框 5"/>
          <p:cNvSpPr txBox="1"/>
          <p:nvPr/>
        </p:nvSpPr>
        <p:spPr>
          <a:xfrm>
            <a:off x="978535" y="1532358"/>
            <a:ext cx="1595270" cy="3618566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en-US" sz="5700" b="1">
                <a:solidFill>
                  <a:schemeClr val="bg1"/>
                </a:solidFill>
                <a:latin typeface="微软雅黑" panose="020B0503020204020204" charset="-122"/>
              </a:rPr>
              <a:t>本节内容</a:t>
            </a:r>
            <a:endParaRPr lang="en-US" sz="5700" b="1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grpSp>
        <p:nvGrpSpPr>
          <p:cNvPr id="4" name="组合 22"/>
          <p:cNvGrpSpPr/>
          <p:nvPr/>
        </p:nvGrpSpPr>
        <p:grpSpPr>
          <a:xfrm>
            <a:off x="2506702" y="2762899"/>
            <a:ext cx="465293" cy="469990"/>
            <a:chOff x="2099841" y="1975503"/>
            <a:chExt cx="823123" cy="831130"/>
          </a:xfrm>
          <a:solidFill>
            <a:schemeClr val="bg1"/>
          </a:solidFill>
        </p:grpSpPr>
        <p:sp>
          <p:nvSpPr>
            <p:cNvPr id="5" name="等腰三角形 23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" name="等腰三角形 24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7" name="等腰三角形 25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字体常用样式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文本常用样式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2" name="文本框 20"/>
          <p:cNvSpPr txBox="1"/>
          <p:nvPr/>
        </p:nvSpPr>
        <p:spPr>
          <a:xfrm>
            <a:off x="5222240" y="2896235"/>
            <a:ext cx="4822825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超链接的样式设置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4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背景的样式设置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列表常用样式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1309" y="148594"/>
            <a:ext cx="10514231" cy="625596"/>
          </a:xfrm>
        </p:spPr>
        <p:txBody>
          <a:bodyPr vert="horz" rtlCol="0"/>
          <a:lstStyle/>
          <a:p>
            <a:r>
              <a:rPr lang="en-US" dirty="0"/>
              <a:t>
</a:t>
            </a:r>
            <a:r>
              <a:rPr lang="zh-CN" altLang="en-US" dirty="0"/>
              <a:t>文本样式</a:t>
            </a:r>
            <a:r>
              <a:rPr lang="en-US" dirty="0"/>
              <a:t>
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883285"/>
            <a:ext cx="9914255" cy="2533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" y="3416935"/>
            <a:ext cx="9866630" cy="232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40" y="2929255"/>
            <a:ext cx="5838190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840" y="5266055"/>
            <a:ext cx="479044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微软雅黑" panose="020B0503020204020204" charset="-122"/>
              </a:rPr>
              <a:t>文本常用样式</a:t>
            </a:r>
            <a:endParaRPr altLang="zh-CN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9402445" cy="5876290"/>
          </a:xfrm>
        </p:spPr>
        <p:txBody>
          <a:bodyPr>
            <a:normAutofit/>
          </a:bodyPr>
          <a:lstStyle/>
          <a:p>
            <a:r>
              <a:rPr dirty="0" err="1">
                <a:sym typeface="+mn-ea"/>
              </a:rPr>
              <a:t>文本缩进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text-indent</a:t>
            </a:r>
            <a:endParaRPr dirty="0">
              <a:sym typeface="+mn-ea"/>
            </a:endParaRPr>
          </a:p>
          <a:p>
            <a:r>
              <a:rPr dirty="0" err="1">
                <a:sym typeface="+mn-ea"/>
              </a:rPr>
              <a:t>水平对齐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text-align</a:t>
            </a:r>
            <a:endParaRPr dirty="0">
              <a:sym typeface="+mn-ea"/>
            </a:endParaRPr>
          </a:p>
          <a:p>
            <a:r>
              <a:rPr dirty="0" err="1">
                <a:sym typeface="+mn-ea"/>
              </a:rPr>
              <a:t>行高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line-height</a:t>
            </a:r>
            <a:endParaRPr dirty="0">
              <a:sym typeface="+mn-ea"/>
            </a:endParaRPr>
          </a:p>
          <a:p>
            <a:r>
              <a:rPr dirty="0" err="1">
                <a:sym typeface="+mn-ea"/>
              </a:rPr>
              <a:t>文本颜色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color</a:t>
            </a:r>
            <a:endParaRPr dirty="0">
              <a:sym typeface="+mn-ea"/>
            </a:endParaRPr>
          </a:p>
          <a:p>
            <a:r>
              <a:rPr dirty="0" err="1">
                <a:sym typeface="+mn-ea"/>
              </a:rPr>
              <a:t>文本修饰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text-decoration</a:t>
            </a:r>
            <a:endParaRPr dirty="0">
              <a:sym typeface="+mn-ea"/>
            </a:endParaRPr>
          </a:p>
          <a:p>
            <a:r>
              <a:rPr dirty="0" err="1">
                <a:cs typeface="+mn-ea"/>
                <a:sym typeface="+mn-ea"/>
              </a:rPr>
              <a:t>字符转换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：</a:t>
            </a:r>
            <a:r>
              <a:rPr dirty="0">
                <a:sym typeface="+mn-ea"/>
              </a:rPr>
              <a:t>text-transform</a:t>
            </a:r>
            <a:endParaRPr lang="en-US" altLang="zh-CN" sz="2400" dirty="0"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微软雅黑" panose="020B0503020204020204" charset="-122"/>
              </a:rPr>
              <a:t>文本缩进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9402445" cy="5876290"/>
          </a:xfrm>
        </p:spPr>
        <p:txBody>
          <a:bodyPr>
            <a:normAutofit/>
          </a:bodyPr>
          <a:lstStyle/>
          <a:p>
            <a:r>
              <a:rPr altLang="zh-CN">
                <a:sym typeface="+mn-ea"/>
              </a:rPr>
              <a:t>text-indent</a:t>
            </a:r>
            <a:endParaRPr altLang="zh-CN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设置段落元素的第一行缩进方式</a:t>
            </a:r>
            <a:endParaRPr lang="zh-CN" altLang="en-US" sz="2400" dirty="0">
              <a:ea typeface="微软雅黑" panose="020B0503020204020204" charset="-122"/>
            </a:endParaRPr>
          </a:p>
          <a:p>
            <a:pPr lvl="2"/>
            <a:r>
              <a:rPr altLang="zh-CN" dirty="0">
                <a:sym typeface="+mn-ea"/>
              </a:rPr>
              <a:t>text-indent:2em;</a:t>
            </a:r>
            <a:endParaRPr altLang="zh-CN" dirty="0">
              <a:sym typeface="+mn-ea"/>
            </a:endParaRPr>
          </a:p>
          <a:p>
            <a:pPr lvl="2"/>
            <a:r>
              <a:rPr altLang="zh-CN" dirty="0">
                <a:sym typeface="+mn-ea"/>
              </a:rPr>
              <a:t>text-indent:-</a:t>
            </a:r>
            <a:r>
              <a:rPr altLang="zh-CN" dirty="0" smtClean="0">
                <a:sym typeface="+mn-ea"/>
              </a:rPr>
              <a:t>3em;</a:t>
            </a:r>
            <a:endParaRPr altLang="zh-CN" dirty="0" smtClean="0">
              <a:sym typeface="+mn-ea"/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  <a:sym typeface="+mn-ea"/>
              </a:rPr>
              <a:t>属性值可为绝对值（</a:t>
            </a:r>
            <a:r>
              <a:rPr altLang="zh-CN" dirty="0" err="1">
                <a:solidFill>
                  <a:srgbClr val="C00000"/>
                </a:solidFill>
                <a:sym typeface="+mn-ea"/>
              </a:rPr>
              <a:t>px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）</a:t>
            </a:r>
            <a:r>
              <a:rPr altLang="zh-CN" dirty="0">
                <a:solidFill>
                  <a:srgbClr val="C00000"/>
                </a:solidFill>
                <a:sym typeface="+mn-ea"/>
              </a:rPr>
              <a:t>,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也可为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相对值</a:t>
            </a:r>
            <a:r>
              <a:rPr lang="zh-CN" altLang="en-US" smtClean="0">
                <a:solidFill>
                  <a:srgbClr val="C00000"/>
                </a:solidFill>
                <a:sym typeface="+mn-ea"/>
              </a:rPr>
              <a:t>（</a:t>
            </a:r>
            <a:r>
              <a:rPr altLang="zh-CN" smtClean="0">
                <a:solidFill>
                  <a:srgbClr val="C00000"/>
                </a:solidFill>
                <a:sym typeface="+mn-ea"/>
              </a:rPr>
              <a:t>em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）</a:t>
            </a:r>
            <a:endParaRPr altLang="zh-CN" sz="2200" dirty="0">
              <a:ea typeface="微软雅黑" panose="020B0503020204020204" charset="-122"/>
            </a:endParaRPr>
          </a:p>
          <a:p>
            <a:r>
              <a:rPr lang="zh-CN" altLang="en-US" sz="2800" dirty="0">
                <a:ea typeface="微软雅黑" panose="020B0503020204020204" charset="-122"/>
              </a:rPr>
              <a:t>实战技巧</a:t>
            </a:r>
            <a:endParaRPr lang="zh-CN" altLang="en-US" sz="2800" dirty="0"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常用于设置段落的首行缩进</a:t>
            </a:r>
            <a:endParaRPr lang="en-US" altLang="zh-CN" sz="2400" dirty="0"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demo5-5.html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微软雅黑" panose="020B0503020204020204" charset="-122"/>
              </a:rPr>
              <a:t>文本缩进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9402445" cy="587629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长度单位</a:t>
            </a:r>
            <a:endParaRPr altLang="zh-CN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固定长度：</a:t>
            </a:r>
            <a:r>
              <a:rPr altLang="zh-CN" dirty="0">
                <a:sym typeface="+mn-ea"/>
              </a:rPr>
              <a:t>px</a:t>
            </a:r>
            <a:endParaRPr lang="zh-CN" altLang="en-US" sz="2400" dirty="0">
              <a:ea typeface="微软雅黑" panose="020B0503020204020204" charset="-122"/>
            </a:endParaRPr>
          </a:p>
          <a:p>
            <a:pPr lvl="2"/>
            <a:r>
              <a:rPr altLang="zh-CN" dirty="0">
                <a:sym typeface="+mn-ea"/>
              </a:rPr>
              <a:t>font-size:20px;</a:t>
            </a:r>
            <a:endParaRPr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相对长度：</a:t>
            </a:r>
            <a:r>
              <a:rPr altLang="zh-CN" dirty="0">
                <a:sym typeface="+mn-ea"/>
              </a:rPr>
              <a:t>em</a:t>
            </a:r>
            <a:endParaRPr altLang="zh-CN" dirty="0">
              <a:sym typeface="+mn-ea"/>
            </a:endParaRPr>
          </a:p>
          <a:p>
            <a:pPr lvl="2"/>
            <a:r>
              <a:rPr altLang="zh-CN" dirty="0">
                <a:sym typeface="+mn-ea"/>
              </a:rPr>
              <a:t>text-indent:2em;   font-size:2em;</a:t>
            </a:r>
            <a:endParaRPr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相对单位 em 是相对于元素本身的字体大小的。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  <a:sym typeface="+mn-ea"/>
              </a:rPr>
              <a:t>font-size 属性，它的 em 值指的是父元素的字体大小。</a:t>
            </a:r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endParaRPr lang="en-US" altLang="zh-CN" sz="2400" dirty="0"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2" y="0"/>
            <a:ext cx="3611091" cy="6859588"/>
          </a:xfrm>
          <a:prstGeom prst="rect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3" name="文本框 5"/>
          <p:cNvSpPr txBox="1"/>
          <p:nvPr/>
        </p:nvSpPr>
        <p:spPr>
          <a:xfrm>
            <a:off x="978535" y="1532356"/>
            <a:ext cx="1595270" cy="3618566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en-US" sz="5700" b="1">
                <a:solidFill>
                  <a:schemeClr val="bg1"/>
                </a:solidFill>
                <a:latin typeface="微软雅黑" panose="020B0503020204020204" charset="-122"/>
              </a:rPr>
              <a:t>本讲目标</a:t>
            </a:r>
            <a:endParaRPr lang="en-US" sz="5700" b="1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grpSp>
        <p:nvGrpSpPr>
          <p:cNvPr id="4" name="组合 22"/>
          <p:cNvGrpSpPr/>
          <p:nvPr/>
        </p:nvGrpSpPr>
        <p:grpSpPr>
          <a:xfrm>
            <a:off x="2506702" y="2762899"/>
            <a:ext cx="465293" cy="469990"/>
            <a:chOff x="2099841" y="1975503"/>
            <a:chExt cx="823123" cy="831130"/>
          </a:xfrm>
          <a:solidFill>
            <a:schemeClr val="bg1"/>
          </a:solidFill>
        </p:grpSpPr>
        <p:sp>
          <p:nvSpPr>
            <p:cNvPr id="5" name="等腰三角形 23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" name="等腰三角形 24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7" name="等腰三角形 25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63015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5222187" y="1594516"/>
            <a:ext cx="5546011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掌握文字相关的样式设置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5222187" y="2982671"/>
            <a:ext cx="6257119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掌握背景相关的样式设置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等腰三角形 26"/>
          <p:cNvSpPr/>
          <p:nvPr/>
        </p:nvSpPr>
        <p:spPr>
          <a:xfrm rot="5400000" flipH="1">
            <a:off x="4392882" y="3018312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4" name="文本框 21"/>
          <p:cNvSpPr txBox="1"/>
          <p:nvPr/>
        </p:nvSpPr>
        <p:spPr>
          <a:xfrm>
            <a:off x="5222187" y="4344406"/>
            <a:ext cx="5546011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掌握列表相关的样式设置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等腰三角形 29"/>
          <p:cNvSpPr/>
          <p:nvPr/>
        </p:nvSpPr>
        <p:spPr>
          <a:xfrm rot="5400000" flipH="1">
            <a:off x="4392882" y="4380048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微软雅黑" panose="020B0503020204020204" charset="-122"/>
              </a:rPr>
              <a:t>文本对齐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9402445" cy="5876290"/>
          </a:xfrm>
        </p:spPr>
        <p:txBody>
          <a:bodyPr>
            <a:normAutofit/>
          </a:bodyPr>
          <a:lstStyle/>
          <a:p>
            <a:r>
              <a:rPr altLang="zh-CN">
                <a:sym typeface="+mn-ea"/>
              </a:rPr>
              <a:t>text-align</a:t>
            </a:r>
            <a:endParaRPr altLang="zh-CN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设置元素的文本行的对齐方式</a:t>
            </a:r>
            <a:endParaRPr lang="zh-CN" altLang="en-US" sz="2400" dirty="0">
              <a:ea typeface="微软雅黑" panose="020B0503020204020204" charset="-122"/>
            </a:endParaRPr>
          </a:p>
          <a:p>
            <a:pPr lvl="2"/>
            <a:r>
              <a:rPr altLang="zh-CN" dirty="0">
                <a:sym typeface="+mn-ea"/>
              </a:rPr>
              <a:t>text-align:left;</a:t>
            </a:r>
            <a:endParaRPr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属性值：</a:t>
            </a:r>
            <a:r>
              <a:rPr altLang="zh-CN" dirty="0">
                <a:sym typeface="+mn-ea"/>
              </a:rPr>
              <a:t>left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center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right</a:t>
            </a:r>
            <a:endParaRPr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默认对齐方式是左对齐</a:t>
            </a:r>
            <a:endParaRPr altLang="zh-CN" dirty="0" smtClean="0">
              <a:sym typeface="+mn-ea"/>
            </a:endParaRPr>
          </a:p>
          <a:p>
            <a:endParaRPr lang="en-US" altLang="zh-CN" sz="2400" dirty="0"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demo5-6.html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微软雅黑" panose="020B0503020204020204" charset="-122"/>
              </a:rPr>
              <a:t>行高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9402445" cy="5876290"/>
          </a:xfrm>
        </p:spPr>
        <p:txBody>
          <a:bodyPr>
            <a:normAutofit/>
          </a:bodyPr>
          <a:lstStyle/>
          <a:p>
            <a:r>
              <a:rPr altLang="zh-CN">
                <a:sym typeface="+mn-ea"/>
              </a:rPr>
              <a:t>line-height</a:t>
            </a:r>
            <a:endParaRPr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设置行与行之间的距离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属性值表示方式：</a:t>
            </a:r>
            <a:endParaRPr lang="zh-CN" altLang="en-US" sz="2400" dirty="0">
              <a:ea typeface="微软雅黑" panose="020B0503020204020204" charset="-122"/>
            </a:endParaRPr>
          </a:p>
          <a:p>
            <a:pPr lvl="2"/>
            <a:r>
              <a:rPr lang="zh-CN" altLang="en-US">
                <a:sym typeface="+mn-ea"/>
              </a:rPr>
              <a:t>固定值（如：</a:t>
            </a:r>
            <a:r>
              <a:rPr altLang="zh-CN">
                <a:sym typeface="+mn-ea"/>
              </a:rPr>
              <a:t>line-height:36px; 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相对值（如：</a:t>
            </a:r>
            <a:r>
              <a:rPr altLang="zh-CN">
                <a:sym typeface="+mn-ea"/>
              </a:rPr>
              <a:t>line-height:1.5em;</a:t>
            </a:r>
            <a:r>
              <a:rPr lang="zh-CN" altLang="en-US">
                <a:sym typeface="+mn-ea"/>
              </a:rPr>
              <a:t>）</a:t>
            </a:r>
            <a:endParaRPr altLang="zh-CN" dirty="0">
              <a:sym typeface="+mn-ea"/>
            </a:endParaRPr>
          </a:p>
          <a:p>
            <a:endParaRPr lang="en-US" altLang="zh-CN" sz="2400" dirty="0"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demo5-6.html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微软雅黑" panose="020B0503020204020204" charset="-122"/>
              </a:rPr>
              <a:t>文本颜色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9402445" cy="5876290"/>
          </a:xfrm>
        </p:spPr>
        <p:txBody>
          <a:bodyPr>
            <a:normAutofit/>
          </a:bodyPr>
          <a:lstStyle/>
          <a:p>
            <a:r>
              <a:rPr altLang="zh-CN" dirty="0" smtClean="0">
                <a:sym typeface="+mn-ea"/>
              </a:rPr>
              <a:t>color</a:t>
            </a:r>
            <a:endParaRPr altLang="zh-CN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设置文字颜色</a:t>
            </a:r>
            <a:endParaRPr lang="zh-CN" altLang="en-US" sz="2400" dirty="0">
              <a:ea typeface="微软雅黑" panose="020B0503020204020204" charset="-122"/>
            </a:endParaRPr>
          </a:p>
          <a:p>
            <a:pPr lvl="2"/>
            <a:r>
              <a:rPr altLang="zh-CN" dirty="0" err="1" smtClean="0">
                <a:sym typeface="+mn-ea"/>
              </a:rPr>
              <a:t>color : green </a:t>
            </a:r>
            <a:r>
              <a:rPr altLang="zh-CN" dirty="0" smtClean="0">
                <a:sym typeface="+mn-ea"/>
              </a:rPr>
              <a:t>;</a:t>
            </a:r>
            <a:endParaRPr altLang="zh-CN" dirty="0">
              <a:sym typeface="+mn-ea"/>
            </a:endParaRPr>
          </a:p>
          <a:p>
            <a:pPr lvl="2"/>
            <a:r>
              <a:rPr altLang="zh-CN" dirty="0" smtClean="0">
                <a:sym typeface="+mn-ea"/>
              </a:rPr>
              <a:t>color : #008000 ;</a:t>
            </a:r>
            <a:endParaRPr altLang="zh-CN" dirty="0" smtClean="0">
              <a:sym typeface="+mn-ea"/>
            </a:endParaRPr>
          </a:p>
          <a:p>
            <a:pPr lvl="2"/>
            <a:r>
              <a:rPr altLang="zh-CN" dirty="0" err="1" smtClean="0">
                <a:sym typeface="+mn-ea"/>
              </a:rPr>
              <a:t>color : rgb</a:t>
            </a:r>
            <a:r>
              <a:rPr altLang="zh-CN" dirty="0" smtClean="0">
                <a:sym typeface="+mn-ea"/>
              </a:rPr>
              <a:t>(0,128,0) ;</a:t>
            </a:r>
            <a:endParaRPr lang="zh-CN" altLang="en-US" sz="2200" dirty="0" smtClean="0">
              <a:sym typeface="+mn-ea"/>
            </a:endParaRPr>
          </a:p>
          <a:p>
            <a:endParaRPr lang="en-US" altLang="zh-CN" sz="2400" dirty="0"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00735"/>
            <a:ext cx="3586480" cy="550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demo5-6.html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ea"/>
              </a:rPr>
              <a:t>颜色属性值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7420" cy="587629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cs typeface="+mn-ea"/>
                <a:sym typeface="+mn-ea"/>
              </a:rPr>
              <a:t>rgb( )</a:t>
            </a:r>
            <a:endParaRPr altLang="zh-CN">
              <a:sym typeface="+mn-ea"/>
            </a:endParaRPr>
          </a:p>
          <a:p>
            <a:pPr lvl="1"/>
            <a:r>
              <a:rPr lang="zh-CN" altLang="en-US" dirty="0" smtClean="0">
                <a:cs typeface="+mn-ea"/>
                <a:sym typeface="+mn-ea"/>
              </a:rPr>
              <a:t>RGB，将红（Red）、绿（Green）、蓝（Blue）三原色的色光以不同的比例相加，以产生多种多样的色光。</a:t>
            </a:r>
            <a:endParaRPr lang="zh-CN" altLang="en-US" sz="2400" dirty="0">
              <a:ea typeface="微软雅黑" panose="020B0503020204020204" charset="-122"/>
            </a:endParaRPr>
          </a:p>
          <a:p>
            <a:endParaRPr lang="en-US" altLang="zh-CN" sz="2400" dirty="0">
              <a:ea typeface="微软雅黑" panose="020B0503020204020204" charset="-122"/>
            </a:endParaRPr>
          </a:p>
        </p:txBody>
      </p:sp>
      <p:sp>
        <p:nvSpPr>
          <p:cNvPr id="12291" name="内容占位符 1"/>
          <p:cNvSpPr>
            <a:spLocks noGrp="1"/>
          </p:cNvSpPr>
          <p:nvPr/>
        </p:nvSpPr>
        <p:spPr>
          <a:xfrm>
            <a:off x="1383665" y="3071495"/>
            <a:ext cx="3578225" cy="2508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98780" lvl="1" indent="-230505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0~255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red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98780" lvl="1" indent="-230505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0~255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green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98780" lvl="1" indent="-230505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0~255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blue</a:t>
            </a:r>
            <a:endParaRPr lang="en-US" altLang="zh-CN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5615940" y="2929890"/>
            <a:ext cx="4521835" cy="2508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rgb(255,255,255)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白色</a:t>
            </a:r>
            <a:endParaRPr lang="zh-CN" altLang="en-US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rgb(0,0,0)    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黑色</a:t>
            </a:r>
            <a:endParaRPr lang="zh-CN" altLang="en-US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rgb(255,0,0)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红色</a:t>
            </a:r>
            <a:endParaRPr lang="zh-CN" altLang="en-US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rgb(0,255,0)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绿色</a:t>
            </a:r>
            <a:endParaRPr lang="zh-CN" altLang="en-US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1" grpId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ea"/>
              </a:rPr>
              <a:t>颜色属性值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7420" cy="587629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cs typeface="+mn-ea"/>
                <a:sym typeface="+mn-ea"/>
              </a:rPr>
              <a:t>十六进制    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ea"/>
              </a:rPr>
              <a:t>以 # 开头   红   绿   蓝  （00~FF）</a:t>
            </a:r>
            <a:endParaRPr lang="zh-CN" altLang="en-US" dirty="0" smtClean="0">
              <a:solidFill>
                <a:srgbClr val="FF0000"/>
              </a:solidFill>
              <a:cs typeface="+mn-ea"/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color : </a:t>
            </a:r>
            <a:r>
              <a:rPr altLang="zh-CN" b="1" dirty="0">
                <a:solidFill>
                  <a:srgbClr val="C00000"/>
                </a:solidFill>
                <a:sym typeface="+mn-ea"/>
              </a:rPr>
              <a:t>#</a:t>
            </a:r>
            <a:r>
              <a:rPr altLang="zh-CN" dirty="0">
                <a:sym typeface="+mn-ea"/>
              </a:rPr>
              <a:t>ff0000 ;</a:t>
            </a:r>
            <a:r>
              <a:rPr lang="zh-CN" altLang="en-US" dirty="0" smtClean="0">
                <a:cs typeface="+mn-ea"/>
                <a:sym typeface="+mn-ea"/>
              </a:rPr>
              <a:t> // 红色</a:t>
            </a:r>
            <a:endParaRPr lang="zh-CN" altLang="en-US" dirty="0" smtClean="0">
              <a:cs typeface="+mn-ea"/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color : </a:t>
            </a:r>
            <a:r>
              <a:rPr altLang="zh-CN" b="1" dirty="0">
                <a:solidFill>
                  <a:srgbClr val="C00000"/>
                </a:solidFill>
                <a:cs typeface="+mn-ea"/>
                <a:sym typeface="+mn-ea"/>
              </a:rPr>
              <a:t>#</a:t>
            </a:r>
            <a:r>
              <a:rPr altLang="zh-CN" dirty="0">
                <a:sym typeface="+mn-ea"/>
              </a:rPr>
              <a:t>00ff00 ;</a:t>
            </a:r>
            <a:r>
              <a:rPr lang="zh-CN" altLang="en-US" dirty="0" smtClean="0">
                <a:cs typeface="+mn-ea"/>
                <a:sym typeface="+mn-ea"/>
              </a:rPr>
              <a:t> // 绿色</a:t>
            </a:r>
            <a:endParaRPr lang="zh-CN" altLang="en-US" dirty="0" smtClean="0">
              <a:cs typeface="+mn-ea"/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color : </a:t>
            </a:r>
            <a:r>
              <a:rPr altLang="zh-CN" b="1" dirty="0">
                <a:solidFill>
                  <a:srgbClr val="C00000"/>
                </a:solidFill>
                <a:cs typeface="+mn-ea"/>
                <a:sym typeface="+mn-ea"/>
              </a:rPr>
              <a:t>#</a:t>
            </a:r>
            <a:r>
              <a:rPr altLang="zh-CN" dirty="0">
                <a:sym typeface="+mn-ea"/>
              </a:rPr>
              <a:t>0000ff ; </a:t>
            </a:r>
            <a:r>
              <a:rPr lang="zh-CN" altLang="en-US" dirty="0" smtClean="0">
                <a:cs typeface="+mn-ea"/>
                <a:sym typeface="+mn-ea"/>
              </a:rPr>
              <a:t>// 蓝色</a:t>
            </a:r>
            <a:endParaRPr lang="zh-CN" altLang="en-US" dirty="0" smtClean="0">
              <a:cs typeface="+mn-ea"/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规范写法：</a:t>
            </a:r>
            <a:endParaRPr lang="zh-CN" altLang="en-US" dirty="0" smtClean="0">
              <a:cs typeface="+mn-ea"/>
              <a:sym typeface="+mn-ea"/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  <a:cs typeface="+mn-ea"/>
                <a:sym typeface="+mn-ea"/>
              </a:rPr>
              <a:t>小写</a:t>
            </a:r>
            <a:endParaRPr lang="zh-CN" altLang="en-US" sz="2200" dirty="0" smtClean="0">
              <a:solidFill>
                <a:srgbClr val="C00000"/>
              </a:solidFill>
              <a:cs typeface="+mn-ea"/>
              <a:sym typeface="+mn-ea"/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  <a:cs typeface="+mn-ea"/>
                <a:sym typeface="+mn-ea"/>
              </a:rPr>
              <a:t>缩写</a:t>
            </a:r>
            <a:endParaRPr lang="zh-CN" altLang="en-US" sz="2200" dirty="0" smtClean="0">
              <a:ea typeface="微软雅黑" panose="020B0503020204020204" charset="-122"/>
              <a:cs typeface="+mn-ea"/>
              <a:sym typeface="+mn-ea"/>
            </a:endParaRPr>
          </a:p>
          <a:p>
            <a:endParaRPr lang="en-US" altLang="zh-CN" sz="2400" dirty="0">
              <a:ea typeface="微软雅黑" panose="020B0503020204020204" charset="-122"/>
            </a:endParaRPr>
          </a:p>
        </p:txBody>
      </p:sp>
      <p:sp>
        <p:nvSpPr>
          <p:cNvPr id="7" name="内容占位符 1"/>
          <p:cNvSpPr>
            <a:spLocks noGrp="1"/>
          </p:cNvSpPr>
          <p:nvPr/>
        </p:nvSpPr>
        <p:spPr>
          <a:xfrm>
            <a:off x="4850765" y="3546475"/>
            <a:ext cx="3716655" cy="21888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altLang="zh-CN" sz="27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#ff0000   </a:t>
            </a:r>
            <a:r>
              <a:rPr lang="en-US" sz="27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  #f00</a:t>
            </a:r>
            <a:endParaRPr lang="en-US" sz="27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altLang="zh-CN" sz="27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#00ff00   </a:t>
            </a:r>
            <a:r>
              <a:rPr lang="en-US" sz="27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  #0f0</a:t>
            </a:r>
            <a:endParaRPr lang="en-US" sz="27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27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#eeeeee =  #eee</a:t>
            </a:r>
            <a:endParaRPr lang="en-US" sz="27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endParaRPr lang="en-US" sz="27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微软雅黑" panose="020B0503020204020204" charset="-122"/>
              </a:rPr>
              <a:t>文本修饰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9402445" cy="5876290"/>
          </a:xfrm>
        </p:spPr>
        <p:txBody>
          <a:bodyPr>
            <a:normAutofit/>
          </a:bodyPr>
          <a:lstStyle/>
          <a:p>
            <a:r>
              <a:rPr altLang="zh-CN">
                <a:sym typeface="+mn-ea"/>
              </a:rPr>
              <a:t>text-decoration</a:t>
            </a:r>
            <a:endParaRPr altLang="zh-CN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设置文本的修饰效果</a:t>
            </a:r>
            <a:endParaRPr lang="zh-CN" altLang="en-US" sz="2400" dirty="0">
              <a:ea typeface="微软雅黑" panose="020B0503020204020204" charset="-122"/>
            </a:endParaRPr>
          </a:p>
          <a:p>
            <a:pPr lvl="2"/>
            <a:r>
              <a:rPr altLang="zh-CN" dirty="0" err="1">
                <a:sym typeface="+mn-ea"/>
              </a:rPr>
              <a:t>text-decoration:underline;</a:t>
            </a:r>
            <a:endParaRPr lang="zh-CN" altLang="en-US" dirty="0" err="1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属性值：</a:t>
            </a:r>
            <a:r>
              <a:rPr altLang="zh-CN" dirty="0">
                <a:sym typeface="+mn-ea"/>
              </a:rPr>
              <a:t>none, </a:t>
            </a:r>
            <a:r>
              <a:rPr altLang="zh-CN" dirty="0" err="1">
                <a:sym typeface="+mn-ea"/>
              </a:rPr>
              <a:t>overline</a:t>
            </a:r>
            <a:r>
              <a:rPr altLang="zh-CN" dirty="0">
                <a:sym typeface="+mn-ea"/>
              </a:rPr>
              <a:t>, underline, </a:t>
            </a:r>
            <a:r>
              <a:rPr altLang="zh-CN" dirty="0" smtClean="0">
                <a:sym typeface="+mn-ea"/>
              </a:rPr>
              <a:t>line-through</a:t>
            </a:r>
            <a:endParaRPr altLang="zh-CN" dirty="0" smtClean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无装饰，上划线，下划线，</a:t>
            </a:r>
            <a:r>
              <a:rPr lang="zh-CN" altLang="en-US" dirty="0" smtClean="0">
                <a:sym typeface="+mn-ea"/>
              </a:rPr>
              <a:t>删除线</a:t>
            </a:r>
            <a:endParaRPr altLang="zh-CN" sz="2200" dirty="0"/>
          </a:p>
          <a:p>
            <a:r>
              <a:rPr lang="zh-CN" altLang="en-US" sz="2800" dirty="0">
                <a:ea typeface="微软雅黑" panose="020B0503020204020204" charset="-122"/>
              </a:rPr>
              <a:t>实战技巧</a:t>
            </a:r>
            <a:endParaRPr lang="zh-CN" altLang="en-US" sz="2800" dirty="0">
              <a:ea typeface="微软雅黑" panose="020B0503020204020204" charset="-122"/>
            </a:endParaRPr>
          </a:p>
          <a:p>
            <a:pPr lvl="1"/>
            <a:r>
              <a:rPr altLang="zh-CN" dirty="0">
                <a:solidFill>
                  <a:srgbClr val="C00000"/>
                </a:solidFill>
                <a:sym typeface="+mn-ea"/>
              </a:rPr>
              <a:t>a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元素默认有下划线，其他元素默认值为 </a:t>
            </a:r>
            <a:r>
              <a:rPr altLang="zh-CN" dirty="0">
                <a:solidFill>
                  <a:srgbClr val="C00000"/>
                </a:solidFill>
                <a:sym typeface="+mn-ea"/>
              </a:rPr>
              <a:t>none</a:t>
            </a:r>
            <a:endParaRPr altLang="zh-CN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可用来去掉浏览器给 </a:t>
            </a:r>
            <a:r>
              <a:rPr altLang="zh-CN" dirty="0">
                <a:sym typeface="+mn-ea"/>
              </a:rPr>
              <a:t>&lt;a&gt; </a:t>
            </a:r>
            <a:r>
              <a:rPr lang="zh-CN" altLang="en-US" dirty="0">
                <a:sym typeface="+mn-ea"/>
              </a:rPr>
              <a:t>加的默认的下划线</a:t>
            </a:r>
            <a:endParaRPr lang="en-US" altLang="zh-CN" sz="2400" dirty="0"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demo5-6.html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微软雅黑" panose="020B0503020204020204" charset="-122"/>
              </a:rPr>
              <a:t>字符转换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altLang="zh-CN" smtClean="0">
                <a:sym typeface="+mn-ea"/>
              </a:rPr>
              <a:t>text-transform</a:t>
            </a:r>
            <a:endParaRPr altLang="zh-CN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设置</a:t>
            </a:r>
            <a:r>
              <a:rPr lang="zh-CN" altLang="en-US" dirty="0" smtClean="0">
                <a:sym typeface="+mn-ea"/>
              </a:rPr>
              <a:t>文本的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大小写</a:t>
            </a:r>
            <a:endParaRPr lang="zh-CN" altLang="en-US" sz="2400" dirty="0"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ym typeface="+mn-ea"/>
              </a:rPr>
              <a:t>属性值：</a:t>
            </a:r>
            <a:endParaRPr lang="zh-CN" altLang="en-US" dirty="0">
              <a:sym typeface="+mn-ea"/>
            </a:endParaRPr>
          </a:p>
          <a:p>
            <a:pPr lvl="2"/>
            <a:r>
              <a:rPr altLang="zh-CN" dirty="0">
                <a:sym typeface="+mn-ea"/>
              </a:rPr>
              <a:t>none</a:t>
            </a:r>
            <a:endParaRPr altLang="zh-CN" dirty="0">
              <a:sym typeface="+mn-ea"/>
            </a:endParaRPr>
          </a:p>
          <a:p>
            <a:pPr lvl="2"/>
            <a:r>
              <a:rPr altLang="zh-CN" dirty="0" smtClean="0">
                <a:sym typeface="+mn-ea"/>
              </a:rPr>
              <a:t>uppercase</a:t>
            </a:r>
            <a:r>
              <a:rPr lang="zh-CN" altLang="en-US" dirty="0" smtClean="0">
                <a:sym typeface="+mn-ea"/>
              </a:rPr>
              <a:t>：把所有的字母转换成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大</a:t>
            </a:r>
            <a:r>
              <a:rPr lang="zh-CN" altLang="en-US" dirty="0" smtClean="0">
                <a:sym typeface="+mn-ea"/>
              </a:rPr>
              <a:t>写</a:t>
            </a:r>
            <a:endParaRPr lang="zh-CN" altLang="en-US" dirty="0" smtClean="0">
              <a:sym typeface="+mn-ea"/>
            </a:endParaRPr>
          </a:p>
          <a:p>
            <a:pPr lvl="2"/>
            <a:r>
              <a:rPr altLang="zh-CN" dirty="0" smtClean="0">
                <a:sym typeface="+mn-ea"/>
              </a:rPr>
              <a:t>lowercase</a:t>
            </a:r>
            <a:r>
              <a:rPr lang="zh-CN" altLang="en-US" dirty="0" smtClean="0">
                <a:sym typeface="+mn-ea"/>
              </a:rPr>
              <a:t>：把所有的字母转换成</a:t>
            </a:r>
            <a:r>
              <a:rPr lang="zh-CN" altLang="en-US" dirty="0" smtClean="0">
                <a:solidFill>
                  <a:srgbClr val="C00000"/>
                </a:solidFill>
                <a:cs typeface="+mn-ea"/>
                <a:sym typeface="+mn-ea"/>
              </a:rPr>
              <a:t>小</a:t>
            </a:r>
            <a:r>
              <a:rPr lang="zh-CN" altLang="en-US" dirty="0" smtClean="0">
                <a:sym typeface="+mn-ea"/>
              </a:rPr>
              <a:t>写</a:t>
            </a:r>
            <a:endParaRPr lang="zh-CN" altLang="en-US" dirty="0" smtClean="0">
              <a:sym typeface="+mn-ea"/>
            </a:endParaRPr>
          </a:p>
          <a:p>
            <a:pPr lvl="2"/>
            <a:r>
              <a:rPr altLang="zh-CN" dirty="0" smtClean="0">
                <a:sym typeface="+mn-ea"/>
              </a:rPr>
              <a:t>capitalize</a:t>
            </a:r>
            <a:r>
              <a:rPr lang="zh-CN" altLang="en-US" dirty="0" smtClean="0">
                <a:sym typeface="+mn-ea"/>
              </a:rPr>
              <a:t>：只对每个单词的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首字母大</a:t>
            </a:r>
            <a:r>
              <a:rPr lang="zh-CN" altLang="en-US" dirty="0" smtClean="0">
                <a:sym typeface="+mn-ea"/>
              </a:rPr>
              <a:t>写</a:t>
            </a:r>
            <a:endParaRPr lang="zh-CN" altLang="en-US" dirty="0" smtClean="0">
              <a:sym typeface="+mn-ea"/>
            </a:endParaRPr>
          </a:p>
          <a:p>
            <a:endParaRPr lang="en-US" altLang="zh-CN" sz="2400" dirty="0"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小细节 </a:t>
            </a:r>
            <a:r>
              <a:rPr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行和段落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行高跟文字要搭配，一般行高是文字的 </a:t>
            </a:r>
            <a:r>
              <a:rPr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1.5~1.8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倍最为合适。</a:t>
            </a:r>
            <a:endParaRPr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例：</a:t>
            </a:r>
            <a:endParaRPr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正文文字：</a:t>
            </a: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14px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行高</a:t>
            </a: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(</a:t>
            </a:r>
            <a:r>
              <a:rPr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px)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：</a:t>
            </a: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22px~26px (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行高最好设置为偶数 </a:t>
            </a: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)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行高</a:t>
            </a: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(</a:t>
            </a:r>
            <a:r>
              <a:rPr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em)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：</a:t>
            </a:r>
            <a:r>
              <a:rPr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1.5em~1.8em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400" dirty="0"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2" y="0"/>
            <a:ext cx="3611091" cy="6859588"/>
          </a:xfrm>
          <a:prstGeom prst="rect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3" name="文本框 5"/>
          <p:cNvSpPr txBox="1"/>
          <p:nvPr/>
        </p:nvSpPr>
        <p:spPr>
          <a:xfrm>
            <a:off x="978535" y="1532358"/>
            <a:ext cx="1595270" cy="3618566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en-US" sz="5700" b="1">
                <a:solidFill>
                  <a:schemeClr val="bg1"/>
                </a:solidFill>
                <a:latin typeface="微软雅黑" panose="020B0503020204020204" charset="-122"/>
              </a:rPr>
              <a:t>本节内容</a:t>
            </a:r>
            <a:endParaRPr lang="en-US" sz="5700" b="1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grpSp>
        <p:nvGrpSpPr>
          <p:cNvPr id="4" name="组合 22"/>
          <p:cNvGrpSpPr/>
          <p:nvPr/>
        </p:nvGrpSpPr>
        <p:grpSpPr>
          <a:xfrm>
            <a:off x="2506702" y="2762899"/>
            <a:ext cx="465293" cy="469990"/>
            <a:chOff x="2099841" y="1975503"/>
            <a:chExt cx="823123" cy="831130"/>
          </a:xfrm>
          <a:solidFill>
            <a:schemeClr val="bg1"/>
          </a:solidFill>
        </p:grpSpPr>
        <p:sp>
          <p:nvSpPr>
            <p:cNvPr id="5" name="等腰三角形 23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" name="等腰三角形 24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7" name="等腰三角形 25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字体常用样式</a:t>
            </a:r>
            <a:endParaRPr 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文本常用样式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2" name="文本框 20"/>
          <p:cNvSpPr txBox="1"/>
          <p:nvPr/>
        </p:nvSpPr>
        <p:spPr>
          <a:xfrm>
            <a:off x="5222240" y="2896235"/>
            <a:ext cx="5112385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超链接的样式设置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4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背景的样式设置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列表常用样式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为超</a:t>
            </a:r>
            <a:r>
              <a:rPr>
                <a:sym typeface="+mn-ea"/>
              </a:rPr>
              <a:t>链接的四种状态</a:t>
            </a:r>
            <a:r>
              <a:rPr lang="zh-CN" altLang="en-US">
                <a:sym typeface="+mn-ea"/>
              </a:rPr>
              <a:t>设置样式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可对超链接设置的样式很多，单独进行说明是因为可对超链接的四种不同状态设置不同样式。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超链接有四种状态：</a:t>
            </a:r>
            <a:endParaRPr lang="zh-CN" altLang="en-US"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未被访问的超链接</a:t>
            </a:r>
            <a:r>
              <a:rPr dirty="0" err="1">
                <a:solidFill>
                  <a:srgbClr val="C00000"/>
                </a:solidFill>
                <a:sym typeface="+mn-ea"/>
              </a:rPr>
              <a:t> a:link</a:t>
            </a:r>
            <a:endParaRPr dirty="0" err="1">
              <a:solidFill>
                <a:srgbClr val="C00000"/>
              </a:solidFill>
              <a:sym typeface="+mn-ea"/>
            </a:endParaRPr>
          </a:p>
          <a:p>
            <a:pPr lvl="1"/>
            <a:r>
              <a:rPr dirty="0" err="1">
                <a:sym typeface="+mn-ea"/>
              </a:rPr>
              <a:t>鼠标经过超链接 </a:t>
            </a:r>
            <a:r>
              <a:rPr dirty="0" err="1">
                <a:solidFill>
                  <a:srgbClr val="C00000"/>
                </a:solidFill>
                <a:sym typeface="+mn-ea"/>
              </a:rPr>
              <a:t>a:hover</a:t>
            </a:r>
            <a:endParaRPr dirty="0" err="1">
              <a:solidFill>
                <a:srgbClr val="C00000"/>
              </a:solidFill>
              <a:sym typeface="+mn-ea"/>
            </a:endParaRPr>
          </a:p>
          <a:p>
            <a:pPr lvl="1"/>
            <a:r>
              <a:rPr dirty="0" err="1">
                <a:sym typeface="+mn-ea"/>
              </a:rPr>
              <a:t>链接被点击的那一刻 </a:t>
            </a:r>
            <a:r>
              <a:rPr dirty="0" err="1">
                <a:solidFill>
                  <a:srgbClr val="C00000"/>
                </a:solidFill>
                <a:sym typeface="+mn-ea"/>
              </a:rPr>
              <a:t>a:act</a:t>
            </a:r>
            <a:r>
              <a:rPr altLang="zh-CN" dirty="0" err="1">
                <a:solidFill>
                  <a:srgbClr val="C00000"/>
                </a:solidFill>
                <a:sym typeface="+mn-ea"/>
              </a:rPr>
              <a:t>i</a:t>
            </a:r>
            <a:r>
              <a:rPr dirty="0" err="1">
                <a:solidFill>
                  <a:srgbClr val="C00000"/>
                </a:solidFill>
                <a:sym typeface="+mn-ea"/>
              </a:rPr>
              <a:t>ve</a:t>
            </a:r>
            <a:endParaRPr dirty="0" err="1">
              <a:solidFill>
                <a:srgbClr val="C00000"/>
              </a:solidFill>
              <a:sym typeface="+mn-ea"/>
            </a:endParaRPr>
          </a:p>
          <a:p>
            <a:pPr lvl="1"/>
            <a:r>
              <a:rPr dirty="0" err="1">
                <a:sym typeface="+mn-ea"/>
              </a:rPr>
              <a:t>访问过的超链接 </a:t>
            </a:r>
            <a:r>
              <a:rPr dirty="0" err="1">
                <a:solidFill>
                  <a:srgbClr val="C00000"/>
                </a:solidFill>
                <a:sym typeface="+mn-ea"/>
              </a:rPr>
              <a:t>a:visited</a:t>
            </a:r>
            <a:endParaRPr altLang="zh-CN" dirty="0" err="1" smtClean="0">
              <a:solidFill>
                <a:srgbClr val="C0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	</a:t>
            </a:r>
            <a:endParaRPr lang="en-US" altLang="zh-CN" sz="2400" dirty="0"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2" y="0"/>
            <a:ext cx="3611091" cy="6859588"/>
          </a:xfrm>
          <a:prstGeom prst="rect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3" name="文本框 5"/>
          <p:cNvSpPr txBox="1"/>
          <p:nvPr/>
        </p:nvSpPr>
        <p:spPr>
          <a:xfrm>
            <a:off x="978535" y="1532358"/>
            <a:ext cx="1595270" cy="3618566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en-US" sz="5700" b="1">
                <a:solidFill>
                  <a:schemeClr val="bg1"/>
                </a:solidFill>
                <a:latin typeface="微软雅黑" panose="020B0503020204020204" charset="-122"/>
              </a:rPr>
              <a:t>本节内容</a:t>
            </a:r>
            <a:endParaRPr lang="en-US" sz="5700" b="1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grpSp>
        <p:nvGrpSpPr>
          <p:cNvPr id="4" name="组合 22"/>
          <p:cNvGrpSpPr/>
          <p:nvPr/>
        </p:nvGrpSpPr>
        <p:grpSpPr>
          <a:xfrm>
            <a:off x="2506702" y="2762899"/>
            <a:ext cx="465293" cy="469990"/>
            <a:chOff x="2099841" y="1975503"/>
            <a:chExt cx="823123" cy="831130"/>
          </a:xfrm>
          <a:solidFill>
            <a:schemeClr val="bg1"/>
          </a:solidFill>
        </p:grpSpPr>
        <p:sp>
          <p:nvSpPr>
            <p:cNvPr id="5" name="等腰三角形 23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" name="等腰三角形 24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7" name="等腰三角形 25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文本常用样式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2" name="文本框 20"/>
          <p:cNvSpPr txBox="1"/>
          <p:nvPr/>
        </p:nvSpPr>
        <p:spPr>
          <a:xfrm>
            <a:off x="5222187" y="2896271"/>
            <a:ext cx="6968226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超链接的样式设置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4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列表常用样式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为超</a:t>
            </a:r>
            <a:r>
              <a:rPr>
                <a:sym typeface="+mn-ea"/>
              </a:rPr>
              <a:t>链接的四种状态</a:t>
            </a:r>
            <a:r>
              <a:rPr lang="zh-CN" altLang="en-US">
                <a:sym typeface="+mn-ea"/>
              </a:rPr>
              <a:t>设置样式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例如：</a:t>
            </a:r>
            <a:endParaRPr lang="zh-CN" altLang="en-US" dirty="0">
              <a:sym typeface="+mn-ea"/>
            </a:endParaRPr>
          </a:p>
          <a:p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r>
              <a:rPr lang="zh-CN" altLang="en-US" sz="2800" dirty="0">
                <a:sym typeface="+mn-ea"/>
              </a:rPr>
              <a:t>说明：设置超链接的多种状态（≥</a:t>
            </a:r>
            <a:r>
              <a:rPr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）时，需要按特定顺序设置，</a:t>
            </a:r>
            <a:endParaRPr altLang="zh-CN" sz="2800" dirty="0">
              <a:ea typeface="微软雅黑" panose="020B0503020204020204" charset="-122"/>
              <a:sym typeface="+mn-ea"/>
            </a:endParaRPr>
          </a:p>
          <a:p>
            <a:pPr marL="544195" lvl="1" indent="0">
              <a:buNone/>
            </a:pPr>
            <a:r>
              <a:rPr altLang="zh-CN" sz="2800" dirty="0">
                <a:sym typeface="+mn-ea"/>
              </a:rPr>
              <a:t>:link</a:t>
            </a:r>
            <a:r>
              <a:rPr lang="zh-CN" altLang="en-US" sz="2800" dirty="0">
                <a:sym typeface="+mn-ea"/>
              </a:rPr>
              <a:t>，</a:t>
            </a:r>
            <a:r>
              <a:rPr altLang="zh-CN" sz="2800" dirty="0">
                <a:sym typeface="+mn-ea"/>
              </a:rPr>
              <a:t>:visited</a:t>
            </a:r>
            <a:r>
              <a:rPr lang="zh-CN" altLang="en-US" sz="2800" dirty="0">
                <a:sym typeface="+mn-ea"/>
              </a:rPr>
              <a:t>，</a:t>
            </a:r>
            <a:r>
              <a:rPr altLang="zh-CN" sz="2800" dirty="0">
                <a:sym typeface="+mn-ea"/>
              </a:rPr>
              <a:t>:hover, :active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	</a:t>
            </a:r>
            <a:endParaRPr lang="en-US" altLang="zh-CN" sz="2400" dirty="0">
              <a:ea typeface="微软雅黑" panose="020B050302020402020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406" y="1219994"/>
            <a:ext cx="8153400" cy="1913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demo5-7.html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伪类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可与 </a:t>
            </a:r>
            <a:r>
              <a:rPr altLang="zh-CN" dirty="0" err="1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类结合使用，</a:t>
            </a:r>
            <a:r>
              <a:rPr altLang="zh-CN" dirty="0" err="1">
                <a:sym typeface="+mn-ea"/>
              </a:rPr>
              <a:t>向某些选择器添加特殊效果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	</a:t>
            </a:r>
            <a:endParaRPr lang="en-US" altLang="zh-CN" sz="2400" dirty="0"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41400" y="1708150"/>
          <a:ext cx="9738995" cy="4145915"/>
        </p:xfrm>
        <a:graphic>
          <a:graphicData uri="http://schemas.openxmlformats.org/drawingml/2006/table">
            <a:tbl>
              <a:tblPr firstRow="1" bandRow="1"/>
              <a:tblGrid>
                <a:gridCol w="2099945"/>
                <a:gridCol w="7639050"/>
              </a:tblGrid>
              <a:tr h="518160"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属性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:link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向未被访问的链接添加样式。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:visited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向已被访问的链接添加样式。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:hover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当鼠标悬浮在元素上方时，向元素添加样式。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:active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向被激活的元素添加样式。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:focus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向拥有键盘输入焦点的元素添加样式。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:first-child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向元素的第一个子元素添加样式。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:</a:t>
                      </a:r>
                      <a:r>
                        <a:rPr lang="en-US" altLang="zh-CN" sz="24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lang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向带有指定 </a:t>
                      </a:r>
                      <a:r>
                        <a:rPr lang="en-US" altLang="zh-CN" sz="24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lang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属性的元素添加样式。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伪类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altLang="zh-CN" dirty="0" smtClean="0">
                <a:sym typeface="+mn-ea"/>
              </a:rPr>
              <a:t>link </a:t>
            </a:r>
            <a:r>
              <a:rPr lang="zh-CN" altLang="en-US" dirty="0" smtClean="0">
                <a:sym typeface="+mn-ea"/>
              </a:rPr>
              <a:t>和 </a:t>
            </a:r>
            <a:r>
              <a:rPr altLang="zh-CN" dirty="0" smtClean="0">
                <a:sym typeface="+mn-ea"/>
              </a:rPr>
              <a:t>visited </a:t>
            </a:r>
            <a:r>
              <a:rPr lang="zh-CN" altLang="en-US" dirty="0" smtClean="0">
                <a:sym typeface="+mn-ea"/>
              </a:rPr>
              <a:t>只能用于超链接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其他可用于</a:t>
            </a:r>
            <a:r>
              <a:rPr lang="zh-CN" altLang="en-US" dirty="0">
                <a:sym typeface="+mn-ea"/>
              </a:rPr>
              <a:t>各种 </a:t>
            </a:r>
            <a:r>
              <a:rPr altLang="zh-CN" dirty="0" smtClean="0">
                <a:sym typeface="+mn-ea"/>
              </a:rPr>
              <a:t>HTML </a:t>
            </a:r>
            <a:r>
              <a:rPr lang="zh-CN" altLang="en-US" dirty="0" smtClean="0">
                <a:sym typeface="+mn-ea"/>
              </a:rPr>
              <a:t>元素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举例：</a:t>
            </a:r>
            <a:r>
              <a:rPr lang="zh-CN" altLang="en-US" dirty="0" smtClean="0">
                <a:sym typeface="+mn-ea"/>
              </a:rPr>
              <a:t>设置 </a:t>
            </a:r>
            <a:r>
              <a:rPr altLang="zh-CN" dirty="0" smtClean="0">
                <a:sym typeface="+mn-ea"/>
              </a:rPr>
              <a:t>div </a:t>
            </a:r>
            <a:r>
              <a:rPr lang="zh-CN" altLang="en-US" dirty="0" smtClean="0">
                <a:sym typeface="+mn-ea"/>
              </a:rPr>
              <a:t>鼠标效果</a:t>
            </a:r>
            <a:endParaRPr lang="zh-CN" altLang="en-US" dirty="0" smtClean="0">
              <a:sym typeface="+mn-ea"/>
            </a:endParaRPr>
          </a:p>
          <a:p>
            <a:pPr lvl="1"/>
            <a:r>
              <a:rPr altLang="zh-CN" dirty="0" smtClean="0">
                <a:sym typeface="+mn-ea"/>
              </a:rPr>
              <a:t>hover </a:t>
            </a:r>
            <a:r>
              <a:rPr lang="zh-CN" altLang="en-US" dirty="0" smtClean="0">
                <a:sym typeface="+mn-ea"/>
              </a:rPr>
              <a:t>设置鼠标滑过效果</a:t>
            </a:r>
            <a:endParaRPr lang="zh-CN" altLang="en-US" dirty="0" smtClean="0">
              <a:sym typeface="+mn-ea"/>
            </a:endParaRPr>
          </a:p>
          <a:p>
            <a:pPr lvl="1"/>
            <a:r>
              <a:rPr altLang="zh-CN" dirty="0" smtClean="0">
                <a:sym typeface="+mn-ea"/>
              </a:rPr>
              <a:t>active </a:t>
            </a:r>
            <a:r>
              <a:rPr lang="zh-CN" altLang="en-US" dirty="0" smtClean="0">
                <a:sym typeface="+mn-ea"/>
              </a:rPr>
              <a:t>设置鼠标点击效果</a:t>
            </a:r>
            <a:endParaRPr lang="zh-CN" altLang="en-US" dirty="0" smtClean="0">
              <a:sym typeface="+mn-ea"/>
            </a:endParaRPr>
          </a:p>
          <a:p>
            <a:endParaRPr lang="en-US" altLang="zh-CN" sz="2400" dirty="0">
              <a:ea typeface="微软雅黑" panose="020B050302020402020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206" y="2591594"/>
            <a:ext cx="5764939" cy="260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demo5-8.html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伪类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altLang="zh-CN" dirty="0" smtClean="0">
                <a:sym typeface="+mn-ea"/>
              </a:rPr>
              <a:t>focus </a:t>
            </a:r>
            <a:r>
              <a:rPr lang="zh-CN" altLang="en-US" dirty="0" smtClean="0">
                <a:sym typeface="+mn-ea"/>
              </a:rPr>
              <a:t>举例：设置文本框获得输入焦点时的样式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altLang="zh-CN" dirty="0" smtClean="0">
                <a:sym typeface="+mn-ea"/>
              </a:rPr>
              <a:t>first-child </a:t>
            </a:r>
            <a:r>
              <a:rPr lang="zh-CN" altLang="en-US" dirty="0" smtClean="0">
                <a:sym typeface="+mn-ea"/>
              </a:rPr>
              <a:t>举例：设置列表第一个元素的样式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altLang="zh-CN" dirty="0" err="1" smtClean="0">
                <a:sym typeface="+mn-ea"/>
              </a:rPr>
              <a:t>lang </a:t>
            </a:r>
            <a:r>
              <a:rPr lang="zh-CN" altLang="en-US" dirty="0" smtClean="0">
                <a:sym typeface="+mn-ea"/>
              </a:rPr>
              <a:t>举例：设置 </a:t>
            </a:r>
            <a:r>
              <a:rPr altLang="zh-CN" dirty="0" smtClean="0">
                <a:sym typeface="+mn-ea"/>
              </a:rPr>
              <a:t>div </a:t>
            </a:r>
            <a:r>
              <a:rPr lang="zh-CN" altLang="en-US" dirty="0" smtClean="0">
                <a:sym typeface="+mn-ea"/>
              </a:rPr>
              <a:t>显示不同语言时的不同样式</a:t>
            </a:r>
            <a:endParaRPr lang="en-US" altLang="zh-CN" sz="2400" dirty="0">
              <a:ea typeface="微软雅黑" panose="020B050302020402020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20" y="1524635"/>
            <a:ext cx="5193030" cy="100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65" y="2972435"/>
            <a:ext cx="4775200" cy="102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35" y="4572635"/>
            <a:ext cx="6506845" cy="95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demo5-8.html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2" y="0"/>
            <a:ext cx="3611091" cy="6859588"/>
          </a:xfrm>
          <a:prstGeom prst="rect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3" name="文本框 5"/>
          <p:cNvSpPr txBox="1"/>
          <p:nvPr/>
        </p:nvSpPr>
        <p:spPr>
          <a:xfrm>
            <a:off x="978535" y="1532358"/>
            <a:ext cx="1595270" cy="3618566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en-US" sz="5700" b="1">
                <a:solidFill>
                  <a:schemeClr val="bg1"/>
                </a:solidFill>
                <a:latin typeface="微软雅黑" panose="020B0503020204020204" charset="-122"/>
              </a:rPr>
              <a:t>本节内容</a:t>
            </a:r>
            <a:endParaRPr lang="en-US" sz="5700" b="1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grpSp>
        <p:nvGrpSpPr>
          <p:cNvPr id="4" name="组合 22"/>
          <p:cNvGrpSpPr/>
          <p:nvPr/>
        </p:nvGrpSpPr>
        <p:grpSpPr>
          <a:xfrm>
            <a:off x="2506702" y="2762899"/>
            <a:ext cx="465293" cy="469990"/>
            <a:chOff x="2099841" y="1975503"/>
            <a:chExt cx="823123" cy="831130"/>
          </a:xfrm>
          <a:solidFill>
            <a:schemeClr val="bg1"/>
          </a:solidFill>
        </p:grpSpPr>
        <p:sp>
          <p:nvSpPr>
            <p:cNvPr id="5" name="等腰三角形 23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" name="等腰三角形 24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7" name="等腰三角形 25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字体常用样式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文本常用样式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2" name="文本框 20"/>
          <p:cNvSpPr txBox="1"/>
          <p:nvPr/>
        </p:nvSpPr>
        <p:spPr>
          <a:xfrm>
            <a:off x="5222240" y="2896235"/>
            <a:ext cx="457200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超链接的样式设置</a:t>
            </a:r>
            <a:endParaRPr 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4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背景的样式设置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列表常用样式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背景类样式修饰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altLang="zh-CN" dirty="0" smtClean="0">
                <a:cs typeface="+mn-ea"/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允许应用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纯色作为背景</a:t>
            </a:r>
            <a:r>
              <a:rPr lang="zh-CN" altLang="en-US" dirty="0">
                <a:sym typeface="+mn-ea"/>
              </a:rPr>
              <a:t>，也允许使用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背景图像</a:t>
            </a:r>
            <a:r>
              <a:rPr lang="zh-CN" altLang="en-US" dirty="0">
                <a:sym typeface="+mn-ea"/>
              </a:rPr>
              <a:t>创建相当复杂的效果。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err="1">
                <a:sym typeface="+mn-ea"/>
              </a:rPr>
              <a:t>背景色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err="1">
                <a:sym typeface="+mn-ea"/>
              </a:rPr>
              <a:t>背景图像</a:t>
            </a:r>
            <a:endParaRPr lang="en-US" altLang="zh-CN" sz="2055" dirty="0"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背景色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099050"/>
          </a:xfrm>
        </p:spPr>
        <p:txBody>
          <a:bodyPr>
            <a:normAutofit/>
          </a:bodyPr>
          <a:lstStyle/>
          <a:p>
            <a:r>
              <a:rPr altLang="zh-CN" dirty="0">
                <a:sym typeface="+mn-ea"/>
              </a:rPr>
              <a:t>background-color</a:t>
            </a:r>
            <a:endParaRPr lang="zh-CN" altLang="en-US" dirty="0" smtClean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background-color: gray;</a:t>
            </a:r>
            <a:endParaRPr lang="zh-CN" altLang="en-US" dirty="0" smtClean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background-color: #808080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background-color: rgb(128,128,128);</a:t>
            </a:r>
            <a:endParaRPr lang="zh-CN" altLang="en-US" sz="2050" dirty="0"/>
          </a:p>
          <a:p>
            <a:pPr lvl="1"/>
            <a:endParaRPr lang="zh-CN" altLang="en-US" sz="2050" dirty="0"/>
          </a:p>
        </p:txBody>
      </p:sp>
      <p:pic>
        <p:nvPicPr>
          <p:cNvPr id="4" name="图片 3" descr="}[4]WZIK4V_(_RF(SHG1HK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765" y="3794760"/>
            <a:ext cx="6078855" cy="101346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demo5-9.html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背景色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同一个背景色，可以有多种实现方式，常见的三种为：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关键字（</a:t>
            </a:r>
            <a:r>
              <a:rPr altLang="zh-CN" dirty="0">
                <a:sym typeface="+mn-ea"/>
              </a:rPr>
              <a:t>gray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十六进制表示方式（</a:t>
            </a:r>
            <a:r>
              <a:rPr altLang="zh-CN" dirty="0">
                <a:sym typeface="+mn-ea"/>
              </a:rPr>
              <a:t>#808080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rgb </a:t>
            </a:r>
            <a:r>
              <a:rPr lang="zh-CN" altLang="en-US" dirty="0">
                <a:sym typeface="+mn-ea"/>
              </a:rPr>
              <a:t>表示方式，如：</a:t>
            </a:r>
            <a:r>
              <a:rPr altLang="zh-CN" dirty="0">
                <a:sym typeface="+mn-ea"/>
              </a:rPr>
              <a:t>rgb</a:t>
            </a:r>
            <a:r>
              <a:rPr lang="zh-CN" altLang="en-US" dirty="0">
                <a:sym typeface="+mn-ea"/>
              </a:rPr>
              <a:t>（</a:t>
            </a:r>
            <a:r>
              <a:rPr altLang="zh-CN" dirty="0">
                <a:sym typeface="+mn-ea"/>
              </a:rPr>
              <a:t>128,128,128</a:t>
            </a:r>
            <a:r>
              <a:rPr lang="zh-CN" altLang="en-US" dirty="0">
                <a:sym typeface="+mn-ea"/>
              </a:rPr>
              <a:t>）</a:t>
            </a:r>
            <a:endParaRPr lang="en-US" altLang="zh-CN" sz="2055" dirty="0"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背景色</a:t>
            </a:r>
            <a:endParaRPr lang="zh-CN" altLang="en-US" sz="3600"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" y="927735"/>
            <a:ext cx="6230620" cy="450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r="27778"/>
          <a:stretch>
            <a:fillRect/>
          </a:stretch>
        </p:blipFill>
        <p:spPr bwMode="auto">
          <a:xfrm>
            <a:off x="6475095" y="2461895"/>
            <a:ext cx="5144135" cy="30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210" y="950595"/>
            <a:ext cx="5943600" cy="12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demo5-10.html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背景</a:t>
            </a:r>
            <a:r>
              <a:rPr lang="zh-CN" altLang="en-US" dirty="0">
                <a:sym typeface="+mn-ea"/>
              </a:rPr>
              <a:t>图像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altLang="zh-CN" dirty="0">
                <a:sym typeface="+mn-ea"/>
              </a:rPr>
              <a:t>background-image</a:t>
            </a:r>
            <a:endParaRPr lang="zh-CN" altLang="en-US" dirty="0" smtClean="0">
              <a:sym typeface="+mn-ea"/>
            </a:endParaRPr>
          </a:p>
          <a:p>
            <a:pPr lvl="1"/>
            <a:endParaRPr lang="en-US" altLang="zh-CN" sz="2055" dirty="0">
              <a:ea typeface="微软雅黑" panose="020B050302020402020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495109" y="1720567"/>
            <a:ext cx="9112135" cy="269303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body{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 background-image: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url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(image/bg.jpg);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相对地址：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image/bg.jpg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绝对地址：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http://image.a.com/image/bg.jpg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trike="sngStrike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D:/image/bg.jpg</a:t>
            </a:r>
            <a:endParaRPr lang="en-US" altLang="zh-CN" sz="2400" strike="sngStrike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43293" y="2095040"/>
            <a:ext cx="2369185" cy="975167"/>
            <a:chOff x="4656754" y="2741039"/>
            <a:chExt cx="1777120" cy="974941"/>
          </a:xfrm>
        </p:grpSpPr>
        <p:sp>
          <p:nvSpPr>
            <p:cNvPr id="7" name="TextBox 6"/>
            <p:cNvSpPr txBox="1"/>
            <p:nvPr/>
          </p:nvSpPr>
          <p:spPr>
            <a:xfrm>
              <a:off x="5154254" y="3255712"/>
              <a:ext cx="594437" cy="460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路径</a:t>
              </a:r>
              <a:endPara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56754" y="2741039"/>
              <a:ext cx="1777120" cy="46153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/>
            </a:p>
          </p:txBody>
        </p:sp>
      </p:grpSp>
      <p:sp>
        <p:nvSpPr>
          <p:cNvPr id="6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demo5-11.html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sz="3600" dirty="0">
                <a:ea typeface="微软雅黑" panose="020B0503020204020204" charset="-122"/>
              </a:rPr>
              <a:t>引言</a:t>
            </a:r>
            <a:endParaRPr lang="zh-CN" altLang="en-US" sz="3600" dirty="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94" y="857537"/>
            <a:ext cx="11106645" cy="4875092"/>
          </a:xfrm>
        </p:spPr>
        <p:txBody>
          <a:bodyPr/>
          <a:lstStyle/>
          <a:p>
            <a:r>
              <a:rPr lang="zh-CN" altLang="en-US" sz="2800" dirty="0">
                <a:ea typeface="微软雅黑" panose="020B0503020204020204" charset="-122"/>
              </a:rPr>
              <a:t>可以为下述</a:t>
            </a:r>
            <a:r>
              <a:rPr lang="zh-CN" altLang="en-US" sz="2800" dirty="0" smtClean="0">
                <a:ea typeface="微软雅黑" panose="020B0503020204020204" charset="-122"/>
              </a:rPr>
              <a:t>文本设置</a:t>
            </a:r>
            <a:r>
              <a:rPr lang="zh-CN" altLang="en-US" sz="2800" dirty="0">
                <a:ea typeface="微软雅黑" panose="020B0503020204020204" charset="-122"/>
              </a:rPr>
              <a:t>哪些样式？</a:t>
            </a:r>
            <a:endParaRPr lang="en-US" altLang="zh-CN" sz="2800" dirty="0"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dirty="0">
              <a:ea typeface="微软雅黑" panose="020B0503020204020204" charset="-122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D:\15上半年\web1\课程资料\第七章\3d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050" y="1372287"/>
            <a:ext cx="2602461" cy="195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7454" y="1791937"/>
            <a:ext cx="6907901" cy="10769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表达了企业人士和学院教师不同的态度与认知，并互相吸取了经验以完善和更新自身的知识结构，提升自我，并促进教学能力水平的不断提高。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14281" y="3353576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4281" y="4332965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字体大小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02283" y="5364082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字体颜色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302249" y="4647527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加粗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54615" y="3472200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倾斜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24366" y="4332965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上划线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44430" y="5372633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下划线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14454" y="3353576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删除线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444979" y="3658566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缩进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354615" y="4486758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对齐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354615" y="5391375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行高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980779" y="5010298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en-US" altLang="zh-CN" sz="2900" b="1">
                <a:solidFill>
                  <a:schemeClr val="tx1"/>
                </a:solidFill>
              </a:rPr>
              <a:t>……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27730"/>
            <a:ext cx="8274050" cy="237363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背景</a:t>
            </a:r>
            <a:r>
              <a:rPr lang="zh-CN" altLang="en-US" dirty="0">
                <a:sym typeface="+mn-ea"/>
              </a:rPr>
              <a:t>图像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如何对背景图片做一下设置？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根据指定要求进行平铺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在指定位置出现</a:t>
            </a:r>
            <a:endParaRPr lang="zh-CN" altLang="en-US" dirty="0" smtClean="0">
              <a:sym typeface="+mn-ea"/>
            </a:endParaRPr>
          </a:p>
          <a:p>
            <a:pPr lvl="1"/>
            <a:endParaRPr lang="en-US" altLang="zh-CN" sz="2055" dirty="0">
              <a:ea typeface="微软雅黑" panose="020B0503020204020204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62" y="1332854"/>
            <a:ext cx="3347498" cy="384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背景</a:t>
            </a:r>
            <a:r>
              <a:rPr lang="zh-CN" altLang="en-US" dirty="0">
                <a:sym typeface="+mn-ea"/>
              </a:rPr>
              <a:t>图像重复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altLang="zh-CN" dirty="0">
                <a:sym typeface="+mn-ea"/>
              </a:rPr>
              <a:t>background-repeat</a:t>
            </a:r>
            <a:endParaRPr lang="zh-CN" altLang="en-US" dirty="0">
              <a:sym typeface="+mn-ea"/>
            </a:endParaRPr>
          </a:p>
          <a:p>
            <a:pPr lvl="1"/>
            <a:endParaRPr lang="en-US" altLang="zh-CN" sz="2055" dirty="0"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2709" y="1561440"/>
            <a:ext cx="9112135" cy="158496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body{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 background-image: url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(image/bg.jpg);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background-repeat:repeat-x;</a:t>
            </a:r>
            <a:endParaRPr lang="en-US" altLang="zh-CN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35" y="2884170"/>
            <a:ext cx="6618605" cy="338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demo5-11.html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背景</a:t>
            </a:r>
            <a:r>
              <a:rPr lang="zh-CN" altLang="en-US" dirty="0">
                <a:sym typeface="+mn-ea"/>
              </a:rPr>
              <a:t>图像重复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可选的属性值：</a:t>
            </a:r>
            <a:endParaRPr lang="zh-CN" altLang="en-US" dirty="0">
              <a:sym typeface="+mn-ea"/>
            </a:endParaRPr>
          </a:p>
          <a:p>
            <a:pPr lvl="1"/>
            <a:endParaRPr lang="en-US" altLang="zh-CN" sz="2055" dirty="0">
              <a:ea typeface="微软雅黑" panose="020B050302020402020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71"/>
          <a:stretch>
            <a:fillRect/>
          </a:stretch>
        </p:blipFill>
        <p:spPr bwMode="auto">
          <a:xfrm>
            <a:off x="633730" y="1693545"/>
            <a:ext cx="10986135" cy="397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背景</a:t>
            </a:r>
            <a:r>
              <a:rPr lang="zh-CN" altLang="en-US" dirty="0">
                <a:sym typeface="+mn-ea"/>
              </a:rPr>
              <a:t>图像定位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altLang="zh-CN" dirty="0">
                <a:sym typeface="+mn-ea"/>
              </a:rPr>
              <a:t>background-position</a:t>
            </a:r>
            <a:endParaRPr lang="zh-CN" altLang="en-US" dirty="0">
              <a:sym typeface="+mn-ea"/>
            </a:endParaRPr>
          </a:p>
          <a:p>
            <a:pPr lvl="1"/>
            <a:endParaRPr lang="en-US" altLang="zh-CN" sz="2055" dirty="0">
              <a:ea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2709" y="1561440"/>
            <a:ext cx="9112135" cy="269303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body{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background-image: url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(image/bg.jpg);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background-repeat:no-repeat;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background-position:center;</a:t>
            </a:r>
            <a:endParaRPr lang="en-US" altLang="zh-CN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height: </a:t>
            </a:r>
            <a:r>
              <a:rPr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border: 1px solid coral;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46" y="1663774"/>
            <a:ext cx="60198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demo5-11.html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背景</a:t>
            </a:r>
            <a:r>
              <a:rPr lang="zh-CN" altLang="en-US" dirty="0">
                <a:sym typeface="+mn-ea"/>
              </a:rPr>
              <a:t>图像定位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关键字：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如果仅规定了一个关键词，那么第二个值将是 </a:t>
            </a:r>
            <a:r>
              <a:rPr altLang="zh-CN" dirty="0">
                <a:sym typeface="+mn-ea"/>
              </a:rPr>
              <a:t>"center"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lvl="1"/>
            <a:endParaRPr lang="en-US" altLang="zh-CN" sz="2055" dirty="0">
              <a:ea typeface="微软雅黑" panose="020B050302020402020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6" r="39149"/>
          <a:stretch>
            <a:fillRect/>
          </a:stretch>
        </p:blipFill>
        <p:spPr bwMode="auto">
          <a:xfrm>
            <a:off x="1828165" y="1787525"/>
            <a:ext cx="8552815" cy="326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背景</a:t>
            </a:r>
            <a:r>
              <a:rPr lang="zh-CN" altLang="en-US" dirty="0">
                <a:sym typeface="+mn-ea"/>
              </a:rPr>
              <a:t>图像定位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altLang="zh-CN" sz="2400" dirty="0">
                <a:sym typeface="+mn-ea"/>
              </a:rPr>
              <a:t>body{</a:t>
            </a:r>
            <a:endParaRPr lang="en-US" altLang="zh-CN" sz="2400" dirty="0"/>
          </a:p>
          <a:p>
            <a:pPr marL="0" indent="0">
              <a:buNone/>
            </a:pPr>
            <a:r>
              <a:rPr altLang="zh-CN" sz="2400" dirty="0">
                <a:sym typeface="+mn-ea"/>
              </a:rPr>
              <a:t>        background-image: url</a:t>
            </a:r>
            <a:r>
              <a:rPr altLang="zh-CN" sz="2400" dirty="0">
                <a:solidFill>
                  <a:srgbClr val="C00000"/>
                </a:solidFill>
                <a:sym typeface="+mn-ea"/>
              </a:rPr>
              <a:t> </a:t>
            </a:r>
            <a:r>
              <a:rPr altLang="zh-CN" sz="2400" dirty="0">
                <a:sym typeface="+mn-ea"/>
              </a:rPr>
              <a:t>(image/bg.jpg);</a:t>
            </a:r>
            <a:endParaRPr lang="en-US" altLang="zh-CN" sz="2400" dirty="0"/>
          </a:p>
          <a:p>
            <a:pPr marL="0" indent="0">
              <a:buNone/>
            </a:pPr>
            <a:r>
              <a:rPr altLang="zh-CN" sz="2400" dirty="0">
                <a:sym typeface="+mn-ea"/>
              </a:rPr>
              <a:t>        background-repeat:no-repeat;</a:t>
            </a:r>
            <a:endParaRPr lang="en-US" altLang="zh-CN" sz="2400" dirty="0"/>
          </a:p>
          <a:p>
            <a:pPr marL="0" indent="0">
              <a:buNone/>
            </a:pPr>
            <a:r>
              <a:rPr altLang="zh-CN" sz="2400" dirty="0">
                <a:sym typeface="+mn-ea"/>
              </a:rPr>
              <a:t>        </a:t>
            </a:r>
            <a:r>
              <a:rPr altLang="zh-CN" sz="2400" dirty="0">
                <a:solidFill>
                  <a:srgbClr val="C00000"/>
                </a:solidFill>
                <a:sym typeface="+mn-ea"/>
              </a:rPr>
              <a:t>background-position:50% 50%;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altLang="zh-CN" sz="2400" dirty="0">
                <a:sym typeface="+mn-ea"/>
              </a:rPr>
              <a:t>        </a:t>
            </a:r>
            <a:r>
              <a:rPr altLang="zh-CN" sz="2400" dirty="0" smtClean="0">
                <a:sym typeface="+mn-ea"/>
              </a:rPr>
              <a:t>height:400px;</a:t>
            </a:r>
            <a:endParaRPr lang="en-US" altLang="zh-CN" sz="2400" dirty="0" smtClean="0"/>
          </a:p>
          <a:p>
            <a:pPr marL="0" indent="0">
              <a:buNone/>
            </a:pPr>
            <a:r>
              <a:rPr altLang="zh-CN" sz="2400" dirty="0">
                <a:sym typeface="+mn-ea"/>
              </a:rPr>
              <a:t> </a:t>
            </a:r>
            <a:r>
              <a:rPr altLang="zh-CN" sz="2400" dirty="0" smtClean="0">
                <a:sym typeface="+mn-ea"/>
              </a:rPr>
              <a:t>       border</a:t>
            </a:r>
            <a:r>
              <a:rPr altLang="zh-CN" sz="2400" dirty="0">
                <a:sym typeface="+mn-ea"/>
              </a:rPr>
              <a:t>: 1px solid coral;</a:t>
            </a:r>
            <a:endParaRPr lang="en-US" altLang="zh-CN" sz="2400" dirty="0"/>
          </a:p>
          <a:p>
            <a:pPr marL="0" indent="0">
              <a:buNone/>
            </a:pPr>
            <a:r>
              <a:rPr altLang="zh-CN" sz="2400" dirty="0">
                <a:sym typeface="+mn-ea"/>
              </a:rPr>
              <a:t>}</a:t>
            </a:r>
            <a:endParaRPr lang="en-US" altLang="zh-CN" sz="2055" dirty="0"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09814" y="2900205"/>
            <a:ext cx="3147424" cy="494587"/>
            <a:chOff x="4754580" y="3280442"/>
            <a:chExt cx="2360876" cy="494472"/>
          </a:xfrm>
        </p:grpSpPr>
        <p:sp>
          <p:nvSpPr>
            <p:cNvPr id="10" name="矩形 9"/>
            <p:cNvSpPr/>
            <p:nvPr/>
          </p:nvSpPr>
          <p:spPr>
            <a:xfrm>
              <a:off x="4754580" y="3280442"/>
              <a:ext cx="1230790" cy="461538"/>
            </a:xfrm>
            <a:prstGeom prst="rect">
              <a:avLst/>
            </a:prstGeom>
            <a:noFill/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6053489" y="3313356"/>
              <a:ext cx="1061967" cy="461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charset="-122"/>
                  <a:ea typeface="微软雅黑" panose="020B0503020204020204" charset="-122"/>
                </a:rPr>
                <a:t>百分数值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406" y="1613914"/>
            <a:ext cx="61341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demo5-11.html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背景</a:t>
            </a:r>
            <a:r>
              <a:rPr lang="zh-CN" altLang="en-US" dirty="0">
                <a:sym typeface="+mn-ea"/>
              </a:rPr>
              <a:t>图像定位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altLang="zh-CN" sz="2400" dirty="0">
                <a:sym typeface="+mn-ea"/>
              </a:rPr>
              <a:t>body{</a:t>
            </a:r>
            <a:endParaRPr lang="en-US" altLang="zh-CN" sz="2400" dirty="0"/>
          </a:p>
          <a:p>
            <a:pPr marL="0" indent="0">
              <a:buNone/>
            </a:pPr>
            <a:r>
              <a:rPr altLang="zh-CN" sz="2400" dirty="0">
                <a:sym typeface="+mn-ea"/>
              </a:rPr>
              <a:t>        background-image: url</a:t>
            </a:r>
            <a:r>
              <a:rPr altLang="zh-CN" sz="2400" dirty="0">
                <a:solidFill>
                  <a:srgbClr val="C00000"/>
                </a:solidFill>
                <a:sym typeface="+mn-ea"/>
              </a:rPr>
              <a:t> </a:t>
            </a:r>
            <a:r>
              <a:rPr altLang="zh-CN" sz="2400" dirty="0">
                <a:sym typeface="+mn-ea"/>
              </a:rPr>
              <a:t>(image/bg.jpg);</a:t>
            </a:r>
            <a:endParaRPr lang="en-US" altLang="zh-CN" sz="2400" dirty="0"/>
          </a:p>
          <a:p>
            <a:pPr marL="0" indent="0">
              <a:buNone/>
            </a:pPr>
            <a:r>
              <a:rPr altLang="zh-CN" sz="2400" dirty="0">
                <a:sym typeface="+mn-ea"/>
              </a:rPr>
              <a:t>        background-repeat:no-repeat;</a:t>
            </a:r>
            <a:endParaRPr lang="en-US" altLang="zh-CN" sz="2400" dirty="0"/>
          </a:p>
          <a:p>
            <a:pPr marL="0" indent="0">
              <a:buNone/>
            </a:pPr>
            <a:r>
              <a:rPr altLang="zh-CN" sz="2400" dirty="0">
                <a:sym typeface="+mn-ea"/>
              </a:rPr>
              <a:t>        </a:t>
            </a:r>
            <a:r>
              <a:rPr altLang="zh-CN" sz="2400" dirty="0">
                <a:solidFill>
                  <a:srgbClr val="C00000"/>
                </a:solidFill>
                <a:sym typeface="+mn-ea"/>
              </a:rPr>
              <a:t>background-position:50px 100px;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altLang="zh-CN" sz="2400" dirty="0">
                <a:solidFill>
                  <a:srgbClr val="C00000"/>
                </a:solidFill>
                <a:sym typeface="+mn-ea"/>
              </a:rPr>
              <a:t>        </a:t>
            </a:r>
            <a:r>
              <a:rPr altLang="zh-CN" sz="2400" dirty="0" smtClean="0">
                <a:sym typeface="+mn-ea"/>
              </a:rPr>
              <a:t>height:400px;</a:t>
            </a:r>
            <a:endParaRPr lang="en-US" altLang="zh-CN" sz="2400" dirty="0" smtClean="0"/>
          </a:p>
          <a:p>
            <a:pPr marL="0" indent="0">
              <a:buNone/>
            </a:pPr>
            <a:r>
              <a:rPr altLang="zh-CN" sz="2400" dirty="0">
                <a:sym typeface="+mn-ea"/>
              </a:rPr>
              <a:t> </a:t>
            </a:r>
            <a:r>
              <a:rPr altLang="zh-CN" sz="2400" dirty="0" smtClean="0">
                <a:sym typeface="+mn-ea"/>
              </a:rPr>
              <a:t>       border</a:t>
            </a:r>
            <a:r>
              <a:rPr altLang="zh-CN" sz="2400" dirty="0">
                <a:sym typeface="+mn-ea"/>
              </a:rPr>
              <a:t>: 1px solid coral;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altLang="zh-CN" sz="2400" dirty="0">
                <a:sym typeface="+mn-ea"/>
              </a:rPr>
              <a:t>}</a:t>
            </a:r>
            <a:endParaRPr lang="en-US" altLang="zh-CN" sz="2055" dirty="0"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86016" y="2856927"/>
            <a:ext cx="3012208" cy="460375"/>
            <a:chOff x="4754580" y="3237174"/>
            <a:chExt cx="2259450" cy="460268"/>
          </a:xfrm>
        </p:grpSpPr>
        <p:sp>
          <p:nvSpPr>
            <p:cNvPr id="10" name="矩形 9"/>
            <p:cNvSpPr/>
            <p:nvPr/>
          </p:nvSpPr>
          <p:spPr>
            <a:xfrm>
              <a:off x="4754580" y="3280442"/>
              <a:ext cx="1361300" cy="409480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srgbClr val="7030A0"/>
                </a:solidFill>
              </a:endParaRPr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6190963" y="3237174"/>
              <a:ext cx="823067" cy="460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dirty="0">
                  <a:solidFill>
                    <a:srgbClr val="7030A0"/>
                  </a:solidFill>
                  <a:latin typeface="微软雅黑" panose="020B0503020204020204" charset="-122"/>
                  <a:ea typeface="微软雅黑" panose="020B0503020204020204" charset="-122"/>
                </a:rPr>
                <a:t>长度值</a:t>
              </a:r>
              <a:endParaRPr lang="zh-CN" altLang="en-US" sz="24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206" y="1485742"/>
            <a:ext cx="61245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demo5-11.html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背景综合属性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altLang="zh-CN" dirty="0">
                <a:sym typeface="+mn-ea"/>
              </a:rPr>
              <a:t>background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lvl="1"/>
            <a:endParaRPr lang="en-US" altLang="zh-CN" sz="2055" dirty="0">
              <a:ea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3025" y="1561465"/>
            <a:ext cx="10026650" cy="195453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body</a:t>
            </a:r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background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#00ff00 url(image/bg.jpg) no-repeat </a:t>
            </a:r>
            <a:r>
              <a:rPr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center ;</a:t>
            </a:r>
            <a:endParaRPr lang="en-US" altLang="zh-CN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height:400px ;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border: 1px solid coral ;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}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615" y="2820035"/>
            <a:ext cx="4197985" cy="290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demo5-11.html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2" y="0"/>
            <a:ext cx="3611091" cy="6859588"/>
          </a:xfrm>
          <a:prstGeom prst="rect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3" name="文本框 5"/>
          <p:cNvSpPr txBox="1"/>
          <p:nvPr/>
        </p:nvSpPr>
        <p:spPr>
          <a:xfrm>
            <a:off x="978535" y="1532358"/>
            <a:ext cx="1595270" cy="3618566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en-US" sz="5700" b="1">
                <a:solidFill>
                  <a:schemeClr val="bg1"/>
                </a:solidFill>
                <a:latin typeface="微软雅黑" panose="020B0503020204020204" charset="-122"/>
              </a:rPr>
              <a:t>本节内容</a:t>
            </a:r>
            <a:endParaRPr lang="en-US" sz="5700" b="1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grpSp>
        <p:nvGrpSpPr>
          <p:cNvPr id="4" name="组合 22"/>
          <p:cNvGrpSpPr/>
          <p:nvPr/>
        </p:nvGrpSpPr>
        <p:grpSpPr>
          <a:xfrm>
            <a:off x="2506702" y="2762899"/>
            <a:ext cx="465293" cy="469990"/>
            <a:chOff x="2099841" y="1975503"/>
            <a:chExt cx="823123" cy="831130"/>
          </a:xfrm>
          <a:solidFill>
            <a:schemeClr val="bg1"/>
          </a:solidFill>
        </p:grpSpPr>
        <p:sp>
          <p:nvSpPr>
            <p:cNvPr id="5" name="等腰三角形 23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6" name="等腰三角形 24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7" name="等腰三角形 25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字体常用样式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文本常用样式</a:t>
            </a:r>
            <a:endParaRPr 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2" name="文本框 20"/>
          <p:cNvSpPr txBox="1"/>
          <p:nvPr/>
        </p:nvSpPr>
        <p:spPr>
          <a:xfrm>
            <a:off x="5222240" y="2896235"/>
            <a:ext cx="492760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超链接的样式设置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4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背景的样式设置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列表常用样式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列表类样式修饰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lang="zh-CN" altLang="en-US" dirty="0" err="1">
                <a:sym typeface="+mn-ea"/>
              </a:rPr>
              <a:t>列表标志类型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 err="1">
                <a:sym typeface="+mn-ea"/>
              </a:rPr>
              <a:t>列表标志图像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 err="1">
                <a:sym typeface="+mn-ea"/>
              </a:rPr>
              <a:t>列表标志位置</a:t>
            </a:r>
            <a:endParaRPr lang="zh-CN" altLang="en-US" dirty="0" smtClean="0">
              <a:sym typeface="+mn-ea"/>
            </a:endParaRPr>
          </a:p>
          <a:p>
            <a:pPr lvl="1"/>
            <a:endParaRPr lang="en-US" altLang="zh-CN" sz="2055" dirty="0"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sz="3600" err="1">
                <a:ea typeface="微软雅黑" panose="020B0503020204020204" charset="-122"/>
              </a:rPr>
              <a:t>字体</a:t>
            </a:r>
            <a:r>
              <a:rPr lang="zh-CN" altLang="en-US" sz="3600">
                <a:ea typeface="微软雅黑" panose="020B0503020204020204" charset="-122"/>
              </a:rPr>
              <a:t>常用样式</a:t>
            </a:r>
            <a:endParaRPr 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94" y="857537"/>
            <a:ext cx="11106645" cy="4875092"/>
          </a:xfrm>
        </p:spPr>
        <p:txBody>
          <a:bodyPr/>
          <a:lstStyle/>
          <a:p>
            <a:r>
              <a:rPr lang="zh-CN" altLang="en-US" sz="2800" dirty="0">
                <a:ea typeface="微软雅黑" panose="020B0503020204020204" charset="-122"/>
              </a:rPr>
              <a:t>关于字体的常用属性</a:t>
            </a:r>
            <a:endParaRPr lang="zh-CN" altLang="en-US" sz="2800" dirty="0">
              <a:ea typeface="微软雅黑" panose="020B0503020204020204" charset="-122"/>
            </a:endParaRPr>
          </a:p>
          <a:p>
            <a:pPr lvl="1"/>
            <a:r>
              <a:rPr lang="en-US" sz="2400" dirty="0" err="1">
                <a:ea typeface="微软雅黑" panose="020B0503020204020204" charset="-122"/>
              </a:rPr>
              <a:t>字体系列</a:t>
            </a:r>
            <a:r>
              <a:rPr lang="zh-CN" altLang="en-US" sz="2400" dirty="0">
                <a:ea typeface="微软雅黑" panose="020B0503020204020204" charset="-122"/>
              </a:rPr>
              <a:t>：</a:t>
            </a:r>
            <a:r>
              <a:rPr lang="en-US" sz="2400" dirty="0">
                <a:ea typeface="微软雅黑" panose="020B0503020204020204" charset="-122"/>
              </a:rPr>
              <a:t>font-family</a:t>
            </a:r>
            <a:endParaRPr lang="en-US" sz="2400" dirty="0">
              <a:ea typeface="微软雅黑" panose="020B0503020204020204" charset="-122"/>
            </a:endParaRPr>
          </a:p>
          <a:p>
            <a:pPr lvl="1"/>
            <a:r>
              <a:rPr lang="en-US" sz="2400" dirty="0" err="1">
                <a:ea typeface="微软雅黑" panose="020B0503020204020204" charset="-122"/>
              </a:rPr>
              <a:t>字体大小</a:t>
            </a:r>
            <a:r>
              <a:rPr lang="zh-CN" altLang="en-US" sz="2400" dirty="0">
                <a:ea typeface="微软雅黑" panose="020B0503020204020204" charset="-122"/>
              </a:rPr>
              <a:t>：</a:t>
            </a:r>
            <a:r>
              <a:rPr lang="en-US" altLang="zh-CN" sz="2400" dirty="0">
                <a:ea typeface="微软雅黑" panose="020B0503020204020204" charset="-122"/>
              </a:rPr>
              <a:t>font-size</a:t>
            </a:r>
            <a:endParaRPr lang="en-US" altLang="zh-CN" sz="2400" dirty="0">
              <a:ea typeface="微软雅黑" panose="020B0503020204020204" charset="-122"/>
            </a:endParaRPr>
          </a:p>
          <a:p>
            <a:pPr lvl="1"/>
            <a:r>
              <a:rPr lang="en-US" altLang="zh-CN" sz="2400" dirty="0" err="1">
                <a:ea typeface="微软雅黑" panose="020B0503020204020204" charset="-122"/>
              </a:rPr>
              <a:t>字体风格</a:t>
            </a:r>
            <a:r>
              <a:rPr lang="zh-CN" altLang="en-US" sz="2400" dirty="0">
                <a:ea typeface="微软雅黑" panose="020B0503020204020204" charset="-122"/>
              </a:rPr>
              <a:t>：</a:t>
            </a:r>
            <a:r>
              <a:rPr lang="en-US" altLang="zh-CN" sz="2400" dirty="0">
                <a:ea typeface="微软雅黑" panose="020B0503020204020204" charset="-122"/>
              </a:rPr>
              <a:t>font-style</a:t>
            </a:r>
            <a:endParaRPr lang="zh-CN" altLang="en-US" sz="2400" dirty="0">
              <a:ea typeface="微软雅黑" panose="020B0503020204020204" charset="-122"/>
            </a:endParaRPr>
          </a:p>
          <a:p>
            <a:pPr lvl="1"/>
            <a:r>
              <a:rPr lang="en-US" altLang="zh-CN" sz="2400" dirty="0" err="1">
                <a:ea typeface="微软雅黑" panose="020B0503020204020204" charset="-122"/>
              </a:rPr>
              <a:t>字体加粗</a:t>
            </a:r>
            <a:r>
              <a:rPr lang="zh-CN" altLang="en-US" sz="2400" dirty="0">
                <a:ea typeface="微软雅黑" panose="020B0503020204020204" charset="-122"/>
              </a:rPr>
              <a:t>：</a:t>
            </a:r>
            <a:r>
              <a:rPr lang="en-US" altLang="zh-CN" sz="2400" dirty="0">
                <a:ea typeface="微软雅黑" panose="020B0503020204020204" charset="-122"/>
              </a:rPr>
              <a:t>font-weight</a:t>
            </a:r>
            <a:endParaRPr lang="en-US" altLang="zh-CN" sz="2400" dirty="0">
              <a:ea typeface="微软雅黑" panose="020B0503020204020204" charset="-122"/>
            </a:endParaRPr>
          </a:p>
          <a:p>
            <a:pPr lvl="1"/>
            <a:endParaRPr lang="en-US" sz="2400" dirty="0"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列表标志类型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altLang="zh-CN" dirty="0">
                <a:sym typeface="+mn-ea"/>
              </a:rPr>
              <a:t>list-style-type</a:t>
            </a:r>
            <a:endParaRPr altLang="zh-CN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list-style-type:square;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无序列表可选标志类型：</a:t>
            </a:r>
            <a:endParaRPr lang="en-US" altLang="zh-CN" dirty="0">
              <a:ea typeface="微软雅黑" panose="020B050302020402020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32"/>
          <a:stretch>
            <a:fillRect/>
          </a:stretch>
        </p:blipFill>
        <p:spPr bwMode="auto">
          <a:xfrm>
            <a:off x="1599565" y="2701925"/>
            <a:ext cx="8164195" cy="353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demo5-12.html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40" y="857885"/>
            <a:ext cx="2837815" cy="179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列表标志类型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altLang="zh-CN" dirty="0">
                <a:sym typeface="+mn-ea"/>
              </a:rPr>
              <a:t>list-style-type</a:t>
            </a:r>
            <a:endParaRPr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有序列表可选标志类型：</a:t>
            </a:r>
            <a:endParaRPr lang="en-US" altLang="zh-CN" dirty="0">
              <a:ea typeface="微软雅黑" panose="020B0503020204020204" charset="-122"/>
            </a:endParaRPr>
          </a:p>
        </p:txBody>
      </p:sp>
      <p:pic>
        <p:nvPicPr>
          <p:cNvPr id="6" name="Picture 2" descr="C:\Users\hl\Desktop\QQ截图2017122514560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43"/>
          <a:stretch>
            <a:fillRect/>
          </a:stretch>
        </p:blipFill>
        <p:spPr bwMode="auto">
          <a:xfrm>
            <a:off x="608965" y="2316480"/>
            <a:ext cx="11163300" cy="37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demo5-12.html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列表标志位置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altLang="zh-CN" dirty="0">
                <a:sym typeface="+mn-ea"/>
              </a:rPr>
              <a:t>list-style-position</a:t>
            </a:r>
            <a:endParaRPr altLang="zh-CN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list-style-position: outside;</a:t>
            </a:r>
            <a:endParaRPr altLang="zh-CN" dirty="0">
              <a:sym typeface="+mn-ea"/>
            </a:endParaRPr>
          </a:p>
          <a:p>
            <a:pPr lvl="1"/>
            <a:endParaRPr lang="zh-CN" altLang="zh-CN" dirty="0">
              <a:sym typeface="+mn-ea"/>
            </a:endParaRPr>
          </a:p>
          <a:p>
            <a:pPr lvl="1"/>
            <a:endParaRPr lang="zh-CN" altLang="zh-CN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list-style-position: inside;</a:t>
            </a:r>
            <a:endParaRPr lang="en-US" altLang="zh-CN" dirty="0"/>
          </a:p>
          <a:p>
            <a:pPr lvl="1"/>
            <a:endParaRPr lang="en-US" altLang="zh-CN" dirty="0">
              <a:ea typeface="微软雅黑" panose="020B0503020204020204" charset="-122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35" y="756285"/>
            <a:ext cx="5091430" cy="25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35" y="3407410"/>
            <a:ext cx="4993005" cy="263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demo5-12.html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列表标志图像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altLang="zh-CN" dirty="0">
                <a:sym typeface="+mn-ea"/>
              </a:rPr>
              <a:t>list-style-image</a:t>
            </a:r>
            <a:endParaRPr altLang="zh-CN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 </a:t>
            </a:r>
            <a:r>
              <a:rPr altLang="zh-CN" dirty="0" err="1" smtClean="0">
                <a:sym typeface="+mn-ea"/>
              </a:rPr>
              <a:t>list-style-image:url</a:t>
            </a:r>
            <a:r>
              <a:rPr altLang="zh-CN" dirty="0" smtClean="0">
                <a:sym typeface="+mn-ea"/>
              </a:rPr>
              <a:t>(image/arrow2.png);</a:t>
            </a:r>
            <a:endParaRPr altLang="zh-CN" dirty="0">
              <a:sym typeface="+mn-ea"/>
            </a:endParaRPr>
          </a:p>
          <a:p>
            <a:pPr lvl="1"/>
            <a:endParaRPr lang="zh-CN" altLang="zh-CN" dirty="0">
              <a:sym typeface="+mn-ea"/>
            </a:endParaRPr>
          </a:p>
          <a:p>
            <a:pPr lvl="1"/>
            <a:endParaRPr lang="zh-CN" altLang="zh-CN" dirty="0">
              <a:sym typeface="+mn-ea"/>
            </a:endParaRPr>
          </a:p>
          <a:p>
            <a:pPr lvl="1"/>
            <a:endParaRPr lang="en-US" altLang="zh-CN" dirty="0">
              <a:ea typeface="微软雅黑" panose="020B050302020402020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045" y="2737485"/>
            <a:ext cx="4829175" cy="218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demo5-12.html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列表综合设置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altLang="zh-CN" dirty="0">
                <a:sym typeface="+mn-ea"/>
              </a:rPr>
              <a:t>list-style</a:t>
            </a:r>
            <a:endParaRPr altLang="zh-CN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 list-style: </a:t>
            </a:r>
            <a:r>
              <a:rPr altLang="zh-CN" dirty="0" err="1">
                <a:sym typeface="+mn-ea"/>
              </a:rPr>
              <a:t>url</a:t>
            </a:r>
            <a:r>
              <a:rPr altLang="zh-CN" dirty="0">
                <a:sym typeface="+mn-ea"/>
              </a:rPr>
              <a:t>(image/arrow2.png) inside circle;</a:t>
            </a:r>
            <a:endParaRPr altLang="zh-CN" dirty="0">
              <a:sym typeface="+mn-ea"/>
            </a:endParaRPr>
          </a:p>
          <a:p>
            <a:pPr lvl="1"/>
            <a:endParaRPr lang="zh-CN" altLang="zh-CN" dirty="0">
              <a:sym typeface="+mn-ea"/>
            </a:endParaRPr>
          </a:p>
          <a:p>
            <a:pPr lvl="1"/>
            <a:endParaRPr lang="zh-CN" altLang="zh-CN" dirty="0">
              <a:sym typeface="+mn-ea"/>
            </a:endParaRPr>
          </a:p>
          <a:p>
            <a:pPr lvl="1"/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demo5-12.html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045" y="2737485"/>
            <a:ext cx="4829175" cy="218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>
                <a:ea typeface="微软雅黑" panose="020B0503020204020204" charset="-122"/>
              </a:rPr>
              <a:t>本节小结</a:t>
            </a:r>
            <a:endParaRPr lang="en-US">
              <a:ea typeface="微软雅黑" panose="020B050302020402020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44475" y="1371600"/>
          <a:ext cx="11700510" cy="4312285"/>
        </p:xfrm>
        <a:graphic>
          <a:graphicData uri="http://schemas.openxmlformats.org/drawingml/2006/table">
            <a:tbl>
              <a:tblPr firstRow="1" bandRow="1"/>
              <a:tblGrid>
                <a:gridCol w="1823720"/>
                <a:gridCol w="2348230"/>
                <a:gridCol w="1655445"/>
                <a:gridCol w="3085465"/>
                <a:gridCol w="2787650"/>
              </a:tblGrid>
              <a:tr h="599440"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字体修饰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文本修饰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超链接修饰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背景修饰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列表修饰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</a:tr>
              <a:tr h="823151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charset="-122"/>
                          <a:ea typeface="微软雅黑" panose="020B0503020204020204" charset="-122"/>
                        </a:rPr>
                        <a:t>font-family</a:t>
                      </a:r>
                      <a:endParaRPr lang="en-US" altLang="zh-CN" sz="2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charset="-122"/>
                          <a:ea typeface="微软雅黑" panose="020B0503020204020204" charset="-122"/>
                        </a:rPr>
                        <a:t>text-indent</a:t>
                      </a:r>
                      <a:endParaRPr lang="en-US" altLang="zh-CN" sz="2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charset="-122"/>
                          <a:ea typeface="微软雅黑" panose="020B0503020204020204" charset="-122"/>
                        </a:rPr>
                        <a:t>a:link</a:t>
                      </a:r>
                      <a:endParaRPr lang="en-US" altLang="zh-CN" sz="2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background-color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list-style-type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</a:tr>
              <a:tr h="823595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charset="-122"/>
                          <a:ea typeface="微软雅黑" panose="020B0503020204020204" charset="-122"/>
                        </a:rPr>
                        <a:t>font-size</a:t>
                      </a:r>
                      <a:endParaRPr lang="en-US" altLang="zh-CN" sz="2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text-align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charset="-122"/>
                          <a:ea typeface="微软雅黑" panose="020B0503020204020204" charset="-122"/>
                        </a:rPr>
                        <a:t>a:visited</a:t>
                      </a:r>
                      <a:endParaRPr lang="en-US" altLang="zh-CN" sz="2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background-image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list-style-image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</a:tr>
              <a:tr h="823151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charset="-122"/>
                          <a:ea typeface="微软雅黑" panose="020B0503020204020204" charset="-122"/>
                        </a:rPr>
                        <a:t>font-weight</a:t>
                      </a:r>
                      <a:endParaRPr lang="en-US" altLang="zh-CN" sz="2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color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a:hover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background-repeat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list-style-position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</a:tr>
              <a:tr h="669925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charset="-122"/>
                          <a:ea typeface="微软雅黑" panose="020B0503020204020204" charset="-122"/>
                        </a:rPr>
                        <a:t>font-style</a:t>
                      </a:r>
                      <a:endParaRPr lang="en-US" altLang="zh-CN" sz="2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line-height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charset="-122"/>
                          <a:ea typeface="微软雅黑" panose="020B0503020204020204" charset="-122"/>
                        </a:rPr>
                        <a:t>a:active</a:t>
                      </a:r>
                      <a:endParaRPr lang="en-US" altLang="zh-CN" sz="2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background-position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list-style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</a:tr>
              <a:tr h="572770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charset="-122"/>
                          <a:ea typeface="微软雅黑" panose="020B0503020204020204" charset="-122"/>
                        </a:rPr>
                        <a:t>font</a:t>
                      </a:r>
                      <a:endParaRPr lang="en-US" altLang="zh-CN" sz="2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text-decoration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background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2" y="-8304598"/>
            <a:ext cx="12190415" cy="15214477"/>
            <a:chOff x="0" y="-8302676"/>
            <a:chExt cx="12192000" cy="15210955"/>
          </a:xfrm>
        </p:grpSpPr>
        <p:sp>
          <p:nvSpPr>
            <p:cNvPr id="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4" name="弦形 18"/>
            <p:cNvSpPr/>
            <p:nvPr/>
          </p:nvSpPr>
          <p:spPr>
            <a:xfrm rot="15840000">
              <a:off x="-884871" y="-7372269"/>
              <a:ext cx="13989621" cy="12128807"/>
            </a:xfrm>
            <a:prstGeom prst="chord">
              <a:avLst>
                <a:gd name="adj1" fmla="val 4600706"/>
                <a:gd name="adj2" fmla="val 18433831"/>
              </a:avLst>
            </a:prstGeom>
            <a:solidFill>
              <a:schemeClr val="bg1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等腰三角形 11"/>
          <p:cNvSpPr/>
          <p:nvPr/>
        </p:nvSpPr>
        <p:spPr>
          <a:xfrm rot="18000000" flipH="1">
            <a:off x="8262922" y="2786750"/>
            <a:ext cx="443627" cy="386031"/>
          </a:xfrm>
          <a:prstGeom prst="triangle">
            <a:avLst/>
          </a:prstGeom>
          <a:solidFill>
            <a:schemeClr val="bg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6" name="等腰三角形 13"/>
          <p:cNvSpPr/>
          <p:nvPr/>
        </p:nvSpPr>
        <p:spPr>
          <a:xfrm rot="19800000" flipH="1">
            <a:off x="4934881" y="1487713"/>
            <a:ext cx="443466" cy="38617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7" name="等腰三角形 14"/>
          <p:cNvSpPr/>
          <p:nvPr/>
        </p:nvSpPr>
        <p:spPr>
          <a:xfrm rot="18000000" flipH="1">
            <a:off x="3033557" y="6245077"/>
            <a:ext cx="443627" cy="386031"/>
          </a:xfrm>
          <a:prstGeom prst="triangle">
            <a:avLst/>
          </a:prstGeom>
          <a:solidFill>
            <a:schemeClr val="bg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8" name="等腰三角形 15"/>
          <p:cNvSpPr/>
          <p:nvPr/>
        </p:nvSpPr>
        <p:spPr>
          <a:xfrm rot="19800000" flipH="1">
            <a:off x="2248065" y="1046168"/>
            <a:ext cx="443466" cy="38617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9" name="等腰三角形 16"/>
          <p:cNvSpPr/>
          <p:nvPr/>
        </p:nvSpPr>
        <p:spPr>
          <a:xfrm rot="18000000" flipH="1">
            <a:off x="3589604" y="5172698"/>
            <a:ext cx="443627" cy="386031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0" name="等腰三角形 17"/>
          <p:cNvSpPr/>
          <p:nvPr/>
        </p:nvSpPr>
        <p:spPr>
          <a:xfrm rot="18000000" flipH="1">
            <a:off x="1358391" y="2498110"/>
            <a:ext cx="443627" cy="386031"/>
          </a:xfrm>
          <a:prstGeom prst="triangle">
            <a:avLst/>
          </a:prstGeom>
          <a:solidFill>
            <a:schemeClr val="bg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1" name="文本框 22"/>
          <p:cNvSpPr txBox="1"/>
          <p:nvPr/>
        </p:nvSpPr>
        <p:spPr>
          <a:xfrm>
            <a:off x="3623066" y="2861605"/>
            <a:ext cx="4854535" cy="1971961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pPr algn="ctr"/>
            <a:r>
              <a:rPr lang="en-US" sz="6400" b="1">
                <a:solidFill>
                  <a:srgbClr val="595E64"/>
                </a:solidFill>
                <a:latin typeface="微软雅黑" panose="020B0503020204020204" charset="-122"/>
              </a:rPr>
              <a:t>谢 谢</a:t>
            </a:r>
            <a:endParaRPr lang="en-US" sz="6400" b="1">
              <a:solidFill>
                <a:srgbClr val="595E64"/>
              </a:solidFill>
              <a:latin typeface="微软雅黑" panose="020B0503020204020204" charset="-122"/>
            </a:endParaRPr>
          </a:p>
          <a:p>
            <a:pPr algn="ctr"/>
            <a:r>
              <a:rPr lang="en-US" sz="5700" b="1">
                <a:solidFill>
                  <a:srgbClr val="595E64"/>
                </a:solidFill>
                <a:latin typeface="微软雅黑" panose="020B0503020204020204" charset="-122"/>
              </a:rPr>
              <a:t>Thank </a:t>
            </a:r>
            <a:r>
              <a:rPr lang="en-US" sz="5700" b="1">
                <a:solidFill>
                  <a:srgbClr val="FF0000"/>
                </a:solidFill>
                <a:latin typeface="微软雅黑" panose="020B0503020204020204" charset="-122"/>
              </a:rPr>
              <a:t>You</a:t>
            </a:r>
            <a:endParaRPr lang="en-US" sz="5700" b="1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grpSp>
        <p:nvGrpSpPr>
          <p:cNvPr id="12" name="组合 2"/>
          <p:cNvGrpSpPr/>
          <p:nvPr/>
        </p:nvGrpSpPr>
        <p:grpSpPr>
          <a:xfrm>
            <a:off x="1758338" y="3342170"/>
            <a:ext cx="1202566" cy="831322"/>
            <a:chOff x="1720243" y="1975503"/>
            <a:chExt cx="1202721" cy="831130"/>
          </a:xfrm>
        </p:grpSpPr>
        <p:sp>
          <p:nvSpPr>
            <p:cNvPr id="13" name="等腰三角形 6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14" name="等腰三角形 7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15" name="等腰三角形 8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16" name="等腰三角形 36"/>
            <p:cNvSpPr/>
            <p:nvPr/>
          </p:nvSpPr>
          <p:spPr>
            <a:xfrm rot="19800000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组合 25"/>
          <p:cNvGrpSpPr/>
          <p:nvPr/>
        </p:nvGrpSpPr>
        <p:grpSpPr>
          <a:xfrm flipH="1">
            <a:off x="9229508" y="3342170"/>
            <a:ext cx="1202566" cy="831322"/>
            <a:chOff x="1720243" y="1975503"/>
            <a:chExt cx="1202721" cy="831130"/>
          </a:xfrm>
        </p:grpSpPr>
        <p:sp>
          <p:nvSpPr>
            <p:cNvPr id="18" name="等腰三角形 27"/>
            <p:cNvSpPr/>
            <p:nvPr/>
          </p:nvSpPr>
          <p:spPr>
            <a:xfrm rot="19800000" flipH="1">
              <a:off x="2099841" y="1975503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19" name="等腰三角形 28"/>
            <p:cNvSpPr/>
            <p:nvPr/>
          </p:nvSpPr>
          <p:spPr>
            <a:xfrm rot="19800000" flipH="1">
              <a:off x="2099844" y="2420552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20" name="等腰三角形 29"/>
            <p:cNvSpPr/>
            <p:nvPr/>
          </p:nvSpPr>
          <p:spPr>
            <a:xfrm rot="19800000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21" name="等腰三角形 37"/>
            <p:cNvSpPr/>
            <p:nvPr/>
          </p:nvSpPr>
          <p:spPr>
            <a:xfrm rot="19800000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  <a:effectLst>
              <a:outerShdw>
                <a:srgbClr val="FFFFFF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2">
              <a:schemeClr val="accent1"/>
            </a:effectRef>
            <a:fontRef idx="minor">
              <a:srgbClr val="FFFFFF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等腰三角形 30"/>
          <p:cNvSpPr/>
          <p:nvPr/>
        </p:nvSpPr>
        <p:spPr>
          <a:xfrm rot="6300000" flipH="1">
            <a:off x="10681887" y="5146196"/>
            <a:ext cx="443627" cy="386031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等腰三角形 31"/>
          <p:cNvSpPr/>
          <p:nvPr/>
        </p:nvSpPr>
        <p:spPr>
          <a:xfrm rot="21240000" flipH="1">
            <a:off x="603829" y="5434765"/>
            <a:ext cx="443466" cy="38617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4" name="等腰三角形 32"/>
          <p:cNvSpPr/>
          <p:nvPr/>
        </p:nvSpPr>
        <p:spPr>
          <a:xfrm rot="1500000" flipH="1">
            <a:off x="1079963" y="5564314"/>
            <a:ext cx="443466" cy="38617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等腰三角形 33"/>
          <p:cNvSpPr/>
          <p:nvPr/>
        </p:nvSpPr>
        <p:spPr>
          <a:xfrm rot="20520000" flipH="1">
            <a:off x="1849579" y="6282537"/>
            <a:ext cx="443466" cy="38617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6" name="等腰三角形 34"/>
          <p:cNvSpPr/>
          <p:nvPr/>
        </p:nvSpPr>
        <p:spPr>
          <a:xfrm rot="20520000" flipH="1">
            <a:off x="9661196" y="6282537"/>
            <a:ext cx="443466" cy="38617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7" name="等腰三角形 35"/>
          <p:cNvSpPr/>
          <p:nvPr/>
        </p:nvSpPr>
        <p:spPr>
          <a:xfrm flipH="1">
            <a:off x="11329681" y="6169167"/>
            <a:ext cx="443466" cy="38617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>
                <a:sym typeface="+mn-ea"/>
              </a:rPr>
              <a:t>背景</a:t>
            </a:r>
            <a:r>
              <a:rPr lang="zh-CN" altLang="en-US" dirty="0">
                <a:sym typeface="+mn-ea"/>
              </a:rPr>
              <a:t>图像大小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11106785" cy="5876290"/>
          </a:xfrm>
        </p:spPr>
        <p:txBody>
          <a:bodyPr>
            <a:normAutofit/>
          </a:bodyPr>
          <a:lstStyle/>
          <a:p>
            <a:r>
              <a:rPr altLang="zh-CN" dirty="0">
                <a:sym typeface="+mn-ea"/>
              </a:rPr>
              <a:t>background-size</a:t>
            </a:r>
            <a:endParaRPr lang="zh-CN" altLang="en-US" dirty="0">
              <a:sym typeface="+mn-ea"/>
            </a:endParaRPr>
          </a:p>
          <a:p>
            <a:pPr lvl="1"/>
            <a:endParaRPr lang="en-US" altLang="zh-CN" sz="2055" dirty="0">
              <a:ea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2709" y="1561440"/>
            <a:ext cx="9112135" cy="269303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 marL="0" indent="0">
              <a:buNone/>
            </a:pPr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body{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background-image: url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(image/bg.jpg);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background-repeat:no-repeat;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background-size:800px </a:t>
            </a:r>
            <a:r>
              <a:rPr alt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400px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height:400px;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border</a:t>
            </a:r>
            <a:r>
              <a:rPr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 1px solid coral</a:t>
            </a:r>
            <a:r>
              <a:rPr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801" y="1700626"/>
            <a:ext cx="6672596" cy="277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demo5-11.html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微软雅黑" panose="020B0503020204020204" charset="-122"/>
              </a:rPr>
              <a:t>字体系列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93" y="838412"/>
            <a:ext cx="11653106" cy="4875092"/>
          </a:xfrm>
        </p:spPr>
        <p:txBody>
          <a:bodyPr>
            <a:normAutofit/>
          </a:bodyPr>
          <a:lstStyle/>
          <a:p>
            <a:r>
              <a:rPr altLang="zh-CN">
                <a:sym typeface="+mn-ea"/>
              </a:rPr>
              <a:t>font-family</a:t>
            </a:r>
            <a:endParaRPr altLang="zh-CN">
              <a:sym typeface="+mn-ea"/>
            </a:endParaRPr>
          </a:p>
          <a:p>
            <a:pPr lvl="1"/>
            <a:r>
              <a:rPr lang="zh-CN" altLang="en-US" sz="2400" dirty="0">
                <a:ea typeface="微软雅黑" panose="020B0503020204020204" charset="-122"/>
              </a:rPr>
              <a:t>设置一种字体</a:t>
            </a:r>
            <a:endParaRPr lang="zh-CN" altLang="en-US" sz="2400" dirty="0">
              <a:ea typeface="微软雅黑" panose="020B0503020204020204" charset="-122"/>
            </a:endParaRPr>
          </a:p>
          <a:p>
            <a:pPr lvl="2"/>
            <a:r>
              <a:rPr lang="en-US" altLang="zh-CN" sz="2200" dirty="0">
                <a:ea typeface="微软雅黑" panose="020B0503020204020204" charset="-122"/>
              </a:rPr>
              <a:t>font-family : '</a:t>
            </a:r>
            <a:r>
              <a:rPr lang="zh-CN" altLang="en-US" sz="2200" dirty="0">
                <a:ea typeface="微软雅黑" panose="020B0503020204020204" charset="-122"/>
              </a:rPr>
              <a:t>宋体</a:t>
            </a:r>
            <a:r>
              <a:rPr altLang="zh-CN" sz="2200" dirty="0">
                <a:ea typeface="微软雅黑" panose="020B0503020204020204" charset="-122"/>
              </a:rPr>
              <a:t>' ;</a:t>
            </a:r>
            <a:endParaRPr altLang="zh-CN" sz="2200" dirty="0">
              <a:ea typeface="微软雅黑" panose="020B0503020204020204" charset="-122"/>
            </a:endParaRPr>
          </a:p>
          <a:p>
            <a:pPr lvl="1"/>
            <a:r>
              <a:rPr lang="zh-CN" altLang="en-US" sz="2400" dirty="0">
                <a:ea typeface="微软雅黑" panose="020B0503020204020204" charset="-122"/>
              </a:rPr>
              <a:t>设置多种字体</a:t>
            </a:r>
            <a:endParaRPr lang="zh-CN" altLang="en-US" sz="2400" dirty="0">
              <a:ea typeface="微软雅黑" panose="020B0503020204020204" charset="-122"/>
            </a:endParaRPr>
          </a:p>
          <a:p>
            <a:pPr lvl="2"/>
            <a:r>
              <a:rPr lang="en-US" altLang="zh-CN" sz="2200" dirty="0">
                <a:ea typeface="微软雅黑" panose="020B0503020204020204" charset="-122"/>
              </a:rPr>
              <a:t>font-family : '</a:t>
            </a:r>
            <a:r>
              <a:rPr lang="zh-CN" altLang="en-US" sz="2200" dirty="0">
                <a:ea typeface="微软雅黑" panose="020B0503020204020204" charset="-122"/>
              </a:rPr>
              <a:t>宋体</a:t>
            </a:r>
            <a:r>
              <a:rPr altLang="zh-CN" sz="2200" dirty="0">
                <a:ea typeface="微软雅黑" panose="020B0503020204020204" charset="-122"/>
              </a:rPr>
              <a:t>'</a:t>
            </a:r>
            <a:r>
              <a:rPr lang="en-US" altLang="zh-CN" sz="2200" dirty="0">
                <a:ea typeface="微软雅黑" panose="020B0503020204020204" charset="-122"/>
              </a:rPr>
              <a:t>, '</a:t>
            </a:r>
            <a:r>
              <a:rPr lang="zh-CN" altLang="en-US" sz="2200" dirty="0">
                <a:ea typeface="微软雅黑" panose="020B0503020204020204" charset="-122"/>
              </a:rPr>
              <a:t>仿宋</a:t>
            </a:r>
            <a:r>
              <a:rPr altLang="zh-CN" sz="2200" dirty="0">
                <a:ea typeface="微软雅黑" panose="020B0503020204020204" charset="-122"/>
              </a:rPr>
              <a:t>', '</a:t>
            </a:r>
            <a:r>
              <a:rPr lang="en-US" altLang="zh-CN" sz="2200" dirty="0">
                <a:ea typeface="微软雅黑" panose="020B0503020204020204" charset="-122"/>
              </a:rPr>
              <a:t>Times New Roman' ;</a:t>
            </a:r>
            <a:endParaRPr lang="en-US" altLang="zh-CN" sz="2200" dirty="0">
              <a:ea typeface="微软雅黑" panose="020B050302020402020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ea typeface="微软雅黑" panose="020B0503020204020204" charset="-122"/>
              </a:rPr>
              <a:t>若用户系统里有宋体，用宋体，无宋体则用仿宋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charset="-122"/>
              </a:rPr>
              <a:t>……</a:t>
            </a:r>
            <a:endParaRPr lang="en-US" altLang="zh-CN" sz="2400" dirty="0">
              <a:solidFill>
                <a:srgbClr val="C00000"/>
              </a:solidFill>
              <a:ea typeface="微软雅黑" panose="020B0503020204020204" charset="-122"/>
            </a:endParaRPr>
          </a:p>
          <a:p>
            <a:r>
              <a:rPr lang="zh-CN" altLang="en-US" sz="2800" dirty="0">
                <a:ea typeface="微软雅黑" panose="020B0503020204020204" charset="-122"/>
              </a:rPr>
              <a:t>实战技巧</a:t>
            </a:r>
            <a:endParaRPr lang="zh-CN" altLang="en-US" sz="2800" dirty="0">
              <a:ea typeface="微软雅黑" panose="020B0503020204020204" charset="-122"/>
            </a:endParaRPr>
          </a:p>
          <a:p>
            <a:pPr lvl="1"/>
            <a:r>
              <a:rPr lang="en-US" altLang="zh-CN" sz="2400" dirty="0">
                <a:ea typeface="微软雅黑" panose="020B0503020204020204" charset="-122"/>
              </a:rPr>
              <a:t>font-family : 'Times New Roman' , Serif ;</a:t>
            </a:r>
            <a:endParaRPr lang="en-US" altLang="zh-CN" sz="2400" dirty="0"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demo5-1.html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微软雅黑" panose="020B0503020204020204" charset="-122"/>
              </a:rPr>
              <a:t>字体大小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93" y="838412"/>
            <a:ext cx="11653106" cy="4875092"/>
          </a:xfrm>
        </p:spPr>
        <p:txBody>
          <a:bodyPr>
            <a:normAutofit/>
          </a:bodyPr>
          <a:lstStyle/>
          <a:p>
            <a:r>
              <a:rPr altLang="zh-CN">
                <a:sym typeface="+mn-ea"/>
              </a:rPr>
              <a:t>font-size</a:t>
            </a:r>
            <a:endParaRPr altLang="zh-CN">
              <a:sym typeface="+mn-ea"/>
            </a:endParaRPr>
          </a:p>
          <a:p>
            <a:pPr lvl="1"/>
            <a:r>
              <a:rPr lang="zh-CN" altLang="en-US" sz="2400" dirty="0">
                <a:ea typeface="微软雅黑" panose="020B0503020204020204" charset="-122"/>
              </a:rPr>
              <a:t>设置字体</a:t>
            </a:r>
            <a:r>
              <a:rPr lang="zh-CN" altLang="en-US" dirty="0">
                <a:sym typeface="+mn-ea"/>
              </a:rPr>
              <a:t>大小为绝对值</a:t>
            </a:r>
            <a:endParaRPr lang="zh-CN" altLang="en-US" sz="2400" dirty="0">
              <a:ea typeface="微软雅黑" panose="020B0503020204020204" charset="-122"/>
            </a:endParaRPr>
          </a:p>
          <a:p>
            <a:pPr lvl="2"/>
            <a:r>
              <a:rPr altLang="zh-CN" dirty="0">
                <a:sym typeface="+mn-ea"/>
              </a:rPr>
              <a:t>font-size: </a:t>
            </a:r>
            <a:r>
              <a:rPr altLang="zh-CN" dirty="0" err="1">
                <a:sym typeface="+mn-ea"/>
              </a:rPr>
              <a:t>20px</a:t>
            </a:r>
            <a:r>
              <a:rPr altLang="zh-CN" dirty="0">
                <a:sym typeface="+mn-ea"/>
              </a:rPr>
              <a:t>;</a:t>
            </a:r>
            <a:endParaRPr altLang="zh-CN" sz="2200" dirty="0">
              <a:ea typeface="微软雅黑" panose="020B0503020204020204" charset="-122"/>
            </a:endParaRPr>
          </a:p>
          <a:p>
            <a:pPr lvl="1"/>
            <a:r>
              <a:rPr lang="zh-CN" altLang="en-US" sz="2400" dirty="0">
                <a:ea typeface="微软雅黑" panose="020B0503020204020204" charset="-122"/>
              </a:rPr>
              <a:t>设置字体</a:t>
            </a:r>
            <a:r>
              <a:rPr lang="zh-CN" altLang="en-US" dirty="0">
                <a:sym typeface="+mn-ea"/>
              </a:rPr>
              <a:t>大小为相对值</a:t>
            </a:r>
            <a:endParaRPr lang="zh-CN" altLang="en-US" sz="2400" dirty="0">
              <a:ea typeface="微软雅黑" panose="020B0503020204020204" charset="-122"/>
            </a:endParaRPr>
          </a:p>
          <a:p>
            <a:pPr lvl="2"/>
            <a:r>
              <a:rPr altLang="zh-CN" dirty="0">
                <a:sym typeface="+mn-ea"/>
              </a:rPr>
              <a:t>font-size: </a:t>
            </a:r>
            <a:r>
              <a:rPr altLang="zh-CN" dirty="0" err="1">
                <a:sym typeface="+mn-ea"/>
              </a:rPr>
              <a:t>2em</a:t>
            </a:r>
            <a:r>
              <a:rPr lang="zh-CN" altLang="en-US" dirty="0">
                <a:sym typeface="+mn-ea"/>
              </a:rPr>
              <a:t>；（或 </a:t>
            </a:r>
            <a:r>
              <a:rPr altLang="zh-CN" dirty="0" err="1">
                <a:sym typeface="+mn-ea"/>
              </a:rPr>
              <a:t>font-size : 200</a:t>
            </a:r>
            <a:r>
              <a:rPr altLang="zh-CN" dirty="0">
                <a:sym typeface="+mn-ea"/>
              </a:rPr>
              <a:t>%;</a:t>
            </a:r>
            <a:r>
              <a:rPr lang="zh-CN" altLang="en-US" dirty="0">
                <a:sym typeface="+mn-ea"/>
              </a:rPr>
              <a:t>）</a:t>
            </a:r>
            <a:endParaRPr lang="en-US" altLang="zh-CN" sz="2200" dirty="0"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相对于父元素来设置大小</a:t>
            </a:r>
            <a:endParaRPr lang="en-US" altLang="zh-CN" sz="2400" dirty="0">
              <a:solidFill>
                <a:srgbClr val="C00000"/>
              </a:solidFill>
              <a:ea typeface="微软雅黑" panose="020B0503020204020204" charset="-122"/>
            </a:endParaRPr>
          </a:p>
          <a:p>
            <a:r>
              <a:rPr lang="zh-CN" altLang="en-US" sz="2800" dirty="0">
                <a:ea typeface="微软雅黑" panose="020B0503020204020204" charset="-122"/>
              </a:rPr>
              <a:t>实战技巧</a:t>
            </a:r>
            <a:endParaRPr lang="zh-CN" altLang="en-US" sz="2800" dirty="0"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ym typeface="+mn-ea"/>
              </a:rPr>
              <a:t>若未规定字体大小，普通文本的默认大小是 </a:t>
            </a:r>
            <a:r>
              <a:rPr altLang="zh-CN" dirty="0">
                <a:sym typeface="+mn-ea"/>
              </a:rPr>
              <a:t>16 </a:t>
            </a:r>
            <a:r>
              <a:rPr lang="zh-CN" altLang="en-US" dirty="0">
                <a:sym typeface="+mn-ea"/>
              </a:rPr>
              <a:t>像素</a:t>
            </a:r>
            <a:endParaRPr lang="en-US" altLang="zh-CN" sz="2400" dirty="0"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demo5-2.html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微软雅黑" panose="020B0503020204020204" charset="-122"/>
              </a:rPr>
              <a:t>字体大小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8270240" cy="4874895"/>
          </a:xfrm>
        </p:spPr>
        <p:txBody>
          <a:bodyPr>
            <a:normAutofit/>
          </a:bodyPr>
          <a:lstStyle/>
          <a:p>
            <a:r>
              <a:rPr altLang="zh-CN">
                <a:sym typeface="+mn-ea"/>
              </a:rPr>
              <a:t>font-style</a:t>
            </a:r>
            <a:endParaRPr altLang="zh-CN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设置字体倾斜显示</a:t>
            </a:r>
            <a:endParaRPr lang="zh-CN" altLang="en-US" sz="2400" dirty="0">
              <a:ea typeface="微软雅黑" panose="020B0503020204020204" charset="-122"/>
            </a:endParaRPr>
          </a:p>
          <a:p>
            <a:pPr lvl="2"/>
            <a:r>
              <a:rPr altLang="zh-CN" dirty="0">
                <a:sym typeface="+mn-ea"/>
              </a:rPr>
              <a:t>font-style: italic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属性值：</a:t>
            </a:r>
            <a:r>
              <a:rPr altLang="zh-CN" dirty="0">
                <a:sym typeface="+mn-ea"/>
              </a:rPr>
              <a:t>normal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italic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oblique</a:t>
            </a:r>
            <a:endParaRPr altLang="zh-CN" sz="2200" dirty="0">
              <a:ea typeface="微软雅黑" panose="020B0503020204020204" charset="-122"/>
            </a:endParaRPr>
          </a:p>
          <a:p>
            <a:endParaRPr lang="en-US" altLang="zh-CN" sz="2400" dirty="0"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demo5-2.html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微软雅黑" panose="020B0503020204020204" charset="-122"/>
              </a:rPr>
              <a:t>字体加粗</a:t>
            </a:r>
            <a:endParaRPr lang="zh-CN" altLang="en-US" sz="3600"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838200"/>
            <a:ext cx="9402445" cy="5876290"/>
          </a:xfrm>
        </p:spPr>
        <p:txBody>
          <a:bodyPr>
            <a:normAutofit/>
          </a:bodyPr>
          <a:lstStyle/>
          <a:p>
            <a:r>
              <a:rPr altLang="zh-CN">
                <a:sym typeface="+mn-ea"/>
              </a:rPr>
              <a:t>font-weight</a:t>
            </a:r>
            <a:endParaRPr altLang="zh-CN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设置字体加粗（固定值）</a:t>
            </a:r>
            <a:endParaRPr lang="zh-CN" altLang="en-US" sz="2400" dirty="0">
              <a:ea typeface="微软雅黑" panose="020B0503020204020204" charset="-122"/>
            </a:endParaRPr>
          </a:p>
          <a:p>
            <a:pPr lvl="2"/>
            <a:r>
              <a:rPr altLang="zh-CN" dirty="0">
                <a:sym typeface="+mn-ea"/>
              </a:rPr>
              <a:t>font-weight: 900;</a:t>
            </a:r>
            <a:endParaRPr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属性值取值范围为</a:t>
            </a:r>
            <a:r>
              <a:rPr altLang="zh-CN" dirty="0">
                <a:sym typeface="+mn-ea"/>
              </a:rPr>
              <a:t>100~900</a:t>
            </a:r>
            <a:endParaRPr altLang="zh-CN" sz="2200" dirty="0"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sym typeface="+mn-ea"/>
              </a:rPr>
              <a:t>使用关键字加粗字体</a:t>
            </a:r>
            <a:endParaRPr lang="zh-CN" altLang="en-US" sz="2400" dirty="0">
              <a:ea typeface="微软雅黑" panose="020B0503020204020204" charset="-122"/>
            </a:endParaRPr>
          </a:p>
          <a:p>
            <a:pPr lvl="2"/>
            <a:r>
              <a:rPr altLang="zh-CN" dirty="0" err="1">
                <a:sym typeface="+mn-ea"/>
              </a:rPr>
              <a:t>font-weight:bolder</a:t>
            </a:r>
            <a:r>
              <a:rPr lang="zh-CN" altLang="en-US" dirty="0" err="1">
                <a:sym typeface="+mn-ea"/>
              </a:rPr>
              <a:t>；</a:t>
            </a:r>
            <a:endParaRPr lang="zh-CN" altLang="en-US" dirty="0" err="1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属性值：</a:t>
            </a:r>
            <a:r>
              <a:rPr altLang="zh-CN" dirty="0">
                <a:sym typeface="+mn-ea"/>
              </a:rPr>
              <a:t>lighter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normal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bold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bolder</a:t>
            </a:r>
            <a:endParaRPr lang="en-US" altLang="zh-CN" sz="2200" dirty="0">
              <a:ea typeface="微软雅黑" panose="020B0503020204020204" charset="-122"/>
            </a:endParaRPr>
          </a:p>
          <a:p>
            <a:r>
              <a:rPr lang="zh-CN" altLang="en-US" sz="2800" dirty="0">
                <a:ea typeface="微软雅黑" panose="020B0503020204020204" charset="-122"/>
              </a:rPr>
              <a:t>实战技巧</a:t>
            </a:r>
            <a:endParaRPr lang="zh-CN" altLang="en-US" sz="2800" dirty="0">
              <a:ea typeface="微软雅黑" panose="020B0503020204020204" charset="-122"/>
            </a:endParaRPr>
          </a:p>
          <a:p>
            <a:pPr lvl="1"/>
            <a:r>
              <a:rPr altLang="zh-CN" dirty="0">
                <a:sym typeface="+mn-ea"/>
              </a:rPr>
              <a:t>400 </a:t>
            </a:r>
            <a:r>
              <a:rPr lang="zh-CN" altLang="en-US" dirty="0">
                <a:sym typeface="+mn-ea"/>
              </a:rPr>
              <a:t>等同于 </a:t>
            </a:r>
            <a:r>
              <a:rPr altLang="zh-CN" dirty="0">
                <a:sym typeface="+mn-ea"/>
              </a:rPr>
              <a:t>normal</a:t>
            </a:r>
            <a:r>
              <a:rPr lang="zh-CN" altLang="en-US" dirty="0">
                <a:sym typeface="+mn-ea"/>
              </a:rPr>
              <a:t>，而 </a:t>
            </a:r>
            <a:r>
              <a:rPr altLang="zh-CN" dirty="0">
                <a:sym typeface="+mn-ea"/>
              </a:rPr>
              <a:t>700 </a:t>
            </a:r>
            <a:r>
              <a:rPr lang="zh-CN" altLang="en-US" dirty="0">
                <a:sym typeface="+mn-ea"/>
              </a:rPr>
              <a:t>等同于 </a:t>
            </a:r>
            <a:r>
              <a:rPr altLang="zh-CN" dirty="0">
                <a:sym typeface="+mn-ea"/>
              </a:rPr>
              <a:t>bold</a:t>
            </a:r>
            <a:endParaRPr lang="en-US" altLang="zh-CN" sz="2400" dirty="0"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demo5-3.html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5866</Words>
  <Application>WPS 演示</Application>
  <PresentationFormat>自定义</PresentationFormat>
  <Paragraphs>696</Paragraphs>
  <Slides>57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8" baseType="lpstr">
      <vt:lpstr>Arial</vt:lpstr>
      <vt:lpstr>宋体</vt:lpstr>
      <vt:lpstr>Wingdings</vt:lpstr>
      <vt:lpstr>Arial</vt:lpstr>
      <vt:lpstr>微软雅黑</vt:lpstr>
      <vt:lpstr>Wingdings</vt:lpstr>
      <vt:lpstr>华文楷体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 引言</vt:lpstr>
      <vt:lpstr> 字体常用样式</vt:lpstr>
      <vt:lpstr>字体系列</vt:lpstr>
      <vt:lpstr>字体大小</vt:lpstr>
      <vt:lpstr>字体大小</vt:lpstr>
      <vt:lpstr>字体加粗</vt:lpstr>
      <vt:lpstr>字体综合设置</vt:lpstr>
      <vt:lpstr>网页中的文字</vt:lpstr>
      <vt:lpstr>为什么？</vt:lpstr>
      <vt:lpstr>使用字体</vt:lpstr>
      <vt:lpstr>字体使用规范</vt:lpstr>
      <vt:lpstr>PowerPoint 演示文稿</vt:lpstr>
      <vt:lpstr>
文本样式
</vt:lpstr>
      <vt:lpstr>文本常用样式</vt:lpstr>
      <vt:lpstr>文本缩进</vt:lpstr>
      <vt:lpstr>文本缩进</vt:lpstr>
      <vt:lpstr>文本对齐</vt:lpstr>
      <vt:lpstr>行高</vt:lpstr>
      <vt:lpstr>文本颜色</vt:lpstr>
      <vt:lpstr>颜色属性值</vt:lpstr>
      <vt:lpstr>颜色属性值</vt:lpstr>
      <vt:lpstr>文本修饰</vt:lpstr>
      <vt:lpstr>字符转换</vt:lpstr>
      <vt:lpstr>小细节 —— 行和段落</vt:lpstr>
      <vt:lpstr>PowerPoint 演示文稿</vt:lpstr>
      <vt:lpstr>为超链接的四种状态设置样式</vt:lpstr>
      <vt:lpstr>为超链接的四种状态设置样式</vt:lpstr>
      <vt:lpstr>伪类</vt:lpstr>
      <vt:lpstr>伪类</vt:lpstr>
      <vt:lpstr>伪类</vt:lpstr>
      <vt:lpstr>PowerPoint 演示文稿</vt:lpstr>
      <vt:lpstr>CSS背景类样式修饰</vt:lpstr>
      <vt:lpstr>背景色</vt:lpstr>
      <vt:lpstr>背景色</vt:lpstr>
      <vt:lpstr>背景色</vt:lpstr>
      <vt:lpstr>背景图像</vt:lpstr>
      <vt:lpstr>背景图像</vt:lpstr>
      <vt:lpstr>背景图像重复</vt:lpstr>
      <vt:lpstr>背景图像重复</vt:lpstr>
      <vt:lpstr>背景图像定位</vt:lpstr>
      <vt:lpstr>背景图像定位</vt:lpstr>
      <vt:lpstr>背景图像定位</vt:lpstr>
      <vt:lpstr>背景图像定位</vt:lpstr>
      <vt:lpstr>背景综合属性</vt:lpstr>
      <vt:lpstr>PowerPoint 演示文稿</vt:lpstr>
      <vt:lpstr>CSS列表类样式修饰</vt:lpstr>
      <vt:lpstr>列表标志类型</vt:lpstr>
      <vt:lpstr>列表标志类型</vt:lpstr>
      <vt:lpstr>列表标志位置</vt:lpstr>
      <vt:lpstr>列表标志图像</vt:lpstr>
      <vt:lpstr>列表综合设置</vt:lpstr>
      <vt:lpstr>本节小结</vt:lpstr>
      <vt:lpstr>PowerPoint 演示文稿</vt:lpstr>
      <vt:lpstr>背景图像大小</vt:lpstr>
    </vt:vector>
  </TitlesOfParts>
  <Company>Baihui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百会秀秀</dc:creator>
  <cp:lastModifiedBy>Administrator</cp:lastModifiedBy>
  <cp:revision>480</cp:revision>
  <dcterms:created xsi:type="dcterms:W3CDTF">2010-03-09T10:03:00Z</dcterms:created>
  <dcterms:modified xsi:type="dcterms:W3CDTF">2018-02-24T23:58:52Z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