
<file path=[Content_Types].xml><?xml version="1.0" encoding="utf-8"?>
<Types xmlns="http://schemas.openxmlformats.org/package/2006/content-types">
  <Default Extension="wav" ContentType="audio/x-wav"/>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447" r:id="rId3"/>
    <p:sldId id="448" r:id="rId4"/>
    <p:sldId id="449" r:id="rId5"/>
    <p:sldId id="516" r:id="rId6"/>
    <p:sldId id="521" r:id="rId7"/>
    <p:sldId id="522" r:id="rId8"/>
    <p:sldId id="592" r:id="rId9"/>
    <p:sldId id="523" r:id="rId10"/>
    <p:sldId id="528" r:id="rId11"/>
    <p:sldId id="527" r:id="rId13"/>
    <p:sldId id="529" r:id="rId14"/>
    <p:sldId id="530" r:id="rId15"/>
    <p:sldId id="548" r:id="rId16"/>
    <p:sldId id="549" r:id="rId17"/>
    <p:sldId id="532" r:id="rId18"/>
    <p:sldId id="551" r:id="rId19"/>
    <p:sldId id="555" r:id="rId20"/>
    <p:sldId id="593" r:id="rId21"/>
    <p:sldId id="556" r:id="rId22"/>
    <p:sldId id="557" r:id="rId23"/>
    <p:sldId id="558" r:id="rId24"/>
    <p:sldId id="559" r:id="rId25"/>
    <p:sldId id="560" r:id="rId26"/>
    <p:sldId id="561" r:id="rId27"/>
    <p:sldId id="595" r:id="rId28"/>
    <p:sldId id="564" r:id="rId29"/>
    <p:sldId id="565" r:id="rId30"/>
    <p:sldId id="566" r:id="rId31"/>
    <p:sldId id="567" r:id="rId32"/>
    <p:sldId id="568" r:id="rId33"/>
    <p:sldId id="596" r:id="rId34"/>
    <p:sldId id="569" r:id="rId35"/>
    <p:sldId id="570" r:id="rId36"/>
    <p:sldId id="571" r:id="rId37"/>
    <p:sldId id="597" r:id="rId38"/>
    <p:sldId id="574" r:id="rId39"/>
    <p:sldId id="575" r:id="rId40"/>
    <p:sldId id="586" r:id="rId41"/>
    <p:sldId id="598" r:id="rId42"/>
    <p:sldId id="578" r:id="rId43"/>
    <p:sldId id="579" r:id="rId44"/>
    <p:sldId id="582" r:id="rId45"/>
    <p:sldId id="359" r:id="rId46"/>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50"/>
    <a:srgbClr val="00B0F0"/>
    <a:srgbClr val="FDCD5F"/>
    <a:srgbClr val="55C1E7"/>
    <a:srgbClr val="93B784"/>
    <a:srgbClr val="1B90A2"/>
    <a:srgbClr val="A6A6A6"/>
    <a:srgbClr val="595E64"/>
    <a:srgbClr val="4FCC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4238" autoAdjust="0"/>
  </p:normalViewPr>
  <p:slideViewPr>
    <p:cSldViewPr snapToGrid="0" showGuides="1">
      <p:cViewPr>
        <p:scale>
          <a:sx n="66" d="100"/>
          <a:sy n="66" d="100"/>
        </p:scale>
        <p:origin x="-978" y="-120"/>
      </p:cViewPr>
      <p:guideLst>
        <p:guide orient="horz" pos="92"/>
        <p:guide pos="2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E0BC6-38A4-47D2-A16E-1969BFB3BA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11FDB-DAD7-4D52-9BAA-09527333435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这些标记名称大都为相应的英文单词或者单词的首字母或单词的缩写，便于记忆。</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&lt;!DOCTYPE&gt;声明有助于浏览器中正确显示网页。</a:t>
            </a:r>
            <a:endParaRPr>
              <a:sym typeface="+mn-ea"/>
            </a:endParaRPr>
          </a:p>
          <a:p>
            <a:r>
              <a:rPr>
                <a:sym typeface="+mn-ea"/>
              </a:rPr>
              <a:t>网络上有很多不同的文件，如果能够正确声明HTML的版本，浏览器就能正确显示网页内容。</a:t>
            </a:r>
            <a:endParaRPr>
              <a:sym typeface="+mn-ea"/>
            </a:endParaRPr>
          </a:p>
          <a:p>
            <a:endParaRPr>
              <a:sym typeface="+mn-ea"/>
            </a:endParaRPr>
          </a:p>
          <a:p>
            <a:r>
              <a:rPr>
                <a:sym typeface="+mn-ea"/>
              </a:rPr>
              <a:t>&lt;title&gt; 元素可定义文档的标题。</a:t>
            </a:r>
            <a:endParaRPr>
              <a:sym typeface="+mn-ea"/>
            </a:endParaRPr>
          </a:p>
          <a:p>
            <a:r>
              <a:rPr>
                <a:sym typeface="+mn-ea"/>
              </a:rPr>
              <a:t>浏览器会以特殊的方式来使用标题，并且通常把它放置在浏览器窗口的标题栏或状态栏上。</a:t>
            </a:r>
            <a:endParaRPr>
              <a:sym typeface="+mn-ea"/>
            </a:endParaRPr>
          </a:p>
          <a:p>
            <a:r>
              <a:rPr>
                <a:sym typeface="+mn-ea"/>
              </a:rPr>
              <a:t>同样，当把文档加入用户的链接列表或者收藏夹或书签列表时，标题将成为该文档链接的默认名称。</a:t>
            </a:r>
            <a:endParaRPr>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3"/>
            <a:ext cx="9142810" cy="2388153"/>
          </a:xfrm>
        </p:spPr>
        <p:txBody>
          <a:bodyPr anchor="b"/>
          <a:lstStyle>
            <a:lvl1pPr algn="ctr">
              <a:defRPr sz="71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802" y="3602872"/>
            <a:ext cx="9142810" cy="1656145"/>
          </a:xfrm>
        </p:spPr>
        <p:txBody>
          <a:bodyPr/>
          <a:lstStyle>
            <a:lvl1pPr marL="0" indent="0" algn="ctr">
              <a:buNone/>
              <a:defRPr sz="2900"/>
            </a:lvl1pPr>
            <a:lvl2pPr marL="544195" indent="0" algn="ctr">
              <a:buNone/>
              <a:defRPr sz="2400"/>
            </a:lvl2pPr>
            <a:lvl3pPr marL="1088390" indent="0" algn="ctr">
              <a:buNone/>
              <a:defRPr sz="2100"/>
            </a:lvl3pPr>
            <a:lvl4pPr marL="1632585" indent="0" algn="ctr">
              <a:buNone/>
              <a:defRPr sz="1900"/>
            </a:lvl4pPr>
            <a:lvl5pPr marL="2176780" indent="0" algn="ctr">
              <a:buNone/>
              <a:defRPr sz="1900"/>
            </a:lvl5pPr>
            <a:lvl6pPr marL="2720975" indent="0" algn="ctr">
              <a:buNone/>
              <a:defRPr sz="1900"/>
            </a:lvl6pPr>
            <a:lvl7pPr marL="3265805" indent="0" algn="ctr">
              <a:buNone/>
              <a:defRPr sz="1900"/>
            </a:lvl7pPr>
            <a:lvl8pPr marL="3810000" indent="0" algn="ctr">
              <a:buNone/>
              <a:defRPr sz="1900"/>
            </a:lvl8pPr>
            <a:lvl9pPr marL="4354195" indent="0" algn="ctr">
              <a:buNone/>
              <a:defRPr sz="19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5" y="365209"/>
            <a:ext cx="2628558" cy="581318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092" y="365209"/>
            <a:ext cx="7733293" cy="581318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5882" y="6315176"/>
            <a:ext cx="12190413" cy="5444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89116"/>
          <a:stretch>
            <a:fillRect/>
          </a:stretch>
        </p:blipFill>
        <p:spPr>
          <a:xfrm>
            <a:off x="0" y="0"/>
            <a:ext cx="12191614" cy="739139"/>
          </a:xfrm>
          <a:prstGeom prst="rect">
            <a:avLst/>
          </a:prstGeom>
        </p:spPr>
      </p:pic>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80880"/>
          <a:stretch>
            <a:fillRect/>
          </a:stretch>
        </p:blipFill>
        <p:spPr>
          <a:xfrm>
            <a:off x="0" y="6315176"/>
            <a:ext cx="12191614" cy="544412"/>
          </a:xfrm>
          <a:prstGeom prst="rect">
            <a:avLst/>
          </a:prstGeom>
        </p:spPr>
      </p:pic>
      <p:grpSp>
        <p:nvGrpSpPr>
          <p:cNvPr id="9" name="组合 8"/>
          <p:cNvGrpSpPr/>
          <p:nvPr userDrawn="1"/>
        </p:nvGrpSpPr>
        <p:grpSpPr>
          <a:xfrm>
            <a:off x="694668" y="134576"/>
            <a:ext cx="465339"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432" y="72394"/>
            <a:ext cx="10515266" cy="625596"/>
          </a:xfrm>
          <a:prstGeom prst="rect">
            <a:avLst/>
          </a:prstGeom>
        </p:spPr>
        <p:txBody>
          <a:bodyPr/>
          <a:lstStyle>
            <a:lvl1pPr>
              <a:defRPr>
                <a:solidFill>
                  <a:schemeClr val="bg1"/>
                </a:solidFill>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9" name="组合 8"/>
          <p:cNvGrpSpPr/>
          <p:nvPr userDrawn="1"/>
        </p:nvGrpSpPr>
        <p:grpSpPr>
          <a:xfrm>
            <a:off x="694599" y="134576"/>
            <a:ext cx="465294" cy="469990"/>
            <a:chOff x="2099842" y="1975504"/>
            <a:chExt cx="823123" cy="831130"/>
          </a:xfrm>
          <a:solidFill>
            <a:schemeClr val="bg1"/>
          </a:solidFill>
        </p:grpSpPr>
        <p:sp>
          <p:nvSpPr>
            <p:cNvPr id="10" name="等腰三角形 9"/>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p:ph type="title"/>
          </p:nvPr>
        </p:nvSpPr>
        <p:spPr>
          <a:xfrm>
            <a:off x="1231310" y="72394"/>
            <a:ext cx="10514231" cy="625596"/>
          </a:xfrm>
        </p:spPr>
        <p:txBody>
          <a:bodyPr/>
          <a:lstStyle>
            <a:lvl1pPr>
              <a:defRPr>
                <a:solidFill>
                  <a:schemeClr val="bg1"/>
                </a:solidFill>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1" y="1710134"/>
            <a:ext cx="10514231" cy="2853398"/>
          </a:xfrm>
        </p:spPr>
        <p:txBody>
          <a:bodyPr anchor="b"/>
          <a:lstStyle>
            <a:lvl1pPr>
              <a:defRPr sz="71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741" y="4590527"/>
            <a:ext cx="10514231" cy="1500534"/>
          </a:xfrm>
        </p:spPr>
        <p:txBody>
          <a:bodyPr/>
          <a:lstStyle>
            <a:lvl1pPr marL="0" indent="0">
              <a:buNone/>
              <a:defRPr sz="2900">
                <a:solidFill>
                  <a:schemeClr val="tx1">
                    <a:tint val="75000"/>
                  </a:schemeClr>
                </a:solidFill>
              </a:defRPr>
            </a:lvl1pPr>
            <a:lvl2pPr marL="544195" indent="0">
              <a:buNone/>
              <a:defRPr sz="2400">
                <a:solidFill>
                  <a:schemeClr val="tx1">
                    <a:tint val="75000"/>
                  </a:schemeClr>
                </a:solidFill>
              </a:defRPr>
            </a:lvl2pPr>
            <a:lvl3pPr marL="1088390" indent="0">
              <a:buNone/>
              <a:defRPr sz="2100">
                <a:solidFill>
                  <a:schemeClr val="tx1">
                    <a:tint val="75000"/>
                  </a:schemeClr>
                </a:solidFill>
              </a:defRPr>
            </a:lvl3pPr>
            <a:lvl4pPr marL="1632585" indent="0">
              <a:buNone/>
              <a:defRPr sz="1900">
                <a:solidFill>
                  <a:schemeClr val="tx1">
                    <a:tint val="75000"/>
                  </a:schemeClr>
                </a:solidFill>
              </a:defRPr>
            </a:lvl4pPr>
            <a:lvl5pPr marL="2176780" indent="0">
              <a:buNone/>
              <a:defRPr sz="1900">
                <a:solidFill>
                  <a:schemeClr val="tx1">
                    <a:tint val="75000"/>
                  </a:schemeClr>
                </a:solidFill>
              </a:defRPr>
            </a:lvl5pPr>
            <a:lvl6pPr marL="2720975" indent="0">
              <a:buNone/>
              <a:defRPr sz="1900">
                <a:solidFill>
                  <a:schemeClr val="tx1">
                    <a:tint val="75000"/>
                  </a:schemeClr>
                </a:solidFill>
              </a:defRPr>
            </a:lvl6pPr>
            <a:lvl7pPr marL="3265805" indent="0">
              <a:buNone/>
              <a:defRPr sz="1900">
                <a:solidFill>
                  <a:schemeClr val="tx1">
                    <a:tint val="75000"/>
                  </a:schemeClr>
                </a:solidFill>
              </a:defRPr>
            </a:lvl7pPr>
            <a:lvl8pPr marL="3810000" indent="0">
              <a:buNone/>
              <a:defRPr sz="1900">
                <a:solidFill>
                  <a:schemeClr val="tx1">
                    <a:tint val="75000"/>
                  </a:schemeClr>
                </a:solidFill>
              </a:defRPr>
            </a:lvl8pPr>
            <a:lvl9pPr marL="4354195"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091" y="1826048"/>
            <a:ext cx="5180926" cy="4352346"/>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1396" y="1826048"/>
            <a:ext cx="5180926" cy="4352346"/>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79" y="365211"/>
            <a:ext cx="10514231" cy="132587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680" y="1681552"/>
            <a:ext cx="5157115"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680" y="2505655"/>
            <a:ext cx="5157115" cy="3685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1397" y="1681552"/>
            <a:ext cx="5182513" cy="824103"/>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1397" y="2505655"/>
            <a:ext cx="5182513" cy="3685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D3F7A2-AB4B-46DB-92F9-EC6C90760ED0}"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89116"/>
          <a:stretch>
            <a:fillRect/>
          </a:stretch>
        </p:blipFill>
        <p:spPr>
          <a:xfrm>
            <a:off x="0" y="0"/>
            <a:ext cx="12190413" cy="739139"/>
          </a:xfrm>
          <a:prstGeom prst="rect">
            <a:avLst/>
          </a:prstGeom>
        </p:spPr>
      </p:pic>
      <p:pic>
        <p:nvPicPr>
          <p:cNvPr id="6" name="图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t="80880"/>
          <a:stretch>
            <a:fillRect/>
          </a:stretch>
        </p:blipFill>
        <p:spPr>
          <a:xfrm>
            <a:off x="0" y="6315176"/>
            <a:ext cx="12190413" cy="544412"/>
          </a:xfrm>
          <a:prstGeom prst="rect">
            <a:avLst/>
          </a:prstGeom>
        </p:spPr>
      </p:pic>
      <p:grpSp>
        <p:nvGrpSpPr>
          <p:cNvPr id="7" name="组合 6"/>
          <p:cNvGrpSpPr/>
          <p:nvPr userDrawn="1"/>
        </p:nvGrpSpPr>
        <p:grpSpPr>
          <a:xfrm>
            <a:off x="694599" y="141307"/>
            <a:ext cx="465294" cy="469990"/>
            <a:chOff x="2099842" y="1975504"/>
            <a:chExt cx="823123" cy="831130"/>
          </a:xfrm>
          <a:solidFill>
            <a:schemeClr val="bg1"/>
          </a:solidFill>
        </p:grpSpPr>
        <p:sp>
          <p:nvSpPr>
            <p:cNvPr id="8" name="等腰三角形 7"/>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1231310" y="147324"/>
            <a:ext cx="10514231" cy="625596"/>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2" name="内容占位符 2"/>
          <p:cNvSpPr>
            <a:spLocks noGrp="1"/>
          </p:cNvSpPr>
          <p:nvPr>
            <p:ph sz="half" idx="1"/>
          </p:nvPr>
        </p:nvSpPr>
        <p:spPr>
          <a:xfrm>
            <a:off x="638895" y="1086137"/>
            <a:ext cx="11106646" cy="4875092"/>
          </a:xfrm>
        </p:spPr>
        <p:txBody>
          <a:bodyPr/>
          <a:lstStyle>
            <a:lvl1pPr marL="272415" indent="-381635" eaLnBrk="1" fontAlgn="auto" latinLnBrk="0" hangingPunct="1">
              <a:lnSpc>
                <a:spcPct val="150000"/>
              </a:lnSpc>
              <a:spcBef>
                <a:spcPts val="0"/>
              </a:spcBef>
              <a:spcAft>
                <a:spcPts val="600"/>
              </a:spcAft>
              <a:buFont typeface="Wingdings" panose="05000000000000000000" pitchFamily="2" charset="2"/>
              <a:buChar char="l"/>
              <a:defRPr kumimoji="0" lang="en-US" altLang="zh-CN" sz="2800" b="0" i="0" u="none" strike="noStrike" kern="0" cap="none" spc="0" normalizeH="0" baseline="0" noProof="1" dirty="0">
                <a:solidFill>
                  <a:schemeClr val="tx1"/>
                </a:solidFill>
                <a:latin typeface="微软雅黑" panose="020B0503020204020204" pitchFamily="34" charset="-122"/>
                <a:ea typeface="微软雅黑" panose="020B0503020204020204" pitchFamily="34" charset="-122"/>
                <a:cs typeface="+mn-ea"/>
                <a:sym typeface="+mn-ea"/>
              </a:defRPr>
            </a:lvl1pPr>
            <a:lvl2pPr marL="853440" indent="-381635" eaLnBrk="1" fontAlgn="auto" latinLnBrk="0" hangingPunct="1">
              <a:lnSpc>
                <a:spcPct val="140000"/>
              </a:lnSpc>
              <a:spcBef>
                <a:spcPts val="0"/>
              </a:spcBef>
              <a:spcAft>
                <a:spcPts val="600"/>
              </a:spcAft>
              <a:buFont typeface="Wingdings" panose="05000000000000000000" pitchFamily="2" charset="2"/>
              <a:buChar char="Ø"/>
              <a:defRPr sz="2400">
                <a:solidFill>
                  <a:schemeClr val="tx1"/>
                </a:solidFill>
                <a:latin typeface="微软雅黑" panose="020B0503020204020204" pitchFamily="34" charset="-122"/>
                <a:ea typeface="微软雅黑" panose="020B0503020204020204" pitchFamily="34" charset="-122"/>
              </a:defRPr>
            </a:lvl2pPr>
            <a:lvl3pPr marL="1216660" indent="-237490" eaLnBrk="1" fontAlgn="auto" latinLnBrk="0" hangingPunct="1">
              <a:lnSpc>
                <a:spcPct val="150000"/>
              </a:lnSpc>
              <a:spcBef>
                <a:spcPts val="0"/>
              </a:spcBef>
              <a:defRPr sz="2200">
                <a:latin typeface="微软雅黑" panose="020B0503020204020204" pitchFamily="34" charset="-122"/>
                <a:ea typeface="微软雅黑" panose="020B0503020204020204" pitchFamily="34" charset="-122"/>
              </a:defRPr>
            </a:lvl3pPr>
            <a:lvl4pPr marL="1632585" indent="0">
              <a:lnSpc>
                <a:spcPct val="150000"/>
              </a:lnSpc>
              <a:buNone/>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 第二级</a:t>
            </a:r>
            <a:endParaRPr lang="zh-CN" altLang="en-US" dirty="0"/>
          </a:p>
          <a:p>
            <a:pPr lvl="2"/>
            <a:r>
              <a:rPr lang="zh-CN" altLang="en-US" dirty="0"/>
              <a:t>第三级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endParaRPr lang="zh-CN" altLang="en-US"/>
          </a:p>
        </p:txBody>
      </p:sp>
      <p:sp>
        <p:nvSpPr>
          <p:cNvPr id="3" name="内容占位符 2"/>
          <p:cNvSpPr>
            <a:spLocks noGrp="1"/>
          </p:cNvSpPr>
          <p:nvPr>
            <p:ph idx="1"/>
          </p:nvPr>
        </p:nvSpPr>
        <p:spPr>
          <a:xfrm>
            <a:off x="5182513" y="987655"/>
            <a:ext cx="6171397" cy="4874754"/>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6"/>
            <a:ext cx="3931725" cy="1600571"/>
          </a:xfrm>
        </p:spPr>
        <p:txBody>
          <a:bodyPr anchor="b"/>
          <a:lstStyle>
            <a:lvl1pPr>
              <a:defRPr sz="38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513" y="987655"/>
            <a:ext cx="6171397" cy="4874754"/>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endParaRPr lang="zh-CN" altLang="en-US"/>
          </a:p>
        </p:txBody>
      </p:sp>
      <p:sp>
        <p:nvSpPr>
          <p:cNvPr id="4" name="文本占位符 3"/>
          <p:cNvSpPr>
            <a:spLocks noGrp="1"/>
          </p:cNvSpPr>
          <p:nvPr>
            <p:ph type="body" sz="half" idx="2"/>
          </p:nvPr>
        </p:nvSpPr>
        <p:spPr>
          <a:xfrm>
            <a:off x="839679" y="2057876"/>
            <a:ext cx="3931725" cy="3812471"/>
          </a:xfrm>
        </p:spPr>
        <p:txBody>
          <a:bodyPr/>
          <a:lstStyle>
            <a:lvl1pPr marL="0" indent="0">
              <a:buNone/>
              <a:defRPr sz="1900"/>
            </a:lvl1pPr>
            <a:lvl2pPr marL="544195" indent="0">
              <a:buNone/>
              <a:defRPr sz="1700"/>
            </a:lvl2pPr>
            <a:lvl3pPr marL="1088390" indent="0">
              <a:buNone/>
              <a:defRPr sz="1400"/>
            </a:lvl3pPr>
            <a:lvl4pPr marL="1632585" indent="0">
              <a:buNone/>
              <a:defRPr sz="1200"/>
            </a:lvl4pPr>
            <a:lvl5pPr marL="2176780" indent="0">
              <a:buNone/>
              <a:defRPr sz="1200"/>
            </a:lvl5pPr>
            <a:lvl6pPr marL="2720975" indent="0">
              <a:buNone/>
              <a:defRPr sz="1200"/>
            </a:lvl6pPr>
            <a:lvl7pPr marL="3265805" indent="0">
              <a:buNone/>
              <a:defRPr sz="1200"/>
            </a:lvl7pPr>
            <a:lvl8pPr marL="3810000" indent="0">
              <a:buNone/>
              <a:defRPr sz="1200"/>
            </a:lvl8pPr>
            <a:lvl9pPr marL="4354195"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87C0710-1941-4207-AFC4-70422DBD405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D3F7A2-AB4B-46DB-92F9-EC6C90760E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1" y="365211"/>
            <a:ext cx="10514231" cy="1325870"/>
          </a:xfrm>
          <a:prstGeom prst="rect">
            <a:avLst/>
          </a:prstGeom>
        </p:spPr>
        <p:txBody>
          <a:bodyPr vert="horz" lIns="108850" tIns="54425" rIns="108850" bIns="5442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1" y="1826048"/>
            <a:ext cx="10514231" cy="4352346"/>
          </a:xfrm>
          <a:prstGeom prst="rect">
            <a:avLst/>
          </a:prstGeom>
        </p:spPr>
        <p:txBody>
          <a:bodyPr vert="horz" lIns="108850" tIns="54425" rIns="108850" bIns="5442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1" y="6357823"/>
            <a:ext cx="2742843"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C87C0710-1941-4207-AFC4-70422DBD405E}" type="datetimeFigureOut">
              <a:rPr lang="zh-CN" altLang="en-US" smtClean="0"/>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79" y="6357823"/>
            <a:ext cx="2742843"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5BD3F7A2-AB4B-46DB-92F9-EC6C90760E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600"/>
    </mc:Choice>
    <mc:Fallback>
      <p:transition spd="slow"/>
    </mc:Fallback>
  </mc:AlternateContent>
  <p:txStyles>
    <p:titleStyle>
      <a:lvl1pPr algn="l" defTabSz="1088390" rtl="0" eaLnBrk="1" latinLnBrk="0" hangingPunct="1">
        <a:lnSpc>
          <a:spcPct val="90000"/>
        </a:lnSpc>
        <a:spcBef>
          <a:spcPct val="0"/>
        </a:spcBef>
        <a:buNone/>
        <a:defRPr sz="5200" kern="1200">
          <a:solidFill>
            <a:schemeClr val="tx1"/>
          </a:solidFill>
          <a:latin typeface="+mj-lt"/>
          <a:ea typeface="+mj-ea"/>
          <a:cs typeface="+mj-cs"/>
        </a:defRPr>
      </a:lvl1pPr>
    </p:titleStyle>
    <p:bodyStyle>
      <a:lvl1pPr marL="272415" indent="-272415" algn="l" defTabSz="1088390"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610" indent="-272415" algn="l" defTabSz="1088390"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805" indent="-272415" algn="l" defTabSz="1088390"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500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9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9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58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780"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5975" indent="-272415" algn="l" defTabSz="1088390"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31.png"/><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171"/>
            <a:ext cx="12159620" cy="6856928"/>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08216" y="-6702112"/>
            <a:ext cx="10288567" cy="12991975"/>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22"/>
          <p:cNvSpPr txBox="1"/>
          <p:nvPr/>
        </p:nvSpPr>
        <p:spPr>
          <a:xfrm>
            <a:off x="4295729" y="2215943"/>
            <a:ext cx="4093440" cy="922020"/>
          </a:xfrm>
          <a:prstGeom prst="rect">
            <a:avLst/>
          </a:prstGeom>
          <a:noFill/>
        </p:spPr>
        <p:txBody>
          <a:bodyPr wrap="square" rtlCol="0">
            <a:spAutoFit/>
          </a:bodyPr>
          <a:lstStyle/>
          <a:p>
            <a:pPr algn="ctr"/>
            <a:r>
              <a:rPr lang="en-US" altLang="zh-CN" sz="5400" b="1" dirty="0" smtClean="0">
                <a:solidFill>
                  <a:srgbClr val="595E64"/>
                </a:solidFill>
                <a:latin typeface="微软雅黑" panose="020B0503020204020204" pitchFamily="34" charset="-122"/>
                <a:ea typeface="微软雅黑" panose="020B0503020204020204" pitchFamily="34" charset="-122"/>
              </a:rPr>
              <a:t>Web</a:t>
            </a:r>
            <a:r>
              <a:rPr lang="zh-CN" altLang="en-US" sz="5400" b="1" dirty="0" smtClean="0">
                <a:solidFill>
                  <a:srgbClr val="595E64"/>
                </a:solidFill>
                <a:latin typeface="微软雅黑" panose="020B0503020204020204" pitchFamily="34" charset="-122"/>
                <a:ea typeface="微软雅黑" panose="020B0503020204020204" pitchFamily="34" charset="-122"/>
              </a:rPr>
              <a:t>开发一</a:t>
            </a:r>
            <a:endParaRPr lang="zh-CN" altLang="en-US" sz="5400" b="1" dirty="0">
              <a:solidFill>
                <a:srgbClr val="595E64"/>
              </a:solidFill>
              <a:latin typeface="微软雅黑" panose="020B0503020204020204" pitchFamily="34" charset="-122"/>
              <a:ea typeface="微软雅黑" panose="020B0503020204020204" pitchFamily="34" charset="-122"/>
            </a:endParaRPr>
          </a:p>
        </p:txBody>
      </p:sp>
      <p:sp>
        <p:nvSpPr>
          <p:cNvPr id="9" name="文本框 24"/>
          <p:cNvSpPr txBox="1"/>
          <p:nvPr/>
        </p:nvSpPr>
        <p:spPr>
          <a:xfrm>
            <a:off x="4010880" y="3425157"/>
            <a:ext cx="4663136" cy="583565"/>
          </a:xfrm>
          <a:prstGeom prst="rect">
            <a:avLst/>
          </a:prstGeom>
          <a:noFill/>
        </p:spPr>
        <p:txBody>
          <a:bodyPr wrap="square" rtlCol="0">
            <a:spAutoFit/>
          </a:bodyPr>
          <a:lstStyle/>
          <a:p>
            <a:pPr algn="ctr"/>
            <a:r>
              <a:rPr lang="zh-CN" altLang="en-US" sz="3200" dirty="0" smtClean="0">
                <a:solidFill>
                  <a:srgbClr val="595E64"/>
                </a:solidFill>
                <a:latin typeface="微软雅黑" panose="020B0503020204020204" pitchFamily="34" charset="-122"/>
                <a:ea typeface="微软雅黑" panose="020B0503020204020204" pitchFamily="34" charset="-122"/>
              </a:rPr>
              <a:t>第二章 </a:t>
            </a:r>
            <a:r>
              <a:rPr lang="en-US" sz="3200" dirty="0" smtClean="0">
                <a:solidFill>
                  <a:srgbClr val="595E64"/>
                </a:solidFill>
                <a:latin typeface="微软雅黑" panose="020B0503020204020204" pitchFamily="34" charset="-122"/>
                <a:ea typeface="微软雅黑" panose="020B0503020204020204" pitchFamily="34" charset="-122"/>
              </a:rPr>
              <a:t>HTML</a:t>
            </a:r>
            <a:r>
              <a:rPr lang="zh-CN" altLang="en-US" sz="3200" dirty="0" smtClean="0">
                <a:solidFill>
                  <a:srgbClr val="595E64"/>
                </a:solidFill>
                <a:latin typeface="微软雅黑" panose="020B0503020204020204" pitchFamily="34" charset="-122"/>
                <a:ea typeface="微软雅黑" panose="020B0503020204020204" pitchFamily="34" charset="-122"/>
              </a:rPr>
              <a:t>基础（一）</a:t>
            </a:r>
            <a:endParaRPr lang="zh-CN" altLang="en-US" sz="3200" dirty="0" smtClean="0">
              <a:solidFill>
                <a:srgbClr val="595E64"/>
              </a:solidFill>
              <a:latin typeface="微软雅黑" panose="020B0503020204020204" pitchFamily="34" charset="-122"/>
              <a:ea typeface="微软雅黑" panose="020B0503020204020204" pitchFamily="34" charset="-122"/>
            </a:endParaRPr>
          </a:p>
        </p:txBody>
      </p:sp>
      <p:sp>
        <p:nvSpPr>
          <p:cNvPr id="10" name="等腰三角形 9"/>
          <p:cNvSpPr/>
          <p:nvPr/>
        </p:nvSpPr>
        <p:spPr>
          <a:xfrm rot="19813541" flipH="1">
            <a:off x="4220515" y="1495209"/>
            <a:ext cx="332591" cy="38602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5390" y="2606169"/>
            <a:ext cx="1291388" cy="1238691"/>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3102" y="4267821"/>
            <a:ext cx="332591" cy="38602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50" y="3244244"/>
            <a:ext cx="1764389" cy="134535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1123" y="5220045"/>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312" y="5563327"/>
            <a:ext cx="332591" cy="38602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865" y="6014316"/>
            <a:ext cx="500937" cy="608870"/>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80196" y="5193554"/>
            <a:ext cx="443455" cy="289516"/>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3480" y="5952731"/>
            <a:ext cx="749818" cy="517444"/>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70070" y="6281271"/>
            <a:ext cx="332591" cy="38602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4099" y="6292009"/>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757" y="2546495"/>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6020" y="2835023"/>
            <a:ext cx="443455" cy="289516"/>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981" y="5451159"/>
            <a:ext cx="702835" cy="75489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HTML</a:t>
            </a:r>
            <a:r>
              <a:rPr lang="zh-CN" altLang="en-US"/>
              <a:t>标签三要素</a:t>
            </a:r>
            <a:endParaRPr lang="zh-CN" altLang="en-US"/>
          </a:p>
        </p:txBody>
      </p:sp>
      <p:sp>
        <p:nvSpPr>
          <p:cNvPr id="3" name="内容占位符 2"/>
          <p:cNvSpPr>
            <a:spLocks noGrp="1"/>
          </p:cNvSpPr>
          <p:nvPr>
            <p:ph sz="half" idx="1"/>
          </p:nvPr>
        </p:nvSpPr>
        <p:spPr/>
        <p:txBody>
          <a:bodyPr/>
          <a:p>
            <a:r>
              <a:rPr lang="zh-CN" altLang="en-US"/>
              <a:t>学习 </a:t>
            </a:r>
            <a:r>
              <a:t>HTML </a:t>
            </a:r>
            <a:r>
              <a:rPr lang="zh-CN" altLang="en-US"/>
              <a:t>标签的三个要点</a:t>
            </a:r>
            <a:endParaRPr lang="zh-CN" altLang="en-US"/>
          </a:p>
          <a:p>
            <a:pPr lvl="1"/>
            <a:r>
              <a:rPr lang="zh-CN" altLang="en-US">
                <a:solidFill>
                  <a:srgbClr val="C00000"/>
                </a:solidFill>
              </a:rPr>
              <a:t>词汇</a:t>
            </a:r>
            <a:r>
              <a:rPr lang="zh-CN" altLang="en-US"/>
              <a:t>（标签）</a:t>
            </a:r>
            <a:endParaRPr lang="zh-CN" altLang="en-US"/>
          </a:p>
          <a:p>
            <a:pPr lvl="1"/>
            <a:r>
              <a:rPr lang="zh-CN" altLang="en-US">
                <a:solidFill>
                  <a:srgbClr val="C00000"/>
                </a:solidFill>
              </a:rPr>
              <a:t>语法</a:t>
            </a:r>
            <a:r>
              <a:rPr lang="zh-CN" altLang="en-US"/>
              <a:t>（标签的使用规定）</a:t>
            </a:r>
            <a:endParaRPr lang="zh-CN" altLang="en-US"/>
          </a:p>
          <a:p>
            <a:pPr lvl="1"/>
            <a:r>
              <a:rPr lang="zh-CN" altLang="en-US">
                <a:solidFill>
                  <a:srgbClr val="C00000"/>
                </a:solidFill>
              </a:rPr>
              <a:t>语义</a:t>
            </a:r>
            <a:r>
              <a:rPr lang="zh-CN" altLang="en-US"/>
              <a:t>（浏览器</a:t>
            </a:r>
            <a:r>
              <a:t>“</a:t>
            </a:r>
            <a:r>
              <a:rPr lang="zh-CN" altLang="en-US"/>
              <a:t>理解</a:t>
            </a:r>
            <a:r>
              <a:t>”</a:t>
            </a:r>
            <a:r>
              <a:rPr lang="zh-CN" altLang="en-US"/>
              <a:t>的标签含义）</a:t>
            </a:r>
            <a:endParaRPr lang="zh-CN" altLang="en-US"/>
          </a:p>
        </p:txBody>
      </p:sp>
      <p:pic>
        <p:nvPicPr>
          <p:cNvPr id="6"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30242" y="4077072"/>
            <a:ext cx="1610374" cy="210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HTML</a:t>
            </a:r>
            <a:r>
              <a:rPr lang="zh-CN" altLang="en-US"/>
              <a:t>基本结构</a:t>
            </a:r>
            <a:endParaRPr lang="zh-CN" altLang="en-US"/>
          </a:p>
        </p:txBody>
      </p:sp>
      <p:sp>
        <p:nvSpPr>
          <p:cNvPr id="3" name="内容占位符 2"/>
          <p:cNvSpPr>
            <a:spLocks noGrp="1"/>
          </p:cNvSpPr>
          <p:nvPr>
            <p:ph sz="half" idx="1"/>
          </p:nvPr>
        </p:nvSpPr>
        <p:spPr/>
        <p:txBody>
          <a:bodyPr/>
          <a:p>
            <a:endParaRPr lang="zh-CN" altLang="en-US"/>
          </a:p>
        </p:txBody>
      </p:sp>
      <p:grpSp>
        <p:nvGrpSpPr>
          <p:cNvPr id="6" name="Group 36"/>
          <p:cNvGrpSpPr/>
          <p:nvPr/>
        </p:nvGrpSpPr>
        <p:grpSpPr bwMode="auto">
          <a:xfrm>
            <a:off x="821500" y="1874458"/>
            <a:ext cx="2132012" cy="3875437"/>
            <a:chOff x="0" y="1253"/>
            <a:chExt cx="1343" cy="2968"/>
          </a:xfrm>
        </p:grpSpPr>
        <p:sp>
          <p:nvSpPr>
            <p:cNvPr id="7" name="AutoShape 32"/>
            <p:cNvSpPr/>
            <p:nvPr/>
          </p:nvSpPr>
          <p:spPr bwMode="auto">
            <a:xfrm>
              <a:off x="845" y="1253"/>
              <a:ext cx="498" cy="2968"/>
            </a:xfrm>
            <a:prstGeom prst="leftBrace">
              <a:avLst>
                <a:gd name="adj1" fmla="val 47825"/>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Text Box 33"/>
            <p:cNvSpPr txBox="1">
              <a:spLocks noChangeArrowheads="1"/>
            </p:cNvSpPr>
            <p:nvPr/>
          </p:nvSpPr>
          <p:spPr bwMode="auto">
            <a:xfrm>
              <a:off x="0" y="2197"/>
              <a:ext cx="855" cy="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3000" b="1" dirty="0">
                  <a:solidFill>
                    <a:srgbClr val="FF0000"/>
                  </a:solidFill>
                  <a:ea typeface="宋体" panose="02010600030101010101" pitchFamily="2" charset="-122"/>
                </a:rPr>
                <a:t>HTML</a:t>
              </a:r>
              <a:r>
                <a:rPr lang="zh-CN" altLang="en-US" sz="3000" b="1" dirty="0">
                  <a:solidFill>
                    <a:srgbClr val="FF0000"/>
                  </a:solidFill>
                  <a:ea typeface="宋体" panose="02010600030101010101" pitchFamily="2" charset="-122"/>
                </a:rPr>
                <a:t>文件</a:t>
              </a:r>
              <a:endParaRPr lang="en-US" altLang="zh-CN" sz="3000" b="1" dirty="0">
                <a:solidFill>
                  <a:srgbClr val="FF0000"/>
                </a:solidFill>
                <a:ea typeface="宋体" panose="02010600030101010101" pitchFamily="2" charset="-122"/>
              </a:endParaRPr>
            </a:p>
          </p:txBody>
        </p:sp>
      </p:grpSp>
      <p:sp>
        <p:nvSpPr>
          <p:cNvPr id="9" name="矩形 8"/>
          <p:cNvSpPr/>
          <p:nvPr/>
        </p:nvSpPr>
        <p:spPr>
          <a:xfrm>
            <a:off x="4195599" y="1032009"/>
            <a:ext cx="7344816" cy="5220970"/>
          </a:xfrm>
          <a:prstGeom prst="rect">
            <a:avLst/>
          </a:prstGeom>
          <a:solidFill>
            <a:srgbClr val="C7F3FD"/>
          </a:solidFill>
        </p:spPr>
        <p:txBody>
          <a:bodyPr wrap="square">
            <a:spAutoFit/>
          </a:bodyPr>
          <a:lstStyle/>
          <a:p>
            <a:pPr>
              <a:lnSpc>
                <a:spcPts val="4000"/>
              </a:lnSpc>
            </a:pPr>
            <a:r>
              <a:rPr lang="en-US" altLang="zh-CN" sz="3200" b="1" dirty="0">
                <a:solidFill>
                  <a:srgbClr val="382E92"/>
                </a:solidFill>
              </a:rPr>
              <a:t>&lt;!DOCTYPE html</a:t>
            </a:r>
            <a:r>
              <a:rPr lang="en-US" altLang="zh-CN" sz="3200" b="1" dirty="0" smtClean="0">
                <a:solidFill>
                  <a:srgbClr val="382E92"/>
                </a:solidFill>
              </a:rPr>
              <a:t>&gt;</a:t>
            </a:r>
            <a:endParaRPr lang="en-US" altLang="zh-CN" sz="3200" b="1" dirty="0" smtClean="0">
              <a:solidFill>
                <a:srgbClr val="382E92"/>
              </a:solidFill>
            </a:endParaRPr>
          </a:p>
          <a:p>
            <a:pPr>
              <a:lnSpc>
                <a:spcPts val="4000"/>
              </a:lnSpc>
            </a:pPr>
            <a:r>
              <a:rPr lang="en-US" altLang="zh-CN" sz="3200" b="1" dirty="0" smtClean="0">
                <a:solidFill>
                  <a:srgbClr val="382E92"/>
                </a:solidFill>
              </a:rPr>
              <a:t>&lt;</a:t>
            </a:r>
            <a:r>
              <a:rPr lang="en-US" altLang="zh-CN" sz="3200" b="1" dirty="0">
                <a:solidFill>
                  <a:srgbClr val="382E92"/>
                </a:solidFill>
              </a:rPr>
              <a:t>html&gt;</a:t>
            </a:r>
            <a:endParaRPr lang="en-US" altLang="zh-CN" sz="3200" b="1" dirty="0">
              <a:solidFill>
                <a:srgbClr val="382E92"/>
              </a:solidFill>
            </a:endParaRPr>
          </a:p>
          <a:p>
            <a:pPr>
              <a:lnSpc>
                <a:spcPts val="4000"/>
              </a:lnSpc>
            </a:pPr>
            <a:r>
              <a:rPr lang="en-US" altLang="zh-CN" sz="3200" b="1" dirty="0">
                <a:solidFill>
                  <a:srgbClr val="382E92"/>
                </a:solidFill>
              </a:rPr>
              <a:t>	&lt;head</a:t>
            </a:r>
            <a:r>
              <a:rPr lang="en-US" altLang="zh-CN" sz="3200" b="1" dirty="0" smtClean="0">
                <a:solidFill>
                  <a:srgbClr val="382E92"/>
                </a:solidFill>
              </a:rPr>
              <a:t>&gt;</a:t>
            </a:r>
            <a:endParaRPr lang="en-US" altLang="zh-CN" sz="3200" b="1" dirty="0" smtClean="0">
              <a:solidFill>
                <a:srgbClr val="382E92"/>
              </a:solidFill>
            </a:endParaRPr>
          </a:p>
          <a:p>
            <a:pPr>
              <a:lnSpc>
                <a:spcPts val="4000"/>
              </a:lnSpc>
            </a:pPr>
            <a:r>
              <a:rPr lang="en-US" altLang="zh-CN" sz="3200" b="1" dirty="0">
                <a:solidFill>
                  <a:srgbClr val="382E92"/>
                </a:solidFill>
              </a:rPr>
              <a:t>	</a:t>
            </a:r>
            <a:r>
              <a:rPr lang="en-US" altLang="zh-CN" sz="3200" b="1" dirty="0" smtClean="0">
                <a:solidFill>
                  <a:srgbClr val="382E92"/>
                </a:solidFill>
              </a:rPr>
              <a:t>    &lt;</a:t>
            </a:r>
            <a:r>
              <a:rPr lang="en-US" altLang="zh-CN" sz="3200" b="1" dirty="0">
                <a:solidFill>
                  <a:srgbClr val="382E92"/>
                </a:solidFill>
              </a:rPr>
              <a:t>meta charset="UTF-8"</a:t>
            </a:r>
            <a:r>
              <a:rPr lang="en-US" altLang="zh-CN" sz="3200" b="1" dirty="0">
                <a:solidFill>
                  <a:srgbClr val="FF0000"/>
                </a:solidFill>
              </a:rPr>
              <a:t>/</a:t>
            </a:r>
            <a:r>
              <a:rPr lang="en-US" altLang="zh-CN" sz="3200" b="1" dirty="0">
                <a:solidFill>
                  <a:srgbClr val="382E92"/>
                </a:solidFill>
              </a:rPr>
              <a:t>&gt;</a:t>
            </a:r>
            <a:endParaRPr lang="en-US" altLang="zh-CN" sz="3200" b="1" dirty="0">
              <a:solidFill>
                <a:srgbClr val="382E92"/>
              </a:solidFill>
            </a:endParaRPr>
          </a:p>
          <a:p>
            <a:pPr>
              <a:lnSpc>
                <a:spcPts val="4000"/>
              </a:lnSpc>
            </a:pPr>
            <a:r>
              <a:rPr lang="en-US" altLang="zh-CN" sz="3200" dirty="0"/>
              <a:t>	</a:t>
            </a:r>
            <a:r>
              <a:rPr lang="en-US" altLang="zh-CN" sz="3200" dirty="0" smtClean="0"/>
              <a:t>    </a:t>
            </a:r>
            <a:r>
              <a:rPr lang="en-US" altLang="zh-CN" sz="3200" b="1" dirty="0" smtClean="0">
                <a:solidFill>
                  <a:srgbClr val="382E92"/>
                </a:solidFill>
              </a:rPr>
              <a:t>&lt;title&gt;</a:t>
            </a:r>
            <a:r>
              <a:rPr lang="en-US" altLang="zh-CN" sz="3200" b="1" dirty="0" smtClean="0"/>
              <a:t>demo</a:t>
            </a:r>
            <a:r>
              <a:rPr lang="en-US" altLang="zh-CN" sz="3200" b="1" dirty="0" smtClean="0">
                <a:solidFill>
                  <a:srgbClr val="382E92"/>
                </a:solidFill>
              </a:rPr>
              <a:t>&lt;</a:t>
            </a:r>
            <a:r>
              <a:rPr lang="en-US" altLang="zh-CN" sz="3200" b="1" dirty="0">
                <a:solidFill>
                  <a:srgbClr val="FF0000"/>
                </a:solidFill>
              </a:rPr>
              <a:t>/</a:t>
            </a:r>
            <a:r>
              <a:rPr lang="en-US" altLang="zh-CN" sz="3200" b="1" dirty="0">
                <a:solidFill>
                  <a:srgbClr val="382E92"/>
                </a:solidFill>
              </a:rPr>
              <a:t>title&gt;</a:t>
            </a:r>
            <a:endParaRPr lang="en-US" altLang="zh-CN" sz="3200" b="1" dirty="0">
              <a:solidFill>
                <a:srgbClr val="382E92"/>
              </a:solidFill>
            </a:endParaRP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head&gt;</a:t>
            </a:r>
            <a:endParaRPr lang="en-US" altLang="zh-CN" sz="3200" b="1" dirty="0">
              <a:solidFill>
                <a:srgbClr val="382E92"/>
              </a:solidFill>
            </a:endParaRPr>
          </a:p>
          <a:p>
            <a:pPr>
              <a:lnSpc>
                <a:spcPts val="4000"/>
              </a:lnSpc>
            </a:pPr>
            <a:r>
              <a:rPr lang="en-US" altLang="zh-CN" sz="3200" b="1" dirty="0">
                <a:solidFill>
                  <a:srgbClr val="382E92"/>
                </a:solidFill>
              </a:rPr>
              <a:t>	&lt;body&gt;</a:t>
            </a:r>
            <a:endParaRPr lang="en-US" altLang="zh-CN" sz="3200" b="1" dirty="0">
              <a:solidFill>
                <a:srgbClr val="382E92"/>
              </a:solidFill>
            </a:endParaRPr>
          </a:p>
          <a:p>
            <a:pPr>
              <a:lnSpc>
                <a:spcPts val="4000"/>
              </a:lnSpc>
            </a:pPr>
            <a:r>
              <a:rPr lang="en-US" altLang="zh-CN" sz="3200" dirty="0"/>
              <a:t>		</a:t>
            </a:r>
            <a:r>
              <a:rPr lang="en-US" altLang="zh-CN" sz="3200" b="1" dirty="0" smtClean="0"/>
              <a:t>Hello World！</a:t>
            </a:r>
            <a:endParaRPr lang="en-US" altLang="zh-CN" sz="3200" b="1" dirty="0">
              <a:solidFill>
                <a:srgbClr val="382E92"/>
              </a:solidFill>
            </a:endParaRPr>
          </a:p>
          <a:p>
            <a:pPr>
              <a:lnSpc>
                <a:spcPts val="4000"/>
              </a:lnSpc>
            </a:pPr>
            <a:r>
              <a:rPr lang="en-US" altLang="zh-CN" sz="3200" b="1" dirty="0">
                <a:solidFill>
                  <a:srgbClr val="382E92"/>
                </a:solidFill>
              </a:rPr>
              <a:t>	&lt;</a:t>
            </a:r>
            <a:r>
              <a:rPr lang="en-US" altLang="zh-CN" sz="3200" b="1" dirty="0">
                <a:solidFill>
                  <a:srgbClr val="FF0000"/>
                </a:solidFill>
              </a:rPr>
              <a:t>/</a:t>
            </a:r>
            <a:r>
              <a:rPr lang="en-US" altLang="zh-CN" sz="3200" b="1" dirty="0">
                <a:solidFill>
                  <a:srgbClr val="382E92"/>
                </a:solidFill>
              </a:rPr>
              <a:t>body&gt;</a:t>
            </a:r>
            <a:endParaRPr lang="en-US" altLang="zh-CN" sz="3200" b="1" dirty="0">
              <a:solidFill>
                <a:srgbClr val="382E92"/>
              </a:solidFill>
            </a:endParaRPr>
          </a:p>
          <a:p>
            <a:pPr>
              <a:lnSpc>
                <a:spcPts val="4000"/>
              </a:lnSpc>
            </a:pPr>
            <a:r>
              <a:rPr lang="en-US" altLang="zh-CN" sz="3200" b="1" dirty="0">
                <a:solidFill>
                  <a:srgbClr val="382E92"/>
                </a:solidFill>
              </a:rPr>
              <a:t>&lt;</a:t>
            </a:r>
            <a:r>
              <a:rPr lang="en-US" altLang="zh-CN" sz="3200" b="1" dirty="0">
                <a:solidFill>
                  <a:srgbClr val="FF0000"/>
                </a:solidFill>
              </a:rPr>
              <a:t>/</a:t>
            </a:r>
            <a:r>
              <a:rPr lang="en-US" altLang="zh-CN" sz="3200" b="1" dirty="0">
                <a:solidFill>
                  <a:srgbClr val="382E92"/>
                </a:solidFill>
              </a:rPr>
              <a:t>html&gt;</a:t>
            </a:r>
            <a:endParaRPr lang="zh-CN" altLang="en-US" sz="3200" b="1" dirty="0">
              <a:solidFill>
                <a:srgbClr val="382E92"/>
              </a:solidFill>
            </a:endParaRPr>
          </a:p>
        </p:txBody>
      </p:sp>
      <p:grpSp>
        <p:nvGrpSpPr>
          <p:cNvPr id="10" name="Group 37"/>
          <p:cNvGrpSpPr/>
          <p:nvPr/>
        </p:nvGrpSpPr>
        <p:grpSpPr bwMode="auto">
          <a:xfrm flipH="1">
            <a:off x="2622993" y="2437527"/>
            <a:ext cx="1428450" cy="1584175"/>
            <a:chOff x="3782" y="1797"/>
            <a:chExt cx="1275" cy="635"/>
          </a:xfrm>
        </p:grpSpPr>
        <p:sp>
          <p:nvSpPr>
            <p:cNvPr id="11" name="AutoShape 30"/>
            <p:cNvSpPr/>
            <p:nvPr/>
          </p:nvSpPr>
          <p:spPr bwMode="auto">
            <a:xfrm>
              <a:off x="3782" y="1797"/>
              <a:ext cx="363" cy="635"/>
            </a:xfrm>
            <a:prstGeom prst="rightBrace">
              <a:avLst>
                <a:gd name="adj1" fmla="val 19785"/>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solidFill>
                  <a:srgbClr val="FF0000"/>
                </a:solidFill>
                <a:ea typeface="宋体" panose="02010600030101010101" pitchFamily="2" charset="-122"/>
              </a:endParaRPr>
            </a:p>
          </p:txBody>
        </p:sp>
        <p:sp>
          <p:nvSpPr>
            <p:cNvPr id="12" name="Text Box 34"/>
            <p:cNvSpPr txBox="1">
              <a:spLocks noChangeArrowheads="1"/>
            </p:cNvSpPr>
            <p:nvPr/>
          </p:nvSpPr>
          <p:spPr bwMode="auto">
            <a:xfrm>
              <a:off x="3923" y="1999"/>
              <a:ext cx="113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头部</a:t>
              </a:r>
              <a:endParaRPr lang="zh-CN" altLang="en-US" sz="2800" b="1" dirty="0">
                <a:solidFill>
                  <a:srgbClr val="FF0000"/>
                </a:solidFill>
                <a:ea typeface="宋体" panose="02010600030101010101" pitchFamily="2" charset="-122"/>
              </a:endParaRPr>
            </a:p>
          </p:txBody>
        </p:sp>
      </p:grpSp>
      <p:grpSp>
        <p:nvGrpSpPr>
          <p:cNvPr id="13" name="Group 38"/>
          <p:cNvGrpSpPr/>
          <p:nvPr/>
        </p:nvGrpSpPr>
        <p:grpSpPr bwMode="auto">
          <a:xfrm flipH="1">
            <a:off x="2596431" y="4309192"/>
            <a:ext cx="1454629" cy="1187785"/>
            <a:chOff x="3854" y="2845"/>
            <a:chExt cx="1249" cy="938"/>
          </a:xfrm>
        </p:grpSpPr>
        <p:sp>
          <p:nvSpPr>
            <p:cNvPr id="14" name="AutoShape 31"/>
            <p:cNvSpPr/>
            <p:nvPr/>
          </p:nvSpPr>
          <p:spPr bwMode="auto">
            <a:xfrm>
              <a:off x="3854" y="2845"/>
              <a:ext cx="363" cy="938"/>
            </a:xfrm>
            <a:prstGeom prst="rightBrace">
              <a:avLst>
                <a:gd name="adj1" fmla="val 19787"/>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35"/>
            <p:cNvSpPr txBox="1">
              <a:spLocks noChangeArrowheads="1"/>
            </p:cNvSpPr>
            <p:nvPr/>
          </p:nvSpPr>
          <p:spPr bwMode="auto">
            <a:xfrm>
              <a:off x="3969" y="3114"/>
              <a:ext cx="113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zh-CN" altLang="en-US" sz="2800" b="1" dirty="0">
                  <a:solidFill>
                    <a:srgbClr val="FF0000"/>
                  </a:solidFill>
                  <a:ea typeface="宋体" panose="02010600030101010101" pitchFamily="2" charset="-122"/>
                </a:rPr>
                <a:t>体部</a:t>
              </a:r>
              <a:endParaRPr lang="zh-CN" altLang="en-US" sz="2800" b="1" dirty="0">
                <a:solidFill>
                  <a:srgbClr val="FF0000"/>
                </a:solidFill>
                <a:ea typeface="宋体" panose="02010600030101010101" pitchFamily="2" charset="-122"/>
              </a:endParaRPr>
            </a:p>
          </p:txBody>
        </p:sp>
      </p:grpSp>
      <p:sp>
        <p:nvSpPr>
          <p:cNvPr id="16" name="Text Box 34"/>
          <p:cNvSpPr txBox="1">
            <a:spLocks noChangeArrowheads="1"/>
          </p:cNvSpPr>
          <p:nvPr/>
        </p:nvSpPr>
        <p:spPr bwMode="auto">
          <a:xfrm flipH="1">
            <a:off x="811223" y="1116935"/>
            <a:ext cx="29094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50000"/>
              </a:spcBef>
            </a:pPr>
            <a:r>
              <a:rPr lang="en-US" altLang="zh-CN" sz="2800" b="1" dirty="0" smtClean="0">
                <a:solidFill>
                  <a:srgbClr val="FF0000"/>
                </a:solidFill>
                <a:ea typeface="宋体" panose="02010600030101010101" pitchFamily="2" charset="-122"/>
              </a:rPr>
              <a:t>HTML</a:t>
            </a:r>
            <a:r>
              <a:rPr lang="zh-CN" altLang="en-US" sz="2800" b="1" dirty="0" smtClean="0">
                <a:solidFill>
                  <a:srgbClr val="FF0000"/>
                </a:solidFill>
                <a:ea typeface="宋体" panose="02010600030101010101" pitchFamily="2" charset="-122"/>
              </a:rPr>
              <a:t>文档声明</a:t>
            </a:r>
            <a:endParaRPr lang="zh-CN" altLang="en-US" sz="2800" b="1" dirty="0">
              <a:solidFill>
                <a:srgbClr val="FF0000"/>
              </a:solidFill>
              <a:ea typeface="宋体" panose="02010600030101010101" pitchFamily="2" charset="-122"/>
            </a:endParaRPr>
          </a:p>
        </p:txBody>
      </p:sp>
      <p:sp>
        <p:nvSpPr>
          <p:cNvPr id="4" name="文本框 10"/>
          <p:cNvSpPr txBox="1"/>
          <p:nvPr/>
        </p:nvSpPr>
        <p:spPr>
          <a:xfrm>
            <a:off x="9330368" y="5584507"/>
            <a:ext cx="2163445" cy="508000"/>
          </a:xfrm>
          <a:prstGeom prst="rect">
            <a:avLst/>
          </a:prstGeom>
          <a:noFill/>
        </p:spPr>
        <p:txBody>
          <a:bodyPr wrap="none" lIns="108850" tIns="54425" rIns="108850" bIns="54425" rtlCol="0">
            <a:spAutoFit/>
          </a:bodyPr>
          <a:p>
            <a:r>
              <a:rPr lang="en-US" altLang="zh-CN" sz="2600" dirty="0" smtClean="0">
                <a:latin typeface="微软雅黑" panose="020B0503020204020204" pitchFamily="34" charset="-122"/>
                <a:ea typeface="微软雅黑" panose="020B0503020204020204" pitchFamily="34" charset="-122"/>
              </a:rPr>
              <a:t>demo2-1.txt</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 calcmode="lin" valueType="num">
                                      <p:cBhvr additive="base">
                                        <p:cTn id="25"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 name="内容占位符 3"/>
          <p:cNvGraphicFramePr/>
          <p:nvPr/>
        </p:nvGraphicFramePr>
        <p:xfrm>
          <a:off x="541740" y="902622"/>
          <a:ext cx="11106150" cy="5441315"/>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p>
                      <a:r>
                        <a:rPr lang="en-US" altLang="zh-CN" sz="2200" dirty="0" smtClean="0">
                          <a:latin typeface="微软雅黑" panose="020B0503020204020204" pitchFamily="34" charset="-122"/>
                          <a:ea typeface="微软雅黑" panose="020B0503020204020204" pitchFamily="34" charset="-122"/>
                        </a:rPr>
                        <a:t>&lt;html&gt;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bl>
          </a:graphicData>
        </a:graphic>
      </p:graphicFrame>
      <p:sp>
        <p:nvSpPr>
          <p:cNvPr id="2" name="标题 1"/>
          <p:cNvSpPr>
            <a:spLocks noGrp="1"/>
          </p:cNvSpPr>
          <p:nvPr>
            <p:ph type="title"/>
          </p:nvPr>
        </p:nvSpPr>
        <p:spPr/>
        <p:txBody>
          <a:bodyPr/>
          <a:p>
            <a:r>
              <a:rPr lang="en-US" altLang="zh-CN"/>
              <a:t>HTML</a:t>
            </a:r>
            <a:r>
              <a:rPr lang="zh-CN" altLang="en-US"/>
              <a:t>基本结构</a:t>
            </a:r>
            <a:endParaRPr lang="zh-CN" altLang="en-US"/>
          </a:p>
        </p:txBody>
      </p:sp>
      <p:graphicFrame>
        <p:nvGraphicFramePr>
          <p:cNvPr id="19" name="内容占位符 3"/>
          <p:cNvGraphicFramePr/>
          <p:nvPr/>
        </p:nvGraphicFramePr>
        <p:xfrm>
          <a:off x="541740" y="902622"/>
          <a:ext cx="11106150" cy="609600"/>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bl>
          </a:graphicData>
        </a:graphic>
      </p:graphicFrame>
      <p:graphicFrame>
        <p:nvGraphicFramePr>
          <p:cNvPr id="20" name="内容占位符 3"/>
          <p:cNvGraphicFramePr/>
          <p:nvPr/>
        </p:nvGraphicFramePr>
        <p:xfrm>
          <a:off x="541740" y="902622"/>
          <a:ext cx="11106150" cy="2676525"/>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p>
                      <a:r>
                        <a:rPr lang="en-US" altLang="zh-CN" sz="2200" dirty="0" smtClean="0">
                          <a:latin typeface="微软雅黑" panose="020B0503020204020204" pitchFamily="34" charset="-122"/>
                          <a:ea typeface="微软雅黑" panose="020B0503020204020204" pitchFamily="34" charset="-122"/>
                        </a:rPr>
                        <a:t>&lt;html&gt;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r h="1203938">
                <a:tc>
                  <a:txBody>
                    <a:bodyPr/>
                    <a:p>
                      <a:r>
                        <a:rPr lang="en-US" altLang="zh-CN" sz="2200" dirty="0" smtClean="0">
                          <a:latin typeface="微软雅黑" panose="020B0503020204020204" pitchFamily="34" charset="-122"/>
                          <a:ea typeface="微软雅黑" panose="020B0503020204020204" pitchFamily="34" charset="-122"/>
                        </a:rPr>
                        <a:t>&lt;head&gt;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指明网页文件的头部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body </a:t>
                      </a:r>
                      <a:r>
                        <a:rPr lang="zh-CN" altLang="en-US" sz="2200" baseline="0" dirty="0" smtClean="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tr>
            </a:tbl>
          </a:graphicData>
        </a:graphic>
      </p:graphicFrame>
      <p:graphicFrame>
        <p:nvGraphicFramePr>
          <p:cNvPr id="21" name="内容占位符 3"/>
          <p:cNvGraphicFramePr/>
          <p:nvPr/>
        </p:nvGraphicFramePr>
        <p:xfrm>
          <a:off x="541740" y="902622"/>
          <a:ext cx="11106150" cy="3536315"/>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p>
                      <a:r>
                        <a:rPr lang="en-US" altLang="zh-CN" sz="2200" dirty="0" smtClean="0">
                          <a:latin typeface="微软雅黑" panose="020B0503020204020204" pitchFamily="34" charset="-122"/>
                          <a:ea typeface="微软雅黑" panose="020B0503020204020204" pitchFamily="34" charset="-122"/>
                        </a:rPr>
                        <a:t>&lt;html&gt;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r h="1203938">
                <a:tc>
                  <a:txBody>
                    <a:bodyPr/>
                    <a:p>
                      <a:r>
                        <a:rPr lang="en-US" altLang="zh-CN" sz="2200" dirty="0" smtClean="0">
                          <a:latin typeface="微软雅黑" panose="020B0503020204020204" pitchFamily="34" charset="-122"/>
                          <a:ea typeface="微软雅黑" panose="020B0503020204020204" pitchFamily="34" charset="-122"/>
                        </a:rPr>
                        <a:t>&lt;head&gt;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指明网页文件的头部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body </a:t>
                      </a:r>
                      <a:r>
                        <a:rPr lang="zh-CN" altLang="en-US" sz="2200" baseline="0" dirty="0" smtClean="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tr>
              <a:tr h="85979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&lt;meta</a:t>
                      </a:r>
                      <a:r>
                        <a:rPr lang="en-US" altLang="zh-CN" sz="2200" b="1" baseline="0" dirty="0" smtClean="0">
                          <a:solidFill>
                            <a:srgbClr val="FF0000"/>
                          </a:solidFill>
                          <a:latin typeface="微软雅黑" panose="020B0503020204020204" pitchFamily="34" charset="-122"/>
                          <a:ea typeface="微软雅黑" panose="020B0503020204020204" pitchFamily="34" charset="-122"/>
                        </a:rPr>
                        <a:t> /</a:t>
                      </a:r>
                      <a:r>
                        <a:rPr lang="en-US" altLang="zh-CN" sz="2200" baseline="0" dirty="0" smtClean="0">
                          <a:latin typeface="微软雅黑" panose="020B0503020204020204" pitchFamily="34" charset="-122"/>
                          <a:ea typeface="微软雅黑" panose="020B0503020204020204" pitchFamily="34" charset="-122"/>
                        </a:rPr>
                        <a:t>&gt;</a:t>
                      </a:r>
                      <a:endParaRPr lang="en-US" altLang="zh-CN" sz="2200" dirty="0" smtClean="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定义页面有关信息，如页面编码、关键词、页面描述</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baseline="0" dirty="0" smtClean="0">
                          <a:latin typeface="微软雅黑" panose="020B0503020204020204" pitchFamily="34" charset="-122"/>
                          <a:ea typeface="微软雅黑" panose="020B0503020204020204" pitchFamily="34" charset="-122"/>
                        </a:rPr>
                        <a:t>1</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单标签，必须在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2</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利用属性值进行设置</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bl>
          </a:graphicData>
        </a:graphic>
      </p:graphicFrame>
      <p:graphicFrame>
        <p:nvGraphicFramePr>
          <p:cNvPr id="23" name="内容占位符 3"/>
          <p:cNvGraphicFramePr/>
          <p:nvPr/>
        </p:nvGraphicFramePr>
        <p:xfrm>
          <a:off x="541740" y="902622"/>
          <a:ext cx="11106150" cy="4344035"/>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p>
                      <a:r>
                        <a:rPr lang="en-US" altLang="zh-CN" sz="2200" dirty="0" smtClean="0">
                          <a:latin typeface="微软雅黑" panose="020B0503020204020204" pitchFamily="34" charset="-122"/>
                          <a:ea typeface="微软雅黑" panose="020B0503020204020204" pitchFamily="34" charset="-122"/>
                        </a:rPr>
                        <a:t>&lt;html&gt;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r h="1203938">
                <a:tc>
                  <a:txBody>
                    <a:bodyPr/>
                    <a:p>
                      <a:r>
                        <a:rPr lang="en-US" altLang="zh-CN" sz="2200" dirty="0" smtClean="0">
                          <a:latin typeface="微软雅黑" panose="020B0503020204020204" pitchFamily="34" charset="-122"/>
                          <a:ea typeface="微软雅黑" panose="020B0503020204020204" pitchFamily="34" charset="-122"/>
                        </a:rPr>
                        <a:t>&lt;head&gt;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指明网页文件的头部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body </a:t>
                      </a:r>
                      <a:r>
                        <a:rPr lang="zh-CN" altLang="en-US" sz="2200" baseline="0" dirty="0" smtClean="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tr>
              <a:tr h="85979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&lt;meta</a:t>
                      </a:r>
                      <a:r>
                        <a:rPr lang="en-US" altLang="zh-CN" sz="2200" b="1" baseline="0" dirty="0" smtClean="0">
                          <a:solidFill>
                            <a:srgbClr val="FF0000"/>
                          </a:solidFill>
                          <a:latin typeface="微软雅黑" panose="020B0503020204020204" pitchFamily="34" charset="-122"/>
                          <a:ea typeface="微软雅黑" panose="020B0503020204020204" pitchFamily="34" charset="-122"/>
                        </a:rPr>
                        <a:t> /</a:t>
                      </a:r>
                      <a:r>
                        <a:rPr lang="en-US" altLang="zh-CN" sz="2200" baseline="0" dirty="0" smtClean="0">
                          <a:latin typeface="微软雅黑" panose="020B0503020204020204" pitchFamily="34" charset="-122"/>
                          <a:ea typeface="微软雅黑" panose="020B0503020204020204" pitchFamily="34" charset="-122"/>
                        </a:rPr>
                        <a:t>&gt;</a:t>
                      </a:r>
                      <a:endParaRPr lang="en-US" altLang="zh-CN" sz="2200" dirty="0" smtClean="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定义页面有关信息，如页面编码、关键词、页面描述</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baseline="0" dirty="0" smtClean="0">
                          <a:latin typeface="微软雅黑" panose="020B0503020204020204" pitchFamily="34" charset="-122"/>
                          <a:ea typeface="微软雅黑" panose="020B0503020204020204" pitchFamily="34" charset="-122"/>
                        </a:rPr>
                        <a:t>1</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单标签，必须在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2</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利用属性值进行设置</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r h="80772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&lt;title&gt;</a:t>
                      </a:r>
                      <a:endParaRPr lang="en-US" altLang="zh-CN" sz="22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title&gt;</a:t>
                      </a:r>
                      <a:endParaRPr lang="en-US" altLang="zh-CN" sz="2200" dirty="0" smtClean="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在浏览器标题栏显示的文档标题</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bl>
          </a:graphicData>
        </a:graphic>
      </p:graphicFrame>
      <p:graphicFrame>
        <p:nvGraphicFramePr>
          <p:cNvPr id="24" name="内容占位符 3"/>
          <p:cNvGraphicFramePr/>
          <p:nvPr/>
        </p:nvGraphicFramePr>
        <p:xfrm>
          <a:off x="541740" y="902622"/>
          <a:ext cx="11106150" cy="5441315"/>
        </p:xfrm>
        <a:graphic>
          <a:graphicData uri="http://schemas.openxmlformats.org/drawingml/2006/table">
            <a:tbl>
              <a:tblPr firstRow="1" bandRow="1">
                <a:tableStyleId>{5C22544A-7EE6-4342-B048-85BDC9FD1C3A}</a:tableStyleId>
              </a:tblPr>
              <a:tblGrid>
                <a:gridCol w="1789430"/>
                <a:gridCol w="4323080"/>
                <a:gridCol w="4993640"/>
              </a:tblGrid>
              <a:tr h="609600">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标签</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语义</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c>
                  <a:txBody>
                    <a:bodyPr/>
                    <a:p>
                      <a:pPr>
                        <a:lnSpc>
                          <a:spcPct val="100000"/>
                        </a:lnSpc>
                      </a:pPr>
                      <a:r>
                        <a:rPr lang="zh-CN" altLang="en-US" sz="2800" dirty="0" smtClean="0">
                          <a:solidFill>
                            <a:schemeClr val="bg1"/>
                          </a:solidFill>
                          <a:latin typeface="微软雅黑" panose="020B0503020204020204" pitchFamily="34" charset="-122"/>
                          <a:ea typeface="微软雅黑" panose="020B0503020204020204" pitchFamily="34" charset="-122"/>
                        </a:rPr>
                        <a:t>语法</a:t>
                      </a:r>
                      <a:endParaRPr lang="zh-CN" altLang="en-US" sz="2800" dirty="0">
                        <a:solidFill>
                          <a:schemeClr val="bg1"/>
                        </a:solidFill>
                        <a:latin typeface="微软雅黑" panose="020B0503020204020204" pitchFamily="34" charset="-122"/>
                        <a:ea typeface="微软雅黑" panose="020B0503020204020204" pitchFamily="34" charset="-122"/>
                      </a:endParaRPr>
                    </a:p>
                  </a:txBody>
                  <a:tcPr marT="45706" marB="45706"/>
                </a:tc>
              </a:tr>
              <a:tr h="863208">
                <a:tc>
                  <a:txBody>
                    <a:bodyPr/>
                    <a:p>
                      <a:r>
                        <a:rPr lang="en-US" altLang="zh-CN" sz="2200" dirty="0" smtClean="0">
                          <a:latin typeface="微软雅黑" panose="020B0503020204020204" pitchFamily="34" charset="-122"/>
                          <a:ea typeface="微软雅黑" panose="020B0503020204020204" pitchFamily="34" charset="-122"/>
                        </a:rPr>
                        <a:t>&lt;html&gt;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html&gt;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HTML</a:t>
                      </a:r>
                      <a:r>
                        <a:rPr lang="zh-CN" altLang="en-US" sz="2200" dirty="0" smtClean="0">
                          <a:latin typeface="微软雅黑" panose="020B0503020204020204" pitchFamily="34" charset="-122"/>
                          <a:ea typeface="微软雅黑" panose="020B0503020204020204" pitchFamily="34" charset="-122"/>
                        </a:rPr>
                        <a:t>（网页）文件开始及结束</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1.</a:t>
                      </a:r>
                      <a:r>
                        <a:rPr lang="zh-CN" altLang="en-US" sz="2200" dirty="0" smtClean="0">
                          <a:solidFill>
                            <a:schemeClr val="tx1"/>
                          </a:solidFill>
                          <a:latin typeface="微软雅黑" panose="020B0503020204020204" pitchFamily="34" charset="-122"/>
                          <a:ea typeface="微软雅黑" panose="020B0503020204020204" pitchFamily="34" charset="-122"/>
                        </a:rPr>
                        <a:t> 成对出现</a:t>
                      </a:r>
                      <a:endParaRPr lang="en-US" altLang="zh-CN" sz="2200" dirty="0" smtClean="0">
                        <a:solidFill>
                          <a:schemeClr val="tx1"/>
                        </a:solidFill>
                        <a:latin typeface="微软雅黑" panose="020B0503020204020204" pitchFamily="34" charset="-122"/>
                        <a:ea typeface="微软雅黑" panose="020B0503020204020204" pitchFamily="34" charset="-122"/>
                      </a:endParaRPr>
                    </a:p>
                    <a:p>
                      <a:pPr eaLnBrk="1" hangingPunct="1"/>
                      <a:r>
                        <a:rPr lang="en-US" altLang="zh-CN" sz="2200" dirty="0" smtClean="0">
                          <a:solidFill>
                            <a:schemeClr val="tx1"/>
                          </a:solidFill>
                          <a:latin typeface="微软雅黑" panose="020B0503020204020204" pitchFamily="34" charset="-122"/>
                          <a:ea typeface="微软雅黑" panose="020B0503020204020204" pitchFamily="34" charset="-122"/>
                        </a:rPr>
                        <a:t>2. </a:t>
                      </a:r>
                      <a:r>
                        <a:rPr lang="zh-CN" altLang="en-US" sz="2200" dirty="0" smtClean="0">
                          <a:solidFill>
                            <a:schemeClr val="tx1"/>
                          </a:solidFill>
                          <a:latin typeface="微软雅黑" panose="020B0503020204020204" pitchFamily="34" charset="-122"/>
                          <a:ea typeface="微软雅黑" panose="020B0503020204020204" pitchFamily="34" charset="-122"/>
                        </a:rPr>
                        <a:t>分别位于文件的开始和结束位置</a:t>
                      </a:r>
                      <a:endParaRPr lang="en-US" altLang="zh-CN" sz="2200" dirty="0" smtClean="0">
                        <a:solidFill>
                          <a:schemeClr val="tx1"/>
                        </a:solidFill>
                        <a:latin typeface="微软雅黑" panose="020B0503020204020204" pitchFamily="34" charset="-122"/>
                        <a:ea typeface="微软雅黑" panose="020B0503020204020204" pitchFamily="34" charset="-122"/>
                      </a:endParaRPr>
                    </a:p>
                  </a:txBody>
                  <a:tcPr marT="45706" marB="45706"/>
                </a:tc>
              </a:tr>
              <a:tr h="1203938">
                <a:tc>
                  <a:txBody>
                    <a:bodyPr/>
                    <a:p>
                      <a:r>
                        <a:rPr lang="en-US" altLang="zh-CN" sz="2200" dirty="0" smtClean="0">
                          <a:latin typeface="微软雅黑" panose="020B0503020204020204" pitchFamily="34" charset="-122"/>
                          <a:ea typeface="微软雅黑" panose="020B0503020204020204" pitchFamily="34" charset="-122"/>
                        </a:rPr>
                        <a:t>&lt;head&gt;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head&gt;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指明网页文件的头部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body </a:t>
                      </a:r>
                      <a:r>
                        <a:rPr lang="zh-CN" altLang="en-US" sz="2200" baseline="0" dirty="0" smtClean="0">
                          <a:latin typeface="微软雅黑" panose="020B0503020204020204" pitchFamily="34" charset="-122"/>
                          <a:ea typeface="微软雅黑" panose="020B0503020204020204" pitchFamily="34" charset="-122"/>
                        </a:rPr>
                        <a:t>标签之上</a:t>
                      </a:r>
                      <a:endParaRPr lang="zh-CN" altLang="en-US" sz="2200" dirty="0">
                        <a:latin typeface="微软雅黑" panose="020B0503020204020204" pitchFamily="34" charset="-122"/>
                        <a:ea typeface="微软雅黑" panose="020B0503020204020204" pitchFamily="34" charset="-122"/>
                      </a:endParaRPr>
                    </a:p>
                  </a:txBody>
                  <a:tcPr marT="45706" marB="45706"/>
                </a:tc>
              </a:tr>
              <a:tr h="85979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&lt;meta</a:t>
                      </a:r>
                      <a:r>
                        <a:rPr lang="en-US" altLang="zh-CN" sz="2200" b="1" baseline="0" dirty="0" smtClean="0">
                          <a:solidFill>
                            <a:srgbClr val="FF0000"/>
                          </a:solidFill>
                          <a:latin typeface="微软雅黑" panose="020B0503020204020204" pitchFamily="34" charset="-122"/>
                          <a:ea typeface="微软雅黑" panose="020B0503020204020204" pitchFamily="34" charset="-122"/>
                        </a:rPr>
                        <a:t> /</a:t>
                      </a:r>
                      <a:r>
                        <a:rPr lang="en-US" altLang="zh-CN" sz="2200" baseline="0" dirty="0" smtClean="0">
                          <a:latin typeface="微软雅黑" panose="020B0503020204020204" pitchFamily="34" charset="-122"/>
                          <a:ea typeface="微软雅黑" panose="020B0503020204020204" pitchFamily="34" charset="-122"/>
                        </a:rPr>
                        <a:t>&gt;</a:t>
                      </a:r>
                      <a:endParaRPr lang="en-US" altLang="zh-CN" sz="2200" dirty="0" smtClean="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定义页面有关信息，如页面编码、关键词、页面描述</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baseline="0" dirty="0" smtClean="0">
                          <a:latin typeface="微软雅黑" panose="020B0503020204020204" pitchFamily="34" charset="-122"/>
                          <a:ea typeface="微软雅黑" panose="020B0503020204020204" pitchFamily="34" charset="-122"/>
                        </a:rPr>
                        <a:t>1</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单标签，必须在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2</a:t>
                      </a:r>
                      <a:r>
                        <a:rPr lang="en-US" altLang="zh-CN" sz="2200" dirty="0" smtClean="0">
                          <a:latin typeface="微软雅黑" panose="020B0503020204020204" pitchFamily="34" charset="-122"/>
                          <a:ea typeface="微软雅黑" panose="020B0503020204020204" pitchFamily="34" charset="-122"/>
                          <a:sym typeface="+mn-ea"/>
                        </a:rPr>
                        <a:t>. </a:t>
                      </a:r>
                      <a:r>
                        <a:rPr lang="zh-CN" altLang="en-US" sz="2200" baseline="0" dirty="0" smtClean="0">
                          <a:latin typeface="微软雅黑" panose="020B0503020204020204" pitchFamily="34" charset="-122"/>
                          <a:ea typeface="微软雅黑" panose="020B0503020204020204" pitchFamily="34" charset="-122"/>
                        </a:rPr>
                        <a:t>利用属性值进行设置</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r h="80772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&lt;title&gt;</a:t>
                      </a:r>
                      <a:endParaRPr lang="en-US" altLang="zh-CN" sz="22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title&gt;</a:t>
                      </a:r>
                      <a:endParaRPr lang="en-US" altLang="zh-CN" sz="2200" dirty="0" smtClean="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在浏览器标题栏显示的文档标题</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txBody>
                  <a:tcPr marT="45706" marB="45706"/>
                </a:tc>
              </a:tr>
              <a:tr h="809220">
                <a:tc>
                  <a:txBody>
                    <a:bodyPr/>
                    <a:p>
                      <a:r>
                        <a:rPr lang="en-US" altLang="zh-CN" sz="2200" dirty="0" smtClean="0">
                          <a:latin typeface="微软雅黑" panose="020B0503020204020204" pitchFamily="34" charset="-122"/>
                          <a:ea typeface="微软雅黑" panose="020B0503020204020204" pitchFamily="34" charset="-122"/>
                        </a:rPr>
                        <a:t>&lt;body&gt;</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&lt;</a:t>
                      </a:r>
                      <a:r>
                        <a:rPr lang="en-US" altLang="zh-CN" sz="2200" b="1"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body&gt;</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zh-CN" altLang="en-US" sz="2200" dirty="0" smtClean="0">
                          <a:latin typeface="微软雅黑" panose="020B0503020204020204" pitchFamily="34" charset="-122"/>
                          <a:ea typeface="微软雅黑" panose="020B0503020204020204" pitchFamily="34" charset="-122"/>
                        </a:rPr>
                        <a:t>指明网页文件体部</a:t>
                      </a:r>
                      <a:endParaRPr lang="zh-CN" altLang="en-US" sz="2200" dirty="0">
                        <a:latin typeface="微软雅黑" panose="020B0503020204020204" pitchFamily="34" charset="-122"/>
                        <a:ea typeface="微软雅黑" panose="020B0503020204020204" pitchFamily="34" charset="-122"/>
                      </a:endParaRPr>
                    </a:p>
                  </a:txBody>
                  <a:tcPr marT="45706" marB="45706"/>
                </a:tc>
                <a:tc>
                  <a:txBody>
                    <a:bodyPr/>
                    <a:p>
                      <a:r>
                        <a:rPr lang="en-US" altLang="zh-CN" sz="2200" dirty="0" smtClean="0">
                          <a:latin typeface="微软雅黑" panose="020B0503020204020204" pitchFamily="34" charset="-122"/>
                          <a:ea typeface="微软雅黑" panose="020B0503020204020204" pitchFamily="34" charset="-122"/>
                        </a:rPr>
                        <a:t>1. </a:t>
                      </a:r>
                      <a:r>
                        <a:rPr lang="zh-CN" altLang="en-US" sz="2200" dirty="0" smtClean="0">
                          <a:latin typeface="微软雅黑" panose="020B0503020204020204" pitchFamily="34" charset="-122"/>
                          <a:ea typeface="微软雅黑" panose="020B0503020204020204" pitchFamily="34" charset="-122"/>
                        </a:rPr>
                        <a:t>成对出现</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2.</a:t>
                      </a:r>
                      <a:r>
                        <a:rPr lang="en-US" altLang="zh-CN" sz="2200" baseline="0" dirty="0" smtClean="0">
                          <a:latin typeface="微软雅黑" panose="020B0503020204020204" pitchFamily="34" charset="-122"/>
                          <a:ea typeface="微软雅黑" panose="020B0503020204020204" pitchFamily="34" charset="-122"/>
                        </a:rPr>
                        <a:t> </a:t>
                      </a:r>
                      <a:r>
                        <a:rPr lang="zh-CN" altLang="en-US" sz="2200" baseline="0" dirty="0" smtClean="0">
                          <a:latin typeface="微软雅黑" panose="020B0503020204020204" pitchFamily="34" charset="-122"/>
                          <a:ea typeface="微软雅黑" panose="020B0503020204020204" pitchFamily="34" charset="-122"/>
                        </a:rPr>
                        <a:t>嵌套于 </a:t>
                      </a:r>
                      <a:r>
                        <a:rPr lang="en-US" altLang="zh-CN" sz="2200" baseline="0" dirty="0" smtClean="0">
                          <a:latin typeface="微软雅黑" panose="020B0503020204020204" pitchFamily="34" charset="-122"/>
                          <a:ea typeface="微软雅黑" panose="020B0503020204020204" pitchFamily="34" charset="-122"/>
                        </a:rPr>
                        <a:t>html </a:t>
                      </a:r>
                      <a:r>
                        <a:rPr lang="zh-CN" altLang="en-US" sz="2200" baseline="0" dirty="0" smtClean="0">
                          <a:latin typeface="微软雅黑" panose="020B0503020204020204" pitchFamily="34" charset="-122"/>
                          <a:ea typeface="微软雅黑" panose="020B0503020204020204" pitchFamily="34" charset="-122"/>
                        </a:rPr>
                        <a:t>标签内</a:t>
                      </a:r>
                      <a:endParaRPr lang="en-US" altLang="zh-CN" sz="2200" baseline="0" dirty="0" smtClean="0">
                        <a:latin typeface="微软雅黑" panose="020B0503020204020204" pitchFamily="34" charset="-122"/>
                        <a:ea typeface="微软雅黑" panose="020B0503020204020204" pitchFamily="34" charset="-122"/>
                      </a:endParaRPr>
                    </a:p>
                    <a:p>
                      <a:r>
                        <a:rPr lang="en-US" altLang="zh-CN" sz="2200" baseline="0" dirty="0" smtClean="0">
                          <a:latin typeface="微软雅黑" panose="020B0503020204020204" pitchFamily="34" charset="-122"/>
                          <a:ea typeface="微软雅黑" panose="020B0503020204020204" pitchFamily="34" charset="-122"/>
                        </a:rPr>
                        <a:t>3. </a:t>
                      </a:r>
                      <a:r>
                        <a:rPr lang="zh-CN" altLang="en-US" sz="2200" baseline="0" dirty="0" smtClean="0">
                          <a:latin typeface="微软雅黑" panose="020B0503020204020204" pitchFamily="34" charset="-122"/>
                          <a:ea typeface="微软雅黑" panose="020B0503020204020204" pitchFamily="34" charset="-122"/>
                        </a:rPr>
                        <a:t>位于 </a:t>
                      </a:r>
                      <a:r>
                        <a:rPr lang="en-US" altLang="zh-CN" sz="2200" baseline="0" dirty="0" smtClean="0">
                          <a:latin typeface="微软雅黑" panose="020B0503020204020204" pitchFamily="34" charset="-122"/>
                          <a:ea typeface="微软雅黑" panose="020B0503020204020204" pitchFamily="34" charset="-122"/>
                        </a:rPr>
                        <a:t>head </a:t>
                      </a:r>
                      <a:r>
                        <a:rPr lang="zh-CN" altLang="en-US" sz="2200" baseline="0" dirty="0" smtClean="0">
                          <a:latin typeface="微软雅黑" panose="020B0503020204020204" pitchFamily="34" charset="-122"/>
                          <a:ea typeface="微软雅黑" panose="020B0503020204020204" pitchFamily="34" charset="-122"/>
                        </a:rPr>
                        <a:t>标签之下</a:t>
                      </a:r>
                      <a:endParaRPr lang="zh-CN" altLang="en-US" sz="2200" dirty="0">
                        <a:latin typeface="微软雅黑" panose="020B0503020204020204" pitchFamily="34" charset="-122"/>
                        <a:ea typeface="微软雅黑" panose="020B0503020204020204" pitchFamily="34" charset="-122"/>
                      </a:endParaRPr>
                    </a:p>
                  </a:txBody>
                  <a:tcPr marT="45706" marB="45706"/>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标签分类</a:t>
            </a:r>
            <a:endParaRPr lang="zh-CN" altLang="en-US"/>
          </a:p>
        </p:txBody>
      </p:sp>
      <p:sp>
        <p:nvSpPr>
          <p:cNvPr id="3" name="内容占位符 2"/>
          <p:cNvSpPr>
            <a:spLocks noGrp="1"/>
          </p:cNvSpPr>
          <p:nvPr>
            <p:ph sz="half" idx="1"/>
          </p:nvPr>
        </p:nvSpPr>
        <p:spPr/>
        <p:txBody>
          <a:bodyPr/>
          <a:p>
            <a:r>
              <a:rPr lang="zh-CN" altLang="en-US">
                <a:sym typeface="+mn-ea"/>
              </a:rPr>
              <a:t>标签的分类</a:t>
            </a:r>
            <a:endParaRPr lang="zh-CN" altLang="en-US">
              <a:sym typeface="+mn-ea"/>
            </a:endParaRPr>
          </a:p>
          <a:p>
            <a:pPr lvl="1"/>
            <a:r>
              <a:rPr lang="zh-CN" altLang="en-US">
                <a:solidFill>
                  <a:srgbClr val="C00000"/>
                </a:solidFill>
                <a:sym typeface="+mn-ea"/>
              </a:rPr>
              <a:t>双标签</a:t>
            </a:r>
            <a:r>
              <a:rPr lang="zh-CN" altLang="en-US">
                <a:sym typeface="+mn-ea"/>
              </a:rPr>
              <a:t>：由</a:t>
            </a:r>
            <a:r>
              <a:rPr>
                <a:sym typeface="+mn-ea"/>
              </a:rPr>
              <a:t>“</a:t>
            </a:r>
            <a:r>
              <a:rPr lang="zh-CN" altLang="en-US">
                <a:sym typeface="+mn-ea"/>
              </a:rPr>
              <a:t>开始标签</a:t>
            </a:r>
            <a:r>
              <a:rPr>
                <a:sym typeface="+mn-ea"/>
              </a:rPr>
              <a:t>”</a:t>
            </a:r>
            <a:r>
              <a:rPr lang="zh-CN" altLang="en-US">
                <a:sym typeface="+mn-ea"/>
              </a:rPr>
              <a:t>和</a:t>
            </a:r>
            <a:r>
              <a:rPr>
                <a:sym typeface="+mn-ea"/>
              </a:rPr>
              <a:t>“</a:t>
            </a:r>
            <a:r>
              <a:rPr lang="zh-CN" altLang="en-US">
                <a:sym typeface="+mn-ea"/>
              </a:rPr>
              <a:t>结束标签</a:t>
            </a:r>
            <a:r>
              <a:rPr>
                <a:sym typeface="+mn-ea"/>
              </a:rPr>
              <a:t>”</a:t>
            </a:r>
            <a:r>
              <a:rPr lang="zh-CN" altLang="en-US">
                <a:sym typeface="+mn-ea"/>
              </a:rPr>
              <a:t>两部分构成。结束标签比开始标签多了一个</a:t>
            </a:r>
            <a:r>
              <a:rPr>
                <a:sym typeface="+mn-ea"/>
              </a:rPr>
              <a:t>“</a:t>
            </a:r>
            <a:r>
              <a:rPr lang="zh-CN" altLang="en-US">
                <a:solidFill>
                  <a:srgbClr val="C00000"/>
                </a:solidFill>
                <a:sym typeface="+mn-ea"/>
              </a:rPr>
              <a:t>/</a:t>
            </a:r>
            <a:r>
              <a:rPr>
                <a:sym typeface="+mn-ea"/>
              </a:rPr>
              <a:t>”</a:t>
            </a:r>
            <a:r>
              <a:rPr lang="zh-CN" altLang="en-US">
                <a:sym typeface="+mn-ea"/>
              </a:rPr>
              <a:t>（比如</a:t>
            </a:r>
            <a:r>
              <a:rPr>
                <a:sym typeface="+mn-ea"/>
              </a:rPr>
              <a:t>&lt;body&gt;&lt;</a:t>
            </a:r>
            <a:r>
              <a:rPr lang="zh-CN" altLang="en-US">
                <a:solidFill>
                  <a:srgbClr val="C00000"/>
                </a:solidFill>
                <a:sym typeface="+mn-ea"/>
              </a:rPr>
              <a:t>/</a:t>
            </a:r>
            <a:r>
              <a:rPr>
                <a:sym typeface="+mn-ea"/>
              </a:rPr>
              <a:t>body&gt;</a:t>
            </a:r>
            <a:r>
              <a:rPr lang="zh-CN">
                <a:sym typeface="+mn-ea"/>
              </a:rPr>
              <a:t>），</a:t>
            </a:r>
            <a:r>
              <a:rPr lang="zh-CN" altLang="en-US">
                <a:solidFill>
                  <a:srgbClr val="C00000"/>
                </a:solidFill>
                <a:sym typeface="+mn-ea"/>
              </a:rPr>
              <a:t>必须成对使用</a:t>
            </a:r>
            <a:r>
              <a:rPr lang="zh-CN" altLang="en-US">
                <a:sym typeface="+mn-ea"/>
              </a:rPr>
              <a:t>。</a:t>
            </a:r>
            <a:endParaRPr lang="zh-CN" altLang="en-US">
              <a:sym typeface="+mn-ea"/>
            </a:endParaRPr>
          </a:p>
          <a:p>
            <a:pPr lvl="1"/>
            <a:r>
              <a:rPr lang="zh-CN" altLang="en-US">
                <a:solidFill>
                  <a:srgbClr val="C00000"/>
                </a:solidFill>
                <a:sym typeface="+mn-ea"/>
              </a:rPr>
              <a:t>单标签</a:t>
            </a:r>
            <a:r>
              <a:rPr lang="zh-CN" altLang="en-US">
                <a:sym typeface="+mn-ea"/>
              </a:rPr>
              <a:t>：在开始标签中进行关闭，即以开始标签的结束而结束（比如</a:t>
            </a:r>
            <a:r>
              <a:rPr lang="en-US" altLang="zh-CN">
                <a:sym typeface="+mn-ea"/>
              </a:rPr>
              <a:t>&lt;meta</a:t>
            </a:r>
            <a:r>
              <a:rPr lang="zh-CN" altLang="en-US">
                <a:solidFill>
                  <a:srgbClr val="C00000"/>
                </a:solidFill>
                <a:sym typeface="+mn-ea"/>
              </a:rPr>
              <a:t>/</a:t>
            </a:r>
            <a:r>
              <a:rPr lang="en-US" altLang="zh-CN">
                <a:sym typeface="+mn-ea"/>
              </a:rPr>
              <a:t>&gt;</a:t>
            </a:r>
            <a:r>
              <a:rPr lang="zh-CN" altLang="en-US">
                <a:sym typeface="+mn-ea"/>
              </a:rPr>
              <a:t>）。</a:t>
            </a:r>
            <a:endParaRPr lang="zh-CN" altLang="en-US">
              <a:sym typeface="+mn-ea"/>
            </a:endParaRPr>
          </a:p>
          <a:p>
            <a:pPr marL="0" inden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a:t>
            </a:r>
            <a:endParaRPr lang="zh-CN" altLang="en-US"/>
          </a:p>
        </p:txBody>
      </p:sp>
      <p:sp>
        <p:nvSpPr>
          <p:cNvPr id="3" name="内容占位符 2"/>
          <p:cNvSpPr>
            <a:spLocks noGrp="1"/>
          </p:cNvSpPr>
          <p:nvPr>
            <p:ph sz="half" idx="1"/>
          </p:nvPr>
        </p:nvSpPr>
        <p:spPr/>
        <p:txBody>
          <a:bodyPr/>
          <a:p>
            <a:r>
              <a:rPr lang="zh-CN" altLang="en-US">
                <a:sym typeface="+mn-ea"/>
              </a:rPr>
              <a:t>为什么 </a:t>
            </a:r>
            <a:r>
              <a:rPr>
                <a:sym typeface="+mn-ea"/>
              </a:rPr>
              <a:t>HTML </a:t>
            </a:r>
            <a:r>
              <a:rPr lang="zh-CN" altLang="en-US">
                <a:sym typeface="+mn-ea"/>
              </a:rPr>
              <a:t>语言设计出单双两种标签</a:t>
            </a:r>
            <a:r>
              <a:rPr>
                <a:sym typeface="+mn-ea"/>
              </a:rPr>
              <a:t>?</a:t>
            </a:r>
            <a:endParaRPr>
              <a:sym typeface="+mn-ea"/>
            </a:endParaRPr>
          </a:p>
          <a:p>
            <a:pPr lvl="1"/>
            <a:r>
              <a:rPr lang="zh-CN" altLang="en-US" sz="2400">
                <a:sym typeface="+mn-ea"/>
              </a:rPr>
              <a:t>双标签：代表标签作用</a:t>
            </a:r>
            <a:r>
              <a:rPr lang="zh-CN" altLang="en-US" sz="2400">
                <a:solidFill>
                  <a:srgbClr val="C00000"/>
                </a:solidFill>
                <a:sym typeface="+mn-ea"/>
              </a:rPr>
              <a:t>范围</a:t>
            </a:r>
            <a:endParaRPr lang="zh-CN" altLang="en-US" sz="2400">
              <a:solidFill>
                <a:srgbClr val="C00000"/>
              </a:solidFill>
              <a:sym typeface="+mn-ea"/>
            </a:endParaRPr>
          </a:p>
          <a:p>
            <a:pPr lvl="1"/>
            <a:r>
              <a:rPr lang="zh-CN" altLang="en-US">
                <a:sym typeface="+mn-ea"/>
              </a:rPr>
              <a:t>单标签：无需表达范围，仅在标签出现处有效</a:t>
            </a:r>
            <a:endParaRPr lang="zh-CN" altLang="en-US">
              <a:sym typeface="+mn-ea"/>
            </a:endParaRPr>
          </a:p>
          <a:p>
            <a:pPr lvl="1"/>
            <a:endParaRPr lang="zh-CN" altLang="en-US" sz="2400">
              <a:solidFill>
                <a:srgbClr val="FF0000"/>
              </a:solidFill>
            </a:endParaRPr>
          </a:p>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32304" y="2880321"/>
            <a:ext cx="3003873" cy="3212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HTML</a:t>
            </a:r>
            <a:r>
              <a:rPr lang="zh-CN" altLang="en-US"/>
              <a:t>元素</a:t>
            </a:r>
            <a:endParaRPr lang="zh-CN" altLang="en-US"/>
          </a:p>
        </p:txBody>
      </p:sp>
      <p:sp>
        <p:nvSpPr>
          <p:cNvPr id="3" name="内容占位符 2"/>
          <p:cNvSpPr>
            <a:spLocks noGrp="1"/>
          </p:cNvSpPr>
          <p:nvPr>
            <p:ph sz="half" idx="1"/>
          </p:nvPr>
        </p:nvSpPr>
        <p:spPr/>
        <p:txBody>
          <a:bodyPr/>
          <a:p>
            <a:endParaRPr lang="zh-CN" altLang="en-US"/>
          </a:p>
          <a:p>
            <a:endParaRPr lang="zh-CN" altLang="en-US"/>
          </a:p>
          <a:p>
            <a:endParaRPr lang="zh-CN" altLang="en-US"/>
          </a:p>
          <a:p>
            <a:endParaRPr lang="zh-CN" altLang="en-US"/>
          </a:p>
          <a:p>
            <a:endParaRPr lang="zh-CN" altLang="en-US"/>
          </a:p>
          <a:p>
            <a:r>
              <a:t>HTML </a:t>
            </a:r>
            <a:r>
              <a:rPr lang="zh-CN" altLang="en-US">
                <a:solidFill>
                  <a:srgbClr val="FF0000"/>
                </a:solidFill>
              </a:rPr>
              <a:t>元素</a:t>
            </a:r>
            <a:r>
              <a:rPr lang="zh-CN" altLang="en-US"/>
              <a:t>指的是从开始标签到结束标签的所有代码。</a:t>
            </a:r>
            <a:endParaRPr lang="zh-CN" altLang="en-US"/>
          </a:p>
        </p:txBody>
      </p:sp>
      <p:sp>
        <p:nvSpPr>
          <p:cNvPr id="39" name="矩形 38"/>
          <p:cNvSpPr/>
          <p:nvPr/>
        </p:nvSpPr>
        <p:spPr>
          <a:xfrm>
            <a:off x="1018928" y="2347142"/>
            <a:ext cx="4968552" cy="1569660"/>
          </a:xfrm>
          <a:prstGeom prst="rect">
            <a:avLst/>
          </a:prstGeom>
          <a:solidFill>
            <a:srgbClr val="C7F3FD"/>
          </a:solidFill>
        </p:spPr>
        <p:style>
          <a:lnRef idx="0">
            <a:schemeClr val="accent5"/>
          </a:lnRef>
          <a:fillRef idx="3">
            <a:schemeClr val="accent5"/>
          </a:fillRef>
          <a:effectRef idx="3">
            <a:schemeClr val="accent5"/>
          </a:effectRef>
          <a:fontRef idx="minor">
            <a:schemeClr val="lt1"/>
          </a:fontRef>
        </p:style>
        <p:txBody>
          <a:bodyPr wrap="square">
            <a:spAutoFit/>
          </a:bodyPr>
          <a:lstStyle/>
          <a:p>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h1&gt;</a:t>
            </a:r>
            <a:r>
              <a:rPr lang="en-US" altLang="zh-CN" sz="3200" dirty="0" smtClean="0">
                <a:solidFill>
                  <a:schemeClr val="tx1"/>
                </a:solidFill>
                <a:latin typeface="Arial Unicode MS" panose="020B0604020202020204" charset="-122"/>
                <a:ea typeface="Arial Unicode MS" panose="020B0604020202020204" charset="-122"/>
                <a:cs typeface="Arial Unicode MS" panose="020B0604020202020204" charset="-122"/>
              </a:rPr>
              <a:t>Hello World!</a:t>
            </a:r>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a:solidFill>
                  <a:srgbClr val="FF0000"/>
                </a:solidFill>
                <a:latin typeface="Arial Unicode MS" panose="020B0604020202020204" charset="-122"/>
                <a:ea typeface="Arial Unicode MS" panose="020B0604020202020204" charset="-122"/>
                <a:cs typeface="Arial Unicode MS" panose="020B0604020202020204" charset="-122"/>
              </a:rPr>
              <a:t>h1</a:t>
            </a:r>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&gt;</a:t>
            </a:r>
            <a:endPar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endParaRPr>
          </a:p>
          <a:p>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&lt;</a:t>
            </a:r>
            <a:r>
              <a:rPr lang="en-US" altLang="zh-CN" sz="3200" b="1" dirty="0" err="1" smtClean="0">
                <a:solidFill>
                  <a:srgbClr val="FF0000"/>
                </a:solidFill>
                <a:latin typeface="Arial Unicode MS" panose="020B0604020202020204" charset="-122"/>
                <a:ea typeface="Arial Unicode MS" panose="020B0604020202020204" charset="-122"/>
                <a:cs typeface="Arial Unicode MS" panose="020B0604020202020204" charset="-122"/>
              </a:rPr>
              <a:t>br</a:t>
            </a:r>
            <a:r>
              <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rPr>
              <a:t> /&gt;</a:t>
            </a:r>
            <a:endParaRPr lang="en-US" altLang="zh-CN" sz="3200" b="1" dirty="0" smtClean="0">
              <a:solidFill>
                <a:srgbClr val="FF0000"/>
              </a:solidFill>
              <a:latin typeface="Arial Unicode MS" panose="020B0604020202020204" charset="-122"/>
              <a:ea typeface="Arial Unicode MS" panose="020B0604020202020204" charset="-122"/>
              <a:cs typeface="Arial Unicode MS" panose="020B0604020202020204" charset="-122"/>
            </a:endParaRPr>
          </a:p>
          <a:p>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&lt;</a:t>
            </a:r>
            <a:r>
              <a:rPr lang="en-US" altLang="zh-CN" sz="3200" b="1" dirty="0" smtClean="0">
                <a:solidFill>
                  <a:srgbClr val="382E92"/>
                </a:solidFill>
                <a:latin typeface="Arial Unicode MS" panose="020B0604020202020204" charset="-122"/>
                <a:ea typeface="Arial Unicode MS" panose="020B0604020202020204" charset="-122"/>
                <a:cs typeface="Arial Unicode MS" panose="020B0604020202020204" charset="-122"/>
              </a:rPr>
              <a:t>h1&gt;</a:t>
            </a:r>
            <a:r>
              <a:rPr lang="zh-CN" altLang="en-US" sz="2800" dirty="0" smtClean="0">
                <a:solidFill>
                  <a:schemeClr val="tx1"/>
                </a:solidFill>
                <a:latin typeface="微软雅黑" panose="020B0503020204020204" pitchFamily="34" charset="-122"/>
                <a:ea typeface="微软雅黑" panose="020B0503020204020204" pitchFamily="34" charset="-122"/>
                <a:cs typeface="Arial Unicode MS" panose="020B0604020202020204" charset="-122"/>
              </a:rPr>
              <a:t>你好！</a:t>
            </a:r>
            <a:r>
              <a:rPr lang="en-US" altLang="zh-CN" sz="3200" b="1" dirty="0" smtClean="0">
                <a:solidFill>
                  <a:srgbClr val="382E92"/>
                </a:solidFill>
                <a:latin typeface="Arial Unicode MS" panose="020B0604020202020204" charset="-122"/>
                <a:ea typeface="Arial Unicode MS" panose="020B0604020202020204" charset="-122"/>
                <a:cs typeface="Arial Unicode MS" panose="020B0604020202020204" charset="-122"/>
              </a:rPr>
              <a:t>&lt;/</a:t>
            </a:r>
            <a:r>
              <a:rPr lang="en-US" altLang="zh-CN" sz="3200" b="1" dirty="0">
                <a:solidFill>
                  <a:srgbClr val="382E92"/>
                </a:solidFill>
                <a:latin typeface="Arial Unicode MS" panose="020B0604020202020204" charset="-122"/>
                <a:ea typeface="Arial Unicode MS" panose="020B0604020202020204" charset="-122"/>
                <a:cs typeface="Arial Unicode MS" panose="020B0604020202020204" charset="-122"/>
              </a:rPr>
              <a:t>h1</a:t>
            </a:r>
            <a:r>
              <a:rPr lang="en-US" altLang="zh-CN" sz="3200" b="1" dirty="0" smtClean="0">
                <a:solidFill>
                  <a:srgbClr val="382E92"/>
                </a:solidFill>
                <a:latin typeface="Arial Unicode MS" panose="020B0604020202020204" charset="-122"/>
                <a:ea typeface="Arial Unicode MS" panose="020B0604020202020204" charset="-122"/>
                <a:cs typeface="Arial Unicode MS" panose="020B0604020202020204" charset="-122"/>
              </a:rPr>
              <a:t>&gt;</a:t>
            </a:r>
            <a:endParaRPr lang="en-US" altLang="zh-CN" sz="3200" b="1" dirty="0" smtClean="0">
              <a:solidFill>
                <a:srgbClr val="382E92"/>
              </a:solidFill>
              <a:latin typeface="Arial Unicode MS" panose="020B0604020202020204" charset="-122"/>
              <a:ea typeface="Arial Unicode MS" panose="020B0604020202020204" charset="-122"/>
              <a:cs typeface="Arial Unicode MS" panose="020B0604020202020204" charset="-122"/>
            </a:endParaRPr>
          </a:p>
        </p:txBody>
      </p:sp>
      <p:sp>
        <p:nvSpPr>
          <p:cNvPr id="40" name="TextBox 10"/>
          <p:cNvSpPr txBox="1">
            <a:spLocks noChangeArrowheads="1"/>
          </p:cNvSpPr>
          <p:nvPr/>
        </p:nvSpPr>
        <p:spPr bwMode="auto">
          <a:xfrm>
            <a:off x="7248128" y="1239692"/>
            <a:ext cx="37893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2800" dirty="0">
                <a:latin typeface="微软雅黑" panose="020B0503020204020204" pitchFamily="34" charset="-122"/>
                <a:ea typeface="微软雅黑" panose="020B0503020204020204" pitchFamily="34" charset="-122"/>
              </a:rPr>
              <a:t>浏览器</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解释</a:t>
            </a:r>
            <a:r>
              <a:rPr lang="zh-CN" altLang="en-US" sz="2800" dirty="0" smtClean="0">
                <a:latin typeface="微软雅黑" panose="020B0503020204020204" pitchFamily="34" charset="-122"/>
                <a:ea typeface="微软雅黑" panose="020B0503020204020204" pitchFamily="34" charset="-122"/>
              </a:rPr>
              <a:t>并</a:t>
            </a:r>
            <a:r>
              <a:rPr lang="zh-CN" altLang="en-US" sz="2800" dirty="0">
                <a:latin typeface="微软雅黑" panose="020B0503020204020204" pitchFamily="34" charset="-122"/>
                <a:ea typeface="微软雅黑" panose="020B0503020204020204" pitchFamily="34" charset="-122"/>
              </a:rPr>
              <a:t>呈现“</a:t>
            </a:r>
            <a:endParaRPr lang="zh-CN" altLang="en-US" sz="2800" dirty="0">
              <a:latin typeface="微软雅黑" panose="020B0503020204020204" pitchFamily="34" charset="-122"/>
              <a:ea typeface="微软雅黑" panose="020B0503020204020204" pitchFamily="34" charset="-122"/>
            </a:endParaRPr>
          </a:p>
        </p:txBody>
      </p:sp>
      <p:pic>
        <p:nvPicPr>
          <p:cNvPr id="4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48128" y="1827300"/>
            <a:ext cx="3475953" cy="259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4" name="直接箭头连接符 43"/>
          <p:cNvCxnSpPr/>
          <p:nvPr/>
        </p:nvCxnSpPr>
        <p:spPr>
          <a:xfrm flipV="1">
            <a:off x="159499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46" name="直接箭头连接符 45"/>
          <p:cNvCxnSpPr/>
          <p:nvPr/>
        </p:nvCxnSpPr>
        <p:spPr>
          <a:xfrm flipV="1">
            <a:off x="4922552" y="2013457"/>
            <a:ext cx="0" cy="261610"/>
          </a:xfrm>
          <a:prstGeom prst="straightConnector1">
            <a:avLst/>
          </a:prstGeom>
          <a:ln w="25400">
            <a:solidFill>
              <a:schemeClr val="accent6">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47" name="TextBox 46"/>
          <p:cNvSpPr txBox="1"/>
          <p:nvPr/>
        </p:nvSpPr>
        <p:spPr>
          <a:xfrm>
            <a:off x="839416" y="1484785"/>
            <a:ext cx="1507809" cy="491490"/>
          </a:xfrm>
          <a:prstGeom prst="rect">
            <a:avLst/>
          </a:prstGeom>
          <a:noFill/>
        </p:spPr>
        <p:txBody>
          <a:bodyPr wrap="square" rtlCol="0">
            <a:spAutoFit/>
          </a:bodyPr>
          <a:lstStyle/>
          <a:p>
            <a:r>
              <a:rPr lang="zh-CN" altLang="en-US" sz="2600" dirty="0" smtClean="0">
                <a:latin typeface="微软雅黑" panose="020B0503020204020204" pitchFamily="34" charset="-122"/>
                <a:ea typeface="微软雅黑" panose="020B0503020204020204" pitchFamily="34" charset="-122"/>
              </a:rPr>
              <a:t>开始标签</a:t>
            </a:r>
            <a:endParaRPr lang="zh-CN" altLang="en-US" sz="2600" dirty="0">
              <a:latin typeface="微软雅黑" panose="020B0503020204020204" pitchFamily="34" charset="-122"/>
              <a:ea typeface="微软雅黑" panose="020B0503020204020204" pitchFamily="34" charset="-122"/>
            </a:endParaRPr>
          </a:p>
        </p:txBody>
      </p:sp>
      <p:sp>
        <p:nvSpPr>
          <p:cNvPr id="48" name="TextBox 47"/>
          <p:cNvSpPr txBox="1"/>
          <p:nvPr/>
        </p:nvSpPr>
        <p:spPr>
          <a:xfrm>
            <a:off x="4187279" y="1484785"/>
            <a:ext cx="1519089" cy="491490"/>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结束</a:t>
            </a:r>
            <a:r>
              <a:rPr lang="zh-CN" altLang="en-US" sz="2600" dirty="0" smtClean="0">
                <a:latin typeface="微软雅黑" panose="020B0503020204020204" pitchFamily="34" charset="-122"/>
                <a:ea typeface="微软雅黑" panose="020B0503020204020204" pitchFamily="34" charset="-122"/>
              </a:rPr>
              <a:t>标签</a:t>
            </a:r>
            <a:endParaRPr lang="zh-CN" altLang="en-US" sz="2600" dirty="0">
              <a:latin typeface="微软雅黑" panose="020B0503020204020204" pitchFamily="34" charset="-122"/>
              <a:ea typeface="微软雅黑" panose="020B0503020204020204" pitchFamily="34" charset="-122"/>
            </a:endParaRPr>
          </a:p>
        </p:txBody>
      </p:sp>
      <p:sp>
        <p:nvSpPr>
          <p:cNvPr id="49" name="右大括号 48"/>
          <p:cNvSpPr/>
          <p:nvPr/>
        </p:nvSpPr>
        <p:spPr>
          <a:xfrm rot="16200000">
            <a:off x="3048364" y="1136148"/>
            <a:ext cx="261612" cy="2016225"/>
          </a:xfrm>
          <a:prstGeom prst="rightBrace">
            <a:avLst>
              <a:gd name="adj1" fmla="val 8333"/>
              <a:gd name="adj2" fmla="val 52158"/>
            </a:avLst>
          </a:prstGeom>
          <a:ln w="25400">
            <a:solidFill>
              <a:schemeClr val="accent6">
                <a:lumMod val="75000"/>
              </a:schemeClr>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49"/>
          <p:cNvSpPr txBox="1"/>
          <p:nvPr/>
        </p:nvSpPr>
        <p:spPr>
          <a:xfrm>
            <a:off x="2420906" y="1484784"/>
            <a:ext cx="1516527" cy="491490"/>
          </a:xfrm>
          <a:prstGeom prst="rect">
            <a:avLst/>
          </a:prstGeom>
          <a:noFill/>
        </p:spPr>
        <p:txBody>
          <a:bodyPr wrap="square" rtlCol="0">
            <a:spAutoFit/>
          </a:bodyPr>
          <a:lstStyle/>
          <a:p>
            <a:r>
              <a:rPr lang="zh-CN" altLang="en-US" sz="2600" dirty="0" smtClean="0">
                <a:latin typeface="微软雅黑" panose="020B0503020204020204" pitchFamily="34" charset="-122"/>
                <a:ea typeface="微软雅黑" panose="020B0503020204020204" pitchFamily="34" charset="-122"/>
              </a:rPr>
              <a:t>标签内容</a:t>
            </a:r>
            <a:endParaRPr lang="zh-CN" altLang="en-US" sz="2600" dirty="0">
              <a:latin typeface="微软雅黑" panose="020B0503020204020204" pitchFamily="34" charset="-122"/>
              <a:ea typeface="微软雅黑" panose="020B0503020204020204" pitchFamily="34" charset="-122"/>
            </a:endParaRPr>
          </a:p>
        </p:txBody>
      </p:sp>
      <p:sp>
        <p:nvSpPr>
          <p:cNvPr id="4" name="文本框 10"/>
          <p:cNvSpPr txBox="1"/>
          <p:nvPr/>
        </p:nvSpPr>
        <p:spPr>
          <a:xfrm>
            <a:off x="9360848" y="5758497"/>
            <a:ext cx="2468245" cy="508000"/>
          </a:xfrm>
          <a:prstGeom prst="rect">
            <a:avLst/>
          </a:prstGeom>
          <a:noFill/>
        </p:spPr>
        <p:txBody>
          <a:bodyPr wrap="none" lIns="108850" tIns="54425" rIns="108850" bIns="54425" rtlCol="0">
            <a:spAutoFit/>
          </a:bodyPr>
          <a:p>
            <a:r>
              <a:rPr lang="en-US" altLang="zh-CN" sz="2600" dirty="0" smtClean="0">
                <a:latin typeface="微软雅黑" panose="020B0503020204020204" pitchFamily="34" charset="-122"/>
                <a:ea typeface="微软雅黑" panose="020B0503020204020204" pitchFamily="34" charset="-122"/>
              </a:rPr>
              <a:t>demo2-2.html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标签书写规范</a:t>
            </a:r>
            <a:endParaRPr lang="zh-CN" altLang="en-US"/>
          </a:p>
        </p:txBody>
      </p:sp>
      <p:sp>
        <p:nvSpPr>
          <p:cNvPr id="3" name="内容占位符 2"/>
          <p:cNvSpPr>
            <a:spLocks noGrp="1"/>
          </p:cNvSpPr>
          <p:nvPr>
            <p:ph sz="half" idx="1"/>
          </p:nvPr>
        </p:nvSpPr>
        <p:spPr/>
        <p:txBody>
          <a:bodyPr>
            <a:normAutofit/>
          </a:bodyPr>
          <a:p>
            <a:r>
              <a:rPr lang="zh-CN" altLang="en-US">
                <a:sym typeface="+mn-ea"/>
              </a:rPr>
              <a:t>标签与标签之间是可以</a:t>
            </a:r>
            <a:r>
              <a:rPr lang="zh-CN" altLang="en-US">
                <a:solidFill>
                  <a:srgbClr val="FF0000"/>
                </a:solidFill>
                <a:sym typeface="+mn-ea"/>
              </a:rPr>
              <a:t>嵌套</a:t>
            </a:r>
            <a:r>
              <a:rPr lang="zh-CN" altLang="en-US">
                <a:sym typeface="+mn-ea"/>
              </a:rPr>
              <a:t>的，但先后书序必须保持一致</a:t>
            </a:r>
            <a:endParaRPr lang="zh-CN" altLang="en-US">
              <a:sym typeface="+mn-ea"/>
            </a:endParaRPr>
          </a:p>
          <a:p>
            <a:pPr lvl="1"/>
            <a:r>
              <a:rPr lang="zh-CN" altLang="en-US">
                <a:sym typeface="+mn-ea"/>
              </a:rPr>
              <a:t>如：</a:t>
            </a:r>
            <a:r>
              <a:rPr>
                <a:sym typeface="+mn-ea"/>
              </a:rPr>
              <a:t>&lt;div&gt;</a:t>
            </a:r>
            <a:r>
              <a:rPr lang="zh-CN" altLang="en-US">
                <a:sym typeface="+mn-ea"/>
              </a:rPr>
              <a:t>里面嵌套</a:t>
            </a:r>
            <a:r>
              <a:rPr>
                <a:sym typeface="+mn-ea"/>
              </a:rPr>
              <a:t>&lt;p&gt;</a:t>
            </a:r>
            <a:r>
              <a:rPr lang="zh-CN" altLang="en-US">
                <a:sym typeface="+mn-ea"/>
              </a:rPr>
              <a:t>，那么</a:t>
            </a:r>
            <a:r>
              <a:rPr>
                <a:sym typeface="+mn-ea"/>
              </a:rPr>
              <a:t>&lt;</a:t>
            </a:r>
            <a:r>
              <a:rPr>
                <a:solidFill>
                  <a:srgbClr val="FF0000"/>
                </a:solidFill>
                <a:sym typeface="+mn-ea"/>
              </a:rPr>
              <a:t>/</a:t>
            </a:r>
            <a:r>
              <a:rPr>
                <a:sym typeface="+mn-ea"/>
              </a:rPr>
              <a:t>p&gt;</a:t>
            </a:r>
            <a:r>
              <a:rPr lang="zh-CN" altLang="en-US">
                <a:sym typeface="+mn-ea"/>
              </a:rPr>
              <a:t>必须放在</a:t>
            </a:r>
            <a:r>
              <a:rPr>
                <a:sym typeface="+mn-ea"/>
              </a:rPr>
              <a:t>&lt;</a:t>
            </a:r>
            <a:r>
              <a:rPr>
                <a:solidFill>
                  <a:srgbClr val="FF0000"/>
                </a:solidFill>
                <a:sym typeface="+mn-ea"/>
              </a:rPr>
              <a:t>/</a:t>
            </a:r>
            <a:r>
              <a:rPr>
                <a:sym typeface="+mn-ea"/>
              </a:rPr>
              <a:t>div&gt;</a:t>
            </a:r>
            <a:r>
              <a:rPr lang="zh-CN" altLang="en-US">
                <a:sym typeface="+mn-ea"/>
              </a:rPr>
              <a:t>的前面。</a:t>
            </a:r>
            <a:endParaRPr lang="zh-CN" altLang="en-US">
              <a:sym typeface="+mn-ea"/>
            </a:endParaRPr>
          </a:p>
          <a:p>
            <a:endParaRPr lang="zh-CN" altLang="en-US">
              <a:sym typeface="+mn-ea"/>
            </a:endParaRPr>
          </a:p>
          <a:p>
            <a:endParaRPr lang="zh-CN" altLang="en-US">
              <a:sym typeface="+mn-ea"/>
            </a:endParaRPr>
          </a:p>
          <a:p>
            <a:r>
              <a:rPr>
                <a:sym typeface="+mn-ea"/>
              </a:rPr>
              <a:t>HTML </a:t>
            </a:r>
            <a:r>
              <a:rPr lang="zh-CN" altLang="en-US">
                <a:sym typeface="+mn-ea"/>
              </a:rPr>
              <a:t>标签对大小写不敏感</a:t>
            </a:r>
            <a:endParaRPr lang="zh-CN" altLang="en-US">
              <a:sym typeface="+mn-ea"/>
            </a:endParaRPr>
          </a:p>
          <a:p>
            <a:pPr lvl="1"/>
            <a:r>
              <a:rPr>
                <a:sym typeface="+mn-ea"/>
              </a:rPr>
              <a:t>&lt;H1&gt;</a:t>
            </a:r>
            <a:r>
              <a:rPr lang="zh-CN" altLang="en-US">
                <a:sym typeface="+mn-ea"/>
              </a:rPr>
              <a:t>等同于</a:t>
            </a:r>
            <a:r>
              <a:rPr>
                <a:sym typeface="+mn-ea"/>
              </a:rPr>
              <a:t>&lt;h1&gt;</a:t>
            </a:r>
            <a:r>
              <a:rPr lang="zh-CN" altLang="en-US">
                <a:sym typeface="+mn-ea"/>
              </a:rPr>
              <a:t>，但建议统一规范</a:t>
            </a:r>
            <a:r>
              <a:rPr lang="zh-CN" altLang="en-US">
                <a:solidFill>
                  <a:srgbClr val="FF0000"/>
                </a:solidFill>
                <a:sym typeface="+mn-ea"/>
              </a:rPr>
              <a:t>小写</a:t>
            </a:r>
            <a:r>
              <a:rPr lang="zh-CN" altLang="en-US">
                <a:sym typeface="+mn-ea"/>
              </a:rPr>
              <a:t>。</a:t>
            </a:r>
            <a:endParaRPr lang="zh-CN" altLang="en-US"/>
          </a:p>
        </p:txBody>
      </p:sp>
      <p:sp>
        <p:nvSpPr>
          <p:cNvPr id="5" name="TextBox 1"/>
          <p:cNvSpPr txBox="1"/>
          <p:nvPr/>
        </p:nvSpPr>
        <p:spPr>
          <a:xfrm>
            <a:off x="3287688" y="2837314"/>
            <a:ext cx="5388554" cy="553085"/>
          </a:xfrm>
          <a:prstGeom prst="rect">
            <a:avLst/>
          </a:prstGeom>
          <a:solidFill>
            <a:schemeClr val="accent5">
              <a:lumMod val="20000"/>
              <a:lumOff val="80000"/>
            </a:schemeClr>
          </a:solidFill>
        </p:spPr>
        <p:txBody>
          <a:bodyPr wrap="square" rtlCol="0">
            <a:spAutoFit/>
          </a:bodyPr>
          <a:p>
            <a:r>
              <a:rPr lang="en-US" altLang="zh-CN" sz="3000" dirty="0">
                <a:solidFill>
                  <a:srgbClr val="CC0099"/>
                </a:solidFill>
              </a:rPr>
              <a:t>&lt;div</a:t>
            </a:r>
            <a:r>
              <a:rPr lang="en-US" altLang="zh-CN" sz="3000" dirty="0" smtClean="0">
                <a:solidFill>
                  <a:srgbClr val="CC0099"/>
                </a:solidFill>
              </a:rPr>
              <a:t>&gt; </a:t>
            </a:r>
            <a:r>
              <a:rPr lang="en-US" altLang="zh-CN" sz="3000" dirty="0" smtClean="0">
                <a:solidFill>
                  <a:srgbClr val="CC6600"/>
                </a:solidFill>
              </a:rPr>
              <a:t>&lt;</a:t>
            </a:r>
            <a:r>
              <a:rPr lang="en-US" altLang="zh-CN" sz="3000" dirty="0">
                <a:solidFill>
                  <a:srgbClr val="CC6600"/>
                </a:solidFill>
              </a:rPr>
              <a:t>p</a:t>
            </a:r>
            <a:r>
              <a:rPr lang="en-US" altLang="zh-CN" sz="3000" dirty="0" smtClean="0">
                <a:solidFill>
                  <a:srgbClr val="CC6600"/>
                </a:solidFill>
              </a:rPr>
              <a:t>&gt; </a:t>
            </a:r>
            <a:r>
              <a:rPr lang="zh-CN" altLang="en-US" sz="3000" dirty="0" smtClean="0">
                <a:solidFill>
                  <a:srgbClr val="002060"/>
                </a:solidFill>
                <a:latin typeface="微软雅黑" panose="020B0503020204020204" pitchFamily="34" charset="-122"/>
                <a:ea typeface="微软雅黑" panose="020B0503020204020204" pitchFamily="34" charset="-122"/>
              </a:rPr>
              <a:t>科学百科 </a:t>
            </a:r>
            <a:r>
              <a:rPr lang="en-US" altLang="zh-CN" sz="3000" dirty="0" smtClean="0">
                <a:solidFill>
                  <a:srgbClr val="CC6600"/>
                </a:solidFill>
              </a:rPr>
              <a:t>&lt;/</a:t>
            </a:r>
            <a:r>
              <a:rPr lang="en-US" altLang="zh-CN" sz="3000" dirty="0">
                <a:solidFill>
                  <a:srgbClr val="CC6600"/>
                </a:solidFill>
              </a:rPr>
              <a:t>p</a:t>
            </a:r>
            <a:r>
              <a:rPr lang="en-US" altLang="zh-CN" sz="3000" dirty="0" smtClean="0">
                <a:solidFill>
                  <a:srgbClr val="CC6600"/>
                </a:solidFill>
              </a:rPr>
              <a:t>&gt; </a:t>
            </a:r>
            <a:r>
              <a:rPr lang="en-US" altLang="zh-CN" sz="3000" dirty="0" smtClean="0">
                <a:solidFill>
                  <a:srgbClr val="CC0099"/>
                </a:solidFill>
              </a:rPr>
              <a:t>&lt;/</a:t>
            </a:r>
            <a:r>
              <a:rPr lang="en-US" altLang="zh-CN" sz="3000" dirty="0">
                <a:solidFill>
                  <a:srgbClr val="CC0099"/>
                </a:solidFill>
              </a:rPr>
              <a:t>div</a:t>
            </a:r>
            <a:r>
              <a:rPr lang="en-US" altLang="zh-CN" sz="3000" dirty="0" smtClean="0">
                <a:solidFill>
                  <a:srgbClr val="CC0099"/>
                </a:solidFill>
              </a:rPr>
              <a:t>&gt;</a:t>
            </a:r>
            <a:endParaRPr lang="en-US" altLang="zh-CN" sz="3000"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标签属性</a:t>
            </a:r>
            <a:endParaRPr lang="zh-CN" altLang="en-US"/>
          </a:p>
        </p:txBody>
      </p:sp>
      <p:sp>
        <p:nvSpPr>
          <p:cNvPr id="3" name="内容占位符 2"/>
          <p:cNvSpPr>
            <a:spLocks noGrp="1"/>
          </p:cNvSpPr>
          <p:nvPr>
            <p:ph sz="half" idx="1"/>
          </p:nvPr>
        </p:nvSpPr>
        <p:spPr/>
        <p:txBody>
          <a:bodyPr/>
          <a:p>
            <a:pPr algn="l"/>
            <a:r>
              <a:t>HTML </a:t>
            </a:r>
            <a:r>
              <a:rPr lang="zh-CN" altLang="en-US"/>
              <a:t>标签可以拥有</a:t>
            </a:r>
            <a:r>
              <a:rPr lang="zh-CN" altLang="en-US">
                <a:solidFill>
                  <a:srgbClr val="FF0000"/>
                </a:solidFill>
              </a:rPr>
              <a:t>属性</a:t>
            </a:r>
            <a:r>
              <a:rPr lang="zh-CN" altLang="en-US"/>
              <a:t> </a:t>
            </a:r>
            <a:r>
              <a:t>—— </a:t>
            </a:r>
            <a:r>
              <a:rPr lang="zh-CN" altLang="en-US"/>
              <a:t>辅助标签提供</a:t>
            </a:r>
            <a:r>
              <a:rPr lang="zh-CN" altLang="en-US">
                <a:solidFill>
                  <a:srgbClr val="FF0000"/>
                </a:solidFill>
              </a:rPr>
              <a:t>更多信息</a:t>
            </a:r>
            <a:endParaRPr lang="zh-CN" altLang="en-US">
              <a:solidFill>
                <a:srgbClr val="FF0000"/>
              </a:solidFill>
            </a:endParaRPr>
          </a:p>
          <a:p>
            <a:pPr lvl="1" algn="l"/>
            <a:r>
              <a:rPr lang="zh-CN" altLang="en-US">
                <a:solidFill>
                  <a:schemeClr val="tx1"/>
                </a:solidFill>
              </a:rPr>
              <a:t>属性书写形式：</a:t>
            </a:r>
            <a:r>
              <a:rPr>
                <a:solidFill>
                  <a:srgbClr val="C00000"/>
                </a:solidFill>
              </a:rPr>
              <a:t>name = </a:t>
            </a:r>
            <a:r>
              <a:rPr>
                <a:solidFill>
                  <a:srgbClr val="C00000"/>
                </a:solidFill>
                <a:sym typeface="+mn-ea"/>
              </a:rPr>
              <a:t>"</a:t>
            </a:r>
            <a:r>
              <a:rPr>
                <a:solidFill>
                  <a:srgbClr val="C00000"/>
                </a:solidFill>
              </a:rPr>
              <a:t>value</a:t>
            </a:r>
            <a:r>
              <a:rPr>
                <a:solidFill>
                  <a:srgbClr val="C00000"/>
                </a:solidFill>
                <a:sym typeface="+mn-ea"/>
              </a:rPr>
              <a:t>"</a:t>
            </a:r>
            <a:endParaRPr>
              <a:solidFill>
                <a:srgbClr val="C00000"/>
              </a:solidFill>
              <a:sym typeface="+mn-ea"/>
            </a:endParaRPr>
          </a:p>
          <a:p>
            <a:pPr lvl="1" algn="l"/>
            <a:r>
              <a:rPr lang="zh-CN" altLang="en-US">
                <a:solidFill>
                  <a:schemeClr val="tx1"/>
                </a:solidFill>
              </a:rPr>
              <a:t>属性书写位置：</a:t>
            </a:r>
            <a:r>
              <a:rPr lang="zh-CN" altLang="en-US">
                <a:solidFill>
                  <a:srgbClr val="C00000"/>
                </a:solidFill>
              </a:rPr>
              <a:t>开始标签</a:t>
            </a:r>
            <a:endParaRPr lang="zh-CN" altLang="en-US">
              <a:solidFill>
                <a:srgbClr val="C00000"/>
              </a:solidFill>
            </a:endParaRPr>
          </a:p>
          <a:p>
            <a:pPr lvl="1" algn="l"/>
            <a:r>
              <a:rPr lang="zh-CN" altLang="en-US">
                <a:solidFill>
                  <a:schemeClr val="tx1"/>
                </a:solidFill>
              </a:rPr>
              <a:t>不同标签具有</a:t>
            </a:r>
            <a:r>
              <a:rPr lang="zh-CN" altLang="en-US">
                <a:solidFill>
                  <a:srgbClr val="C00000"/>
                </a:solidFill>
              </a:rPr>
              <a:t>不同属性</a:t>
            </a:r>
            <a:endParaRPr lang="zh-CN" altLang="en-US">
              <a:solidFill>
                <a:srgbClr val="C00000"/>
              </a:solidFill>
            </a:endParaRPr>
          </a:p>
        </p:txBody>
      </p:sp>
      <p:graphicFrame>
        <p:nvGraphicFramePr>
          <p:cNvPr id="4" name="Group 103"/>
          <p:cNvGraphicFramePr/>
          <p:nvPr/>
        </p:nvGraphicFramePr>
        <p:xfrm>
          <a:off x="1199456" y="3851280"/>
          <a:ext cx="10297144" cy="1950720"/>
        </p:xfrm>
        <a:graphic>
          <a:graphicData uri="http://schemas.openxmlformats.org/drawingml/2006/table">
            <a:tbl>
              <a:tblPr/>
              <a:tblGrid>
                <a:gridCol w="2491354"/>
                <a:gridCol w="2437130"/>
                <a:gridCol w="5368660"/>
              </a:tblGrid>
              <a:tr h="433674">
                <a:tc gridSpan="3">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&lt;body&gt;</a:t>
                      </a:r>
                      <a:r>
                        <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标签的可选属性</a:t>
                      </a:r>
                      <a:endPar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cPr/>
                </a:tc>
                <a:tc hMerge="1">
                  <a:tcPr/>
                </a:tc>
              </a:tr>
              <a:tr h="433674">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属性</a:t>
                      </a:r>
                      <a:endPar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值</a:t>
                      </a:r>
                      <a:endPar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描述</a:t>
                      </a:r>
                      <a:endParaRPr kumimoji="0" lang="zh-CN" altLang="en-US" sz="2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3674">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0" i="0" u="none" strike="noStrike" cap="none" normalizeH="0" baseline="0" dirty="0" err="1" smtClean="0">
                          <a:ln>
                            <a:noFill/>
                          </a:ln>
                          <a:solidFill>
                            <a:srgbClr val="0070C0"/>
                          </a:solidFill>
                          <a:effectLst/>
                          <a:latin typeface="Arial" panose="020B0604020202020204" pitchFamily="34" charset="0"/>
                          <a:ea typeface="宋体" panose="02010600030101010101" pitchFamily="2" charset="-122"/>
                        </a:rPr>
                        <a:t>bgcolor</a:t>
                      </a:r>
                      <a:r>
                        <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altLang="zh-CN" sz="2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颜色名称</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规定文档的背景颜色。</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8768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6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text</a:t>
                      </a:r>
                      <a:endParaRPr kumimoji="0" lang="en-US" altLang="zh-CN" sz="26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颜色名称</a:t>
                      </a:r>
                      <a:endParaRPr kumimoji="0" lang="en-US" altLang="zh-CN" sz="2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规定文档中所有文本的颜色。</a:t>
                      </a:r>
                      <a:endParaRPr kumimoji="0" lang="zh-CN" altLang="en-US" sz="2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8" name="内容占位符 2"/>
          <p:cNvSpPr/>
          <p:nvPr/>
        </p:nvSpPr>
        <p:spPr bwMode="auto">
          <a:xfrm>
            <a:off x="5658426" y="2810510"/>
            <a:ext cx="5838190" cy="935990"/>
          </a:xfrm>
          <a:prstGeom prst="rect">
            <a:avLst/>
          </a:prstGeom>
          <a:solidFill>
            <a:srgbClr val="C8D6EE"/>
          </a:solidFill>
          <a:ln>
            <a:noFill/>
          </a:ln>
        </p:spPr>
        <p:txBody>
          <a:bodyPr/>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en-US" altLang="zh-CN" sz="2400" dirty="0" smtClean="0">
                <a:latin typeface="微软雅黑" panose="020B0503020204020204" pitchFamily="34" charset="-122"/>
                <a:ea typeface="微软雅黑" panose="020B0503020204020204" pitchFamily="34" charset="-122"/>
              </a:rPr>
              <a:t>&lt;body </a:t>
            </a:r>
            <a:r>
              <a:rPr lang="en-US" altLang="zh-CN" sz="2400" dirty="0" err="1" smtClean="0">
                <a:latin typeface="微软雅黑" panose="020B0503020204020204" pitchFamily="34" charset="-122"/>
                <a:ea typeface="微软雅黑" panose="020B0503020204020204" pitchFamily="34" charset="-122"/>
              </a:rPr>
              <a:t>bgcolor</a:t>
            </a:r>
            <a:r>
              <a:rPr lang="en-US" altLang="zh-CN" sz="2400" dirty="0" smtClean="0">
                <a:latin typeface="微软雅黑" panose="020B0503020204020204" pitchFamily="34" charset="-122"/>
                <a:ea typeface="微软雅黑" panose="020B0503020204020204" pitchFamily="34" charset="-122"/>
              </a:rPr>
              <a:t> = </a:t>
            </a:r>
            <a:r>
              <a:rPr sz="2400">
                <a:sym typeface="+mn-ea"/>
              </a:rPr>
              <a:t>"</a:t>
            </a:r>
            <a:r>
              <a:rPr lang="en-US" altLang="zh-CN" sz="2400" dirty="0" smtClean="0">
                <a:solidFill>
                  <a:srgbClr val="FF0000"/>
                </a:solidFill>
                <a:latin typeface="微软雅黑" panose="020B0503020204020204" pitchFamily="34" charset="-122"/>
                <a:ea typeface="微软雅黑" panose="020B0503020204020204" pitchFamily="34" charset="-122"/>
              </a:rPr>
              <a:t>red</a:t>
            </a:r>
            <a:r>
              <a:rPr sz="2400">
                <a:sym typeface="+mn-ea"/>
              </a:rPr>
              <a:t>" </a:t>
            </a:r>
            <a:r>
              <a:rPr sz="2400"/>
              <a:t> </a:t>
            </a:r>
            <a:r>
              <a:rPr lang="en-US" altLang="zh-CN" sz="2400" dirty="0" smtClean="0">
                <a:latin typeface="微软雅黑" panose="020B0503020204020204" pitchFamily="34" charset="-122"/>
                <a:ea typeface="微软雅黑" panose="020B0503020204020204" pitchFamily="34" charset="-122"/>
              </a:rPr>
              <a:t>text = </a:t>
            </a:r>
            <a:r>
              <a:rPr sz="2400">
                <a:sym typeface="+mn-ea"/>
              </a:rPr>
              <a:t>"</a:t>
            </a:r>
            <a:r>
              <a:rPr lang="en-US" altLang="zh-CN" sz="2400" dirty="0" smtClean="0">
                <a:solidFill>
                  <a:srgbClr val="FF0000"/>
                </a:solidFill>
                <a:latin typeface="微软雅黑" panose="020B0503020204020204" pitchFamily="34" charset="-122"/>
                <a:ea typeface="微软雅黑" panose="020B0503020204020204" pitchFamily="34" charset="-122"/>
              </a:rPr>
              <a:t>blue</a:t>
            </a:r>
            <a:r>
              <a:rPr sz="2400">
                <a:solidFill>
                  <a:schemeClr val="tx1"/>
                </a:solidFill>
                <a:sym typeface="+mn-ea"/>
              </a:rPr>
              <a:t>"</a:t>
            </a:r>
            <a:r>
              <a:rPr lang="en-US" altLang="zh-CN" sz="2400" dirty="0" smtClean="0">
                <a:latin typeface="微软雅黑" panose="020B0503020204020204" pitchFamily="34" charset="-122"/>
                <a:ea typeface="微软雅黑" panose="020B0503020204020204" pitchFamily="34" charset="-122"/>
              </a:rPr>
              <a:t>&gt;</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&lt;</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body&gt;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FF0000"/>
                  </a:solidFill>
                  <a:latin typeface="微软雅黑" panose="020B0503020204020204" pitchFamily="34" charset="-122"/>
                  <a:ea typeface="微软雅黑" panose="020B0503020204020204" pitchFamily="34" charset="-122"/>
                </a:rPr>
                <a:t>标签和</a:t>
              </a:r>
              <a:r>
                <a:rPr lang="zh-CN" altLang="en-US" sz="2800" dirty="0" smtClean="0">
                  <a:solidFill>
                    <a:srgbClr val="FF0000"/>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FF0000"/>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endParaRPr lang="zh-CN" altLang="en-US" dirty="0" smtClean="0"/>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网页元素</a:t>
            </a:r>
            <a:endParaRPr lang="zh-CN" altLang="en-US"/>
          </a:p>
        </p:txBody>
      </p:sp>
      <p:sp>
        <p:nvSpPr>
          <p:cNvPr id="3" name="内容占位符 2"/>
          <p:cNvSpPr>
            <a:spLocks noGrp="1"/>
          </p:cNvSpPr>
          <p:nvPr>
            <p:ph sz="half" idx="1"/>
          </p:nvPr>
        </p:nvSpPr>
        <p:spPr/>
        <p:txBody>
          <a:bodyPr/>
          <a:p>
            <a:endParaRPr lang="zh-CN" altLang="en-US"/>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68208" y="3471263"/>
            <a:ext cx="3412703" cy="247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4949473" y="1268760"/>
            <a:ext cx="2011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r>
              <a:rPr lang="zh-CN" altLang="en-US" sz="3600" b="1" dirty="0">
                <a:solidFill>
                  <a:schemeClr val="tx1"/>
                </a:solidFill>
                <a:latin typeface="微软雅黑" panose="020B0503020204020204" pitchFamily="34" charset="-122"/>
                <a:ea typeface="微软雅黑" panose="020B0503020204020204" pitchFamily="34" charset="-122"/>
              </a:rPr>
              <a:t>网页元素</a:t>
            </a:r>
            <a:endParaRPr lang="en-US" altLang="zh-CN" sz="3600" b="1" dirty="0">
              <a:solidFill>
                <a:schemeClr val="tx1"/>
              </a:solidFill>
              <a:latin typeface="微软雅黑" panose="020B0503020204020204" pitchFamily="34" charset="-122"/>
              <a:ea typeface="微软雅黑" panose="020B0503020204020204" pitchFamily="34" charset="-122"/>
            </a:endParaRPr>
          </a:p>
        </p:txBody>
      </p:sp>
      <p:sp>
        <p:nvSpPr>
          <p:cNvPr id="7" name="TextBox 4"/>
          <p:cNvSpPr txBox="1">
            <a:spLocks noChangeArrowheads="1"/>
          </p:cNvSpPr>
          <p:nvPr/>
        </p:nvSpPr>
        <p:spPr bwMode="auto">
          <a:xfrm>
            <a:off x="3039186" y="2348880"/>
            <a:ext cx="5832251"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ctr" eaLnBrk="1" hangingPunct="1">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网页元素</a:t>
            </a:r>
            <a:r>
              <a:rPr lang="zh-CN" altLang="en-US" sz="2800" dirty="0">
                <a:solidFill>
                  <a:schemeClr val="tx1"/>
                </a:solidFill>
                <a:latin typeface="微软雅黑" panose="020B0503020204020204" pitchFamily="34" charset="-122"/>
                <a:ea typeface="微软雅黑" panose="020B0503020204020204" pitchFamily="34" charset="-122"/>
              </a:rPr>
              <a:t>是</a:t>
            </a:r>
            <a:r>
              <a:rPr lang="zh-CN" altLang="en-US" sz="2800" dirty="0" smtClean="0">
                <a:solidFill>
                  <a:schemeClr val="tx1"/>
                </a:solidFill>
                <a:latin typeface="微软雅黑" panose="020B0503020204020204" pitchFamily="34" charset="-122"/>
                <a:ea typeface="微软雅黑" panose="020B0503020204020204" pitchFamily="34" charset="-122"/>
              </a:rPr>
              <a:t>指构成网页的各项内</a:t>
            </a:r>
            <a:r>
              <a:rPr lang="zh-CN" altLang="en-US" sz="2800" dirty="0">
                <a:solidFill>
                  <a:schemeClr val="tx1"/>
                </a:solidFill>
                <a:latin typeface="微软雅黑" panose="020B0503020204020204" pitchFamily="34" charset="-122"/>
                <a:ea typeface="微软雅黑" panose="020B0503020204020204" pitchFamily="34" charset="-122"/>
              </a:rPr>
              <a:t>容</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55970"/>
            <a:ext cx="2708249" cy="6914070"/>
            <a:chOff x="2288" y="0"/>
            <a:chExt cx="4266" cy="10800"/>
          </a:xfrm>
        </p:grpSpPr>
        <p:sp>
          <p:nvSpPr>
            <p:cNvPr id="5" name="矩形 4"/>
            <p:cNvSpPr/>
            <p:nvPr/>
          </p:nvSpPr>
          <p:spPr>
            <a:xfrm>
              <a:off x="2288" y="0"/>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57" y="2413"/>
              <a:ext cx="1884"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a:t>
              </a:r>
              <a:r>
                <a:rPr lang="zh-CN" altLang="en-US" sz="4800" b="1" dirty="0" smtClean="0">
                  <a:solidFill>
                    <a:schemeClr val="bg1"/>
                  </a:solidFill>
                  <a:latin typeface="微软雅黑" panose="020B0503020204020204" pitchFamily="34" charset="-122"/>
                  <a:ea typeface="微软雅黑" panose="020B0503020204020204" pitchFamily="34" charset="-122"/>
                </a:rPr>
                <a:t>讲目标</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3" name="等腰三角形 2"/>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等腰三角形 18"/>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 name="组合 6"/>
          <p:cNvGrpSpPr/>
          <p:nvPr/>
        </p:nvGrpSpPr>
        <p:grpSpPr>
          <a:xfrm>
            <a:off x="3912235" y="1387475"/>
            <a:ext cx="5463540" cy="3297555"/>
            <a:chOff x="7630" y="2599"/>
            <a:chExt cx="8604" cy="5193"/>
          </a:xfrm>
        </p:grpSpPr>
        <p:sp>
          <p:nvSpPr>
            <p:cNvPr id="8" name="等腰三角形 7"/>
            <p:cNvSpPr/>
            <p:nvPr/>
          </p:nvSpPr>
          <p:spPr>
            <a:xfrm rot="5400000" flipH="1">
              <a:off x="7488" y="2744"/>
              <a:ext cx="818" cy="534"/>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18"/>
            <p:cNvSpPr txBox="1"/>
            <p:nvPr/>
          </p:nvSpPr>
          <p:spPr>
            <a:xfrm>
              <a:off x="8570" y="2599"/>
              <a:ext cx="7664" cy="822"/>
            </a:xfrm>
            <a:prstGeom prst="rect">
              <a:avLst/>
            </a:prstGeom>
            <a:noFill/>
          </p:spPr>
          <p:txBody>
            <a:bodyPr wrap="square" rtlCol="0">
              <a:spAutoFit/>
            </a:bodyPr>
            <a:p>
              <a:r>
                <a:rPr lang="zh-CN" altLang="en-US" sz="2800" dirty="0">
                  <a:solidFill>
                    <a:srgbClr val="595E64"/>
                  </a:solidFill>
                  <a:latin typeface="微软雅黑" panose="020B0503020204020204" pitchFamily="34" charset="-122"/>
                  <a:ea typeface="微软雅黑" panose="020B0503020204020204" pitchFamily="34" charset="-122"/>
                </a:rPr>
                <a:t>理解网页</a:t>
              </a:r>
              <a:r>
                <a:rPr lang="zh-CN" altLang="en-US" sz="2800" dirty="0" smtClean="0">
                  <a:solidFill>
                    <a:srgbClr val="595E64"/>
                  </a:solidFill>
                  <a:latin typeface="微软雅黑" panose="020B0503020204020204" pitchFamily="34" charset="-122"/>
                  <a:ea typeface="微软雅黑" panose="020B0503020204020204" pitchFamily="34" charset="-122"/>
                </a:rPr>
                <a:t>文件</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10" name="文本框 19"/>
            <p:cNvSpPr txBox="1"/>
            <p:nvPr/>
          </p:nvSpPr>
          <p:spPr>
            <a:xfrm>
              <a:off x="8570" y="4784"/>
              <a:ext cx="7331" cy="822"/>
            </a:xfrm>
            <a:prstGeom prst="rect">
              <a:avLst/>
            </a:prstGeom>
            <a:noFill/>
          </p:spPr>
          <p:txBody>
            <a:bodyPr wrap="square" rtlCol="0">
              <a:spAutoFit/>
            </a:bodyPr>
            <a:p>
              <a:r>
                <a:rPr lang="zh-CN" altLang="en-US" sz="2800" dirty="0">
                  <a:solidFill>
                    <a:srgbClr val="595E64"/>
                  </a:solidFill>
                  <a:latin typeface="微软雅黑" panose="020B0503020204020204" pitchFamily="34" charset="-122"/>
                  <a:ea typeface="微软雅黑" panose="020B0503020204020204" pitchFamily="34" charset="-122"/>
                </a:rPr>
                <a:t>掌握</a:t>
              </a:r>
              <a:r>
                <a:rPr lang="en-US" altLang="zh-CN" sz="2800" dirty="0" smtClean="0">
                  <a:solidFill>
                    <a:srgbClr val="595E64"/>
                  </a:solidFill>
                  <a:latin typeface="微软雅黑" panose="020B0503020204020204" pitchFamily="34" charset="-122"/>
                  <a:ea typeface="微软雅黑" panose="020B0503020204020204" pitchFamily="34" charset="-122"/>
                </a:rPr>
                <a:t>HTML</a:t>
              </a:r>
              <a:r>
                <a:rPr lang="zh-CN" altLang="en-US" sz="2800" dirty="0" smtClean="0">
                  <a:solidFill>
                    <a:srgbClr val="595E64"/>
                  </a:solidFill>
                  <a:latin typeface="微软雅黑" panose="020B0503020204020204" pitchFamily="34" charset="-122"/>
                  <a:ea typeface="微软雅黑" panose="020B0503020204020204" pitchFamily="34" charset="-122"/>
                </a:rPr>
                <a:t>语法基础</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0" name="等腰三角形 19"/>
            <p:cNvSpPr/>
            <p:nvPr/>
          </p:nvSpPr>
          <p:spPr>
            <a:xfrm rot="5400000" flipH="1">
              <a:off x="7488" y="4929"/>
              <a:ext cx="818" cy="534"/>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8570" y="6970"/>
              <a:ext cx="7193" cy="822"/>
            </a:xfrm>
            <a:prstGeom prst="rect">
              <a:avLst/>
            </a:prstGeom>
            <a:noFill/>
          </p:spPr>
          <p:txBody>
            <a:bodyPr wrap="square" rtlCol="0">
              <a:spAutoFit/>
            </a:bodyPr>
            <a:p>
              <a:r>
                <a:rPr lang="zh-CN" altLang="en-US" sz="2800" dirty="0" smtClean="0">
                  <a:solidFill>
                    <a:srgbClr val="595E64"/>
                  </a:solidFill>
                  <a:latin typeface="微软雅黑" panose="020B0503020204020204" pitchFamily="34" charset="-122"/>
                  <a:ea typeface="微软雅黑" panose="020B0503020204020204" pitchFamily="34" charset="-122"/>
                </a:rPr>
                <a:t>掌握</a:t>
              </a:r>
              <a:r>
                <a:rPr lang="en-US" altLang="zh-CN" sz="2800" dirty="0" smtClean="0">
                  <a:solidFill>
                    <a:srgbClr val="595E64"/>
                  </a:solidFill>
                  <a:latin typeface="微软雅黑" panose="020B0503020204020204" pitchFamily="34" charset="-122"/>
                  <a:ea typeface="微软雅黑" panose="020B0503020204020204" pitchFamily="34" charset="-122"/>
                </a:rPr>
                <a:t>HTML</a:t>
              </a:r>
              <a:r>
                <a:rPr lang="zh-CN" altLang="en-US" sz="2800" smtClean="0">
                  <a:solidFill>
                    <a:srgbClr val="595E64"/>
                  </a:solidFill>
                  <a:latin typeface="微软雅黑" panose="020B0503020204020204" pitchFamily="34" charset="-122"/>
                  <a:ea typeface="微软雅黑" panose="020B0503020204020204" pitchFamily="34" charset="-122"/>
                </a:rPr>
                <a:t>中常用</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2" name="等腰三角形 21"/>
            <p:cNvSpPr/>
            <p:nvPr/>
          </p:nvSpPr>
          <p:spPr>
            <a:xfrm rot="5400000" flipH="1">
              <a:off x="7488" y="7115"/>
              <a:ext cx="818" cy="534"/>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b="43490"/>
          <a:stretch>
            <a:fillRect/>
          </a:stretch>
        </p:blipFill>
        <p:spPr bwMode="auto">
          <a:xfrm>
            <a:off x="1198880" y="850900"/>
            <a:ext cx="3418205" cy="465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p>
            <a:r>
              <a:rPr lang="zh-CN" altLang="en-US"/>
              <a:t>网页元素</a:t>
            </a:r>
            <a:endParaRPr lang="zh-CN" altLang="en-US"/>
          </a:p>
        </p:txBody>
      </p:sp>
      <p:sp>
        <p:nvSpPr>
          <p:cNvPr id="8" name="椭圆形标注 7"/>
          <p:cNvSpPr/>
          <p:nvPr/>
        </p:nvSpPr>
        <p:spPr bwMode="auto">
          <a:xfrm>
            <a:off x="361509" y="2492896"/>
            <a:ext cx="1189038" cy="601663"/>
          </a:xfrm>
          <a:prstGeom prst="wedgeEllipseCallout">
            <a:avLst>
              <a:gd name="adj1" fmla="val 93239"/>
              <a:gd name="adj2" fmla="val -72239"/>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p>
            <a:pPr algn="ctr">
              <a:defRPr/>
            </a:pPr>
            <a:r>
              <a:rPr lang="zh-CN" altLang="en-US" sz="2000" dirty="0" smtClean="0">
                <a:solidFill>
                  <a:srgbClr val="A50021"/>
                </a:solidFill>
                <a:latin typeface="微软雅黑" panose="020B0503020204020204" pitchFamily="34" charset="-122"/>
                <a:ea typeface="微软雅黑" panose="020B0503020204020204" pitchFamily="34" charset="-122"/>
              </a:rPr>
              <a:t>列表</a:t>
            </a:r>
            <a:endParaRPr lang="zh-CN" altLang="en-US" sz="2000" dirty="0">
              <a:solidFill>
                <a:srgbClr val="A50021"/>
              </a:solidFill>
              <a:latin typeface="微软雅黑" panose="020B0503020204020204" pitchFamily="34" charset="-122"/>
              <a:ea typeface="微软雅黑" panose="020B0503020204020204" pitchFamily="34" charset="-122"/>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b="32077"/>
          <a:stretch>
            <a:fillRect/>
          </a:stretch>
        </p:blipFill>
        <p:spPr bwMode="auto">
          <a:xfrm>
            <a:off x="4586605" y="85090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椭圆形标注 8"/>
          <p:cNvSpPr/>
          <p:nvPr/>
        </p:nvSpPr>
        <p:spPr bwMode="auto">
          <a:xfrm>
            <a:off x="3739029" y="2751965"/>
            <a:ext cx="1189038" cy="601663"/>
          </a:xfrm>
          <a:prstGeom prst="wedgeEllipseCallout">
            <a:avLst>
              <a:gd name="adj1" fmla="val 118873"/>
              <a:gd name="adj2" fmla="val -92062"/>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p>
            <a:pPr algn="ctr">
              <a:defRPr/>
            </a:pPr>
            <a:r>
              <a:rPr lang="zh-CN" altLang="en-US" sz="2000" dirty="0">
                <a:solidFill>
                  <a:srgbClr val="A50021"/>
                </a:solidFill>
                <a:latin typeface="微软雅黑" panose="020B0503020204020204" pitchFamily="34" charset="-122"/>
                <a:ea typeface="微软雅黑" panose="020B0503020204020204" pitchFamily="34" charset="-122"/>
              </a:rPr>
              <a:t>文字</a:t>
            </a:r>
            <a:endParaRPr lang="zh-CN" altLang="en-US" sz="2000" dirty="0">
              <a:solidFill>
                <a:srgbClr val="A50021"/>
              </a:solidFill>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55" y="4884420"/>
            <a:ext cx="11260455" cy="1282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椭圆形标注 9"/>
          <p:cNvSpPr/>
          <p:nvPr/>
        </p:nvSpPr>
        <p:spPr bwMode="auto">
          <a:xfrm>
            <a:off x="10075163" y="4272117"/>
            <a:ext cx="1441450" cy="503237"/>
          </a:xfrm>
          <a:prstGeom prst="wedgeEllipseCallout">
            <a:avLst>
              <a:gd name="adj1" fmla="val -78645"/>
              <a:gd name="adj2" fmla="val -80318"/>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p>
            <a:pPr algn="ctr">
              <a:defRPr/>
            </a:pPr>
            <a:r>
              <a:rPr lang="zh-CN" altLang="en-US" sz="2000" dirty="0">
                <a:solidFill>
                  <a:srgbClr val="A50021"/>
                </a:solidFill>
                <a:latin typeface="微软雅黑" panose="020B0503020204020204" pitchFamily="34" charset="-122"/>
                <a:ea typeface="微软雅黑" panose="020B0503020204020204" pitchFamily="34" charset="-122"/>
              </a:rPr>
              <a:t>图片</a:t>
            </a:r>
            <a:endParaRPr lang="zh-CN" altLang="en-US" sz="2000" dirty="0">
              <a:solidFill>
                <a:srgbClr val="A50021"/>
              </a:solidFill>
              <a:latin typeface="微软雅黑" panose="020B0503020204020204" pitchFamily="34" charset="-122"/>
              <a:ea typeface="微软雅黑" panose="020B0503020204020204" pitchFamily="34" charset="-122"/>
            </a:endParaRPr>
          </a:p>
        </p:txBody>
      </p:sp>
      <p:sp>
        <p:nvSpPr>
          <p:cNvPr id="11" name="椭圆形标注 10"/>
          <p:cNvSpPr/>
          <p:nvPr/>
        </p:nvSpPr>
        <p:spPr bwMode="auto">
          <a:xfrm>
            <a:off x="456139" y="4090035"/>
            <a:ext cx="1439863" cy="503238"/>
          </a:xfrm>
          <a:prstGeom prst="wedgeEllipseCallout">
            <a:avLst>
              <a:gd name="adj1" fmla="val 39288"/>
              <a:gd name="adj2" fmla="val 121200"/>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p>
            <a:pPr algn="ctr">
              <a:defRPr/>
            </a:pPr>
            <a:r>
              <a:rPr lang="zh-CN" altLang="en-US" sz="2000" dirty="0">
                <a:solidFill>
                  <a:srgbClr val="A50021"/>
                </a:solidFill>
                <a:latin typeface="微软雅黑" panose="020B0503020204020204" pitchFamily="34" charset="-122"/>
                <a:ea typeface="微软雅黑" panose="020B0503020204020204" pitchFamily="34" charset="-122"/>
              </a:rPr>
              <a:t>超链接</a:t>
            </a:r>
            <a:endParaRPr lang="zh-CN" altLang="en-US" sz="2000" dirty="0">
              <a:solidFill>
                <a:srgbClr val="A5002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网页元素</a:t>
            </a:r>
            <a:endParaRPr lang="zh-CN" altLang="en-US"/>
          </a:p>
        </p:txBody>
      </p:sp>
      <p:sp>
        <p:nvSpPr>
          <p:cNvPr id="3" name="内容占位符 2"/>
          <p:cNvSpPr>
            <a:spLocks noGrp="1"/>
          </p:cNvSpPr>
          <p:nvPr>
            <p:ph sz="half" idx="1"/>
          </p:nvPr>
        </p:nvSpPr>
        <p:spPr/>
        <p:txBody>
          <a:bodyPr/>
          <a:p>
            <a:endParaRPr lang="zh-CN" altLang="en-US"/>
          </a:p>
        </p:txBody>
      </p:sp>
      <p:sp>
        <p:nvSpPr>
          <p:cNvPr id="12" name="TextBox 11"/>
          <p:cNvSpPr txBox="1"/>
          <p:nvPr/>
        </p:nvSpPr>
        <p:spPr>
          <a:xfrm>
            <a:off x="1013058" y="3381494"/>
            <a:ext cx="5201901"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如何在网页中加入这些元素？</a:t>
            </a:r>
            <a:endParaRPr lang="zh-CN" altLang="en-US" sz="28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1013058" y="4400347"/>
            <a:ext cx="6888480" cy="583565"/>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它们的</a:t>
            </a:r>
            <a:r>
              <a:rPr lang="zh-CN" altLang="en-US" sz="3200" dirty="0" smtClean="0">
                <a:solidFill>
                  <a:srgbClr val="C00000"/>
                </a:solidFill>
                <a:latin typeface="微软雅黑" panose="020B0503020204020204" pitchFamily="34" charset="-122"/>
                <a:ea typeface="微软雅黑" panose="020B0503020204020204" pitchFamily="34" charset="-122"/>
              </a:rPr>
              <a:t>词汇</a:t>
            </a:r>
            <a:r>
              <a:rPr lang="zh-CN" altLang="en-US" sz="2800" dirty="0" smtClean="0">
                <a:latin typeface="微软雅黑" panose="020B0503020204020204" pitchFamily="34" charset="-122"/>
                <a:ea typeface="微软雅黑" panose="020B0503020204020204" pitchFamily="34" charset="-122"/>
              </a:rPr>
              <a:t>、</a:t>
            </a:r>
            <a:r>
              <a:rPr lang="zh-CN" altLang="en-US" sz="3200" dirty="0" smtClean="0">
                <a:solidFill>
                  <a:srgbClr val="C00000"/>
                </a:solidFill>
                <a:latin typeface="微软雅黑" panose="020B0503020204020204" pitchFamily="34" charset="-122"/>
                <a:ea typeface="微软雅黑" panose="020B0503020204020204" pitchFamily="34" charset="-122"/>
              </a:rPr>
              <a:t>语法</a:t>
            </a:r>
            <a:r>
              <a:rPr lang="zh-CN" altLang="en-US" sz="2800" dirty="0" smtClean="0">
                <a:latin typeface="微软雅黑" panose="020B0503020204020204" pitchFamily="34" charset="-122"/>
                <a:ea typeface="微软雅黑" panose="020B0503020204020204" pitchFamily="34" charset="-122"/>
              </a:rPr>
              <a:t>、</a:t>
            </a:r>
            <a:r>
              <a:rPr lang="zh-CN" altLang="en-US" sz="3200" dirty="0" smtClean="0">
                <a:solidFill>
                  <a:srgbClr val="C00000"/>
                </a:solidFill>
                <a:latin typeface="微软雅黑" panose="020B0503020204020204" pitchFamily="34" charset="-122"/>
                <a:ea typeface="微软雅黑" panose="020B0503020204020204" pitchFamily="34" charset="-122"/>
              </a:rPr>
              <a:t>语义</a:t>
            </a:r>
            <a:r>
              <a:rPr lang="zh-CN" altLang="en-US" sz="2800" dirty="0" smtClean="0">
                <a:latin typeface="微软雅黑" panose="020B0503020204020204" pitchFamily="34" charset="-122"/>
                <a:ea typeface="微软雅黑" panose="020B0503020204020204" pitchFamily="34" charset="-122"/>
              </a:rPr>
              <a:t>又分别是什么？</a:t>
            </a:r>
            <a:endParaRPr lang="zh-CN" altLang="en-US" sz="2800" dirty="0">
              <a:latin typeface="微软雅黑" panose="020B0503020204020204" pitchFamily="34" charset="-122"/>
              <a:ea typeface="微软雅黑" panose="020B0503020204020204" pitchFamily="34" charset="-122"/>
            </a:endParaRPr>
          </a:p>
        </p:txBody>
      </p:sp>
      <p:sp>
        <p:nvSpPr>
          <p:cNvPr id="14" name="TextBox 4"/>
          <p:cNvSpPr txBox="1">
            <a:spLocks noChangeArrowheads="1"/>
          </p:cNvSpPr>
          <p:nvPr/>
        </p:nvSpPr>
        <p:spPr bwMode="auto">
          <a:xfrm>
            <a:off x="1015898" y="1269649"/>
            <a:ext cx="2214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a:solidFill>
                  <a:schemeClr val="tx1"/>
                </a:solidFill>
                <a:latin typeface="微软雅黑" panose="020B0503020204020204" pitchFamily="34" charset="-122"/>
                <a:ea typeface="微软雅黑" panose="020B0503020204020204" pitchFamily="34" charset="-122"/>
              </a:rPr>
              <a:t>网页元</a:t>
            </a:r>
            <a:r>
              <a:rPr lang="zh-CN" altLang="en-US" sz="3200" b="1" dirty="0" smtClean="0">
                <a:solidFill>
                  <a:schemeClr val="tx1"/>
                </a:solidFill>
                <a:latin typeface="微软雅黑" panose="020B0503020204020204" pitchFamily="34" charset="-122"/>
                <a:ea typeface="微软雅黑" panose="020B0503020204020204" pitchFamily="34" charset="-122"/>
              </a:rPr>
              <a:t>素：</a:t>
            </a:r>
            <a:endParaRPr lang="en-US" altLang="zh-CN" sz="3200" b="1" dirty="0">
              <a:solidFill>
                <a:schemeClr val="tx1"/>
              </a:solidFill>
              <a:latin typeface="微软雅黑" panose="020B0503020204020204" pitchFamily="34" charset="-122"/>
              <a:ea typeface="微软雅黑" panose="020B0503020204020204" pitchFamily="34" charset="-122"/>
            </a:endParaRPr>
          </a:p>
        </p:txBody>
      </p:sp>
      <p:sp>
        <p:nvSpPr>
          <p:cNvPr id="15" name="TextBox 4"/>
          <p:cNvSpPr txBox="1">
            <a:spLocks noChangeArrowheads="1"/>
          </p:cNvSpPr>
          <p:nvPr/>
        </p:nvSpPr>
        <p:spPr bwMode="auto">
          <a:xfrm>
            <a:off x="1015898" y="2229113"/>
            <a:ext cx="6809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zh-CN" altLang="en-US" sz="3200" b="1" dirty="0" smtClean="0">
                <a:solidFill>
                  <a:srgbClr val="FF0000"/>
                </a:solidFill>
                <a:latin typeface="微软雅黑" panose="020B0503020204020204" pitchFamily="34" charset="-122"/>
                <a:ea typeface="微软雅黑" panose="020B0503020204020204" pitchFamily="34" charset="-122"/>
              </a:rPr>
              <a:t>文字、超链接、列表、图片 </a:t>
            </a:r>
            <a:r>
              <a:rPr lang="en-US" altLang="zh-CN" sz="3200" b="1" dirty="0" smtClean="0">
                <a:solidFill>
                  <a:srgbClr val="FF0000"/>
                </a:solidFill>
                <a:latin typeface="微软雅黑" panose="020B0503020204020204" pitchFamily="34" charset="-122"/>
                <a:ea typeface="微软雅黑" panose="020B0503020204020204" pitchFamily="34" charset="-122"/>
              </a:rPr>
              <a:t>. . .</a:t>
            </a:r>
            <a:endParaRPr lang="en-US" altLang="zh-CN" sz="3200"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标题和段落</a:t>
            </a:r>
            <a:endParaRPr lang="zh-CN" altLang="en-US"/>
          </a:p>
        </p:txBody>
      </p:sp>
      <p:sp>
        <p:nvSpPr>
          <p:cNvPr id="3" name="内容占位符 2"/>
          <p:cNvSpPr>
            <a:spLocks noGrp="1"/>
          </p:cNvSpPr>
          <p:nvPr>
            <p:ph sz="half" idx="1"/>
          </p:nvPr>
        </p:nvSpPr>
        <p:spPr/>
        <p:txBody>
          <a:bodyPr/>
          <a:p>
            <a:endParaRPr lang="zh-CN" altLang="en-US"/>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b="32077"/>
          <a:stretch>
            <a:fillRect/>
          </a:stretch>
        </p:blipFill>
        <p:spPr bwMode="auto">
          <a:xfrm>
            <a:off x="2687955" y="877570"/>
            <a:ext cx="6409690" cy="540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571750" y="915670"/>
            <a:ext cx="6526530" cy="433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2571750" y="1732280"/>
            <a:ext cx="6526530" cy="1098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标题标签</a:t>
            </a:r>
            <a:endParaRPr lang="zh-CN" altLang="en-US"/>
          </a:p>
        </p:txBody>
      </p:sp>
      <p:sp>
        <p:nvSpPr>
          <p:cNvPr id="3" name="内容占位符 2"/>
          <p:cNvSpPr>
            <a:spLocks noGrp="1"/>
          </p:cNvSpPr>
          <p:nvPr>
            <p:ph sz="half" idx="1"/>
          </p:nvPr>
        </p:nvSpPr>
        <p:spPr/>
        <p:txBody>
          <a:bodyPr/>
          <a:p>
            <a:r>
              <a:rPr lang="zh-CN" altLang="en-US">
                <a:solidFill>
                  <a:srgbClr val="FF0000"/>
                </a:solidFill>
              </a:rPr>
              <a:t>标题</a:t>
            </a:r>
            <a:r>
              <a:rPr lang="zh-CN" altLang="en-US">
                <a:sym typeface="+mn-ea"/>
              </a:rPr>
              <a:t> </a:t>
            </a:r>
            <a:r>
              <a:rPr>
                <a:sym typeface="+mn-ea"/>
              </a:rPr>
              <a:t>—— </a:t>
            </a:r>
            <a:r>
              <a:rPr lang="zh-CN" altLang="en-US">
                <a:solidFill>
                  <a:schemeClr val="tx1"/>
                </a:solidFill>
              </a:rPr>
              <a:t>在 </a:t>
            </a:r>
            <a:r>
              <a:rPr>
                <a:solidFill>
                  <a:schemeClr val="tx1"/>
                </a:solidFill>
              </a:rPr>
              <a:t>HTML </a:t>
            </a:r>
            <a:r>
              <a:rPr lang="zh-CN" altLang="en-US">
                <a:solidFill>
                  <a:schemeClr val="tx1"/>
                </a:solidFill>
              </a:rPr>
              <a:t>文档中，一篇文章往往需要标题</a:t>
            </a:r>
            <a:endParaRPr lang="zh-CN" altLang="en-US">
              <a:solidFill>
                <a:schemeClr val="tx1"/>
              </a:solidFill>
            </a:endParaRPr>
          </a:p>
          <a:p>
            <a:pPr lvl="1"/>
            <a:r>
              <a:rPr lang="en-US">
                <a:solidFill>
                  <a:schemeClr val="tx1"/>
                </a:solidFill>
              </a:rPr>
              <a:t>&lt;h1&gt;...&lt;</a:t>
            </a:r>
            <a:r>
              <a:rPr lang="en-US">
                <a:solidFill>
                  <a:srgbClr val="C00000"/>
                </a:solidFill>
              </a:rPr>
              <a:t>/</a:t>
            </a:r>
            <a:r>
              <a:rPr lang="en-US">
                <a:solidFill>
                  <a:schemeClr val="tx1"/>
                </a:solidFill>
              </a:rPr>
              <a:t>h1&gt;   </a:t>
            </a:r>
            <a:r>
              <a:rPr>
                <a:sym typeface="+mn-ea"/>
              </a:rPr>
              <a:t>h1-h6   </a:t>
            </a:r>
            <a:endParaRPr lang="en-US">
              <a:solidFill>
                <a:schemeClr val="tx1"/>
              </a:solidFill>
            </a:endParaRPr>
          </a:p>
          <a:p>
            <a:pPr lvl="1"/>
            <a:r>
              <a:rPr lang="zh-CN" altLang="en-US">
                <a:solidFill>
                  <a:schemeClr val="tx1"/>
                </a:solidFill>
              </a:rPr>
              <a:t>代码：</a:t>
            </a:r>
            <a:endParaRPr lang="zh-CN" altLang="en-US">
              <a:solidFill>
                <a:schemeClr val="tx1"/>
              </a:solidFill>
            </a:endParaRPr>
          </a:p>
        </p:txBody>
      </p:sp>
      <p:sp>
        <p:nvSpPr>
          <p:cNvPr id="9" name="内容占位符 2"/>
          <p:cNvSpPr txBox="1"/>
          <p:nvPr/>
        </p:nvSpPr>
        <p:spPr>
          <a:xfrm>
            <a:off x="1894423" y="2929265"/>
            <a:ext cx="4420094" cy="3238979"/>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1</a:t>
            </a:r>
            <a:r>
              <a:rPr lang="en-US" altLang="zh-CN" sz="2200" dirty="0" smtClean="0"/>
              <a:t>&gt;This is heading 1&lt;/h</a:t>
            </a:r>
            <a:r>
              <a:rPr lang="en-US" altLang="zh-CN" sz="2200" dirty="0" smtClean="0">
                <a:solidFill>
                  <a:srgbClr val="C00000"/>
                </a:solidFill>
              </a:rPr>
              <a:t>1</a:t>
            </a:r>
            <a:r>
              <a:rPr lang="en-US" altLang="zh-CN" sz="2200" dirty="0" smtClean="0"/>
              <a:t>&gt;</a:t>
            </a:r>
            <a:endParaRPr lang="en-US" altLang="zh-CN" sz="2200" dirty="0" smtClean="0"/>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2</a:t>
            </a:r>
            <a:r>
              <a:rPr lang="en-US" altLang="zh-CN" sz="2200" dirty="0" smtClean="0"/>
              <a:t>&gt;This is heading 2&lt;/h</a:t>
            </a:r>
            <a:r>
              <a:rPr lang="en-US" altLang="zh-CN" sz="2200" dirty="0" smtClean="0">
                <a:solidFill>
                  <a:srgbClr val="C00000"/>
                </a:solidFill>
              </a:rPr>
              <a:t>2</a:t>
            </a:r>
            <a:r>
              <a:rPr lang="en-US" altLang="zh-CN" sz="2200" dirty="0" smtClean="0">
                <a:solidFill>
                  <a:srgbClr val="FF0000"/>
                </a:solidFill>
              </a:rPr>
              <a:t>&gt;</a:t>
            </a:r>
            <a:endParaRPr lang="en-US" altLang="zh-CN" sz="2200" dirty="0" smtClean="0"/>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3</a:t>
            </a:r>
            <a:r>
              <a:rPr lang="en-US" altLang="zh-CN" sz="2200" dirty="0" smtClean="0"/>
              <a:t>&gt;This is heading 3&lt;/h</a:t>
            </a:r>
            <a:r>
              <a:rPr lang="en-US" altLang="zh-CN" sz="2200" dirty="0" smtClean="0">
                <a:solidFill>
                  <a:srgbClr val="C00000"/>
                </a:solidFill>
              </a:rPr>
              <a:t>3</a:t>
            </a:r>
            <a:r>
              <a:rPr lang="en-US" altLang="zh-CN" sz="2200" dirty="0" smtClean="0"/>
              <a:t>&gt;</a:t>
            </a:r>
            <a:endParaRPr lang="en-US" altLang="zh-CN" sz="2200" dirty="0" smtClean="0"/>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4</a:t>
            </a:r>
            <a:r>
              <a:rPr lang="en-US" altLang="zh-CN" sz="2200" dirty="0" smtClean="0"/>
              <a:t>&gt;This is heading 4&lt;/h</a:t>
            </a:r>
            <a:r>
              <a:rPr lang="en-US" altLang="zh-CN" sz="2200" dirty="0" smtClean="0">
                <a:solidFill>
                  <a:srgbClr val="C00000"/>
                </a:solidFill>
              </a:rPr>
              <a:t>4</a:t>
            </a:r>
            <a:r>
              <a:rPr lang="en-US" altLang="zh-CN" sz="2200" dirty="0" smtClean="0"/>
              <a:t>&gt;</a:t>
            </a:r>
            <a:endParaRPr lang="en-US" altLang="zh-CN" sz="2200" dirty="0" smtClean="0"/>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5</a:t>
            </a:r>
            <a:r>
              <a:rPr lang="en-US" altLang="zh-CN" sz="2200" dirty="0" smtClean="0"/>
              <a:t>&gt;This is heading 5&lt;/h</a:t>
            </a:r>
            <a:r>
              <a:rPr lang="en-US" altLang="zh-CN" sz="2200" dirty="0" smtClean="0">
                <a:solidFill>
                  <a:srgbClr val="C00000"/>
                </a:solidFill>
              </a:rPr>
              <a:t>5</a:t>
            </a:r>
            <a:r>
              <a:rPr lang="en-US" altLang="zh-CN" sz="2200" dirty="0" smtClean="0"/>
              <a:t>&gt;</a:t>
            </a:r>
            <a:endParaRPr lang="en-US" altLang="zh-CN" sz="2200" dirty="0" smtClean="0"/>
          </a:p>
          <a:p>
            <a:pPr marL="0" indent="0">
              <a:lnSpc>
                <a:spcPct val="100000"/>
              </a:lnSpc>
              <a:buFont typeface="Wingdings" panose="05000000000000000000" pitchFamily="2" charset="2"/>
              <a:buNone/>
            </a:pPr>
            <a:r>
              <a:rPr lang="en-US" altLang="zh-CN" sz="2200" dirty="0" smtClean="0"/>
              <a:t>&lt;h</a:t>
            </a:r>
            <a:r>
              <a:rPr lang="en-US" altLang="zh-CN" sz="2200" dirty="0" smtClean="0">
                <a:solidFill>
                  <a:srgbClr val="C00000"/>
                </a:solidFill>
              </a:rPr>
              <a:t>6</a:t>
            </a:r>
            <a:r>
              <a:rPr lang="en-US" altLang="zh-CN" sz="2200" dirty="0" smtClean="0"/>
              <a:t>&gt;This is heading 6&lt;/h</a:t>
            </a:r>
            <a:r>
              <a:rPr lang="en-US" altLang="zh-CN" sz="2200" dirty="0" smtClean="0">
                <a:solidFill>
                  <a:srgbClr val="C00000"/>
                </a:solidFill>
              </a:rPr>
              <a:t>6</a:t>
            </a:r>
            <a:r>
              <a:rPr lang="en-US" altLang="zh-CN" sz="2200" dirty="0" smtClean="0"/>
              <a:t>&gt;</a:t>
            </a:r>
            <a:endParaRPr lang="zh-CN" altLang="en-US" sz="2200" dirty="0"/>
          </a:p>
        </p:txBody>
      </p:sp>
      <p:sp>
        <p:nvSpPr>
          <p:cNvPr id="13" name="TextBox 12"/>
          <p:cNvSpPr txBox="1"/>
          <p:nvPr/>
        </p:nvSpPr>
        <p:spPr>
          <a:xfrm>
            <a:off x="6314192" y="1916455"/>
            <a:ext cx="1554480" cy="460375"/>
          </a:xfrm>
          <a:prstGeom prst="rect">
            <a:avLst/>
          </a:prstGeom>
          <a:noFill/>
        </p:spPr>
        <p:txBody>
          <a:bodyPr wrap="none" rtlCol="0">
            <a:spAutoFit/>
          </a:bodyPr>
          <a:p>
            <a:r>
              <a:rPr lang="zh-CN" altLang="en-US" sz="2400" dirty="0" smtClean="0">
                <a:solidFill>
                  <a:srgbClr val="C00000"/>
                </a:solidFill>
                <a:latin typeface="微软雅黑" panose="020B0503020204020204" pitchFamily="34" charset="-122"/>
                <a:ea typeface="微软雅黑" panose="020B0503020204020204" pitchFamily="34" charset="-122"/>
              </a:rPr>
              <a:t>页面</a:t>
            </a:r>
            <a:r>
              <a:rPr lang="zh-CN" altLang="en-US" sz="2000" dirty="0" smtClean="0">
                <a:solidFill>
                  <a:srgbClr val="C00000"/>
                </a:solidFill>
                <a:latin typeface="微软雅黑" panose="020B0503020204020204" pitchFamily="34" charset="-122"/>
                <a:ea typeface="微软雅黑" panose="020B0503020204020204" pitchFamily="34" charset="-122"/>
              </a:rPr>
              <a:t>效果：</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4" name="TextBox 10"/>
          <p:cNvSpPr txBox="1"/>
          <p:nvPr/>
        </p:nvSpPr>
        <p:spPr>
          <a:xfrm>
            <a:off x="2031216" y="5777324"/>
            <a:ext cx="3914140" cy="460375"/>
          </a:xfrm>
          <a:prstGeom prst="rect">
            <a:avLst/>
          </a:prstGeom>
          <a:noFill/>
        </p:spPr>
        <p:txBody>
          <a:bodyPr wrap="none" rtlCol="0">
            <a:spAutoFit/>
          </a:bodyPr>
          <a:p>
            <a:pPr algn="l"/>
            <a:r>
              <a:rPr lang="zh-CN" altLang="en-US" sz="2400" dirty="0">
                <a:solidFill>
                  <a:srgbClr val="C00000"/>
                </a:solidFill>
                <a:latin typeface="微软雅黑" panose="020B0503020204020204" pitchFamily="34" charset="-122"/>
                <a:ea typeface="微软雅黑" panose="020B0503020204020204" pitchFamily="34" charset="-122"/>
                <a:sym typeface="+mn-ea"/>
              </a:rPr>
              <a:t>在浏览器中</a:t>
            </a:r>
            <a:r>
              <a:rPr lang="en-US" altLang="zh-CN" sz="2400" dirty="0">
                <a:solidFill>
                  <a:srgbClr val="C00000"/>
                </a:solidFill>
                <a:latin typeface="微软雅黑" panose="020B0503020204020204" pitchFamily="34" charset="-122"/>
                <a:ea typeface="微软雅黑" panose="020B0503020204020204" pitchFamily="34" charset="-122"/>
                <a:sym typeface="+mn-ea"/>
              </a:rPr>
              <a:t>,</a:t>
            </a:r>
            <a:r>
              <a:rPr lang="zh-CN" altLang="en-US" sz="2400" dirty="0">
                <a:solidFill>
                  <a:srgbClr val="C00000"/>
                </a:solidFill>
                <a:latin typeface="微软雅黑" panose="020B0503020204020204" pitchFamily="34" charset="-122"/>
                <a:ea typeface="微软雅黑" panose="020B0503020204020204" pitchFamily="34" charset="-122"/>
              </a:rPr>
              <a:t>标题独占一行。</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032625" y="2521585"/>
            <a:ext cx="3862705" cy="3691255"/>
          </a:xfrm>
          <a:prstGeom prst="rect">
            <a:avLst/>
          </a:prstGeom>
        </p:spPr>
      </p:pic>
      <p:sp>
        <p:nvSpPr>
          <p:cNvPr id="6" name="文本框 10"/>
          <p:cNvSpPr txBox="1"/>
          <p:nvPr/>
        </p:nvSpPr>
        <p:spPr>
          <a:xfrm>
            <a:off x="9360848" y="5830252"/>
            <a:ext cx="2468245" cy="508000"/>
          </a:xfrm>
          <a:prstGeom prst="rect">
            <a:avLst/>
          </a:prstGeom>
          <a:noFill/>
        </p:spPr>
        <p:txBody>
          <a:bodyPr wrap="none" lIns="108850" tIns="54425" rIns="108850" bIns="54425" rtlCol="0">
            <a:spAutoFit/>
          </a:bodyPr>
          <a:p>
            <a:r>
              <a:rPr lang="en-US" altLang="zh-CN" sz="2600" dirty="0" smtClean="0">
                <a:latin typeface="微软雅黑" panose="020B0503020204020204" pitchFamily="34" charset="-122"/>
                <a:ea typeface="微软雅黑" panose="020B0503020204020204" pitchFamily="34" charset="-122"/>
              </a:rPr>
              <a:t>demo2-3.html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25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25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25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25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25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528"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anim calcmode="lin" valueType="num">
                                      <p:cBhvr>
                                        <p:cTn id="38" dur="500" fill="hold"/>
                                        <p:tgtEl>
                                          <p:spTgt spid="4"/>
                                        </p:tgtEl>
                                        <p:attrNameLst>
                                          <p:attrName>ppt_x</p:attrName>
                                        </p:attrNameLst>
                                      </p:cBhvr>
                                      <p:tavLst>
                                        <p:tav tm="0">
                                          <p:val>
                                            <p:fltVal val="0.5"/>
                                          </p:val>
                                        </p:tav>
                                        <p:tav tm="100000">
                                          <p:val>
                                            <p:strVal val="#ppt_x"/>
                                          </p:val>
                                        </p:tav>
                                      </p:tavLst>
                                    </p:anim>
                                    <p:anim calcmode="lin" valueType="num">
                                      <p:cBhvr>
                                        <p:cTn id="39"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段落标签</a:t>
            </a:r>
            <a:endParaRPr lang="zh-CN" altLang="en-US"/>
          </a:p>
        </p:txBody>
      </p:sp>
      <p:sp>
        <p:nvSpPr>
          <p:cNvPr id="3" name="内容占位符 2"/>
          <p:cNvSpPr>
            <a:spLocks noGrp="1"/>
          </p:cNvSpPr>
          <p:nvPr>
            <p:ph sz="half" idx="1"/>
          </p:nvPr>
        </p:nvSpPr>
        <p:spPr/>
        <p:txBody>
          <a:bodyPr/>
          <a:p>
            <a:r>
              <a:rPr lang="zh-CN" altLang="en-US">
                <a:solidFill>
                  <a:srgbClr val="FF0000"/>
                </a:solidFill>
              </a:rPr>
              <a:t>段落</a:t>
            </a:r>
            <a:r>
              <a:rPr lang="zh-CN" altLang="en-US">
                <a:sym typeface="+mn-ea"/>
              </a:rPr>
              <a:t> </a:t>
            </a:r>
            <a:r>
              <a:rPr>
                <a:sym typeface="+mn-ea"/>
              </a:rPr>
              <a:t>—— </a:t>
            </a:r>
            <a:r>
              <a:rPr lang="zh-CN" altLang="en-US">
                <a:solidFill>
                  <a:schemeClr val="tx1"/>
                </a:solidFill>
              </a:rPr>
              <a:t>网页中显示一段文字</a:t>
            </a:r>
            <a:endParaRPr lang="zh-CN" altLang="en-US">
              <a:solidFill>
                <a:schemeClr val="tx1"/>
              </a:solidFill>
            </a:endParaRPr>
          </a:p>
          <a:p>
            <a:pPr lvl="1"/>
            <a:r>
              <a:rPr lang="en-US">
                <a:solidFill>
                  <a:schemeClr val="tx1"/>
                </a:solidFill>
              </a:rPr>
              <a:t>&lt;</a:t>
            </a:r>
            <a:r>
              <a:rPr>
                <a:solidFill>
                  <a:schemeClr val="tx1"/>
                </a:solidFill>
              </a:rPr>
              <a:t>p</a:t>
            </a:r>
            <a:r>
              <a:rPr lang="en-US">
                <a:solidFill>
                  <a:schemeClr val="tx1"/>
                </a:solidFill>
              </a:rPr>
              <a:t>&gt;...&lt;</a:t>
            </a:r>
            <a:r>
              <a:rPr lang="en-US" altLang="zh-CN" dirty="0" smtClean="0">
                <a:solidFill>
                  <a:srgbClr val="C00000"/>
                </a:solidFill>
              </a:rPr>
              <a:t>/</a:t>
            </a:r>
            <a:r>
              <a:rPr lang="en-US">
                <a:solidFill>
                  <a:schemeClr val="tx1"/>
                </a:solidFill>
              </a:rPr>
              <a:t>p&gt;</a:t>
            </a:r>
            <a:endParaRPr lang="en-US">
              <a:solidFill>
                <a:schemeClr val="tx1"/>
              </a:solidFill>
            </a:endParaRPr>
          </a:p>
          <a:p>
            <a:pPr lvl="1"/>
            <a:r>
              <a:rPr lang="zh-CN" altLang="en-US">
                <a:solidFill>
                  <a:schemeClr val="tx1"/>
                </a:solidFill>
              </a:rPr>
              <a:t>代码：</a:t>
            </a:r>
            <a:endParaRPr lang="zh-CN" altLang="en-US">
              <a:solidFill>
                <a:schemeClr val="tx1"/>
              </a:solidFill>
            </a:endParaRPr>
          </a:p>
          <a:p>
            <a:endParaRPr>
              <a:solidFill>
                <a:schemeClr val="tx1"/>
              </a:solidFill>
            </a:endParaRPr>
          </a:p>
        </p:txBody>
      </p:sp>
      <p:pic>
        <p:nvPicPr>
          <p:cNvPr id="9" name="图片 8"/>
          <p:cNvPicPr>
            <a:picLocks noChangeAspect="1"/>
          </p:cNvPicPr>
          <p:nvPr/>
        </p:nvPicPr>
        <p:blipFill>
          <a:blip r:embed="rId1"/>
          <a:stretch>
            <a:fillRect/>
          </a:stretch>
        </p:blipFill>
        <p:spPr>
          <a:xfrm>
            <a:off x="1502410" y="3143250"/>
            <a:ext cx="9971405" cy="2400300"/>
          </a:xfrm>
          <a:prstGeom prst="rect">
            <a:avLst/>
          </a:prstGeom>
        </p:spPr>
      </p:pic>
      <p:pic>
        <p:nvPicPr>
          <p:cNvPr id="10" name="图片 9"/>
          <p:cNvPicPr>
            <a:picLocks noChangeAspect="1"/>
          </p:cNvPicPr>
          <p:nvPr/>
        </p:nvPicPr>
        <p:blipFill>
          <a:blip r:embed="rId2"/>
          <a:stretch>
            <a:fillRect/>
          </a:stretch>
        </p:blipFill>
        <p:spPr>
          <a:xfrm>
            <a:off x="3380740" y="1927860"/>
            <a:ext cx="8123555" cy="2400300"/>
          </a:xfrm>
          <a:prstGeom prst="rect">
            <a:avLst/>
          </a:prstGeom>
          <a:ln w="12700" cmpd="sng">
            <a:solidFill>
              <a:schemeClr val="accent1">
                <a:shade val="50000"/>
              </a:schemeClr>
            </a:solidFill>
            <a:prstDash val="solid"/>
          </a:ln>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图片标签、相对路径和绝对路径</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endParaRPr lang="zh-CN" altLang="en-US" dirty="0" smtClean="0"/>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图片</a:t>
            </a:r>
            <a:endParaRPr lang="zh-CN" altLang="en-US"/>
          </a:p>
        </p:txBody>
      </p:sp>
      <p:sp>
        <p:nvSpPr>
          <p:cNvPr id="3" name="内容占位符 2"/>
          <p:cNvSpPr>
            <a:spLocks noGrp="1"/>
          </p:cNvSpPr>
          <p:nvPr>
            <p:ph sz="half" idx="1"/>
          </p:nvPr>
        </p:nvSpPr>
        <p:spPr/>
        <p:txBody>
          <a:bodyPr/>
          <a:p>
            <a:endParaRPr lang="zh-CN" altLang="en-US"/>
          </a:p>
        </p:txBody>
      </p:sp>
      <p:pic>
        <p:nvPicPr>
          <p:cNvPr id="13" name="Picture 3"/>
          <p:cNvPicPr>
            <a:picLocks noChangeAspect="1" noChangeArrowheads="1"/>
          </p:cNvPicPr>
          <p:nvPr/>
        </p:nvPicPr>
        <p:blipFill>
          <a:blip r:embed="rId1">
            <a:extLst>
              <a:ext uri="{28A0092B-C50C-407E-A947-70E740481C1C}">
                <a14:useLocalDpi xmlns:a14="http://schemas.microsoft.com/office/drawing/2010/main" val="0"/>
              </a:ext>
            </a:extLst>
          </a:blip>
          <a:srcRect b="30759"/>
          <a:stretch>
            <a:fillRect/>
          </a:stretch>
        </p:blipFill>
        <p:spPr bwMode="auto">
          <a:xfrm>
            <a:off x="1688465" y="786765"/>
            <a:ext cx="6422390" cy="551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959540" y="3229811"/>
            <a:ext cx="2672080" cy="1168400"/>
          </a:xfrm>
          <a:prstGeom prst="rect">
            <a:avLst/>
          </a:prstGeom>
          <a:noFill/>
        </p:spPr>
        <p:txBody>
          <a:bodyPr wrap="none" rtlCol="0">
            <a:spAutoFit/>
          </a:bodyPr>
          <a:p>
            <a:r>
              <a:rPr lang="zh-CN" altLang="en-US" sz="2800" dirty="0" smtClean="0">
                <a:solidFill>
                  <a:srgbClr val="C00000"/>
                </a:solidFill>
                <a:latin typeface="微软雅黑" panose="020B0503020204020204" pitchFamily="34" charset="-122"/>
                <a:ea typeface="微软雅黑" panose="020B0503020204020204" pitchFamily="34" charset="-122"/>
              </a:rPr>
              <a:t>我们如何将图片</a:t>
            </a:r>
            <a:endParaRPr lang="zh-CN" altLang="en-US" sz="2800" dirty="0" smtClean="0">
              <a:solidFill>
                <a:srgbClr val="C00000"/>
              </a:solidFill>
              <a:latin typeface="微软雅黑" panose="020B0503020204020204" pitchFamily="34" charset="-122"/>
              <a:ea typeface="微软雅黑" panose="020B0503020204020204" pitchFamily="34" charset="-122"/>
            </a:endParaRPr>
          </a:p>
          <a:p>
            <a:pPr fontAlgn="auto">
              <a:lnSpc>
                <a:spcPct val="150000"/>
              </a:lnSpc>
            </a:pPr>
            <a:r>
              <a:rPr lang="zh-CN" altLang="en-US" sz="2800" dirty="0" smtClean="0">
                <a:solidFill>
                  <a:srgbClr val="C00000"/>
                </a:solidFill>
                <a:latin typeface="微软雅黑" panose="020B0503020204020204" pitchFamily="34" charset="-122"/>
                <a:ea typeface="微软雅黑" panose="020B0503020204020204" pitchFamily="34" charset="-122"/>
              </a:rPr>
              <a:t>插入网页文件？</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2080895" y="2804795"/>
            <a:ext cx="5455285" cy="344360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fltVal val="0"/>
                                          </p:val>
                                        </p:tav>
                                        <p:tav tm="100000">
                                          <p:val>
                                            <p:strVal val="#ppt_w"/>
                                          </p:val>
                                        </p:tav>
                                      </p:tavLst>
                                    </p:anim>
                                    <p:anim calcmode="lin" valueType="num">
                                      <p:cBhvr>
                                        <p:cTn id="11" dur="1000" fill="hold"/>
                                        <p:tgtEl>
                                          <p:spTgt spid="7"/>
                                        </p:tgtEl>
                                        <p:attrNameLst>
                                          <p:attrName>ppt_h</p:attrName>
                                        </p:attrNameLst>
                                      </p:cBhvr>
                                      <p:tavLst>
                                        <p:tav tm="0">
                                          <p:val>
                                            <p:fltVal val="0"/>
                                          </p:val>
                                        </p:tav>
                                        <p:tav tm="100000">
                                          <p:val>
                                            <p:strVal val="#ppt_h"/>
                                          </p:val>
                                        </p:tav>
                                      </p:tavLst>
                                    </p:anim>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图片标签</a:t>
            </a:r>
            <a:endParaRPr lang="zh-CN" altLang="en-US"/>
          </a:p>
        </p:txBody>
      </p:sp>
      <p:sp>
        <p:nvSpPr>
          <p:cNvPr id="3" name="内容占位符 2"/>
          <p:cNvSpPr>
            <a:spLocks noGrp="1"/>
          </p:cNvSpPr>
          <p:nvPr>
            <p:ph sz="half" idx="1"/>
          </p:nvPr>
        </p:nvSpPr>
        <p:spPr/>
        <p:txBody>
          <a:bodyPr/>
          <a:p>
            <a:r>
              <a:rPr lang="zh-CN" altLang="en-US">
                <a:solidFill>
                  <a:srgbClr val="FF0000"/>
                </a:solidFill>
              </a:rPr>
              <a:t>图片</a:t>
            </a:r>
            <a:r>
              <a:rPr lang="zh-CN" altLang="en-US">
                <a:sym typeface="+mn-ea"/>
              </a:rPr>
              <a:t> </a:t>
            </a:r>
            <a:r>
              <a:rPr>
                <a:sym typeface="+mn-ea"/>
              </a:rPr>
              <a:t>—— </a:t>
            </a:r>
            <a:r>
              <a:rPr lang="zh-CN" altLang="en-US"/>
              <a:t>网页中显示一张图片</a:t>
            </a:r>
            <a:endParaRPr lang="zh-CN" altLang="en-US"/>
          </a:p>
          <a:p>
            <a:pPr lvl="1"/>
            <a:r>
              <a:t>&lt;img</a:t>
            </a:r>
            <a:r>
              <a:rPr lang="en-US" altLang="zh-CN" dirty="0" smtClean="0">
                <a:solidFill>
                  <a:srgbClr val="C00000"/>
                </a:solidFill>
              </a:rPr>
              <a:t> /</a:t>
            </a:r>
            <a:r>
              <a:t>&gt;</a:t>
            </a:r>
          </a:p>
          <a:p>
            <a:pPr lvl="1"/>
            <a:r>
              <a:rPr lang="zh-CN" altLang="en-US"/>
              <a:t>属性：</a:t>
            </a:r>
            <a:endParaRPr lang="zh-CN" altLang="en-US"/>
          </a:p>
        </p:txBody>
      </p:sp>
      <p:sp>
        <p:nvSpPr>
          <p:cNvPr id="8" name="TextBox 9"/>
          <p:cNvSpPr txBox="1">
            <a:spLocks noChangeArrowheads="1"/>
          </p:cNvSpPr>
          <p:nvPr/>
        </p:nvSpPr>
        <p:spPr bwMode="auto">
          <a:xfrm>
            <a:off x="1796835" y="3093085"/>
            <a:ext cx="7745413"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lnSpc>
                <a:spcPct val="150000"/>
              </a:lnSpc>
              <a:spcBef>
                <a:spcPts val="600"/>
              </a:spcBef>
              <a:spcAft>
                <a:spcPts val="600"/>
              </a:spcAft>
            </a:pPr>
            <a:r>
              <a:rPr lang="en-US" altLang="zh-CN" sz="2400" dirty="0">
                <a:solidFill>
                  <a:srgbClr val="C00000"/>
                </a:solidFill>
                <a:latin typeface="微软雅黑" panose="020B0503020204020204" pitchFamily="34" charset="-122"/>
                <a:ea typeface="微软雅黑" panose="020B0503020204020204" pitchFamily="34" charset="-122"/>
              </a:rPr>
              <a:t>src : </a:t>
            </a:r>
            <a:r>
              <a:rPr lang="zh-CN" altLang="en-US" sz="2400" dirty="0">
                <a:solidFill>
                  <a:schemeClr val="tx1"/>
                </a:solidFill>
                <a:latin typeface="微软雅黑" panose="020B0503020204020204" pitchFamily="34" charset="-122"/>
                <a:ea typeface="微软雅黑" panose="020B0503020204020204" pitchFamily="34" charset="-122"/>
              </a:rPr>
              <a:t>指</a:t>
            </a:r>
            <a:r>
              <a:rPr lang="zh-CN" altLang="en-US" sz="2400" dirty="0" smtClean="0">
                <a:solidFill>
                  <a:schemeClr val="tx1"/>
                </a:solidFill>
                <a:latin typeface="微软雅黑" panose="020B0503020204020204" pitchFamily="34" charset="-122"/>
                <a:ea typeface="微软雅黑" panose="020B0503020204020204" pitchFamily="34" charset="-122"/>
              </a:rPr>
              <a:t>明存储图像的位置</a:t>
            </a:r>
            <a:endParaRPr lang="zh-CN" altLang="en-US" sz="2400"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endParaRPr lang="en-US" altLang="zh-CN" sz="2400" dirty="0" smtClean="0">
              <a:solidFill>
                <a:srgbClr val="C00000"/>
              </a:solidFill>
              <a:latin typeface="微软雅黑" panose="020B0503020204020204" pitchFamily="34" charset="-122"/>
              <a:ea typeface="微软雅黑" panose="020B0503020204020204" pitchFamily="34" charset="-122"/>
            </a:endParaRPr>
          </a:p>
          <a:p>
            <a:pPr eaLnBrk="1" hangingPunct="1">
              <a:lnSpc>
                <a:spcPct val="150000"/>
              </a:lnSpc>
              <a:spcBef>
                <a:spcPts val="600"/>
              </a:spcBef>
              <a:spcAft>
                <a:spcPts val="600"/>
              </a:spcAft>
            </a:pPr>
            <a:r>
              <a:rPr lang="en-US" altLang="zh-CN" sz="2400" dirty="0" smtClean="0">
                <a:solidFill>
                  <a:srgbClr val="C00000"/>
                </a:solidFill>
                <a:latin typeface="微软雅黑" panose="020B0503020204020204" pitchFamily="34" charset="-122"/>
                <a:ea typeface="微软雅黑" panose="020B0503020204020204" pitchFamily="34" charset="-122"/>
              </a:rPr>
              <a:t>alt </a:t>
            </a:r>
            <a:r>
              <a:rPr lang="en-US" altLang="zh-CN" sz="2400" dirty="0">
                <a:solidFill>
                  <a:srgbClr val="C00000"/>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为图片添</a:t>
            </a:r>
            <a:r>
              <a:rPr lang="zh-CN" altLang="en-US" sz="2400" dirty="0" smtClean="0">
                <a:solidFill>
                  <a:schemeClr val="tx1"/>
                </a:solidFill>
                <a:latin typeface="微软雅黑" panose="020B0503020204020204" pitchFamily="34" charset="-122"/>
                <a:ea typeface="微软雅黑" panose="020B0503020204020204" pitchFamily="34" charset="-122"/>
              </a:rPr>
              <a:t>加</a:t>
            </a:r>
            <a:r>
              <a:rPr lang="zh-CN" altLang="en-US" sz="2400" dirty="0">
                <a:solidFill>
                  <a:schemeClr val="tx1"/>
                </a:solidFill>
                <a:latin typeface="微软雅黑" panose="020B0503020204020204" pitchFamily="34" charset="-122"/>
                <a:ea typeface="微软雅黑" panose="020B0503020204020204" pitchFamily="34" charset="-122"/>
              </a:rPr>
              <a:t>替换文</a:t>
            </a:r>
            <a:r>
              <a:rPr lang="zh-CN" altLang="en-US" sz="2400" dirty="0" smtClean="0">
                <a:solidFill>
                  <a:schemeClr val="tx1"/>
                </a:solidFill>
                <a:latin typeface="微软雅黑" panose="020B0503020204020204" pitchFamily="34" charset="-122"/>
                <a:ea typeface="微软雅黑" panose="020B0503020204020204" pitchFamily="34" charset="-122"/>
              </a:rPr>
              <a:t>本</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10" name="五边形 9"/>
          <p:cNvSpPr/>
          <p:nvPr/>
        </p:nvSpPr>
        <p:spPr bwMode="auto">
          <a:xfrm flipH="1">
            <a:off x="5395595" y="3243580"/>
            <a:ext cx="2185670" cy="560070"/>
          </a:xfrm>
          <a:prstGeom prst="homePlate">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zh-CN" altLang="en-US" sz="2400" b="1" dirty="0" smtClean="0">
                <a:solidFill>
                  <a:srgbClr val="0070C0"/>
                </a:solidFill>
                <a:latin typeface="微软雅黑" panose="020B0503020204020204" pitchFamily="34" charset="-122"/>
                <a:ea typeface="微软雅黑" panose="020B0503020204020204" pitchFamily="34" charset="-122"/>
              </a:rPr>
              <a:t> 图片的路径</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1" name="组合 14"/>
          <p:cNvGrpSpPr/>
          <p:nvPr/>
        </p:nvGrpSpPr>
        <p:grpSpPr bwMode="auto">
          <a:xfrm>
            <a:off x="5395595" y="1441059"/>
            <a:ext cx="5708015" cy="4180268"/>
            <a:chOff x="3829552" y="109714"/>
            <a:chExt cx="4343581" cy="3229255"/>
          </a:xfrm>
          <a:noFill/>
        </p:grpSpPr>
        <p:sp>
          <p:nvSpPr>
            <p:cNvPr id="12" name="五边形 11"/>
            <p:cNvSpPr/>
            <p:nvPr/>
          </p:nvSpPr>
          <p:spPr bwMode="auto">
            <a:xfrm flipH="1">
              <a:off x="3829552" y="2216620"/>
              <a:ext cx="4343581" cy="1122349"/>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3" name="矩形 12"/>
            <p:cNvSpPr>
              <a:spLocks noChangeArrowheads="1"/>
            </p:cNvSpPr>
            <p:nvPr/>
          </p:nvSpPr>
          <p:spPr bwMode="auto">
            <a:xfrm>
              <a:off x="4120791" y="2457228"/>
              <a:ext cx="3484697" cy="641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&lt;img src="images/logo.gif"</a:t>
              </a:r>
              <a:endParaRPr lang="en-US" altLang="zh-CN" sz="2400" b="1" dirty="0">
                <a:solidFill>
                  <a:srgbClr val="0070C0"/>
                </a:solidFill>
                <a:latin typeface="微软雅黑" panose="020B0503020204020204" pitchFamily="34" charset="-122"/>
                <a:ea typeface="微软雅黑" panose="020B0503020204020204" pitchFamily="34" charset="-122"/>
              </a:endParaRPr>
            </a:p>
            <a:p>
              <a:pPr eaLnBrk="1" hangingPunct="1"/>
              <a:r>
                <a:rPr lang="en-US" altLang="zh-CN" sz="2400" b="1" dirty="0">
                  <a:solidFill>
                    <a:srgbClr val="0070C0"/>
                  </a:solidFill>
                  <a:latin typeface="微软雅黑" panose="020B0503020204020204" pitchFamily="34" charset="-122"/>
                  <a:ea typeface="微软雅黑" panose="020B0503020204020204" pitchFamily="34" charset="-122"/>
                </a:rPr>
                <a:t>          </a:t>
              </a:r>
              <a:r>
                <a:rPr lang="en-US" altLang="zh-CN" sz="2400" b="1" dirty="0" smtClean="0">
                  <a:solidFill>
                    <a:srgbClr val="0070C0"/>
                  </a:solidFill>
                  <a:latin typeface="微软雅黑" panose="020B0503020204020204" pitchFamily="34" charset="-122"/>
                  <a:ea typeface="微软雅黑" panose="020B0503020204020204" pitchFamily="34" charset="-122"/>
                </a:rPr>
                <a:t>alt</a:t>
              </a:r>
              <a:r>
                <a:rPr lang="en-US" altLang="zh-CN" sz="2400" b="1" dirty="0">
                  <a:solidFill>
                    <a:srgbClr val="0070C0"/>
                  </a:solidFill>
                  <a:latin typeface="微软雅黑" panose="020B0503020204020204" pitchFamily="34" charset="-122"/>
                  <a:ea typeface="微软雅黑" panose="020B0503020204020204" pitchFamily="34" charset="-122"/>
                </a:rPr>
                <a:t>="</a:t>
              </a:r>
              <a:r>
                <a:rPr lang="zh-CN" altLang="en-US" sz="2400" b="1" dirty="0">
                  <a:solidFill>
                    <a:srgbClr val="0070C0"/>
                  </a:solidFill>
                  <a:latin typeface="微软雅黑" panose="020B0503020204020204" pitchFamily="34" charset="-122"/>
                  <a:ea typeface="微软雅黑" panose="020B0503020204020204" pitchFamily="34" charset="-122"/>
                </a:rPr>
                <a:t>我是</a:t>
              </a:r>
              <a:r>
                <a:rPr lang="en-US" altLang="zh-CN" sz="2400" b="1" dirty="0">
                  <a:solidFill>
                    <a:srgbClr val="0070C0"/>
                  </a:solidFill>
                  <a:latin typeface="微软雅黑" panose="020B0503020204020204" pitchFamily="34" charset="-122"/>
                  <a:ea typeface="微软雅黑" panose="020B0503020204020204" pitchFamily="34" charset="-122"/>
                </a:rPr>
                <a:t>logo" /&gt;</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14"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26608" y="109714"/>
              <a:ext cx="2435865" cy="2032296"/>
            </a:xfrm>
            <a:prstGeom prst="rect">
              <a:avLst/>
            </a:prstGeom>
            <a:noFill/>
            <a:ln>
              <a:noFill/>
            </a:ln>
            <a:effectLst>
              <a:outerShdw blurRad="63500" sx="102000" sy="102000" algn="ctr" rotWithShape="0">
                <a:schemeClr val="tx2">
                  <a:lumMod val="60000"/>
                  <a:lumOff val="40000"/>
                  <a:alpha val="40000"/>
                </a:schemeClr>
              </a:outerShdw>
            </a:effectLst>
            <a:extLst>
              <a:ext uri="{91240B29-F687-4F45-9708-019B960494DF}">
                <a14:hiddenLine xmlns:a14="http://schemas.microsoft.com/office/drawing/2010/main" w="9525">
                  <a:solidFill>
                    <a:srgbClr val="000000"/>
                  </a:solidFill>
                  <a:miter lim="800000"/>
                  <a:headEnd/>
                  <a:tailEnd/>
                </a14:hiddenLine>
              </a:ext>
            </a:extLst>
          </p:spPr>
        </p:pic>
      </p:grpSp>
      <p:sp>
        <p:nvSpPr>
          <p:cNvPr id="4" name="文本框 10"/>
          <p:cNvSpPr txBox="1"/>
          <p:nvPr/>
        </p:nvSpPr>
        <p:spPr>
          <a:xfrm>
            <a:off x="9360848" y="5902007"/>
            <a:ext cx="2468245" cy="508000"/>
          </a:xfrm>
          <a:prstGeom prst="rect">
            <a:avLst/>
          </a:prstGeom>
          <a:noFill/>
        </p:spPr>
        <p:txBody>
          <a:bodyPr wrap="none" lIns="108850" tIns="54425" rIns="108850" bIns="54425" rtlCol="0">
            <a:spAutoFit/>
          </a:bodyPr>
          <a:p>
            <a:r>
              <a:rPr lang="en-US" altLang="zh-CN" sz="2600" dirty="0" smtClean="0">
                <a:latin typeface="微软雅黑" panose="020B0503020204020204" pitchFamily="34" charset="-122"/>
                <a:ea typeface="微软雅黑" panose="020B0503020204020204" pitchFamily="34" charset="-122"/>
              </a:rPr>
              <a:t>demo2-4.html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图片路径</a:t>
            </a:r>
            <a:endParaRPr lang="zh-CN" altLang="en-US"/>
          </a:p>
        </p:txBody>
      </p:sp>
      <p:sp>
        <p:nvSpPr>
          <p:cNvPr id="3" name="内容占位符 2"/>
          <p:cNvSpPr>
            <a:spLocks noGrp="1"/>
          </p:cNvSpPr>
          <p:nvPr>
            <p:ph sz="half" idx="1"/>
          </p:nvPr>
        </p:nvSpPr>
        <p:spPr/>
        <p:txBody>
          <a:bodyPr>
            <a:normAutofit/>
          </a:bodyPr>
          <a:p>
            <a:r>
              <a:rPr lang="zh-CN" altLang="en-US">
                <a:solidFill>
                  <a:srgbClr val="FF0000"/>
                </a:solidFill>
              </a:rPr>
              <a:t>绝对</a:t>
            </a:r>
            <a:r>
              <a:rPr lang="zh-CN" altLang="en-US"/>
              <a:t>路径</a:t>
            </a:r>
            <a:endParaRPr lang="zh-CN" altLang="en-US"/>
          </a:p>
          <a:p>
            <a:pPr lvl="1"/>
            <a:r>
              <a:rPr lang="zh-CN" altLang="en-US">
                <a:solidFill>
                  <a:srgbClr val="C00000"/>
                </a:solidFill>
                <a:sym typeface="+mn-ea"/>
              </a:rPr>
              <a:t>本机</a:t>
            </a:r>
            <a:r>
              <a:rPr lang="zh-CN" altLang="en-US">
                <a:sym typeface="+mn-ea"/>
              </a:rPr>
              <a:t>绝对路径：</a:t>
            </a:r>
            <a:r>
              <a:rPr lang="zh-CN" altLang="en-US"/>
              <a:t>从盘符开始的完整路径。</a:t>
            </a:r>
            <a:endParaRPr lang="zh-CN" altLang="en-US"/>
          </a:p>
          <a:p>
            <a:pPr lvl="2"/>
            <a:r>
              <a:rPr lang="en-US" altLang="zh-CN" dirty="0">
                <a:solidFill>
                  <a:srgbClr val="0070C0"/>
                </a:solidFill>
                <a:sym typeface="+mn-ea"/>
              </a:rPr>
              <a:t>e:\</a:t>
            </a:r>
            <a:r>
              <a:rPr lang="en-US" altLang="zh-CN" dirty="0" smtClean="0">
                <a:solidFill>
                  <a:srgbClr val="0070C0"/>
                </a:solidFill>
                <a:sym typeface="+mn-ea"/>
              </a:rPr>
              <a:t>my_site\web\image\a.png</a:t>
            </a:r>
            <a:endParaRPr lang="zh-CN" altLang="en-US" dirty="0" smtClean="0">
              <a:solidFill>
                <a:srgbClr val="0070C0"/>
              </a:solidFill>
              <a:sym typeface="+mn-ea"/>
            </a:endParaRPr>
          </a:p>
          <a:p>
            <a:pPr lvl="1"/>
            <a:r>
              <a:rPr lang="zh-CN" altLang="en-US">
                <a:solidFill>
                  <a:srgbClr val="C00000"/>
                </a:solidFill>
              </a:rPr>
              <a:t>网络</a:t>
            </a:r>
            <a:r>
              <a:rPr lang="zh-CN" altLang="en-US"/>
              <a:t>绝对路径：网络可访问地址。</a:t>
            </a:r>
            <a:endParaRPr lang="zh-CN" altLang="en-US"/>
          </a:p>
          <a:p>
            <a:pPr lvl="2"/>
            <a:r>
              <a:rPr lang="en-US" altLang="zh-CN" dirty="0" smtClean="0">
                <a:solidFill>
                  <a:srgbClr val="0070C0"/>
                </a:solidFill>
                <a:sym typeface="+mn-ea"/>
              </a:rPr>
              <a:t>http://www.a.com/image/a.png</a:t>
            </a:r>
            <a:endParaRPr lang="en-US" altLang="zh-CN" dirty="0">
              <a:solidFill>
                <a:srgbClr val="0070C0"/>
              </a:solidFill>
              <a:latin typeface="微软雅黑" panose="020B0503020204020204" pitchFamily="34" charset="-122"/>
              <a:ea typeface="微软雅黑" panose="020B0503020204020204" pitchFamily="34" charset="-122"/>
            </a:endParaRPr>
          </a:p>
          <a:p>
            <a:pPr lvl="1"/>
            <a:r>
              <a:rPr lang="zh-CN" altLang="en-US"/>
              <a:t>优点：</a:t>
            </a:r>
            <a:r>
              <a:rPr lang="zh-CN" altLang="en-US">
                <a:sym typeface="+mn-ea"/>
              </a:rPr>
              <a:t>真实路径，定位清晰。</a:t>
            </a:r>
            <a:endParaRPr lang="zh-CN" altLang="en-US"/>
          </a:p>
          <a:p>
            <a:pPr lvl="1"/>
            <a:r>
              <a:rPr lang="zh-CN" altLang="en-US"/>
              <a:t>缺点：</a:t>
            </a:r>
            <a:r>
              <a:rPr lang="zh-CN" altLang="en-US" sz="2400" kern="1200">
                <a:cs typeface="+mn-cs"/>
                <a:sym typeface="+mn-ea"/>
              </a:rPr>
              <a:t>本机绝对路径长，容易出错；</a:t>
            </a:r>
            <a:endParaRPr lang="zh-CN" altLang="en-US" sz="2400" kern="1200">
              <a:cs typeface="+mn-cs"/>
              <a:sym typeface="+mn-ea"/>
            </a:endParaRPr>
          </a:p>
          <a:p>
            <a:pPr marL="471805" lvl="1" indent="0">
              <a:lnSpc>
                <a:spcPct val="90000"/>
              </a:lnSpc>
              <a:buNone/>
            </a:pPr>
            <a:r>
              <a:rPr lang="zh-CN" altLang="en-US">
                <a:sym typeface="+mn-ea"/>
              </a:rPr>
              <a:t>              如果站点文件夹被移动，就需要重新修改路径。</a:t>
            </a:r>
            <a:endParaRPr lang="zh-CN" altLang="en-US" sz="2400" kern="1200">
              <a:cs typeface="+mn-cs"/>
              <a:sym typeface="+mn-ea"/>
            </a:endParaRPr>
          </a:p>
          <a:p>
            <a:pPr marL="471805" lvl="1" indent="0">
              <a:buNone/>
            </a:pPr>
            <a:endParaRPr lang="zh-CN" altLang="en-US" sz="2400" kern="1200">
              <a:cs typeface="+mn-cs"/>
            </a:endParaRPr>
          </a:p>
        </p:txBody>
      </p:sp>
      <p:sp>
        <p:nvSpPr>
          <p:cNvPr id="5" name="文本框 4"/>
          <p:cNvSpPr txBox="1"/>
          <p:nvPr/>
        </p:nvSpPr>
        <p:spPr>
          <a:xfrm>
            <a:off x="1450340" y="5641975"/>
            <a:ext cx="4163695" cy="460375"/>
          </a:xfrm>
          <a:prstGeom prst="rect">
            <a:avLst/>
          </a:prstGeom>
          <a:noFill/>
        </p:spPr>
        <p:txBody>
          <a:bodyPr wrap="square" rtlCol="0" anchor="t">
            <a:spAutoFit/>
          </a:bodyPr>
          <a:p>
            <a:pPr>
              <a:spcAft>
                <a:spcPts val="600"/>
              </a:spcAft>
            </a:pPr>
            <a:r>
              <a:rPr lang="zh-CN" altLang="en-US" sz="2400" dirty="0" smtClean="0">
                <a:solidFill>
                  <a:srgbClr val="FF0000"/>
                </a:solidFill>
                <a:latin typeface="微软雅黑" panose="020B0503020204020204" pitchFamily="34" charset="-122"/>
                <a:ea typeface="微软雅黑" panose="020B0503020204020204" pitchFamily="34" charset="-122"/>
                <a:sym typeface="+mn-ea"/>
              </a:rPr>
              <a:t>不推荐使用本机绝对路径。</a:t>
            </a:r>
            <a:endParaRPr lang="zh-CN" altLang="en-US" sz="2400"/>
          </a:p>
        </p:txBody>
      </p:sp>
      <p:pic>
        <p:nvPicPr>
          <p:cNvPr id="9" name="Picture 3" descr="D:\工作_师大\文件结构图.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0"/>
          <p:cNvSpPr txBox="1"/>
          <p:nvPr/>
        </p:nvSpPr>
        <p:spPr>
          <a:xfrm>
            <a:off x="5550848" y="5801677"/>
            <a:ext cx="2468245" cy="508000"/>
          </a:xfrm>
          <a:prstGeom prst="rect">
            <a:avLst/>
          </a:prstGeom>
          <a:noFill/>
        </p:spPr>
        <p:txBody>
          <a:bodyPr wrap="none" lIns="108850" tIns="54425" rIns="108850" bIns="54425" rtlCol="0">
            <a:spAutoFit/>
          </a:bodyPr>
          <a:p>
            <a:r>
              <a:rPr lang="en-US" altLang="zh-CN" sz="2600" dirty="0" smtClean="0">
                <a:latin typeface="微软雅黑" panose="020B0503020204020204" pitchFamily="34" charset="-122"/>
                <a:ea typeface="微软雅黑" panose="020B0503020204020204" pitchFamily="34" charset="-122"/>
              </a:rPr>
              <a:t>demo2-5.html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图片路径</a:t>
            </a:r>
            <a:endParaRPr lang="zh-CN" altLang="en-US"/>
          </a:p>
        </p:txBody>
      </p:sp>
      <p:sp>
        <p:nvSpPr>
          <p:cNvPr id="3" name="内容占位符 2"/>
          <p:cNvSpPr>
            <a:spLocks noGrp="1"/>
          </p:cNvSpPr>
          <p:nvPr>
            <p:ph sz="half" idx="1"/>
          </p:nvPr>
        </p:nvSpPr>
        <p:spPr/>
        <p:txBody>
          <a:bodyPr/>
          <a:p>
            <a:r>
              <a:rPr lang="zh-CN" altLang="en-US">
                <a:solidFill>
                  <a:srgbClr val="FF0000"/>
                </a:solidFill>
              </a:rPr>
              <a:t>相对</a:t>
            </a:r>
            <a:r>
              <a:rPr lang="zh-CN" altLang="en-US"/>
              <a:t>路径</a:t>
            </a:r>
            <a:endParaRPr lang="zh-CN" altLang="en-US"/>
          </a:p>
          <a:p>
            <a:pPr lvl="1"/>
            <a:r>
              <a:rPr lang="zh-CN" altLang="en-US">
                <a:sym typeface="+mn-ea"/>
              </a:rPr>
              <a:t>相对路径是指相对当前文件或目录的路径。</a:t>
            </a:r>
            <a:endParaRPr lang="zh-CN" altLang="en-US">
              <a:sym typeface="+mn-ea"/>
            </a:endParaRPr>
          </a:p>
          <a:p>
            <a:pPr lvl="1"/>
            <a:r>
              <a:rPr lang="zh-CN" altLang="en-US">
                <a:latin typeface="微软雅黑" panose="020B0503020204020204" pitchFamily="34" charset="-122"/>
                <a:ea typeface="微软雅黑" panose="020B0503020204020204" pitchFamily="34" charset="-122"/>
                <a:sym typeface="+mn-ea"/>
              </a:rPr>
              <a:t>相对路径规则：</a:t>
            </a:r>
            <a:endParaRPr lang="zh-CN" altLang="en-US">
              <a:latin typeface="微软雅黑" panose="020B0503020204020204" pitchFamily="34" charset="-122"/>
              <a:ea typeface="微软雅黑" panose="020B0503020204020204" pitchFamily="34" charset="-122"/>
              <a:sym typeface="+mn-ea"/>
            </a:endParaRPr>
          </a:p>
          <a:p>
            <a:pPr lvl="2"/>
            <a:r>
              <a:rPr lang="zh-CN" altLang="en-US" dirty="0">
                <a:sym typeface="+mn-ea"/>
              </a:rPr>
              <a:t>图片和网页在</a:t>
            </a:r>
            <a:r>
              <a:rPr lang="zh-CN" altLang="en-US" dirty="0">
                <a:solidFill>
                  <a:srgbClr val="FF0000"/>
                </a:solidFill>
                <a:sym typeface="+mn-ea"/>
              </a:rPr>
              <a:t>同级目录   </a:t>
            </a:r>
            <a:r>
              <a:rPr lang="zh-CN" altLang="en-US" dirty="0">
                <a:sym typeface="+mn-ea"/>
              </a:rPr>
              <a:t>  </a:t>
            </a:r>
            <a:r>
              <a:rPr lang="en-US" altLang="zh-CN" dirty="0" err="1">
                <a:sym typeface="+mn-ea"/>
              </a:rPr>
              <a:t>src</a:t>
            </a:r>
            <a:r>
              <a:rPr lang="en-US" altLang="zh-CN" dirty="0" smtClean="0">
                <a:sym typeface="+mn-ea"/>
              </a:rPr>
              <a:t>="</a:t>
            </a:r>
            <a:r>
              <a:rPr lang="en-US" altLang="zh-CN" b="1" dirty="0" smtClean="0">
                <a:solidFill>
                  <a:srgbClr val="FF0000"/>
                </a:solidFill>
                <a:sym typeface="+mn-ea"/>
              </a:rPr>
              <a:t>./</a:t>
            </a:r>
            <a:r>
              <a:rPr lang="zh-CN" altLang="en-US" dirty="0" smtClean="0">
                <a:sym typeface="+mn-ea"/>
              </a:rPr>
              <a:t>图片名</a:t>
            </a:r>
            <a:r>
              <a:rPr lang="zh-CN" altLang="en-US" dirty="0">
                <a:sym typeface="+mn-ea"/>
              </a:rPr>
              <a:t>"</a:t>
            </a:r>
            <a:endParaRPr lang="zh-CN" altLang="en-US" dirty="0">
              <a:sym typeface="+mn-ea"/>
            </a:endParaRPr>
          </a:p>
          <a:p>
            <a:pPr lvl="2"/>
            <a:r>
              <a:rPr lang="zh-CN" altLang="en-US" dirty="0">
                <a:sym typeface="+mn-ea"/>
              </a:rPr>
              <a:t>图片在网页的</a:t>
            </a:r>
            <a:r>
              <a:rPr lang="zh-CN" altLang="en-US" dirty="0">
                <a:solidFill>
                  <a:srgbClr val="FF0000"/>
                </a:solidFill>
                <a:sym typeface="+mn-ea"/>
              </a:rPr>
              <a:t>下一级目录</a:t>
            </a:r>
            <a:r>
              <a:rPr lang="zh-CN" altLang="en-US" dirty="0">
                <a:sym typeface="+mn-ea"/>
              </a:rPr>
              <a:t>  </a:t>
            </a:r>
            <a:r>
              <a:rPr lang="en-US" altLang="zh-CN" dirty="0" err="1">
                <a:sym typeface="+mn-ea"/>
              </a:rPr>
              <a:t>src</a:t>
            </a:r>
            <a:r>
              <a:rPr lang="en-US" altLang="zh-CN" smtClean="0">
                <a:sym typeface="+mn-ea"/>
              </a:rPr>
              <a:t>="</a:t>
            </a:r>
            <a:r>
              <a:rPr lang="zh-CN" altLang="en-US" smtClean="0">
                <a:sym typeface="+mn-ea"/>
              </a:rPr>
              <a:t>目录</a:t>
            </a:r>
            <a:r>
              <a:rPr lang="zh-CN" altLang="en-US" dirty="0">
                <a:sym typeface="+mn-ea"/>
              </a:rPr>
              <a:t>名称</a:t>
            </a:r>
            <a:r>
              <a:rPr lang="en-US" altLang="zh-CN" b="1" dirty="0">
                <a:solidFill>
                  <a:srgbClr val="FF0000"/>
                </a:solidFill>
                <a:sym typeface="+mn-ea"/>
              </a:rPr>
              <a:t>/</a:t>
            </a:r>
            <a:r>
              <a:rPr lang="zh-CN" altLang="en-US" dirty="0" smtClean="0">
                <a:sym typeface="+mn-ea"/>
              </a:rPr>
              <a:t>图片</a:t>
            </a:r>
            <a:r>
              <a:rPr lang="zh-CN" altLang="en-US" dirty="0">
                <a:sym typeface="+mn-ea"/>
              </a:rPr>
              <a:t>名"</a:t>
            </a:r>
            <a:endParaRPr lang="zh-CN" altLang="en-US" dirty="0">
              <a:sym typeface="+mn-ea"/>
            </a:endParaRPr>
          </a:p>
          <a:p>
            <a:pPr lvl="2"/>
            <a:r>
              <a:rPr lang="zh-CN" altLang="en-US" dirty="0">
                <a:sym typeface="+mn-ea"/>
              </a:rPr>
              <a:t>图片在网页的</a:t>
            </a:r>
            <a:r>
              <a:rPr lang="zh-CN" altLang="en-US" dirty="0">
                <a:solidFill>
                  <a:srgbClr val="FF0000"/>
                </a:solidFill>
                <a:sym typeface="+mn-ea"/>
              </a:rPr>
              <a:t>上一级目录</a:t>
            </a:r>
            <a:r>
              <a:rPr lang="zh-CN" altLang="en-US" dirty="0">
                <a:sym typeface="+mn-ea"/>
              </a:rPr>
              <a:t>  </a:t>
            </a:r>
            <a:r>
              <a:rPr lang="en-US" altLang="zh-CN" dirty="0" err="1">
                <a:sym typeface="+mn-ea"/>
              </a:rPr>
              <a:t>src</a:t>
            </a:r>
            <a:r>
              <a:rPr lang="en-US" altLang="zh-CN" dirty="0" smtClean="0">
                <a:sym typeface="+mn-ea"/>
              </a:rPr>
              <a:t>="</a:t>
            </a:r>
            <a:r>
              <a:rPr lang="en-US" altLang="zh-CN" b="1" dirty="0" smtClean="0">
                <a:solidFill>
                  <a:srgbClr val="FF0000"/>
                </a:solidFill>
                <a:sym typeface="+mn-ea"/>
              </a:rPr>
              <a:t>../</a:t>
            </a:r>
            <a:r>
              <a:rPr lang="zh-CN" altLang="en-US" dirty="0" smtClean="0">
                <a:sym typeface="+mn-ea"/>
              </a:rPr>
              <a:t>图片</a:t>
            </a:r>
            <a:r>
              <a:rPr lang="zh-CN" altLang="en-US" dirty="0">
                <a:sym typeface="+mn-ea"/>
              </a:rPr>
              <a:t>名"</a:t>
            </a:r>
            <a:endParaRPr lang="zh-CN" altLang="en-US" dirty="0">
              <a:sym typeface="+mn-ea"/>
            </a:endParaRPr>
          </a:p>
          <a:p>
            <a:pPr lvl="2"/>
            <a:endParaRPr lang="en-US" altLang="zh-CN">
              <a:latin typeface="微软雅黑" panose="020B0503020204020204" pitchFamily="34" charset="-122"/>
              <a:ea typeface="微软雅黑" panose="020B0503020204020204" pitchFamily="34" charset="-122"/>
              <a:sym typeface="+mn-ea"/>
            </a:endParaRPr>
          </a:p>
          <a:p>
            <a:pPr lvl="1"/>
            <a:r>
              <a:rPr lang="zh-CN" altLang="en-US"/>
              <a:t>优点：</a:t>
            </a:r>
            <a:r>
              <a:rPr lang="zh-CN" altLang="en-US" dirty="0" smtClean="0">
                <a:solidFill>
                  <a:schemeClr val="tx1"/>
                </a:solidFill>
                <a:sym typeface="+mn-ea"/>
              </a:rPr>
              <a:t>文件夹被移动，其内部文件的相对路径不变。</a:t>
            </a:r>
            <a:endParaRPr lang="zh-CN" altLang="en-US" dirty="0" smtClean="0">
              <a:solidFill>
                <a:schemeClr val="tx1"/>
              </a:solidFill>
              <a:sym typeface="+mn-ea"/>
            </a:endParaRPr>
          </a:p>
        </p:txBody>
      </p:sp>
      <p:pic>
        <p:nvPicPr>
          <p:cNvPr id="9" name="Picture 3" descr="D:\工作_师大\文件结构图.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1930" y="656968"/>
            <a:ext cx="4228465" cy="5652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9"/>
          <p:cNvSpPr>
            <a:spLocks noChangeArrowheads="1"/>
          </p:cNvSpPr>
          <p:nvPr/>
        </p:nvSpPr>
        <p:spPr bwMode="auto">
          <a:xfrm>
            <a:off x="1958792" y="4595277"/>
            <a:ext cx="18037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pitchFamily="34" charset="-122"/>
                <a:ea typeface="微软雅黑" panose="020B0503020204020204" pitchFamily="34" charset="-122"/>
              </a:rPr>
              <a:t>./a.png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5" name="矩形 9"/>
          <p:cNvSpPr>
            <a:spLocks noChangeArrowheads="1"/>
          </p:cNvSpPr>
          <p:nvPr/>
        </p:nvSpPr>
        <p:spPr bwMode="auto">
          <a:xfrm>
            <a:off x="3762577" y="4614247"/>
            <a:ext cx="2278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pitchFamily="34" charset="-122"/>
                <a:ea typeface="微软雅黑" panose="020B0503020204020204" pitchFamily="34" charset="-122"/>
              </a:rPr>
              <a:t>image/b.png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
        <p:nvSpPr>
          <p:cNvPr id="16" name="矩形 9"/>
          <p:cNvSpPr>
            <a:spLocks noChangeArrowheads="1"/>
          </p:cNvSpPr>
          <p:nvPr/>
        </p:nvSpPr>
        <p:spPr bwMode="auto">
          <a:xfrm>
            <a:off x="6621946" y="4614247"/>
            <a:ext cx="1803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400" dirty="0" smtClean="0">
                <a:solidFill>
                  <a:srgbClr val="0070C0"/>
                </a:solidFill>
                <a:latin typeface="微软雅黑" panose="020B0503020204020204" pitchFamily="34" charset="-122"/>
                <a:ea typeface="微软雅黑" panose="020B0503020204020204" pitchFamily="34" charset="-122"/>
              </a:rPr>
              <a:t>../c.png</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a:off x="4199253" y="836712"/>
            <a:ext cx="4722564" cy="521970"/>
            <a:chOff x="4199253" y="1085850"/>
            <a:chExt cx="4722564"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smtClean="0"/>
                <a:t>HTML</a:t>
              </a:r>
              <a:r>
                <a:rPr lang="zh-CN" altLang="en-US" dirty="0" smtClean="0"/>
                <a:t>语法基础</a:t>
              </a:r>
              <a:endParaRPr lang="zh-CN" altLang="en-US" dirty="0"/>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注意事项</a:t>
            </a:r>
            <a:endParaRPr lang="zh-CN" altLang="en-US"/>
          </a:p>
        </p:txBody>
      </p:sp>
      <p:sp>
        <p:nvSpPr>
          <p:cNvPr id="3" name="内容占位符 2"/>
          <p:cNvSpPr>
            <a:spLocks noGrp="1"/>
          </p:cNvSpPr>
          <p:nvPr>
            <p:ph sz="half" idx="1"/>
          </p:nvPr>
        </p:nvSpPr>
        <p:spPr>
          <a:xfrm>
            <a:off x="638895" y="1086137"/>
            <a:ext cx="11106646" cy="4875092"/>
          </a:xfrm>
        </p:spPr>
        <p:txBody>
          <a:bodyPr/>
          <a:p>
            <a:r>
              <a:rPr lang="zh-CN" altLang="en-US"/>
              <a:t>不要使用本机绝对路径，推荐使用相对路</a:t>
            </a:r>
            <a:r>
              <a:rPr lang="zh-CN" altLang="en-US">
                <a:sym typeface="+mn-ea"/>
              </a:rPr>
              <a:t>径</a:t>
            </a:r>
            <a:endParaRPr lang="zh-CN" altLang="en-US"/>
          </a:p>
          <a:p>
            <a:r>
              <a:rPr lang="zh-CN" altLang="en-US"/>
              <a:t>图片文件单独存放在一个文件夹中</a:t>
            </a:r>
            <a:endParaRPr lang="zh-CN" altLang="en-US"/>
          </a:p>
          <a:p>
            <a:r>
              <a:rPr lang="zh-CN" altLang="en-US"/>
              <a:t>图片文件夹与页面文件放在同一个目录下</a:t>
            </a:r>
            <a:endParaRPr lang="zh-CN" altLang="en-US"/>
          </a:p>
        </p:txBody>
      </p:sp>
      <p:pic>
        <p:nvPicPr>
          <p:cNvPr id="6" name="图片 5"/>
          <p:cNvPicPr>
            <a:picLocks noChangeAspect="1"/>
          </p:cNvPicPr>
          <p:nvPr/>
        </p:nvPicPr>
        <p:blipFill>
          <a:blip r:embed="rId1"/>
          <a:stretch>
            <a:fillRect/>
          </a:stretch>
        </p:blipFill>
        <p:spPr>
          <a:xfrm>
            <a:off x="4055942" y="3451111"/>
            <a:ext cx="4272552" cy="19276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smtClean="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超链接标签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endParaRPr lang="zh-CN" altLang="en-US" dirty="0" smtClean="0"/>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超链接</a:t>
            </a:r>
            <a:endParaRPr lang="zh-CN" altLang="en-US"/>
          </a:p>
        </p:txBody>
      </p:sp>
      <p:sp>
        <p:nvSpPr>
          <p:cNvPr id="3" name="内容占位符 2"/>
          <p:cNvSpPr>
            <a:spLocks noGrp="1"/>
          </p:cNvSpPr>
          <p:nvPr>
            <p:ph sz="half" idx="1"/>
          </p:nvPr>
        </p:nvSpPr>
        <p:spPr/>
        <p:txBody>
          <a:bodyPr/>
          <a:p>
            <a:r>
              <a:rPr lang="zh-CN" altLang="en-US">
                <a:sym typeface="+mn-ea"/>
              </a:rPr>
              <a:t>几乎可以在所有的网页中找</a:t>
            </a:r>
            <a:r>
              <a:rPr lang="zh-CN" altLang="en-US" smtClean="0">
                <a:sym typeface="+mn-ea"/>
              </a:rPr>
              <a:t>到</a:t>
            </a:r>
            <a:r>
              <a:rPr lang="zh-CN" altLang="en-US" b="1" smtClean="0">
                <a:solidFill>
                  <a:srgbClr val="FF0000"/>
                </a:solidFill>
                <a:sym typeface="+mn-ea"/>
              </a:rPr>
              <a:t>超链</a:t>
            </a:r>
            <a:r>
              <a:rPr lang="zh-CN" altLang="en-US" b="1">
                <a:solidFill>
                  <a:srgbClr val="FF0000"/>
                </a:solidFill>
                <a:sym typeface="+mn-ea"/>
              </a:rPr>
              <a:t>接</a:t>
            </a:r>
            <a:endParaRPr lang="zh-CN" alt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52094" y="1824544"/>
            <a:ext cx="7992888" cy="390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135" y="1998842"/>
            <a:ext cx="7433674" cy="424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90" y="2209027"/>
            <a:ext cx="7599834" cy="4091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1000"/>
                                        <p:tgtEl>
                                          <p:spTgt spid="2052"/>
                                        </p:tgtEl>
                                      </p:cBhvr>
                                    </p:animEffect>
                                    <p:anim calcmode="lin" valueType="num">
                                      <p:cBhvr>
                                        <p:cTn id="22" dur="1000" fill="hold"/>
                                        <p:tgtEl>
                                          <p:spTgt spid="2052"/>
                                        </p:tgtEl>
                                        <p:attrNameLst>
                                          <p:attrName>ppt_x</p:attrName>
                                        </p:attrNameLst>
                                      </p:cBhvr>
                                      <p:tavLst>
                                        <p:tav tm="0">
                                          <p:val>
                                            <p:strVal val="#ppt_x"/>
                                          </p:val>
                                        </p:tav>
                                        <p:tav tm="100000">
                                          <p:val>
                                            <p:strVal val="#ppt_x"/>
                                          </p:val>
                                        </p:tav>
                                      </p:tavLst>
                                    </p:anim>
                                    <p:anim calcmode="lin" valueType="num">
                                      <p:cBhvr>
                                        <p:cTn id="2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超链接</a:t>
            </a:r>
            <a:endParaRPr lang="zh-CN" altLang="en-US"/>
          </a:p>
        </p:txBody>
      </p:sp>
      <p:sp>
        <p:nvSpPr>
          <p:cNvPr id="3" name="内容占位符 2"/>
          <p:cNvSpPr>
            <a:spLocks noGrp="1"/>
          </p:cNvSpPr>
          <p:nvPr>
            <p:ph sz="half" idx="1"/>
          </p:nvPr>
        </p:nvSpPr>
        <p:spPr>
          <a:xfrm>
            <a:off x="638895" y="1019462"/>
            <a:ext cx="11106646" cy="4875092"/>
          </a:xfrm>
        </p:spPr>
        <p:txBody>
          <a:bodyPr/>
          <a:p>
            <a:r>
              <a:rPr lang="zh-CN" altLang="en-US">
                <a:solidFill>
                  <a:srgbClr val="FF0000"/>
                </a:solidFill>
              </a:rPr>
              <a:t>超链接</a:t>
            </a:r>
            <a:r>
              <a:rPr lang="zh-CN" altLang="en-US"/>
              <a:t> </a:t>
            </a:r>
            <a:r>
              <a:t>—— </a:t>
            </a:r>
            <a:r>
              <a:rPr lang="zh-CN" altLang="en-US" smtClean="0">
                <a:sym typeface="+mn-ea"/>
              </a:rPr>
              <a:t>从</a:t>
            </a:r>
            <a:r>
              <a:rPr lang="zh-CN" altLang="en-US">
                <a:sym typeface="+mn-ea"/>
              </a:rPr>
              <a:t>一个网页指向一个目标的链接关</a:t>
            </a:r>
            <a:r>
              <a:rPr lang="zh-CN" altLang="en-US" smtClean="0">
                <a:sym typeface="+mn-ea"/>
              </a:rPr>
              <a:t>系</a:t>
            </a:r>
            <a:endParaRPr lang="en-US" altLang="zh-CN" dirty="0">
              <a:latin typeface="微软雅黑" panose="020B0503020204020204" pitchFamily="34" charset="-122"/>
              <a:ea typeface="微软雅黑" panose="020B0503020204020204" pitchFamily="34" charset="-122"/>
            </a:endParaRPr>
          </a:p>
          <a:p>
            <a:pPr lvl="1"/>
            <a:r>
              <a:rPr>
                <a:solidFill>
                  <a:schemeClr val="tx1"/>
                </a:solidFill>
                <a:ea typeface="宋体" panose="02010600030101010101" pitchFamily="2" charset="-122"/>
                <a:sym typeface="+mn-ea"/>
              </a:rPr>
              <a:t>&lt;a </a:t>
            </a:r>
            <a:r>
              <a:rPr lang="en-US">
                <a:solidFill>
                  <a:srgbClr val="C00000"/>
                </a:solidFill>
                <a:ea typeface="宋体" panose="02010600030101010101" pitchFamily="2" charset="-122"/>
                <a:sym typeface="+mn-ea"/>
              </a:rPr>
              <a:t>href</a:t>
            </a:r>
            <a:r>
              <a:rPr lang="en-US">
                <a:solidFill>
                  <a:schemeClr val="tx1"/>
                </a:solidFill>
                <a:ea typeface="宋体" panose="02010600030101010101" pitchFamily="2" charset="-122"/>
                <a:sym typeface="+mn-ea"/>
              </a:rPr>
              <a:t>=“”</a:t>
            </a:r>
            <a:r>
              <a:rPr>
                <a:solidFill>
                  <a:schemeClr val="tx1"/>
                </a:solidFill>
                <a:ea typeface="宋体" panose="02010600030101010101" pitchFamily="2" charset="-122"/>
                <a:sym typeface="+mn-ea"/>
              </a:rPr>
              <a:t>&gt;</a:t>
            </a:r>
            <a:r>
              <a:rPr lang="en-US" altLang="zh-CN">
                <a:solidFill>
                  <a:schemeClr val="tx1"/>
                </a:solidFill>
                <a:sym typeface="+mn-ea"/>
              </a:rPr>
              <a:t>...</a:t>
            </a:r>
            <a:r>
              <a:rPr>
                <a:solidFill>
                  <a:schemeClr val="tx1"/>
                </a:solidFill>
                <a:ea typeface="宋体" panose="02010600030101010101" pitchFamily="2" charset="-122"/>
                <a:sym typeface="+mn-ea"/>
              </a:rPr>
              <a:t>&lt;/a&gt;</a:t>
            </a:r>
            <a:endParaRPr lang="zh-CN" altLang="en-US" smtClean="0">
              <a:sym typeface="+mn-ea"/>
            </a:endParaRPr>
          </a:p>
          <a:p>
            <a:pPr lvl="1"/>
            <a:r>
              <a:rPr lang="zh-CN" altLang="en-US">
                <a:solidFill>
                  <a:srgbClr val="C00000"/>
                </a:solidFill>
                <a:sym typeface="+mn-ea"/>
              </a:rPr>
              <a:t>属性</a:t>
            </a:r>
            <a:endParaRPr lang="zh-CN" altLang="en-US">
              <a:sym typeface="+mn-ea"/>
            </a:endParaRPr>
          </a:p>
          <a:p>
            <a:pPr lvl="2"/>
            <a:r>
              <a:rPr lang="en-US" altLang="zh-CN" dirty="0" smtClean="0">
                <a:solidFill>
                  <a:srgbClr val="FF0000"/>
                </a:solidFill>
                <a:sym typeface="+mn-ea"/>
              </a:rPr>
              <a:t>href</a:t>
            </a:r>
            <a:r>
              <a:rPr lang="zh-CN" altLang="en-US" dirty="0" smtClean="0">
                <a:solidFill>
                  <a:schemeClr val="tx1"/>
                </a:solidFill>
                <a:sym typeface="+mn-ea"/>
              </a:rPr>
              <a:t>：</a:t>
            </a:r>
            <a:r>
              <a:rPr lang="zh-CN" altLang="en-US" dirty="0" smtClean="0">
                <a:solidFill>
                  <a:srgbClr val="FF0000"/>
                </a:solidFill>
                <a:sym typeface="+mn-ea"/>
              </a:rPr>
              <a:t>必选</a:t>
            </a:r>
            <a:r>
              <a:rPr lang="zh-CN" altLang="en-US" dirty="0" smtClean="0">
                <a:solidFill>
                  <a:schemeClr val="tx1"/>
                </a:solidFill>
                <a:sym typeface="+mn-ea"/>
              </a:rPr>
              <a:t>属性</a:t>
            </a:r>
            <a:r>
              <a:rPr lang="zh-CN" altLang="en-US" dirty="0" smtClean="0">
                <a:solidFill>
                  <a:srgbClr val="C00000"/>
                </a:solidFill>
                <a:sym typeface="+mn-ea"/>
              </a:rPr>
              <a:t>，</a:t>
            </a:r>
            <a:r>
              <a:rPr lang="zh-CN" altLang="en-US" dirty="0" smtClean="0">
                <a:sym typeface="+mn-ea"/>
              </a:rPr>
              <a:t>规定</a:t>
            </a:r>
            <a:r>
              <a:rPr lang="zh-CN" altLang="en-US" dirty="0">
                <a:sym typeface="+mn-ea"/>
              </a:rPr>
              <a:t>链接目标</a:t>
            </a:r>
            <a:endParaRPr lang="en-US" altLang="zh-CN" dirty="0" smtClean="0">
              <a:solidFill>
                <a:schemeClr val="tx1"/>
              </a:solidFill>
              <a:latin typeface="微软雅黑" panose="020B0503020204020204" pitchFamily="34" charset="-122"/>
              <a:ea typeface="微软雅黑" panose="020B0503020204020204" pitchFamily="34" charset="-122"/>
            </a:endParaRPr>
          </a:p>
          <a:p>
            <a:pPr lvl="2"/>
            <a:r>
              <a:rPr lang="en-US" altLang="zh-CN" dirty="0" smtClean="0">
                <a:solidFill>
                  <a:srgbClr val="FF0000"/>
                </a:solidFill>
                <a:sym typeface="+mn-ea"/>
              </a:rPr>
              <a:t>target</a:t>
            </a:r>
            <a:r>
              <a:rPr lang="zh-CN" altLang="en-US" dirty="0" smtClean="0">
                <a:solidFill>
                  <a:schemeClr val="tx1"/>
                </a:solidFill>
                <a:sym typeface="+mn-ea"/>
              </a:rPr>
              <a:t>：</a:t>
            </a:r>
            <a:r>
              <a:rPr lang="zh-CN" altLang="en-US" dirty="0" smtClean="0">
                <a:sym typeface="+mn-ea"/>
              </a:rPr>
              <a:t>在何处打开目标</a:t>
            </a:r>
            <a:endParaRPr lang="zh-CN" altLang="en-US">
              <a:sym typeface="+mn-ea"/>
            </a:endParaRPr>
          </a:p>
        </p:txBody>
      </p:sp>
      <p:grpSp>
        <p:nvGrpSpPr>
          <p:cNvPr id="6" name="组合 14"/>
          <p:cNvGrpSpPr/>
          <p:nvPr/>
        </p:nvGrpSpPr>
        <p:grpSpPr bwMode="auto">
          <a:xfrm>
            <a:off x="6000818" y="2877026"/>
            <a:ext cx="3209144" cy="718086"/>
            <a:chOff x="3995934" y="2137694"/>
            <a:chExt cx="4453482" cy="1436314"/>
          </a:xfrm>
          <a:noFill/>
        </p:grpSpPr>
        <p:sp>
          <p:nvSpPr>
            <p:cNvPr id="7" name="五边形 6"/>
            <p:cNvSpPr/>
            <p:nvPr/>
          </p:nvSpPr>
          <p:spPr bwMode="auto">
            <a:xfrm flipH="1">
              <a:off x="3995934" y="2213895"/>
              <a:ext cx="4451270" cy="1360113"/>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4" name="矩形 12"/>
            <p:cNvSpPr>
              <a:spLocks noChangeArrowheads="1"/>
            </p:cNvSpPr>
            <p:nvPr/>
          </p:nvSpPr>
          <p:spPr bwMode="auto">
            <a:xfrm>
              <a:off x="4518795" y="2137694"/>
              <a:ext cx="3930621" cy="11977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nSpc>
                  <a:spcPct val="150000"/>
                </a:lnSpc>
                <a:defRPr/>
              </a:pPr>
              <a:r>
                <a:rPr lang="zh-CN" altLang="en-US" sz="2200" dirty="0" smtClean="0">
                  <a:solidFill>
                    <a:srgbClr val="C00000"/>
                  </a:solidFill>
                  <a:latin typeface="微软雅黑" panose="020B0503020204020204" pitchFamily="34" charset="-122"/>
                  <a:ea typeface="微软雅黑" panose="020B0503020204020204" pitchFamily="34" charset="-122"/>
                </a:rPr>
                <a:t> 链接的目标 </a:t>
              </a:r>
              <a:r>
                <a:rPr lang="en-US" altLang="zh-CN" sz="2200" dirty="0" smtClean="0">
                  <a:solidFill>
                    <a:srgbClr val="C00000"/>
                  </a:solidFill>
                  <a:latin typeface="微软雅黑" panose="020B0503020204020204" pitchFamily="34" charset="-122"/>
                  <a:ea typeface="微软雅黑" panose="020B0503020204020204" pitchFamily="34" charset="-122"/>
                </a:rPr>
                <a:t>URL</a:t>
              </a:r>
              <a:endParaRPr lang="en-US" altLang="zh-CN" sz="2200" dirty="0">
                <a:solidFill>
                  <a:srgbClr val="C00000"/>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1555750" y="3935730"/>
            <a:ext cx="5321300" cy="1738630"/>
            <a:chOff x="1746" y="2642"/>
            <a:chExt cx="8380" cy="2738"/>
          </a:xfrm>
        </p:grpSpPr>
        <p:grpSp>
          <p:nvGrpSpPr>
            <p:cNvPr id="15" name="组合 14"/>
            <p:cNvGrpSpPr/>
            <p:nvPr/>
          </p:nvGrpSpPr>
          <p:grpSpPr bwMode="auto">
            <a:xfrm rot="5400000">
              <a:off x="4202" y="187"/>
              <a:ext cx="2738" cy="7649"/>
              <a:chOff x="716063" y="2167135"/>
              <a:chExt cx="4319496" cy="1603840"/>
            </a:xfrm>
            <a:noFill/>
          </p:grpSpPr>
          <p:sp>
            <p:nvSpPr>
              <p:cNvPr id="16" name="五边形 15"/>
              <p:cNvSpPr/>
              <p:nvPr/>
            </p:nvSpPr>
            <p:spPr bwMode="auto">
              <a:xfrm flipH="1">
                <a:off x="716063" y="2167135"/>
                <a:ext cx="4319496" cy="1580342"/>
              </a:xfrm>
              <a:prstGeom prst="homePlate">
                <a:avLst/>
              </a:prstGeom>
              <a:grp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zh-CN" altLang="en-US">
                  <a:solidFill>
                    <a:srgbClr val="A50021"/>
                  </a:solidFill>
                  <a:ea typeface="宋体" panose="02010600030101010101" pitchFamily="2" charset="-122"/>
                </a:endParaRPr>
              </a:p>
            </p:txBody>
          </p:sp>
          <p:sp>
            <p:nvSpPr>
              <p:cNvPr id="17" name="矩形 12"/>
              <p:cNvSpPr>
                <a:spLocks noChangeArrowheads="1"/>
              </p:cNvSpPr>
              <p:nvPr/>
            </p:nvSpPr>
            <p:spPr bwMode="auto">
              <a:xfrm rot="16200000">
                <a:off x="2540516" y="1684915"/>
                <a:ext cx="1422345" cy="27497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50000"/>
                  </a:lnSpc>
                  <a:defRPr/>
                </a:pPr>
                <a:r>
                  <a:rPr lang="en-US" altLang="zh-CN" sz="2200" dirty="0">
                    <a:latin typeface="微软雅黑" panose="020B0503020204020204" pitchFamily="34" charset="-122"/>
                    <a:ea typeface="微软雅黑" panose="020B0503020204020204" pitchFamily="34" charset="-122"/>
                  </a:rPr>
                  <a:t> _blank</a:t>
                </a:r>
                <a:r>
                  <a:rPr lang="zh-CN" altLang="en-US" sz="2200" dirty="0">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在新窗口打开</a:t>
                </a:r>
                <a:endParaRPr lang="en-US" altLang="zh-CN" sz="2200" dirty="0">
                  <a:solidFill>
                    <a:schemeClr val="tx1"/>
                  </a:solidFill>
                  <a:latin typeface="微软雅黑" panose="020B0503020204020204" pitchFamily="34" charset="-122"/>
                  <a:ea typeface="微软雅黑" panose="020B0503020204020204" pitchFamily="34" charset="-122"/>
                </a:endParaRPr>
              </a:p>
              <a:p>
                <a:pPr lvl="1">
                  <a:lnSpc>
                    <a:spcPct val="150000"/>
                  </a:lnSpc>
                  <a:defRPr/>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_</a:t>
                </a:r>
                <a:r>
                  <a:rPr lang="en-US" altLang="zh-CN" sz="2200" dirty="0">
                    <a:latin typeface="微软雅黑" panose="020B0503020204020204" pitchFamily="34" charset="-122"/>
                    <a:ea typeface="微软雅黑" panose="020B0503020204020204" pitchFamily="34" charset="-122"/>
                  </a:rPr>
                  <a:t>self</a:t>
                </a:r>
                <a:r>
                  <a:rPr lang="zh-CN" altLang="en-US" sz="2200" dirty="0">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在当前窗口</a:t>
                </a:r>
                <a:r>
                  <a:rPr lang="zh-CN" altLang="en-US" sz="2200" dirty="0" smtClean="0">
                    <a:solidFill>
                      <a:schemeClr val="tx1"/>
                    </a:solidFill>
                    <a:latin typeface="微软雅黑" panose="020B0503020204020204" pitchFamily="34" charset="-122"/>
                    <a:ea typeface="微软雅黑" panose="020B0503020204020204" pitchFamily="34" charset="-122"/>
                  </a:rPr>
                  <a:t>打开</a:t>
                </a:r>
                <a:endParaRPr lang="en-US" altLang="zh-CN" sz="2200" dirty="0">
                  <a:solidFill>
                    <a:schemeClr val="tx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126" y="4228"/>
              <a:ext cx="4000" cy="872"/>
            </a:xfrm>
            <a:prstGeom prst="rect">
              <a:avLst/>
            </a:prstGeom>
            <a:noFill/>
          </p:spPr>
          <p:txBody>
            <a:bodyPr wrap="square" rtlCol="0" anchor="t">
              <a:spAutoFit/>
            </a:bodyPr>
            <a:lstStyle/>
            <a:p>
              <a:pPr lvl="1">
                <a:lnSpc>
                  <a:spcPct val="150000"/>
                </a:lnSpc>
                <a:defRPr/>
              </a:pPr>
              <a:r>
                <a:rPr lang="zh-CN" altLang="en-US" sz="2000" dirty="0">
                  <a:latin typeface="微软雅黑" panose="020B0503020204020204" pitchFamily="34" charset="-122"/>
                  <a:ea typeface="微软雅黑" panose="020B0503020204020204" pitchFamily="34" charset="-122"/>
                  <a:sym typeface="+mn-ea"/>
                </a:rPr>
                <a:t>（默认）</a:t>
              </a:r>
              <a:endParaRPr lang="zh-CN" altLang="en-US" sz="2000" dirty="0"/>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1+#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超链接</a:t>
            </a:r>
            <a:endParaRPr lang="zh-CN" altLang="en-US"/>
          </a:p>
        </p:txBody>
      </p:sp>
      <p:sp>
        <p:nvSpPr>
          <p:cNvPr id="3" name="内容占位符 2"/>
          <p:cNvSpPr>
            <a:spLocks noGrp="1"/>
          </p:cNvSpPr>
          <p:nvPr>
            <p:ph sz="half" idx="1"/>
          </p:nvPr>
        </p:nvSpPr>
        <p:spPr/>
        <p:txBody>
          <a:bodyPr/>
          <a:p>
            <a:r>
              <a:rPr lang="zh-CN" altLang="en-US"/>
              <a:t>代码</a:t>
            </a:r>
            <a:endParaRPr lang="zh-CN" altLang="en-US"/>
          </a:p>
        </p:txBody>
      </p:sp>
      <p:sp>
        <p:nvSpPr>
          <p:cNvPr id="10" name="内容占位符 2"/>
          <p:cNvSpPr txBox="1"/>
          <p:nvPr/>
        </p:nvSpPr>
        <p:spPr>
          <a:xfrm>
            <a:off x="1322000" y="1856383"/>
            <a:ext cx="10553700" cy="4104640"/>
          </a:xfrm>
          <a:prstGeom prst="rect">
            <a:avLst/>
          </a:prstGeom>
        </p:spPr>
        <p:txBody>
          <a:bodyPr>
            <a:normAutofit/>
          </a:bodyPr>
          <a:lstStyle>
            <a:lvl1pPr marL="342900" indent="-342900" algn="l" defTabSz="914400" rtl="0" eaLnBrk="1" latinLnBrk="0" hangingPunct="1">
              <a:lnSpc>
                <a:spcPts val="3840"/>
              </a:lnSpc>
              <a:spcBef>
                <a:spcPct val="20000"/>
              </a:spcBef>
              <a:spcAft>
                <a:spcPts val="600"/>
              </a:spcAft>
              <a:buFont typeface="Wingdings" panose="05000000000000000000" pitchFamily="2" charset="2"/>
              <a:buChar char="l"/>
              <a:defRPr sz="30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lnSpc>
                <a:spcPts val="3840"/>
              </a:lnSpc>
              <a:spcBef>
                <a:spcPct val="20000"/>
              </a:spcBef>
              <a:spcAft>
                <a:spcPts val="600"/>
              </a:spcAft>
              <a:buFont typeface="Wingdings" panose="05000000000000000000" pitchFamily="2" charset="2"/>
              <a:buChar char="Ø"/>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ts val="3840"/>
              </a:lnSpc>
              <a:spcBef>
                <a:spcPct val="20000"/>
              </a:spcBef>
              <a:spcAft>
                <a:spcPts val="60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ts val="3840"/>
              </a:lnSpc>
              <a:spcBef>
                <a:spcPct val="20000"/>
              </a:spcBef>
              <a:spcAft>
                <a:spcPts val="60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2600"/>
              </a:lnSpc>
              <a:buFont typeface="Wingdings" panose="05000000000000000000" pitchFamily="2" charset="2"/>
              <a:buNone/>
            </a:pPr>
            <a:r>
              <a:rPr lang="en-US" altLang="zh-CN" sz="2400" dirty="0" smtClean="0">
                <a:solidFill>
                  <a:srgbClr val="0000FF"/>
                </a:solidFill>
              </a:rPr>
              <a:t>&lt;body&gt;</a:t>
            </a:r>
            <a:endParaRPr lang="en-US" altLang="zh-CN" sz="2400" dirty="0" smtClean="0">
              <a:solidFill>
                <a:srgbClr val="0000FF"/>
              </a:solidFill>
            </a:endParaRPr>
          </a:p>
          <a:p>
            <a:pPr marL="400050" lvl="1" indent="0">
              <a:lnSpc>
                <a:spcPts val="2600"/>
              </a:lnSpc>
              <a:buFont typeface="Wingdings" panose="05000000000000000000" pitchFamily="2" charset="2"/>
              <a:buNone/>
            </a:pPr>
            <a:r>
              <a:rPr lang="zh-CN" altLang="en-US" sz="2400" dirty="0" smtClean="0"/>
              <a:t>这是一个超链接：</a:t>
            </a:r>
            <a:endParaRPr lang="zh-CN" altLang="en-US" sz="2400" dirty="0" smtClean="0"/>
          </a:p>
          <a:p>
            <a:pPr marL="400050" lvl="1" indent="0">
              <a:lnSpc>
                <a:spcPts val="2600"/>
              </a:lnSpc>
              <a:spcBef>
                <a:spcPts val="0"/>
              </a:spcBef>
              <a:buNone/>
              <a:defRPr/>
            </a:pPr>
            <a:r>
              <a:rPr lang="en-US" altLang="zh-CN" sz="2400" dirty="0" smtClean="0">
                <a:solidFill>
                  <a:srgbClr val="0000FF"/>
                </a:solidFill>
              </a:rPr>
              <a:t>&lt;a</a:t>
            </a:r>
            <a:r>
              <a:rPr lang="en-US" altLang="zh-CN" sz="2400" dirty="0" smtClean="0"/>
              <a:t> </a:t>
            </a:r>
            <a:r>
              <a:rPr lang="en-US" altLang="zh-CN" sz="2400" dirty="0" err="1" smtClean="0">
                <a:solidFill>
                  <a:srgbClr val="C00000"/>
                </a:solidFill>
              </a:rPr>
              <a:t>href</a:t>
            </a:r>
            <a:r>
              <a:rPr lang="en-US" altLang="zh-CN" sz="2400" dirty="0">
                <a:solidFill>
                  <a:srgbClr val="009900"/>
                </a:solidFill>
              </a:rPr>
              <a:t> </a:t>
            </a:r>
            <a:r>
              <a:rPr lang="en-US" altLang="zh-CN" sz="2400" dirty="0" smtClean="0">
                <a:solidFill>
                  <a:srgbClr val="009900"/>
                </a:solidFill>
              </a:rPr>
              <a:t>= "demo1.html"</a:t>
            </a:r>
            <a:r>
              <a:rPr lang="en-US" altLang="zh-CN" sz="2400" dirty="0" smtClean="0">
                <a:solidFill>
                  <a:srgbClr val="0000FF"/>
                </a:solidFill>
              </a:rPr>
              <a:t>&gt;&lt;h2&gt;</a:t>
            </a:r>
            <a:r>
              <a:rPr lang="en-US" altLang="zh-CN" sz="2400" dirty="0" smtClean="0"/>
              <a:t>HTML</a:t>
            </a:r>
            <a:r>
              <a:rPr lang="zh-CN" altLang="en-US" sz="2400" dirty="0"/>
              <a:t>中的二级</a:t>
            </a:r>
            <a:r>
              <a:rPr lang="zh-CN" altLang="en-US" sz="2400" dirty="0" smtClean="0"/>
              <a:t>标题</a:t>
            </a:r>
            <a:r>
              <a:rPr lang="en-US" altLang="zh-CN" sz="2400" dirty="0">
                <a:solidFill>
                  <a:srgbClr val="0000FF"/>
                </a:solidFill>
              </a:rPr>
              <a:t>&lt;/h2&gt;&lt;/</a:t>
            </a:r>
            <a:r>
              <a:rPr lang="en-US" altLang="zh-CN" sz="2400" dirty="0" smtClean="0">
                <a:solidFill>
                  <a:srgbClr val="0000FF"/>
                </a:solidFill>
              </a:rPr>
              <a:t>a&gt;</a:t>
            </a:r>
            <a:endParaRPr lang="en-US" altLang="zh-CN" sz="2400" dirty="0" smtClean="0">
              <a:solidFill>
                <a:srgbClr val="0000FF"/>
              </a:solidFill>
            </a:endParaRPr>
          </a:p>
          <a:p>
            <a:pPr marL="400050" lvl="1" indent="0">
              <a:lnSpc>
                <a:spcPts val="2600"/>
              </a:lnSpc>
              <a:spcBef>
                <a:spcPts val="0"/>
              </a:spcBef>
              <a:buFont typeface="Wingdings" panose="05000000000000000000" pitchFamily="2" charset="2"/>
              <a:buNone/>
              <a:defRPr/>
            </a:pPr>
            <a:r>
              <a:rPr lang="en-US" altLang="zh-CN" sz="2400" dirty="0" smtClean="0">
                <a:solidFill>
                  <a:srgbClr val="0000FF"/>
                </a:solidFill>
              </a:rPr>
              <a:t>&lt;</a:t>
            </a:r>
            <a:r>
              <a:rPr lang="en-US" altLang="zh-CN" sz="2400" dirty="0" err="1" smtClean="0">
                <a:solidFill>
                  <a:srgbClr val="0000FF"/>
                </a:solidFill>
              </a:rPr>
              <a:t>br</a:t>
            </a:r>
            <a:r>
              <a:rPr lang="en-US" altLang="zh-CN" sz="2400" dirty="0" smtClean="0">
                <a:solidFill>
                  <a:srgbClr val="0000FF"/>
                </a:solidFill>
              </a:rPr>
              <a:t>/&gt;</a:t>
            </a:r>
            <a:endParaRPr lang="en-US" altLang="zh-CN" sz="2400" dirty="0" smtClean="0">
              <a:solidFill>
                <a:srgbClr val="0000FF"/>
              </a:solidFill>
            </a:endParaRPr>
          </a:p>
          <a:p>
            <a:pPr marL="400050" lvl="1" indent="0">
              <a:lnSpc>
                <a:spcPts val="2600"/>
              </a:lnSpc>
              <a:buFont typeface="Wingdings" panose="05000000000000000000" pitchFamily="2" charset="2"/>
              <a:buNone/>
            </a:pPr>
            <a:r>
              <a:rPr lang="zh-CN" altLang="en-US" sz="2400" dirty="0" smtClean="0"/>
              <a:t>您也可以使用图像来作链接：</a:t>
            </a:r>
            <a:endParaRPr lang="zh-CN" altLang="en-US" sz="2400" dirty="0" smtClean="0"/>
          </a:p>
          <a:p>
            <a:pPr marL="400050" lvl="1" indent="0">
              <a:lnSpc>
                <a:spcPts val="2600"/>
              </a:lnSpc>
              <a:spcBef>
                <a:spcPts val="0"/>
              </a:spcBef>
              <a:buFont typeface="Wingdings" panose="05000000000000000000" pitchFamily="2" charset="2"/>
              <a:buNone/>
              <a:defRPr/>
            </a:pPr>
            <a:r>
              <a:rPr lang="en-US" altLang="zh-CN" sz="2400" dirty="0" smtClean="0">
                <a:solidFill>
                  <a:srgbClr val="0000FF"/>
                </a:solidFill>
              </a:rPr>
              <a:t>&lt;a </a:t>
            </a:r>
            <a:r>
              <a:rPr lang="en-US" altLang="zh-CN" sz="2400" dirty="0" err="1" smtClean="0">
                <a:solidFill>
                  <a:srgbClr val="C00000"/>
                </a:solidFill>
              </a:rPr>
              <a:t>href </a:t>
            </a:r>
            <a:r>
              <a:rPr lang="en-US" altLang="zh-CN" sz="2400" dirty="0" smtClean="0">
                <a:solidFill>
                  <a:srgbClr val="009900"/>
                </a:solidFill>
              </a:rPr>
              <a:t>= "http://www.baidu.com/"  </a:t>
            </a:r>
            <a:r>
              <a:rPr lang="en-US" altLang="zh-CN" sz="2400" dirty="0" err="1" smtClean="0">
                <a:solidFill>
                  <a:srgbClr val="C00000"/>
                </a:solidFill>
              </a:rPr>
              <a:t>target </a:t>
            </a:r>
            <a:r>
              <a:rPr lang="en-US" altLang="zh-CN" sz="2400" dirty="0" smtClean="0">
                <a:solidFill>
                  <a:srgbClr val="009900"/>
                </a:solidFill>
              </a:rPr>
              <a:t>= "_blank"</a:t>
            </a:r>
            <a:r>
              <a:rPr lang="en-US" altLang="zh-CN" sz="2400" dirty="0" smtClean="0">
                <a:solidFill>
                  <a:srgbClr val="0000FF"/>
                </a:solidFill>
              </a:rPr>
              <a:t>&gt;</a:t>
            </a:r>
            <a:endParaRPr lang="en-US" altLang="zh-CN" sz="2400" dirty="0" smtClean="0">
              <a:solidFill>
                <a:srgbClr val="0000FF"/>
              </a:solidFill>
            </a:endParaRPr>
          </a:p>
          <a:p>
            <a:pPr marL="400050" lvl="1" indent="0">
              <a:lnSpc>
                <a:spcPts val="2600"/>
              </a:lnSpc>
              <a:buFont typeface="Wingdings" panose="05000000000000000000" pitchFamily="2" charset="2"/>
              <a:buNone/>
            </a:pPr>
            <a:r>
              <a:rPr lang="en-US" altLang="zh-CN" sz="2400" dirty="0" smtClean="0">
                <a:solidFill>
                  <a:srgbClr val="0000FF"/>
                </a:solidFill>
              </a:rPr>
              <a:t>      &lt;</a:t>
            </a:r>
            <a:r>
              <a:rPr lang="en-US" altLang="zh-CN" sz="2400" dirty="0" err="1" smtClean="0">
                <a:solidFill>
                  <a:srgbClr val="0000FF"/>
                </a:solidFill>
              </a:rPr>
              <a:t>img</a:t>
            </a:r>
            <a:r>
              <a:rPr lang="en-US" altLang="zh-CN" sz="2400" dirty="0" smtClean="0">
                <a:solidFill>
                  <a:srgbClr val="0000FF"/>
                </a:solidFill>
              </a:rPr>
              <a:t> </a:t>
            </a:r>
            <a:r>
              <a:rPr lang="en-US" altLang="zh-CN" sz="2400" dirty="0" smtClean="0">
                <a:solidFill>
                  <a:srgbClr val="009900"/>
                </a:solidFill>
              </a:rPr>
              <a:t>src ="image/baidu.jpg"  alt = "</a:t>
            </a:r>
            <a:r>
              <a:rPr lang="en-US" altLang="zh-CN" sz="2400" dirty="0" err="1" smtClean="0">
                <a:solidFill>
                  <a:srgbClr val="009900"/>
                </a:solidFill>
              </a:rPr>
              <a:t>baidu</a:t>
            </a:r>
            <a:r>
              <a:rPr lang="en-US" altLang="zh-CN" sz="2400" dirty="0" smtClean="0">
                <a:solidFill>
                  <a:srgbClr val="009900"/>
                </a:solidFill>
              </a:rPr>
              <a:t> logo" </a:t>
            </a:r>
            <a:r>
              <a:rPr lang="en-US" altLang="zh-CN" sz="2400" dirty="0" smtClean="0">
                <a:solidFill>
                  <a:srgbClr val="0000FF"/>
                </a:solidFill>
              </a:rPr>
              <a:t>/&gt;</a:t>
            </a:r>
            <a:endParaRPr lang="en-US" altLang="zh-CN" sz="2400" dirty="0" smtClean="0">
              <a:solidFill>
                <a:srgbClr val="0000FF"/>
              </a:solidFill>
            </a:endParaRPr>
          </a:p>
          <a:p>
            <a:pPr marL="400050" lvl="1" indent="0">
              <a:lnSpc>
                <a:spcPts val="2600"/>
              </a:lnSpc>
              <a:buFont typeface="Wingdings" panose="05000000000000000000" pitchFamily="2" charset="2"/>
              <a:buNone/>
            </a:pPr>
            <a:r>
              <a:rPr lang="en-US" altLang="zh-CN" sz="2400" dirty="0" smtClean="0">
                <a:solidFill>
                  <a:srgbClr val="0000FF"/>
                </a:solidFill>
              </a:rPr>
              <a:t>&lt;/a&gt;</a:t>
            </a:r>
            <a:endParaRPr lang="en-US" altLang="zh-CN" sz="2400" dirty="0" smtClean="0">
              <a:solidFill>
                <a:srgbClr val="0000FF"/>
              </a:solidFill>
            </a:endParaRPr>
          </a:p>
          <a:p>
            <a:pPr marL="0" indent="0">
              <a:lnSpc>
                <a:spcPts val="2600"/>
              </a:lnSpc>
              <a:buFont typeface="Wingdings" panose="05000000000000000000" pitchFamily="2" charset="2"/>
              <a:buNone/>
            </a:pPr>
            <a:r>
              <a:rPr lang="en-US" altLang="zh-CN" sz="2400" dirty="0" smtClean="0">
                <a:solidFill>
                  <a:srgbClr val="0000FF"/>
                </a:solidFill>
              </a:rPr>
              <a:t>&lt;/body&gt;</a:t>
            </a:r>
            <a:endParaRPr lang="en-US" altLang="zh-CN" sz="2400" dirty="0">
              <a:solidFill>
                <a:srgbClr val="0000FF"/>
              </a:solidFill>
            </a:endParaRPr>
          </a:p>
        </p:txBody>
      </p:sp>
      <p:sp>
        <p:nvSpPr>
          <p:cNvPr id="4" name="文本框 10"/>
          <p:cNvSpPr txBox="1"/>
          <p:nvPr/>
        </p:nvSpPr>
        <p:spPr>
          <a:xfrm>
            <a:off x="9360848" y="5830252"/>
            <a:ext cx="2468245" cy="508000"/>
          </a:xfrm>
          <a:prstGeom prst="rect">
            <a:avLst/>
          </a:prstGeom>
          <a:noFill/>
        </p:spPr>
        <p:txBody>
          <a:bodyPr wrap="none" lIns="108850" tIns="54425" rIns="108850" bIns="54425" rtlCol="0">
            <a:spAutoFit/>
          </a:bodyPr>
          <a:p>
            <a:r>
              <a:rPr lang="en-US" altLang="zh-CN" sz="2600" dirty="0" smtClean="0">
                <a:latin typeface="微软雅黑" panose="020B0503020204020204" pitchFamily="34" charset="-122"/>
                <a:ea typeface="微软雅黑" panose="020B0503020204020204" pitchFamily="34" charset="-122"/>
              </a:rPr>
              <a:t>demo2-6.html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smtClean="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smtClean="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endParaRPr lang="zh-CN" altLang="en-US" dirty="0" smtClean="0"/>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列表</a:t>
            </a:r>
            <a:endParaRPr lang="zh-CN" altLang="en-US"/>
          </a:p>
        </p:txBody>
      </p:sp>
      <p:sp>
        <p:nvSpPr>
          <p:cNvPr id="3" name="内容占位符 2"/>
          <p:cNvSpPr>
            <a:spLocks noGrp="1"/>
          </p:cNvSpPr>
          <p:nvPr>
            <p:ph sz="half" idx="1"/>
          </p:nvPr>
        </p:nvSpPr>
        <p:spPr/>
        <p:txBody>
          <a:bodyPr/>
          <a:p>
            <a:r>
              <a:rPr lang="zh-CN" altLang="en-US">
                <a:solidFill>
                  <a:srgbClr val="FF0000"/>
                </a:solidFill>
              </a:rPr>
              <a:t>列表 </a:t>
            </a:r>
            <a:r>
              <a:t>—— </a:t>
            </a:r>
            <a:r>
              <a:rPr lang="zh-CN" altLang="en-US">
                <a:sym typeface="+mn-ea"/>
              </a:rPr>
              <a:t>HTML 支持无序列表、有序列表</a:t>
            </a:r>
            <a:endParaRPr lang="zh-CN" altLang="en-US">
              <a:sym typeface="+mn-ea"/>
            </a:endParaRPr>
          </a:p>
          <a:p>
            <a:pPr lvl="1"/>
            <a:r>
              <a:rPr lang="zh-CN" altLang="en-US">
                <a:sym typeface="+mn-ea"/>
              </a:rPr>
              <a:t>无序列表：是一个</a:t>
            </a:r>
            <a:r>
              <a:rPr lang="zh-CN" altLang="en-US">
                <a:solidFill>
                  <a:srgbClr val="C00000"/>
                </a:solidFill>
                <a:sym typeface="+mn-ea"/>
              </a:rPr>
              <a:t>没有前后顺序</a:t>
            </a:r>
            <a:r>
              <a:rPr lang="zh-CN" altLang="en-US">
                <a:sym typeface="+mn-ea"/>
              </a:rPr>
              <a:t>的信息列表</a:t>
            </a:r>
            <a:r>
              <a:rPr lang="zh-CN" altLang="en-US" smtClean="0">
                <a:sym typeface="+mn-ea"/>
              </a:rPr>
              <a:t>。</a:t>
            </a:r>
            <a:endParaRPr lang="zh-CN" altLang="en-US" smtClean="0">
              <a:sym typeface="+mn-ea"/>
            </a:endParaRPr>
          </a:p>
          <a:p>
            <a:pPr lvl="1"/>
            <a:r>
              <a:rPr lang="zh-CN" altLang="en-US" dirty="0">
                <a:sym typeface="+mn-ea"/>
              </a:rPr>
              <a:t>有序列表：是一个</a:t>
            </a:r>
            <a:r>
              <a:rPr lang="zh-CN" altLang="en-US" dirty="0">
                <a:solidFill>
                  <a:srgbClr val="C00000"/>
                </a:solidFill>
                <a:sym typeface="+mn-ea"/>
              </a:rPr>
              <a:t>有前后顺序</a:t>
            </a:r>
            <a:r>
              <a:rPr lang="zh-CN" altLang="en-US" dirty="0">
                <a:sym typeface="+mn-ea"/>
              </a:rPr>
              <a:t>的信息列表。</a:t>
            </a:r>
            <a:endParaRPr lang="zh-CN" altLang="en-US"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endParaRPr lang="zh-CN" altLang="en-US"/>
          </a:p>
        </p:txBody>
      </p:sp>
      <p:pic>
        <p:nvPicPr>
          <p:cNvPr id="1025" name="Picture 1" descr="C:\Users\MengYi\AppData\Roaming\Tencent\Users\570924408\QQ\WinTemp\RichOle\$D4KQ1R%7}%HTQWM]KW66Y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750" y="3140710"/>
            <a:ext cx="4245610" cy="230441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089172" y="5250180"/>
            <a:ext cx="2621280" cy="782302"/>
            <a:chOff x="639347" y="5416871"/>
            <a:chExt cx="2621280" cy="782302"/>
          </a:xfrm>
        </p:grpSpPr>
        <p:sp>
          <p:nvSpPr>
            <p:cNvPr id="7" name="TextBox 6"/>
            <p:cNvSpPr txBox="1"/>
            <p:nvPr/>
          </p:nvSpPr>
          <p:spPr>
            <a:xfrm>
              <a:off x="639347" y="5738798"/>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p>
              <a:r>
                <a:rPr lang="zh-CN" altLang="en-US" sz="2400" dirty="0" smtClean="0">
                  <a:solidFill>
                    <a:srgbClr val="C00000"/>
                  </a:solidFill>
                  <a:latin typeface="微软雅黑" panose="020B0503020204020204" pitchFamily="34" charset="-122"/>
                  <a:ea typeface="微软雅黑" panose="020B0503020204020204" pitchFamily="34" charset="-122"/>
                </a:rPr>
                <a:t>无序列表</a:t>
              </a:r>
              <a:r>
                <a:rPr lang="zh-CN" altLang="en-US" sz="2400" dirty="0" smtClean="0">
                  <a:latin typeface="微软雅黑" panose="020B0503020204020204" pitchFamily="34" charset="-122"/>
                  <a:ea typeface="微软雅黑" panose="020B0503020204020204" pitchFamily="34" charset="-122"/>
                </a:rPr>
                <a:t>的列表符</a:t>
              </a:r>
              <a:endParaRPr lang="zh-CN" altLang="en-US" sz="2400" dirty="0">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flipH="1" flipV="1">
              <a:off x="765055" y="5416871"/>
              <a:ext cx="636905" cy="3219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descr="C:\Users\MengYi\AppData\Roaming\Tencent\Users\570924408\QQ\WinTemp\RichOle\5]YN[R`$FAIKUX6W}`O{3{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809" y="2831305"/>
            <a:ext cx="2304256" cy="26139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158970" y="5572106"/>
            <a:ext cx="2621280" cy="4603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p>
            <a:r>
              <a:rPr lang="zh-CN" altLang="en-US" sz="2400" dirty="0">
                <a:solidFill>
                  <a:srgbClr val="C00000"/>
                </a:solidFill>
                <a:latin typeface="微软雅黑" panose="020B0503020204020204" pitchFamily="34" charset="-122"/>
                <a:ea typeface="微软雅黑" panose="020B0503020204020204" pitchFamily="34" charset="-122"/>
              </a:rPr>
              <a:t>有</a:t>
            </a:r>
            <a:r>
              <a:rPr lang="zh-CN" altLang="en-US" sz="2400" dirty="0" smtClean="0">
                <a:solidFill>
                  <a:srgbClr val="C00000"/>
                </a:solidFill>
                <a:latin typeface="微软雅黑" panose="020B0503020204020204" pitchFamily="34" charset="-122"/>
                <a:ea typeface="微软雅黑" panose="020B0503020204020204" pitchFamily="34" charset="-122"/>
              </a:rPr>
              <a:t>序列表</a:t>
            </a:r>
            <a:r>
              <a:rPr lang="zh-CN" altLang="en-US" sz="2400" dirty="0" smtClean="0">
                <a:latin typeface="微软雅黑" panose="020B0503020204020204" pitchFamily="34" charset="-122"/>
                <a:ea typeface="微软雅黑" panose="020B0503020204020204" pitchFamily="34" charset="-122"/>
              </a:rPr>
              <a:t>的列表符</a:t>
            </a:r>
            <a:endParaRPr lang="zh-CN" altLang="en-US" sz="2400" dirty="0">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flipH="1" flipV="1">
            <a:off x="7591018" y="5301208"/>
            <a:ext cx="680698" cy="30169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arn(inVertical)">
                                      <p:cBhvr>
                                        <p:cTn id="7" dur="5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无序列表</a:t>
            </a:r>
            <a:endParaRPr lang="zh-CN" altLang="en-US"/>
          </a:p>
        </p:txBody>
      </p:sp>
      <p:sp>
        <p:nvSpPr>
          <p:cNvPr id="3" name="内容占位符 2"/>
          <p:cNvSpPr>
            <a:spLocks noGrp="1"/>
          </p:cNvSpPr>
          <p:nvPr>
            <p:ph sz="half" idx="1"/>
          </p:nvPr>
        </p:nvSpPr>
        <p:spPr/>
        <p:txBody>
          <a:bodyPr/>
          <a:p>
            <a:r>
              <a:rPr lang="zh-CN" altLang="en-US">
                <a:sym typeface="+mn-ea"/>
              </a:rPr>
              <a:t>无序列表使用 </a:t>
            </a:r>
            <a:r>
              <a:rPr>
                <a:solidFill>
                  <a:srgbClr val="FF0000"/>
                </a:solidFill>
                <a:sym typeface="+mn-ea"/>
              </a:rPr>
              <a:t>&lt;</a:t>
            </a:r>
            <a:r>
              <a:rPr dirty="0" err="1">
                <a:solidFill>
                  <a:srgbClr val="FF0000"/>
                </a:solidFill>
                <a:sym typeface="+mn-ea"/>
              </a:rPr>
              <a:t>ul</a:t>
            </a:r>
            <a:r>
              <a:rPr>
                <a:solidFill>
                  <a:srgbClr val="FF0000"/>
                </a:solidFill>
                <a:sym typeface="+mn-ea"/>
              </a:rPr>
              <a:t>&gt; </a:t>
            </a:r>
            <a:r>
              <a:rPr lang="zh-CN" altLang="en-US">
                <a:sym typeface="+mn-ea"/>
              </a:rPr>
              <a:t>标签，每个列表项使用 </a:t>
            </a:r>
            <a:r>
              <a:rPr>
                <a:solidFill>
                  <a:srgbClr val="FF0000"/>
                </a:solidFill>
                <a:sym typeface="+mn-ea"/>
              </a:rPr>
              <a:t>&lt;li</a:t>
            </a:r>
            <a:r>
              <a:rPr smtClean="0">
                <a:solidFill>
                  <a:srgbClr val="FF0000"/>
                </a:solidFill>
                <a:sym typeface="+mn-ea"/>
              </a:rPr>
              <a:t>&gt;</a:t>
            </a:r>
            <a:r>
              <a:rPr lang="zh-CN" altLang="en-US" smtClean="0">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smtClean="0">
                <a:sym typeface="+mn-ea"/>
              </a:rPr>
              <a:t>每个列表项默认使用</a:t>
            </a:r>
            <a:r>
              <a:rPr lang="zh-CN" altLang="en-US">
                <a:solidFill>
                  <a:srgbClr val="FF0000"/>
                </a:solidFill>
                <a:sym typeface="+mn-ea"/>
              </a:rPr>
              <a:t>粗</a:t>
            </a:r>
            <a:r>
              <a:rPr lang="zh-CN" altLang="en-US" smtClean="0">
                <a:solidFill>
                  <a:srgbClr val="FF0000"/>
                </a:solidFill>
                <a:sym typeface="+mn-ea"/>
              </a:rPr>
              <a:t>体圆点</a:t>
            </a:r>
            <a:r>
              <a:rPr lang="zh-CN" altLang="en-US" smtClean="0">
                <a:sym typeface="+mn-ea"/>
              </a:rPr>
              <a:t>进行</a:t>
            </a:r>
            <a:r>
              <a:rPr lang="zh-CN" altLang="en-US">
                <a:sym typeface="+mn-ea"/>
              </a:rPr>
              <a:t>标记</a:t>
            </a:r>
            <a:r>
              <a:rPr lang="zh-CN" altLang="en-US" smtClean="0">
                <a:sym typeface="+mn-ea"/>
              </a:rPr>
              <a:t>。</a:t>
            </a:r>
            <a:endParaRPr lang="zh-CN" altLang="en-US" smtClean="0">
              <a:sym typeface="+mn-ea"/>
            </a:endParaRPr>
          </a:p>
          <a:p>
            <a:r>
              <a:rPr lang="zh-CN" altLang="en-US">
                <a:sym typeface="+mn-ea"/>
              </a:rPr>
              <a:t>列表项内部可以使用段落、换行符、图片、链接以及其他列表</a:t>
            </a:r>
            <a:r>
              <a:rPr lang="zh-CN" altLang="en-US" smtClean="0">
                <a:sym typeface="+mn-ea"/>
              </a:rPr>
              <a:t>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p>
            <a:r>
              <a:rPr lang="zh-CN" altLang="en-US" sz="2400" dirty="0" smtClean="0">
                <a:solidFill>
                  <a:srgbClr val="C00000"/>
                </a:solidFill>
                <a:latin typeface="微软雅黑" panose="020B0503020204020204" pitchFamily="34" charset="-122"/>
                <a:ea typeface="微软雅黑" panose="020B0503020204020204" pitchFamily="34" charset="-122"/>
              </a:rPr>
              <a:t>代码：</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6831186" y="3348360"/>
            <a:ext cx="1706880" cy="460375"/>
          </a:xfrm>
          <a:prstGeom prst="rect">
            <a:avLst/>
          </a:prstGeom>
          <a:noFill/>
        </p:spPr>
        <p:txBody>
          <a:bodyPr wrap="none" rtlCol="0">
            <a:spAutoFit/>
          </a:bodyPr>
          <a:p>
            <a:r>
              <a:rPr lang="zh-CN" altLang="en-US" sz="2400" dirty="0" smtClean="0">
                <a:solidFill>
                  <a:srgbClr val="C00000"/>
                </a:solidFill>
                <a:latin typeface="微软雅黑" panose="020B0503020204020204" pitchFamily="34" charset="-122"/>
                <a:ea typeface="微软雅黑" panose="020B0503020204020204" pitchFamily="34" charset="-122"/>
              </a:rPr>
              <a:t>页面效果：</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4262" y="3784617"/>
            <a:ext cx="3908392" cy="236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331" y="3856627"/>
            <a:ext cx="2809459" cy="2130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10"/>
          <p:cNvSpPr txBox="1"/>
          <p:nvPr/>
        </p:nvSpPr>
        <p:spPr>
          <a:xfrm>
            <a:off x="9277663" y="5808027"/>
            <a:ext cx="2468245" cy="508000"/>
          </a:xfrm>
          <a:prstGeom prst="rect">
            <a:avLst/>
          </a:prstGeom>
          <a:noFill/>
        </p:spPr>
        <p:txBody>
          <a:bodyPr wrap="none" lIns="108850" tIns="54425" rIns="108850" bIns="54425" rtlCol="0">
            <a:spAutoFit/>
          </a:bodyPr>
          <a:p>
            <a:r>
              <a:rPr lang="en-US" altLang="zh-CN" sz="2600" dirty="0" smtClean="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randombar(horizontal)">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有序列表</a:t>
            </a:r>
            <a:endParaRPr lang="zh-CN" altLang="en-US"/>
          </a:p>
        </p:txBody>
      </p:sp>
      <p:sp>
        <p:nvSpPr>
          <p:cNvPr id="3" name="内容占位符 2"/>
          <p:cNvSpPr>
            <a:spLocks noGrp="1"/>
          </p:cNvSpPr>
          <p:nvPr>
            <p:ph sz="half" idx="1"/>
          </p:nvPr>
        </p:nvSpPr>
        <p:spPr/>
        <p:txBody>
          <a:bodyPr/>
          <a:p>
            <a:r>
              <a:rPr lang="zh-CN" altLang="en-US">
                <a:sym typeface="+mn-ea"/>
              </a:rPr>
              <a:t>有序列表使用 </a:t>
            </a:r>
            <a:r>
              <a:rPr>
                <a:solidFill>
                  <a:srgbClr val="FF0000"/>
                </a:solidFill>
                <a:sym typeface="+mn-ea"/>
              </a:rPr>
              <a:t>&lt;o</a:t>
            </a:r>
            <a:r>
              <a:rPr dirty="0" err="1">
                <a:solidFill>
                  <a:srgbClr val="FF0000"/>
                </a:solidFill>
                <a:sym typeface="+mn-ea"/>
              </a:rPr>
              <a:t>l</a:t>
            </a:r>
            <a:r>
              <a:rPr>
                <a:solidFill>
                  <a:srgbClr val="FF0000"/>
                </a:solidFill>
                <a:sym typeface="+mn-ea"/>
              </a:rPr>
              <a:t>&gt; </a:t>
            </a:r>
            <a:r>
              <a:rPr lang="zh-CN" altLang="en-US">
                <a:sym typeface="+mn-ea"/>
              </a:rPr>
              <a:t>标签，每个列表项使用 </a:t>
            </a:r>
            <a:r>
              <a:rPr>
                <a:solidFill>
                  <a:srgbClr val="FF0000"/>
                </a:solidFill>
                <a:sym typeface="+mn-ea"/>
              </a:rPr>
              <a:t>&lt;li</a:t>
            </a:r>
            <a:r>
              <a:rPr smtClean="0">
                <a:solidFill>
                  <a:srgbClr val="FF0000"/>
                </a:solidFill>
                <a:sym typeface="+mn-ea"/>
              </a:rPr>
              <a:t>&gt;</a:t>
            </a:r>
            <a:r>
              <a:rPr lang="zh-CN" altLang="en-US" smtClean="0">
                <a:sym typeface="+mn-ea"/>
              </a:rPr>
              <a:t>标签。</a:t>
            </a:r>
            <a:endParaRPr lang="zh-CN" altLang="en-US" dirty="0">
              <a:latin typeface="微软雅黑" panose="020B0503020204020204" pitchFamily="34" charset="-122"/>
              <a:ea typeface="微软雅黑" panose="020B0503020204020204" pitchFamily="34" charset="-122"/>
            </a:endParaRPr>
          </a:p>
          <a:p>
            <a:r>
              <a:rPr lang="zh-CN" altLang="en-US" smtClean="0">
                <a:sym typeface="+mn-ea"/>
              </a:rPr>
              <a:t>每个列表项默认使用</a:t>
            </a:r>
            <a:r>
              <a:rPr lang="zh-CN" altLang="en-US" smtClean="0">
                <a:solidFill>
                  <a:srgbClr val="FF0000"/>
                </a:solidFill>
                <a:sym typeface="+mn-ea"/>
              </a:rPr>
              <a:t>数字</a:t>
            </a:r>
            <a:r>
              <a:rPr lang="zh-CN" altLang="en-US" smtClean="0">
                <a:sym typeface="+mn-ea"/>
              </a:rPr>
              <a:t>进行</a:t>
            </a:r>
            <a:r>
              <a:rPr lang="zh-CN" altLang="en-US">
                <a:sym typeface="+mn-ea"/>
              </a:rPr>
              <a:t>标记</a:t>
            </a:r>
            <a:r>
              <a:rPr lang="zh-CN" altLang="en-US" smtClean="0">
                <a:sym typeface="+mn-ea"/>
              </a:rPr>
              <a:t>。</a:t>
            </a:r>
            <a:endParaRPr lang="zh-CN" altLang="en-US" smtClean="0">
              <a:sym typeface="+mn-ea"/>
            </a:endParaRPr>
          </a:p>
          <a:p>
            <a:r>
              <a:rPr lang="zh-CN" altLang="en-US">
                <a:sym typeface="+mn-ea"/>
              </a:rPr>
              <a:t>列表项内部可以使用段落、换行符、图片、链接以及其他列表</a:t>
            </a:r>
            <a:r>
              <a:rPr lang="zh-CN" altLang="en-US" smtClean="0">
                <a:sym typeface="+mn-ea"/>
              </a:rPr>
              <a:t>等。</a:t>
            </a:r>
            <a:endParaRPr lang="zh-CN" altLang="en-US" dirty="0">
              <a:latin typeface="微软雅黑" panose="020B0503020204020204" pitchFamily="34" charset="-122"/>
              <a:ea typeface="微软雅黑" panose="020B0503020204020204" pitchFamily="34" charset="-122"/>
            </a:endParaRPr>
          </a:p>
          <a:p>
            <a:endParaRPr lang="zh-CN" altLang="en-US"/>
          </a:p>
        </p:txBody>
      </p:sp>
      <p:sp>
        <p:nvSpPr>
          <p:cNvPr id="9" name="TextBox 8"/>
          <p:cNvSpPr txBox="1"/>
          <p:nvPr/>
        </p:nvSpPr>
        <p:spPr>
          <a:xfrm>
            <a:off x="2029386" y="3276352"/>
            <a:ext cx="1097280" cy="460375"/>
          </a:xfrm>
          <a:prstGeom prst="rect">
            <a:avLst/>
          </a:prstGeom>
          <a:noFill/>
        </p:spPr>
        <p:txBody>
          <a:bodyPr wrap="none" rtlCol="0">
            <a:spAutoFit/>
          </a:bodyPr>
          <a:p>
            <a:r>
              <a:rPr lang="zh-CN" altLang="en-US" sz="2400" dirty="0" smtClean="0">
                <a:solidFill>
                  <a:srgbClr val="C00000"/>
                </a:solidFill>
                <a:latin typeface="微软雅黑" panose="020B0503020204020204" pitchFamily="34" charset="-122"/>
                <a:ea typeface="微软雅黑" panose="020B0503020204020204" pitchFamily="34" charset="-122"/>
              </a:rPr>
              <a:t>代码：</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6831186" y="3348360"/>
            <a:ext cx="1706880" cy="460375"/>
          </a:xfrm>
          <a:prstGeom prst="rect">
            <a:avLst/>
          </a:prstGeom>
          <a:noFill/>
        </p:spPr>
        <p:txBody>
          <a:bodyPr wrap="none" rtlCol="0">
            <a:spAutoFit/>
          </a:bodyPr>
          <a:p>
            <a:r>
              <a:rPr lang="zh-CN" altLang="en-US" sz="2400" dirty="0" smtClean="0">
                <a:solidFill>
                  <a:srgbClr val="C00000"/>
                </a:solidFill>
                <a:latin typeface="微软雅黑" panose="020B0503020204020204" pitchFamily="34" charset="-122"/>
                <a:ea typeface="微软雅黑" panose="020B0503020204020204" pitchFamily="34" charset="-122"/>
              </a:rPr>
              <a:t>页面效果：</a:t>
            </a:r>
            <a:endParaRPr lang="zh-CN" altLang="en-US" sz="2400" dirty="0">
              <a:solidFill>
                <a:srgbClr val="C00000"/>
              </a:solidFill>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4262" y="3784617"/>
            <a:ext cx="3789893" cy="222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115" y="3856355"/>
            <a:ext cx="2781935" cy="21043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10"/>
          <p:cNvSpPr txBox="1"/>
          <p:nvPr/>
        </p:nvSpPr>
        <p:spPr>
          <a:xfrm>
            <a:off x="9277663" y="5808027"/>
            <a:ext cx="2468245" cy="508000"/>
          </a:xfrm>
          <a:prstGeom prst="rect">
            <a:avLst/>
          </a:prstGeom>
          <a:noFill/>
        </p:spPr>
        <p:txBody>
          <a:bodyPr wrap="none" lIns="108850" tIns="54425" rIns="108850" bIns="54425" rtlCol="0">
            <a:spAutoFit/>
          </a:bodyPr>
          <a:p>
            <a:r>
              <a:rPr lang="en-US" altLang="zh-CN" sz="2600" dirty="0" smtClean="0">
                <a:latin typeface="微软雅黑" panose="020B0503020204020204" pitchFamily="34" charset="-122"/>
                <a:ea typeface="微软雅黑" panose="020B0503020204020204" pitchFamily="34" charset="-122"/>
              </a:rPr>
              <a:t>demo2-7.html</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4" presetClass="entr" presetSubtype="1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randombar(horizont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4" y="3175711"/>
            <a:ext cx="6289269" cy="521970"/>
            <a:chOff x="4199254" y="3645024"/>
            <a:chExt cx="6289269" cy="521970"/>
          </a:xfrm>
        </p:grpSpPr>
        <p:sp>
          <p:nvSpPr>
            <p:cNvPr id="25" name="文本框 20"/>
            <p:cNvSpPr txBox="1"/>
            <p:nvPr/>
          </p:nvSpPr>
          <p:spPr>
            <a:xfrm>
              <a:off x="5043210" y="3645024"/>
              <a:ext cx="5445313"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smtClean="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4" y="3956224"/>
            <a:ext cx="6073210" cy="521970"/>
            <a:chOff x="4199254" y="4653136"/>
            <a:chExt cx="6073210" cy="521970"/>
          </a:xfrm>
        </p:grpSpPr>
        <p:sp>
          <p:nvSpPr>
            <p:cNvPr id="29" name="文本框 21"/>
            <p:cNvSpPr txBox="1"/>
            <p:nvPr/>
          </p:nvSpPr>
          <p:spPr>
            <a:xfrm>
              <a:off x="5043210" y="4653136"/>
              <a:ext cx="5229254"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smtClean="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4" y="1615955"/>
            <a:ext cx="7196970" cy="521970"/>
            <a:chOff x="4199254" y="1898918"/>
            <a:chExt cx="7196970"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zh-CN" altLang="en-US" dirty="0" smtClean="0"/>
                <a:t>HTML语法基础</a:t>
              </a:r>
              <a:endParaRPr lang="zh-CN" altLang="en-US" dirty="0" smtClean="0"/>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FF0000"/>
                  </a:solidFill>
                  <a:latin typeface="微软雅黑" panose="020B0503020204020204" pitchFamily="34" charset="-122"/>
                  <a:ea typeface="微软雅黑" panose="020B0503020204020204" pitchFamily="34" charset="-122"/>
                </a:rPr>
                <a:t>注意事项与编码规范</a:t>
              </a:r>
              <a:endParaRPr lang="zh-CN" altLang="en-US" sz="2800" dirty="0" smtClean="0">
                <a:solidFill>
                  <a:srgbClr val="FF0000"/>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网页浏览过程</a:t>
            </a:r>
            <a:endParaRPr lang="zh-CN" altLang="en-US"/>
          </a:p>
        </p:txBody>
      </p:sp>
      <p:sp>
        <p:nvSpPr>
          <p:cNvPr id="3" name="内容占位符 2"/>
          <p:cNvSpPr>
            <a:spLocks noGrp="1"/>
          </p:cNvSpPr>
          <p:nvPr>
            <p:ph sz="half" idx="1"/>
          </p:nvPr>
        </p:nvSpPr>
        <p:spPr/>
        <p:txBody>
          <a:bodyPr>
            <a:normAutofit lnSpcReduction="10000"/>
          </a:bodyPr>
          <a:p>
            <a:pPr lvl="1"/>
            <a:endParaRPr lang="zh-CN" altLang="en-US">
              <a:sym typeface="+mn-ea"/>
            </a:endParaRPr>
          </a:p>
          <a:p>
            <a:pPr marL="363855" lvl="1" indent="0">
              <a:buFont typeface="Wingdings" panose="05000000000000000000" charset="0"/>
              <a:buNone/>
            </a:pPr>
            <a:endParaRPr lang="zh-CN" altLang="en-US"/>
          </a:p>
        </p:txBody>
      </p:sp>
      <p:pic>
        <p:nvPicPr>
          <p:cNvPr id="5" name="Picture 2" descr="D:\Program Files\Microsoft Office\MEDIA\CAGCAT10\j0285750.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159616" y="2816543"/>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rver"/>
          <p:cNvSpPr>
            <a:spLocks noEditPoints="1" noChangeArrowheads="1"/>
          </p:cNvSpPr>
          <p:nvPr/>
        </p:nvSpPr>
        <p:spPr bwMode="auto">
          <a:xfrm>
            <a:off x="868378" y="2684780"/>
            <a:ext cx="1512416" cy="1452623"/>
          </a:xfrm>
          <a:custGeom>
            <a:avLst/>
            <a:gdLst>
              <a:gd name="T0" fmla="*/ 0 w 21600"/>
              <a:gd name="T1" fmla="*/ 0 h 21600"/>
              <a:gd name="T2" fmla="*/ 904875 w 21600"/>
              <a:gd name="T3" fmla="*/ 0 h 21600"/>
              <a:gd name="T4" fmla="*/ 1809750 w 21600"/>
              <a:gd name="T5" fmla="*/ 0 h 21600"/>
              <a:gd name="T6" fmla="*/ 1809750 w 21600"/>
              <a:gd name="T7" fmla="*/ 904875 h 21600"/>
              <a:gd name="T8" fmla="*/ 1809750 w 21600"/>
              <a:gd name="T9" fmla="*/ 1809750 h 21600"/>
              <a:gd name="T10" fmla="*/ 904875 w 21600"/>
              <a:gd name="T11" fmla="*/ 1809750 h 21600"/>
              <a:gd name="T12" fmla="*/ 0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p>
            <a:endParaRPr lang="zh-CN" altLang="en-US"/>
          </a:p>
        </p:txBody>
      </p:sp>
      <p:cxnSp>
        <p:nvCxnSpPr>
          <p:cNvPr id="7" name="直接箭头连接符 6"/>
          <p:cNvCxnSpPr/>
          <p:nvPr/>
        </p:nvCxnSpPr>
        <p:spPr bwMode="auto">
          <a:xfrm flipH="1">
            <a:off x="2524810" y="3145155"/>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962873" y="2685669"/>
            <a:ext cx="4906639" cy="460375"/>
          </a:xfrm>
          <a:prstGeom prst="rect">
            <a:avLst/>
          </a:prstGeom>
          <a:noFill/>
        </p:spPr>
        <p:txBody>
          <a:bodyPr wrap="square">
            <a:spAutoFit/>
          </a:bodyPr>
          <a:p>
            <a:pPr>
              <a:defRPr/>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请求：把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传送给我</a:t>
            </a:r>
            <a:endParaRPr lang="zh-CN" altLang="en-US" sz="2400" dirty="0">
              <a:latin typeface="微软雅黑" panose="020B0503020204020204" pitchFamily="34" charset="-122"/>
              <a:ea typeface="微软雅黑" panose="020B0503020204020204" pitchFamily="34" charset="-122"/>
            </a:endParaRPr>
          </a:p>
        </p:txBody>
      </p:sp>
      <p:sp>
        <p:nvSpPr>
          <p:cNvPr id="9" name="TextBox 8"/>
          <p:cNvSpPr txBox="1"/>
          <p:nvPr/>
        </p:nvSpPr>
        <p:spPr>
          <a:xfrm>
            <a:off x="2962873" y="3737293"/>
            <a:ext cx="4824536" cy="460375"/>
          </a:xfrm>
          <a:prstGeom prst="rect">
            <a:avLst/>
          </a:prstGeom>
          <a:noFill/>
        </p:spPr>
        <p:txBody>
          <a:bodyPr wrap="square">
            <a:spAutoFit/>
          </a:bodyPr>
          <a:p>
            <a:pPr>
              <a:defRPr/>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响应</a:t>
            </a:r>
            <a:r>
              <a:rPr lang="zh-CN" altLang="en-US" sz="2400" dirty="0" smtClean="0">
                <a:latin typeface="微软雅黑" panose="020B0503020204020204" pitchFamily="34" charset="-122"/>
                <a:ea typeface="微软雅黑" panose="020B0503020204020204" pitchFamily="34" charset="-122"/>
              </a:rPr>
              <a:t>：把</a:t>
            </a:r>
            <a:r>
              <a:rPr lang="en-US" altLang="zh-CN" sz="2400" dirty="0">
                <a:latin typeface="微软雅黑" panose="020B0503020204020204" pitchFamily="34" charset="-122"/>
                <a:ea typeface="微软雅黑" panose="020B0503020204020204" pitchFamily="34" charset="-122"/>
              </a:rPr>
              <a:t>XXX</a:t>
            </a:r>
            <a:r>
              <a:rPr lang="zh-CN" altLang="en-US" sz="2400" b="1" dirty="0">
                <a:solidFill>
                  <a:srgbClr val="FF0000"/>
                </a:solidFill>
                <a:latin typeface="微软雅黑" panose="020B0503020204020204" pitchFamily="34" charset="-122"/>
                <a:ea typeface="微软雅黑" panose="020B0503020204020204" pitchFamily="34" charset="-122"/>
              </a:rPr>
              <a:t>网页文件</a:t>
            </a:r>
            <a:r>
              <a:rPr lang="zh-CN" altLang="en-US" sz="2400" dirty="0">
                <a:latin typeface="微软雅黑" panose="020B0503020204020204" pitchFamily="34" charset="-122"/>
                <a:ea typeface="微软雅黑" panose="020B0503020204020204" pitchFamily="34" charset="-122"/>
              </a:rPr>
              <a:t>传送给你</a:t>
            </a:r>
            <a:endParaRPr lang="zh-CN" altLang="en-US" sz="2400"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bwMode="auto">
          <a:xfrm>
            <a:off x="2524810" y="3730193"/>
            <a:ext cx="6552728"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8904823" y="1458913"/>
            <a:ext cx="2333625" cy="1198880"/>
          </a:xfrm>
          <a:prstGeom prst="rect">
            <a:avLst/>
          </a:prstGeom>
          <a:noFill/>
        </p:spPr>
        <p:txBody>
          <a:bodyPr>
            <a:spAutoFit/>
          </a:bodyPr>
          <a:p>
            <a:pPr>
              <a:defRPr/>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通过输入</a:t>
            </a:r>
            <a:r>
              <a:rPr lang="zh-CN" altLang="en-US" sz="2400" dirty="0" smtClean="0">
                <a:latin typeface="微软雅黑" panose="020B0503020204020204" pitchFamily="34" charset="-122"/>
                <a:ea typeface="微软雅黑" panose="020B0503020204020204" pitchFamily="34" charset="-122"/>
              </a:rPr>
              <a:t>网址（</a:t>
            </a:r>
            <a:r>
              <a:rPr lang="en-US" altLang="zh-CN" sz="2400" dirty="0" smtClean="0">
                <a:latin typeface="微软雅黑" panose="020B0503020204020204" pitchFamily="34" charset="-122"/>
                <a:ea typeface="微软雅黑" panose="020B0503020204020204" pitchFamily="34" charset="-122"/>
              </a:rPr>
              <a:t>URL</a:t>
            </a:r>
            <a:r>
              <a:rPr lang="zh-CN" altLang="en-US" sz="2400" dirty="0" smtClean="0">
                <a:latin typeface="微软雅黑" panose="020B0503020204020204" pitchFamily="34" charset="-122"/>
                <a:ea typeface="微软雅黑" panose="020B0503020204020204" pitchFamily="34" charset="-122"/>
              </a:rPr>
              <a:t>）指定</a:t>
            </a:r>
            <a:r>
              <a:rPr lang="zh-CN" altLang="en-US" sz="2400" dirty="0">
                <a:latin typeface="微软雅黑" panose="020B0503020204020204" pitchFamily="34" charset="-122"/>
                <a:ea typeface="微软雅黑" panose="020B0503020204020204" pitchFamily="34" charset="-122"/>
              </a:rPr>
              <a:t>要访问的</a:t>
            </a:r>
            <a:r>
              <a:rPr lang="zh-CN" altLang="en-US" sz="2400" b="1" dirty="0">
                <a:solidFill>
                  <a:srgbClr val="FF0000"/>
                </a:solidFill>
                <a:latin typeface="微软雅黑" panose="020B0503020204020204" pitchFamily="34" charset="-122"/>
                <a:ea typeface="微软雅黑" panose="020B0503020204020204" pitchFamily="34" charset="-122"/>
              </a:rPr>
              <a:t>网页</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8717498" y="4297680"/>
            <a:ext cx="2549525" cy="1198880"/>
          </a:xfrm>
          <a:prstGeom prst="rect">
            <a:avLst/>
          </a:prstGeom>
          <a:noFill/>
        </p:spPr>
        <p:txBody>
          <a:bodyPr>
            <a:spAutoFit/>
          </a:bodyPr>
          <a:p>
            <a:pPr>
              <a:defRPr/>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浏览器</a:t>
            </a:r>
            <a:r>
              <a:rPr lang="zh-CN" altLang="en-US" sz="2400" dirty="0" smtClean="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解释</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网页</a:t>
            </a:r>
            <a:r>
              <a:rPr lang="zh-CN" altLang="en-US" sz="2400" dirty="0" smtClean="0">
                <a:latin typeface="微软雅黑" panose="020B0503020204020204" pitchFamily="34" charset="-122"/>
                <a:ea typeface="微软雅黑" panose="020B0503020204020204" pitchFamily="34" charset="-122"/>
              </a:rPr>
              <a:t>文件，呈现出</a:t>
            </a:r>
            <a:r>
              <a:rPr lang="zh-CN" altLang="en-US" sz="2400" b="1" dirty="0" smtClean="0">
                <a:solidFill>
                  <a:srgbClr val="FF0000"/>
                </a:solidFill>
                <a:latin typeface="微软雅黑" panose="020B0503020204020204" pitchFamily="34" charset="-122"/>
                <a:ea typeface="微软雅黑" panose="020B0503020204020204" pitchFamily="34" charset="-122"/>
              </a:rPr>
              <a:t>网页</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4" name="云形标注 13"/>
          <p:cNvSpPr/>
          <p:nvPr/>
        </p:nvSpPr>
        <p:spPr>
          <a:xfrm>
            <a:off x="1874057" y="1234311"/>
            <a:ext cx="3171033" cy="919252"/>
          </a:xfrm>
          <a:prstGeom prst="cloudCallout">
            <a:avLst>
              <a:gd name="adj1" fmla="val 53868"/>
              <a:gd name="adj2" fmla="val 104800"/>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dirty="0" smtClean="0">
                <a:latin typeface="微软雅黑" panose="020B0503020204020204" pitchFamily="34" charset="-122"/>
                <a:ea typeface="微软雅黑" panose="020B0503020204020204" pitchFamily="34" charset="-122"/>
              </a:rPr>
              <a:t>XXX.html</a:t>
            </a:r>
            <a:endParaRPr lang="zh-CN" altLang="en-US" sz="2400" dirty="0">
              <a:latin typeface="微软雅黑" panose="020B0503020204020204" pitchFamily="34" charset="-122"/>
              <a:ea typeface="微软雅黑" panose="020B0503020204020204" pitchFamily="34" charset="-122"/>
            </a:endParaRPr>
          </a:p>
        </p:txBody>
      </p:sp>
      <p:pic>
        <p:nvPicPr>
          <p:cNvPr id="15" name="Picture 3" descr="C:\Users\Yan\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60" y="4036625"/>
            <a:ext cx="17208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803960" y="4756297"/>
            <a:ext cx="1607212" cy="460375"/>
          </a:xfrm>
          <a:prstGeom prst="rect">
            <a:avLst/>
          </a:prstGeom>
          <a:noFill/>
        </p:spPr>
        <p:txBody>
          <a:bodyPr wrap="square">
            <a:spAutoFit/>
          </a:bodyPr>
          <a:p>
            <a:pPr>
              <a:defRPr/>
            </a:pP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网页文件</a:t>
            </a:r>
            <a:endParaRPr lang="zh-CN" altLang="en-US" sz="2400" b="1"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1"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4" grpId="0" bldLvl="0" animBg="1"/>
      <p:bldP spid="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注意事项</a:t>
            </a:r>
            <a:endParaRPr lang="zh-CN" altLang="en-US"/>
          </a:p>
        </p:txBody>
      </p:sp>
      <p:sp>
        <p:nvSpPr>
          <p:cNvPr id="3" name="内容占位符 2"/>
          <p:cNvSpPr>
            <a:spLocks noGrp="1"/>
          </p:cNvSpPr>
          <p:nvPr>
            <p:ph sz="half" idx="1"/>
          </p:nvPr>
        </p:nvSpPr>
        <p:spPr/>
        <p:txBody>
          <a:bodyPr/>
          <a:p>
            <a:r>
              <a:rPr lang="zh-CN" altLang="en-US" smtClean="0">
                <a:sym typeface="+mn-ea"/>
              </a:rPr>
              <a:t>文件的扩展名要以 </a:t>
            </a:r>
            <a:r>
              <a:rPr smtClean="0">
                <a:solidFill>
                  <a:srgbClr val="FF0000"/>
                </a:solidFill>
                <a:sym typeface="+mn-ea"/>
              </a:rPr>
              <a:t>.html </a:t>
            </a:r>
            <a:r>
              <a:rPr lang="zh-CN" altLang="en-US" smtClean="0">
                <a:sym typeface="+mn-ea"/>
              </a:rPr>
              <a:t>或者 </a:t>
            </a:r>
            <a:r>
              <a:rPr smtClean="0">
                <a:solidFill>
                  <a:srgbClr val="FF0000"/>
                </a:solidFill>
                <a:sym typeface="+mn-ea"/>
              </a:rPr>
              <a:t>.</a:t>
            </a:r>
            <a:r>
              <a:rPr dirty="0" err="1" smtClean="0">
                <a:solidFill>
                  <a:srgbClr val="FF0000"/>
                </a:solidFill>
                <a:sym typeface="+mn-ea"/>
              </a:rPr>
              <a:t>htm </a:t>
            </a:r>
            <a:r>
              <a:rPr lang="zh-CN" altLang="en-US" smtClean="0">
                <a:sym typeface="+mn-ea"/>
              </a:rPr>
              <a:t>结束。</a:t>
            </a:r>
            <a:endParaRPr lang="zh-CN" altLang="en-US" smtClean="0">
              <a:sym typeface="+mn-ea"/>
            </a:endParaRPr>
          </a:p>
          <a:p>
            <a:r>
              <a:rPr lang="zh-CN" altLang="en-US" smtClean="0">
                <a:sym typeface="+mn-ea"/>
              </a:rPr>
              <a:t>文件名由</a:t>
            </a:r>
            <a:r>
              <a:rPr lang="zh-CN" altLang="en-US" smtClean="0">
                <a:solidFill>
                  <a:srgbClr val="FF0000"/>
                </a:solidFill>
                <a:sym typeface="+mn-ea"/>
              </a:rPr>
              <a:t>英文字母、数字或下划线</a:t>
            </a:r>
            <a:r>
              <a:rPr lang="zh-CN" altLang="en-US" smtClean="0">
                <a:sym typeface="+mn-ea"/>
              </a:rPr>
              <a:t>组成。</a:t>
            </a:r>
            <a:endParaRPr lang="zh-CN" altLang="en-US" dirty="0" smtClean="0"/>
          </a:p>
          <a:p>
            <a:r>
              <a:rPr lang="zh-CN" altLang="en-US" smtClean="0">
                <a:sym typeface="+mn-ea"/>
              </a:rPr>
              <a:t>文件名中不要包含</a:t>
            </a:r>
            <a:r>
              <a:rPr lang="zh-CN" altLang="en-US" smtClean="0">
                <a:solidFill>
                  <a:srgbClr val="FF0000"/>
                </a:solidFill>
                <a:sym typeface="+mn-ea"/>
              </a:rPr>
              <a:t>特殊符号</a:t>
            </a:r>
            <a:r>
              <a:rPr lang="zh-CN" altLang="en-US" smtClean="0">
                <a:sym typeface="+mn-ea"/>
              </a:rPr>
              <a:t>，比如空格、</a:t>
            </a:r>
            <a:r>
              <a:rPr smtClean="0">
                <a:sym typeface="+mn-ea"/>
              </a:rPr>
              <a:t>$ </a:t>
            </a:r>
            <a:r>
              <a:rPr lang="zh-CN" altLang="en-US" smtClean="0">
                <a:sym typeface="+mn-ea"/>
              </a:rPr>
              <a:t>等，</a:t>
            </a:r>
            <a:r>
              <a:rPr lang="zh-CN" altLang="en-US" smtClean="0">
                <a:solidFill>
                  <a:srgbClr val="FF0000"/>
                </a:solidFill>
                <a:sym typeface="+mn-ea"/>
              </a:rPr>
              <a:t>不使用中文。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编码规范</a:t>
            </a:r>
            <a:endParaRPr lang="zh-CN" altLang="en-US"/>
          </a:p>
        </p:txBody>
      </p:sp>
      <p:sp>
        <p:nvSpPr>
          <p:cNvPr id="3" name="内容占位符 2"/>
          <p:cNvSpPr>
            <a:spLocks noGrp="1"/>
          </p:cNvSpPr>
          <p:nvPr>
            <p:ph sz="half" idx="1"/>
          </p:nvPr>
        </p:nvSpPr>
        <p:spPr/>
        <p:txBody>
          <a:bodyPr/>
          <a:p>
            <a:r>
              <a:rPr lang="zh-CN" altLang="en-US"/>
              <a:t>所有的标签</a:t>
            </a:r>
            <a:r>
              <a:rPr lang="zh-CN" altLang="en-US">
                <a:solidFill>
                  <a:srgbClr val="FF0000"/>
                </a:solidFill>
              </a:rPr>
              <a:t>必须关闭</a:t>
            </a:r>
            <a:r>
              <a:rPr lang="zh-CN" altLang="en-US"/>
              <a:t>。</a:t>
            </a:r>
            <a:endParaRPr lang="zh-CN" altLang="en-US"/>
          </a:p>
          <a:p>
            <a:r>
              <a:rPr kumimoji="1" lang="zh-CN" altLang="en-US" smtClean="0">
                <a:sym typeface="+mn-ea"/>
              </a:rPr>
              <a:t>所有标签和其属性的名字都必须使用</a:t>
            </a:r>
            <a:r>
              <a:rPr kumimoji="1" lang="zh-CN" altLang="en-US" smtClean="0">
                <a:solidFill>
                  <a:srgbClr val="FF0000"/>
                </a:solidFill>
                <a:sym typeface="+mn-ea"/>
              </a:rPr>
              <a:t>小写</a:t>
            </a:r>
            <a:r>
              <a:rPr kumimoji="1" lang="zh-CN" altLang="en-US" smtClean="0">
                <a:sym typeface="+mn-ea"/>
              </a:rPr>
              <a:t>。</a:t>
            </a:r>
            <a:endParaRPr kumimoji="1" lang="en-US" altLang="zh-CN" dirty="0" smtClean="0"/>
          </a:p>
          <a:p>
            <a:r>
              <a:rPr kumimoji="1" lang="zh-CN" altLang="en-US" smtClean="0">
                <a:sym typeface="+mn-ea"/>
              </a:rPr>
              <a:t>所有的标签都必须</a:t>
            </a:r>
            <a:r>
              <a:rPr kumimoji="1" lang="zh-CN" altLang="en-US" smtClean="0">
                <a:solidFill>
                  <a:srgbClr val="FF0000"/>
                </a:solidFill>
                <a:sym typeface="+mn-ea"/>
              </a:rPr>
              <a:t>合理嵌套</a:t>
            </a:r>
            <a:r>
              <a:rPr kumimoji="1" lang="zh-CN" altLang="en-US" smtClean="0">
                <a:sym typeface="+mn-ea"/>
              </a:rPr>
              <a:t>。</a:t>
            </a:r>
            <a:endParaRPr kumimoji="1" lang="en-US" altLang="zh-CN" dirty="0" smtClean="0"/>
          </a:p>
          <a:p>
            <a:r>
              <a:rPr kumimoji="1" lang="zh-CN" altLang="en-US">
                <a:sym typeface="+mn-ea"/>
              </a:rPr>
              <a:t>所有的属性</a:t>
            </a:r>
            <a:r>
              <a:rPr kumimoji="1" lang="zh-CN" altLang="en-US">
                <a:solidFill>
                  <a:srgbClr val="FF0000"/>
                </a:solidFill>
                <a:sym typeface="+mn-ea"/>
              </a:rPr>
              <a:t>必须</a:t>
            </a:r>
            <a:r>
              <a:rPr kumimoji="1" lang="zh-CN" altLang="en-US" smtClean="0">
                <a:solidFill>
                  <a:srgbClr val="FF0000"/>
                </a:solidFill>
                <a:sym typeface="+mn-ea"/>
              </a:rPr>
              <a:t>赋值</a:t>
            </a:r>
            <a:r>
              <a:rPr kumimoji="1" lang="zh-CN" altLang="en-US" smtClean="0">
                <a:sym typeface="+mn-ea"/>
              </a:rPr>
              <a:t>，所有的</a:t>
            </a:r>
            <a:r>
              <a:rPr kumimoji="1" lang="zh-CN" altLang="en-US" smtClean="0">
                <a:solidFill>
                  <a:srgbClr val="FF0000"/>
                </a:solidFill>
                <a:sym typeface="+mn-ea"/>
              </a:rPr>
              <a:t>属性值</a:t>
            </a:r>
            <a:r>
              <a:rPr kumimoji="1" lang="zh-CN" altLang="en-US" smtClean="0">
                <a:sym typeface="+mn-ea"/>
              </a:rPr>
              <a:t>必须用</a:t>
            </a:r>
            <a:r>
              <a:rPr kumimoji="1" lang="zh-CN" altLang="en-US" smtClean="0">
                <a:solidFill>
                  <a:srgbClr val="FF0000"/>
                </a:solidFill>
                <a:sym typeface="+mn-ea"/>
              </a:rPr>
              <a:t>引号</a:t>
            </a:r>
            <a:r>
              <a:rPr kumimoji="1" lang="zh-CN" altLang="en-US" smtClean="0">
                <a:sym typeface="+mn-ea"/>
              </a:rPr>
              <a:t>括起来</a:t>
            </a:r>
            <a:r>
              <a:rPr kumimoji="1" lang="zh-CN" altLang="en-US">
                <a:sym typeface="+mn-ea"/>
              </a:rPr>
              <a:t>。</a:t>
            </a:r>
            <a:endParaRPr kumimoji="1" lang="en-US" altLang="zh-CN" dirty="0"/>
          </a:p>
          <a:p>
            <a:endParaRPr lang="zh-CN" altLang="en-US"/>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0967" y="4119933"/>
            <a:ext cx="3853568" cy="429766"/>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535" y="4103475"/>
            <a:ext cx="1944216" cy="459051"/>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乘号 8"/>
          <p:cNvSpPr/>
          <p:nvPr/>
        </p:nvSpPr>
        <p:spPr>
          <a:xfrm>
            <a:off x="7031425" y="4553444"/>
            <a:ext cx="1404925" cy="1827197"/>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乘号 9"/>
          <p:cNvSpPr/>
          <p:nvPr/>
        </p:nvSpPr>
        <p:spPr>
          <a:xfrm>
            <a:off x="3160400" y="4549699"/>
            <a:ext cx="1404925" cy="1827196"/>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subTnLst>
                                    <p:audio>
                                      <p:cMediaNode>
                                        <p:cTn display="0" masterRel="sameClick">
                                          <p:stCondLst>
                                            <p:cond evt="begin" delay="0">
                                              <p:tn val="10"/>
                                            </p:cond>
                                          </p:stCondLst>
                                          <p:endCondLst>
                                            <p:cond evt="onStopAudio" delay="0">
                                              <p:tgtEl>
                                                <p:sldTgt/>
                                              </p:tgtEl>
                                            </p:cond>
                                          </p:endCondLst>
                                        </p:cTn>
                                        <p:tgtEl>
                                          <p:sndTgt r:embed="rId3" name="hammer.wav"/>
                                        </p:tgtEl>
                                      </p:cMediaNode>
                                    </p:audio>
                                  </p:sub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subTnLst>
                                    <p:audio>
                                      <p:cMediaNode>
                                        <p:cTn display="0" masterRel="sameClick">
                                          <p:stCondLst>
                                            <p:cond evt="begin" delay="0">
                                              <p:tn val="22"/>
                                            </p:cond>
                                          </p:stCondLst>
                                          <p:endCondLst>
                                            <p:cond evt="onStopAudio" delay="0">
                                              <p:tgtEl>
                                                <p:sldTgt/>
                                              </p:tgtEl>
                                            </p:cond>
                                          </p:endCondLst>
                                        </p:cTn>
                                        <p:tgtEl>
                                          <p:sndTgt r:embed="rId3"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本节小结</a:t>
            </a:r>
            <a:endParaRPr lang="zh-CN" altLang="en-US"/>
          </a:p>
        </p:txBody>
      </p:sp>
      <p:sp>
        <p:nvSpPr>
          <p:cNvPr id="3" name="内容占位符 2"/>
          <p:cNvSpPr>
            <a:spLocks noGrp="1"/>
          </p:cNvSpPr>
          <p:nvPr>
            <p:ph sz="half" idx="1"/>
          </p:nvPr>
        </p:nvSpPr>
        <p:spPr>
          <a:xfrm>
            <a:off x="638810" y="1085850"/>
            <a:ext cx="11106785" cy="5148580"/>
          </a:xfrm>
        </p:spPr>
        <p:txBody>
          <a:bodyPr>
            <a:normAutofit/>
          </a:bodyPr>
          <a:p>
            <a:r>
              <a:rPr lang="zh-CN" altLang="en-US" smtClean="0">
                <a:sym typeface="+mn-ea"/>
              </a:rPr>
              <a:t>理解网页文件</a:t>
            </a:r>
            <a:r>
              <a:rPr lang="zh-CN" altLang="en-US" smtClean="0">
                <a:solidFill>
                  <a:srgbClr val="FF0000"/>
                </a:solidFill>
                <a:sym typeface="+mn-ea"/>
              </a:rPr>
              <a:t>请求过程</a:t>
            </a:r>
            <a:r>
              <a:rPr lang="zh-CN" altLang="en-US" smtClean="0">
                <a:sym typeface="+mn-ea"/>
              </a:rPr>
              <a:t>和浏览器“</a:t>
            </a:r>
            <a:r>
              <a:rPr lang="zh-CN" altLang="en-US" smtClean="0">
                <a:solidFill>
                  <a:srgbClr val="FF0000"/>
                </a:solidFill>
                <a:sym typeface="+mn-ea"/>
              </a:rPr>
              <a:t>解释</a:t>
            </a:r>
            <a:r>
              <a:rPr lang="zh-CN" altLang="en-US" smtClean="0">
                <a:sym typeface="+mn-ea"/>
              </a:rPr>
              <a:t>”文件</a:t>
            </a:r>
            <a:endParaRPr lang="en-US" altLang="zh-CN" dirty="0" smtClean="0"/>
          </a:p>
          <a:p>
            <a:r>
              <a:rPr smtClean="0">
                <a:sym typeface="+mn-ea"/>
              </a:rPr>
              <a:t>HTML </a:t>
            </a:r>
            <a:r>
              <a:rPr lang="zh-CN" altLang="en-US" smtClean="0">
                <a:sym typeface="+mn-ea"/>
              </a:rPr>
              <a:t>基础语法，三要素“</a:t>
            </a:r>
            <a:r>
              <a:rPr lang="zh-CN" altLang="en-US" smtClean="0">
                <a:solidFill>
                  <a:srgbClr val="FF0000"/>
                </a:solidFill>
                <a:sym typeface="+mn-ea"/>
              </a:rPr>
              <a:t>词汇、语法、语义</a:t>
            </a:r>
            <a:r>
              <a:rPr lang="zh-CN" altLang="en-US" smtClean="0">
                <a:sym typeface="+mn-ea"/>
              </a:rPr>
              <a:t>”</a:t>
            </a:r>
            <a:endParaRPr lang="zh-CN" altLang="en-US" smtClean="0">
              <a:sym typeface="+mn-ea"/>
            </a:endParaRPr>
          </a:p>
          <a:p>
            <a:r>
              <a:rPr lang="zh-CN" altLang="en-US" smtClean="0">
                <a:solidFill>
                  <a:srgbClr val="FF0000"/>
                </a:solidFill>
                <a:sym typeface="+mn-ea"/>
              </a:rPr>
              <a:t>网页文件结构和单双标签</a:t>
            </a:r>
            <a:endParaRPr lang="en-US" altLang="zh-CN" dirty="0" smtClean="0">
              <a:solidFill>
                <a:srgbClr val="FF0000"/>
              </a:solidFill>
            </a:endParaRPr>
          </a:p>
          <a:p>
            <a:r>
              <a:rPr lang="zh-CN" altLang="en-US" smtClean="0">
                <a:sym typeface="+mn-ea"/>
              </a:rPr>
              <a:t>段落标签</a:t>
            </a:r>
            <a:r>
              <a:rPr smtClean="0">
                <a:sym typeface="+mn-ea"/>
              </a:rPr>
              <a:t>&lt;p&gt;</a:t>
            </a:r>
            <a:r>
              <a:rPr lang="zh-CN" altLang="en-US" smtClean="0">
                <a:sym typeface="+mn-ea"/>
              </a:rPr>
              <a:t>和标题标签</a:t>
            </a:r>
            <a:r>
              <a:rPr smtClean="0">
                <a:sym typeface="+mn-ea"/>
              </a:rPr>
              <a:t>&lt;h1&gt;</a:t>
            </a:r>
            <a:endParaRPr lang="en-US" altLang="zh-CN" dirty="0" smtClean="0"/>
          </a:p>
          <a:p>
            <a:r>
              <a:rPr lang="zh-CN" altLang="en-US" smtClean="0">
                <a:sym typeface="+mn-ea"/>
              </a:rPr>
              <a:t>图片标签</a:t>
            </a:r>
            <a:r>
              <a:rPr smtClean="0">
                <a:sym typeface="+mn-ea"/>
              </a:rPr>
              <a:t>&lt;</a:t>
            </a:r>
            <a:r>
              <a:rPr dirty="0" err="1" smtClean="0">
                <a:sym typeface="+mn-ea"/>
              </a:rPr>
              <a:t>img</a:t>
            </a:r>
            <a:r>
              <a:rPr smtClean="0">
                <a:sym typeface="+mn-ea"/>
              </a:rPr>
              <a:t>&gt;</a:t>
            </a:r>
            <a:r>
              <a:rPr lang="zh-CN" altLang="en-US" smtClean="0">
                <a:sym typeface="+mn-ea"/>
              </a:rPr>
              <a:t>，相对路径</a:t>
            </a:r>
            <a:r>
              <a:rPr lang="zh-CN" altLang="en-US">
                <a:sym typeface="+mn-ea"/>
              </a:rPr>
              <a:t>和</a:t>
            </a:r>
            <a:r>
              <a:rPr lang="zh-CN" altLang="en-US" smtClean="0">
                <a:sym typeface="+mn-ea"/>
              </a:rPr>
              <a:t>绝对路径</a:t>
            </a:r>
            <a:endParaRPr lang="en-US" altLang="zh-CN" dirty="0" smtClean="0"/>
          </a:p>
          <a:p>
            <a:r>
              <a:rPr lang="zh-CN" altLang="en-US" smtClean="0">
                <a:sym typeface="+mn-ea"/>
              </a:rPr>
              <a:t>超链接标签</a:t>
            </a:r>
            <a:r>
              <a:rPr smtClean="0">
                <a:sym typeface="+mn-ea"/>
              </a:rPr>
              <a:t>&lt;a&gt;</a:t>
            </a:r>
            <a:r>
              <a:rPr lang="zh-CN" altLang="en-US" smtClean="0">
                <a:sym typeface="+mn-ea"/>
              </a:rPr>
              <a:t>、有序列表</a:t>
            </a:r>
            <a:r>
              <a:rPr smtClean="0">
                <a:sym typeface="+mn-ea"/>
              </a:rPr>
              <a:t>&lt;</a:t>
            </a:r>
            <a:r>
              <a:rPr dirty="0" err="1" smtClean="0">
                <a:sym typeface="+mn-ea"/>
              </a:rPr>
              <a:t>ol</a:t>
            </a:r>
            <a:r>
              <a:rPr smtClean="0">
                <a:sym typeface="+mn-ea"/>
              </a:rPr>
              <a:t>&gt;</a:t>
            </a:r>
            <a:r>
              <a:rPr lang="zh-CN" altLang="en-US" smtClean="0">
                <a:sym typeface="+mn-ea"/>
              </a:rPr>
              <a:t>、无序列表</a:t>
            </a:r>
            <a:r>
              <a:rPr smtClean="0">
                <a:sym typeface="+mn-ea"/>
              </a:rPr>
              <a:t>&lt;</a:t>
            </a:r>
            <a:r>
              <a:rPr dirty="0" err="1" smtClean="0">
                <a:sym typeface="+mn-ea"/>
              </a:rPr>
              <a:t>ul</a:t>
            </a:r>
            <a:r>
              <a:rPr smtClean="0">
                <a:sym typeface="+mn-ea"/>
              </a:rPr>
              <a:t>&gt;</a:t>
            </a:r>
            <a:endParaRPr lang="en-US" altLang="zh-CN" dirty="0" smtClean="0"/>
          </a:p>
          <a:p>
            <a:r>
              <a:rPr lang="zh-CN" altLang="en-US" smtClean="0">
                <a:sym typeface="+mn-ea"/>
              </a:rPr>
              <a:t>注意事项和编码规范</a:t>
            </a:r>
            <a:endParaRPr lang="en-US" altLang="zh-CN" dirty="0" smtClean="0"/>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349"/>
            <a:ext cx="12158986" cy="6856571"/>
          </a:xfrm>
          <a:prstGeom prst="rect">
            <a:avLst/>
          </a:prstGeom>
          <a:solidFill>
            <a:srgbClr val="1B9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弦形 5"/>
          <p:cNvSpPr/>
          <p:nvPr/>
        </p:nvSpPr>
        <p:spPr>
          <a:xfrm rot="13350635">
            <a:off x="1250055" y="-6715551"/>
            <a:ext cx="10288031" cy="12991298"/>
          </a:xfrm>
          <a:prstGeom prst="chord">
            <a:avLst>
              <a:gd name="adj1" fmla="val 4600706"/>
              <a:gd name="adj2" fmla="val 189549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9"/>
          <p:cNvSpPr/>
          <p:nvPr/>
        </p:nvSpPr>
        <p:spPr>
          <a:xfrm rot="19813541" flipH="1">
            <a:off x="4220296" y="1495310"/>
            <a:ext cx="332574" cy="38600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10364850" y="2606212"/>
            <a:ext cx="1291321" cy="1238627"/>
            <a:chOff x="1720243" y="1975504"/>
            <a:chExt cx="1202722" cy="831130"/>
          </a:xfrm>
        </p:grpSpPr>
        <p:sp>
          <p:nvSpPr>
            <p:cNvPr id="12" name="等腰三角形 11"/>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9813541" flipH="1">
            <a:off x="5642808" y="4267777"/>
            <a:ext cx="332574" cy="38600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30407" y="3244254"/>
            <a:ext cx="1764297" cy="1345285"/>
            <a:chOff x="1720243" y="1975504"/>
            <a:chExt cx="1202722" cy="831130"/>
          </a:xfrm>
        </p:grpSpPr>
        <p:sp>
          <p:nvSpPr>
            <p:cNvPr id="18" name="等腰三角形 17"/>
            <p:cNvSpPr/>
            <p:nvPr/>
          </p:nvSpPr>
          <p:spPr>
            <a:xfrm rot="19813541" flipH="1">
              <a:off x="2099842" y="1975504"/>
              <a:ext cx="443524" cy="386081"/>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9813541" flipH="1">
              <a:off x="2099844" y="2420553"/>
              <a:ext cx="443524" cy="386081"/>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813541" flipH="1">
              <a:off x="2479441" y="2198028"/>
              <a:ext cx="443524" cy="38608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813541" flipH="1">
              <a:off x="1720243" y="2198028"/>
              <a:ext cx="443524" cy="386081"/>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等腰三角形 21"/>
          <p:cNvSpPr/>
          <p:nvPr/>
        </p:nvSpPr>
        <p:spPr>
          <a:xfrm rot="18000000" flipH="1">
            <a:off x="4160906" y="521995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539679" flipH="1">
            <a:off x="2334191" y="5563215"/>
            <a:ext cx="332574" cy="3860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20540864" flipH="1">
            <a:off x="2780721" y="6014181"/>
            <a:ext cx="500911" cy="608838"/>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6300000" flipH="1">
            <a:off x="9479703" y="5193462"/>
            <a:ext cx="443432" cy="289501"/>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flipH="1">
            <a:off x="10522932" y="5952599"/>
            <a:ext cx="749779" cy="517417"/>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20540864" flipH="1">
            <a:off x="8769614" y="6281123"/>
            <a:ext cx="332574" cy="3860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8000000" flipH="1">
            <a:off x="3743904" y="6291860"/>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8000000" flipH="1">
            <a:off x="2487628" y="2546541"/>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8000000" flipH="1">
            <a:off x="7665621" y="2835054"/>
            <a:ext cx="443432" cy="28950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21257021" flipH="1">
            <a:off x="1625896" y="5451054"/>
            <a:ext cx="702799" cy="75485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418598" y="1999910"/>
            <a:ext cx="4854535" cy="1969770"/>
          </a:xfrm>
          <a:prstGeom prst="rect">
            <a:avLst/>
          </a:prstGeom>
          <a:noFill/>
        </p:spPr>
        <p:txBody>
          <a:bodyPr wrap="square" lIns="108850" tIns="54425" rIns="108850" bIns="54425" rtlCol="0">
            <a:spAutoFit/>
          </a:bodyPr>
          <a:lstStyle/>
          <a:p>
            <a:pPr algn="ctr"/>
            <a:r>
              <a:rPr lang="zh-CN" altLang="en-US" sz="6400" b="1" dirty="0">
                <a:solidFill>
                  <a:srgbClr val="595E64"/>
                </a:solidFill>
                <a:latin typeface="微软雅黑" panose="020B0503020204020204" pitchFamily="34" charset="-122"/>
                <a:ea typeface="微软雅黑" panose="020B0503020204020204" pitchFamily="34" charset="-122"/>
              </a:rPr>
              <a:t>谢   谢</a:t>
            </a:r>
            <a:endParaRPr lang="en-US" altLang="zh-CN" sz="6400" b="1" dirty="0">
              <a:solidFill>
                <a:srgbClr val="595E64"/>
              </a:solidFill>
              <a:latin typeface="微软雅黑" panose="020B0503020204020204" pitchFamily="34" charset="-122"/>
              <a:ea typeface="微软雅黑" panose="020B0503020204020204" pitchFamily="34" charset="-122"/>
            </a:endParaRPr>
          </a:p>
          <a:p>
            <a:pPr algn="ctr"/>
            <a:r>
              <a:rPr lang="en-US" altLang="zh-CN" sz="5700" b="1" dirty="0">
                <a:solidFill>
                  <a:srgbClr val="595E64"/>
                </a:solidFill>
                <a:latin typeface="微软雅黑" panose="020B0503020204020204" pitchFamily="34" charset="-122"/>
                <a:ea typeface="微软雅黑" panose="020B0503020204020204" pitchFamily="34" charset="-122"/>
              </a:rPr>
              <a:t>Thank </a:t>
            </a:r>
            <a:r>
              <a:rPr lang="en-US" altLang="zh-CN" sz="5700" b="1" dirty="0">
                <a:solidFill>
                  <a:srgbClr val="FF0000"/>
                </a:solidFill>
                <a:latin typeface="微软雅黑" panose="020B0503020204020204" pitchFamily="34" charset="-122"/>
                <a:ea typeface="微软雅黑" panose="020B0503020204020204" pitchFamily="34" charset="-122"/>
              </a:rPr>
              <a:t>You</a:t>
            </a:r>
            <a:endParaRPr lang="zh-CN" altLang="en-US" sz="6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网页文件与网页</a:t>
            </a:r>
            <a:endParaRPr lang="zh-CN" altLang="en-US"/>
          </a:p>
        </p:txBody>
      </p:sp>
      <p:sp>
        <p:nvSpPr>
          <p:cNvPr id="3" name="内容占位符 2"/>
          <p:cNvSpPr>
            <a:spLocks noGrp="1"/>
          </p:cNvSpPr>
          <p:nvPr>
            <p:ph sz="half" idx="1"/>
          </p:nvPr>
        </p:nvSpPr>
        <p:spPr>
          <a:xfrm>
            <a:off x="638810" y="1085850"/>
            <a:ext cx="11106785" cy="4890135"/>
          </a:xfrm>
        </p:spPr>
        <p:txBody>
          <a:bodyPr>
            <a:normAutofit lnSpcReduction="10000"/>
          </a:bodyPr>
          <a:p>
            <a:r>
              <a:rPr lang="zh-CN" altLang="en-US" smtClean="0">
                <a:solidFill>
                  <a:schemeClr val="tx1"/>
                </a:solidFill>
                <a:latin typeface="微软雅黑" panose="020B0503020204020204" pitchFamily="34" charset="-122"/>
                <a:sym typeface="+mn-ea"/>
              </a:rPr>
              <a:t>网页文件</a:t>
            </a:r>
            <a:endParaRPr lang="zh-CN" altLang="en-US" smtClean="0">
              <a:solidFill>
                <a:schemeClr val="tx1"/>
              </a:solidFill>
              <a:latin typeface="微软雅黑" panose="020B0503020204020204" pitchFamily="34" charset="-122"/>
              <a:sym typeface="+mn-ea"/>
            </a:endParaRPr>
          </a:p>
          <a:p>
            <a:endParaRPr lang="zh-CN" altLang="en-US" smtClean="0">
              <a:solidFill>
                <a:schemeClr val="tx1"/>
              </a:solidFill>
              <a:latin typeface="微软雅黑" panose="020B0503020204020204" pitchFamily="34" charset="-122"/>
              <a:sym typeface="+mn-ea"/>
            </a:endParaRPr>
          </a:p>
        </p:txBody>
      </p:sp>
      <p:sp>
        <p:nvSpPr>
          <p:cNvPr id="9219" name="内容占位符 2"/>
          <p:cNvSpPr>
            <a:spLocks noGrp="1"/>
          </p:cNvSpPr>
          <p:nvPr>
            <p:ph idx="4294967295"/>
          </p:nvPr>
        </p:nvSpPr>
        <p:spPr bwMode="auto">
          <a:xfrm>
            <a:off x="695325" y="1876425"/>
            <a:ext cx="6422390" cy="4171950"/>
          </a:xfrm>
          <a:noFill/>
          <a:ln w="12700">
            <a:solidFill>
              <a:srgbClr val="FF6F0D"/>
            </a:solidFill>
            <a:miter lim="800000"/>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25000" lnSpcReduction="20000"/>
          </a:bodyPr>
          <a:lstStyle/>
          <a:p>
            <a:pPr marL="0" indent="0" fontAlgn="auto">
              <a:lnSpc>
                <a:spcPct val="130000"/>
              </a:lnSpc>
              <a:spcBef>
                <a:spcPts val="2200"/>
              </a:spcBef>
              <a:spcAft>
                <a:spcPts val="0"/>
              </a:spcAft>
              <a:buNone/>
            </a:pPr>
            <a:r>
              <a:rPr lang="en-US" altLang="zh-CN" sz="10400" dirty="0">
                <a:latin typeface="+mn-lt"/>
                <a:ea typeface="+mn-ea"/>
              </a:rPr>
              <a:t>&lt;!DOCTYPE html&gt;</a:t>
            </a:r>
            <a:endParaRPr lang="en-US" altLang="zh-CN" sz="10400" dirty="0">
              <a:latin typeface="+mn-lt"/>
              <a:ea typeface="+mn-ea"/>
            </a:endParaRPr>
          </a:p>
          <a:p>
            <a:pPr marL="0" indent="0">
              <a:lnSpc>
                <a:spcPct val="90000"/>
              </a:lnSpc>
              <a:spcBef>
                <a:spcPts val="1000"/>
              </a:spcBef>
              <a:spcAft>
                <a:spcPts val="0"/>
              </a:spcAft>
              <a:buNone/>
            </a:pPr>
            <a:r>
              <a:rPr lang="en-US" altLang="zh-CN" sz="10400" dirty="0" smtClean="0">
                <a:latin typeface="+mn-lt"/>
                <a:ea typeface="+mn-ea"/>
              </a:rPr>
              <a:t>&lt;</a:t>
            </a:r>
            <a:r>
              <a:rPr lang="en-US" altLang="zh-CN" sz="10400" dirty="0">
                <a:latin typeface="+mn-lt"/>
                <a:ea typeface="+mn-ea"/>
              </a:rPr>
              <a:t>html&gt;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&lt;head</a:t>
            </a:r>
            <a:r>
              <a:rPr lang="en-US" altLang="zh-CN" sz="10400" dirty="0" smtClean="0">
                <a:latin typeface="+mn-lt"/>
                <a:ea typeface="+mn-ea"/>
              </a:rPr>
              <a:t>&gt;</a:t>
            </a:r>
            <a:endParaRPr lang="en-US" altLang="zh-CN" sz="10400" dirty="0" smtClean="0">
              <a:latin typeface="+mn-lt"/>
              <a:ea typeface="+mn-ea"/>
            </a:endParaRPr>
          </a:p>
          <a:p>
            <a:pPr marL="0" indent="0">
              <a:lnSpc>
                <a:spcPct val="90000"/>
              </a:lnSpc>
              <a:spcBef>
                <a:spcPts val="1000"/>
              </a:spcBef>
              <a:spcAft>
                <a:spcPts val="0"/>
              </a:spcAft>
              <a:buNone/>
            </a:pPr>
            <a:r>
              <a:rPr lang="en-US" altLang="zh-CN" sz="10400" dirty="0">
                <a:latin typeface="+mn-lt"/>
                <a:ea typeface="+mn-ea"/>
              </a:rPr>
              <a:t> </a:t>
            </a:r>
            <a:r>
              <a:rPr lang="en-US" altLang="zh-CN" sz="10400" dirty="0" smtClean="0">
                <a:latin typeface="+mn-lt"/>
                <a:ea typeface="+mn-ea"/>
              </a:rPr>
              <a:t>           </a:t>
            </a:r>
            <a:r>
              <a:rPr lang="en-US" altLang="zh-CN" sz="10400" dirty="0" smtClean="0"/>
              <a:t>&lt;</a:t>
            </a:r>
            <a:r>
              <a:rPr lang="en-US" altLang="zh-CN" sz="10400" dirty="0"/>
              <a:t>meta charset="utf-8"/&gt;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&lt;title&gt;</a:t>
            </a:r>
            <a:r>
              <a:rPr lang="zh-CN" altLang="en-US" sz="10400" dirty="0">
                <a:latin typeface="+mn-lt"/>
                <a:ea typeface="+mn-ea"/>
              </a:rPr>
              <a:t>网页文件</a:t>
            </a:r>
            <a:r>
              <a:rPr lang="en-US" altLang="zh-CN" sz="10400" dirty="0">
                <a:latin typeface="+mn-lt"/>
                <a:ea typeface="+mn-ea"/>
              </a:rPr>
              <a:t>&lt;/title</a:t>
            </a:r>
            <a:r>
              <a:rPr lang="en-US" altLang="zh-CN" sz="10400" dirty="0" smtClean="0">
                <a:latin typeface="+mn-lt"/>
                <a:ea typeface="+mn-ea"/>
              </a:rPr>
              <a:t>&gt;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&lt;/head&gt;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&lt;body&gt;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a:t>
            </a:r>
            <a:r>
              <a:rPr lang="en-US" altLang="zh-CN" sz="10400" dirty="0" smtClean="0">
                <a:latin typeface="+mn-lt"/>
                <a:ea typeface="+mn-ea"/>
              </a:rPr>
              <a:t>	&lt;</a:t>
            </a:r>
            <a:r>
              <a:rPr lang="en-US" altLang="zh-CN" sz="10400" dirty="0">
                <a:latin typeface="+mn-lt"/>
                <a:ea typeface="+mn-ea"/>
              </a:rPr>
              <a:t>h1&gt;</a:t>
            </a:r>
            <a:r>
              <a:rPr lang="zh-CN" altLang="en-US" sz="10400" dirty="0">
                <a:latin typeface="+mn-lt"/>
                <a:ea typeface="+mn-ea"/>
              </a:rPr>
              <a:t>这是第一个网页</a:t>
            </a:r>
            <a:r>
              <a:rPr lang="en-US" altLang="zh-CN" sz="10400" dirty="0">
                <a:latin typeface="+mn-lt"/>
                <a:ea typeface="+mn-ea"/>
              </a:rPr>
              <a:t>&lt;/h1&gt;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    &lt;/body&gt;</a:t>
            </a:r>
            <a:endParaRPr lang="en-US" altLang="zh-CN" sz="10400" dirty="0">
              <a:latin typeface="+mn-lt"/>
              <a:ea typeface="+mn-ea"/>
            </a:endParaRPr>
          </a:p>
          <a:p>
            <a:pPr marL="0" indent="0">
              <a:lnSpc>
                <a:spcPct val="90000"/>
              </a:lnSpc>
              <a:spcBef>
                <a:spcPts val="1000"/>
              </a:spcBef>
              <a:spcAft>
                <a:spcPts val="0"/>
              </a:spcAft>
              <a:buNone/>
            </a:pPr>
            <a:r>
              <a:rPr lang="en-US" altLang="zh-CN" sz="10400" dirty="0">
                <a:latin typeface="+mn-lt"/>
                <a:ea typeface="+mn-ea"/>
              </a:rPr>
              <a:t>&lt;/html&gt;</a:t>
            </a:r>
            <a:endParaRPr lang="en-US" altLang="zh-CN" sz="10400" dirty="0">
              <a:latin typeface="+mn-lt"/>
              <a:ea typeface="+mn-ea"/>
            </a:endParaRPr>
          </a:p>
          <a:p>
            <a:pPr marL="0" indent="0">
              <a:buFontTx/>
              <a:buNone/>
            </a:pPr>
            <a:endParaRPr lang="zh-CN" altLang="en-US" dirty="0" smtClean="0"/>
          </a:p>
        </p:txBody>
      </p:sp>
      <p:sp>
        <p:nvSpPr>
          <p:cNvPr id="9222" name="TextBox 5"/>
          <p:cNvSpPr txBox="1">
            <a:spLocks noChangeArrowheads="1"/>
          </p:cNvSpPr>
          <p:nvPr/>
        </p:nvSpPr>
        <p:spPr bwMode="auto">
          <a:xfrm>
            <a:off x="7396738" y="2311401"/>
            <a:ext cx="433546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通过浏览器看到的“网页”</a:t>
            </a:r>
            <a:endParaRPr lang="zh-CN" altLang="en-US" sz="28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6232" y="3254286"/>
            <a:ext cx="4299671" cy="2765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网页文件</a:t>
            </a:r>
            <a:endParaRPr lang="zh-CN" altLang="en-US"/>
          </a:p>
        </p:txBody>
      </p:sp>
      <p:sp>
        <p:nvSpPr>
          <p:cNvPr id="3" name="内容占位符 2"/>
          <p:cNvSpPr>
            <a:spLocks noGrp="1"/>
          </p:cNvSpPr>
          <p:nvPr>
            <p:ph sz="half" idx="1"/>
          </p:nvPr>
        </p:nvSpPr>
        <p:spPr>
          <a:xfrm>
            <a:off x="638810" y="1085850"/>
            <a:ext cx="11106785" cy="4890135"/>
          </a:xfrm>
        </p:spPr>
        <p:txBody>
          <a:bodyPr>
            <a:normAutofit lnSpcReduction="10000"/>
          </a:bodyPr>
          <a:p>
            <a:r>
              <a:rPr lang="zh-CN" altLang="en-US">
                <a:sym typeface="+mn-ea"/>
              </a:rPr>
              <a:t>浏览器中看到的网页实质为：</a:t>
            </a:r>
            <a:r>
              <a:rPr lang="zh-CN" altLang="en-US">
                <a:solidFill>
                  <a:srgbClr val="FF0000"/>
                </a:solidFill>
                <a:sym typeface="+mn-ea"/>
              </a:rPr>
              <a:t>网页文件</a:t>
            </a:r>
            <a:endParaRPr lang="zh-CN" altLang="en-US">
              <a:solidFill>
                <a:srgbClr val="FF0000"/>
              </a:solidFill>
              <a:sym typeface="+mn-ea"/>
            </a:endParaRPr>
          </a:p>
          <a:p>
            <a:r>
              <a:rPr lang="zh-CN" altLang="en-US">
                <a:solidFill>
                  <a:schemeClr val="tx1"/>
                </a:solidFill>
                <a:sym typeface="+mn-ea"/>
              </a:rPr>
              <a:t>网页文件</a:t>
            </a:r>
            <a:endParaRPr lang="en-US" altLang="zh-CN" dirty="0" smtClean="0"/>
          </a:p>
          <a:p>
            <a:pPr lvl="1"/>
            <a:r>
              <a:rPr lang="zh-CN" altLang="en-US">
                <a:solidFill>
                  <a:srgbClr val="C00000"/>
                </a:solidFill>
                <a:sym typeface="+mn-ea"/>
              </a:rPr>
              <a:t>文本文件</a:t>
            </a:r>
            <a:endParaRPr lang="zh-CN" altLang="en-US">
              <a:solidFill>
                <a:srgbClr val="C00000"/>
              </a:solidFill>
              <a:sym typeface="+mn-ea"/>
            </a:endParaRPr>
          </a:p>
          <a:p>
            <a:pPr lvl="1"/>
            <a:r>
              <a:rPr lang="zh-CN" altLang="en-US">
                <a:sym typeface="+mn-ea"/>
              </a:rPr>
              <a:t>扩展名为 </a:t>
            </a:r>
            <a:r>
              <a:rPr lang="zh-CN" altLang="en-US">
                <a:solidFill>
                  <a:srgbClr val="C00000"/>
                </a:solidFill>
                <a:sym typeface="+mn-ea"/>
              </a:rPr>
              <a:t>.html </a:t>
            </a:r>
            <a:r>
              <a:rPr lang="zh-CN" altLang="en-US">
                <a:sym typeface="+mn-ea"/>
              </a:rPr>
              <a:t>或 </a:t>
            </a:r>
            <a:r>
              <a:rPr lang="zh-CN" altLang="en-US">
                <a:solidFill>
                  <a:srgbClr val="C00000"/>
                </a:solidFill>
                <a:sym typeface="+mn-ea"/>
              </a:rPr>
              <a:t>.htm</a:t>
            </a:r>
            <a:endParaRPr lang="zh-CN" altLang="en-US">
              <a:solidFill>
                <a:srgbClr val="C00000"/>
              </a:solidFill>
              <a:sym typeface="+mn-ea"/>
            </a:endParaRPr>
          </a:p>
          <a:p>
            <a:pPr lvl="1"/>
            <a:r>
              <a:rPr lang="zh-CN" altLang="en-US">
                <a:sym typeface="+mn-ea"/>
              </a:rPr>
              <a:t>文件内容为 </a:t>
            </a:r>
            <a:r>
              <a:rPr lang="zh-CN" altLang="en-US">
                <a:solidFill>
                  <a:srgbClr val="C00000"/>
                </a:solidFill>
                <a:sym typeface="+mn-ea"/>
              </a:rPr>
              <a:t>HTML 代码</a:t>
            </a:r>
            <a:r>
              <a:rPr lang="zh-CN" altLang="en-US">
                <a:sym typeface="+mn-ea"/>
              </a:rPr>
              <a:t>和</a:t>
            </a:r>
            <a:r>
              <a:rPr lang="zh-CN" altLang="en-US">
                <a:solidFill>
                  <a:srgbClr val="C00000"/>
                </a:solidFill>
                <a:sym typeface="+mn-ea"/>
              </a:rPr>
              <a:t>文本内容</a:t>
            </a:r>
            <a:endParaRPr lang="zh-CN" altLang="en-US">
              <a:solidFill>
                <a:srgbClr val="C00000"/>
              </a:solidFill>
              <a:sym typeface="+mn-ea"/>
            </a:endParaRPr>
          </a:p>
          <a:p>
            <a:pPr lvl="1">
              <a:lnSpc>
                <a:spcPct val="140000"/>
              </a:lnSpc>
            </a:pPr>
            <a:endParaRPr lang="zh-CN" altLang="en-US" smtClean="0">
              <a:solidFill>
                <a:schemeClr val="tx1"/>
              </a:solidFill>
              <a:latin typeface="微软雅黑" panose="020B0503020204020204" pitchFamily="34" charset="-122"/>
              <a:sym typeface="+mn-ea"/>
            </a:endParaRPr>
          </a:p>
          <a:p>
            <a:endParaRPr lang="zh-CN" altLang="en-US" smtClean="0">
              <a:solidFill>
                <a:schemeClr val="tx1"/>
              </a:solidFill>
              <a:latin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1" y="-27162"/>
            <a:ext cx="2708249" cy="6914070"/>
            <a:chOff x="2288" y="45"/>
            <a:chExt cx="4266" cy="10800"/>
          </a:xfrm>
        </p:grpSpPr>
        <p:sp>
          <p:nvSpPr>
            <p:cNvPr id="3" name="矩形 2"/>
            <p:cNvSpPr/>
            <p:nvPr/>
          </p:nvSpPr>
          <p:spPr>
            <a:xfrm>
              <a:off x="2288" y="45"/>
              <a:ext cx="4266" cy="10800"/>
            </a:xfrm>
            <a:prstGeom prst="rect">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57" y="2413"/>
              <a:ext cx="1332" cy="4758"/>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本节内容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1893293" y="2792745"/>
            <a:ext cx="465294" cy="469990"/>
            <a:chOff x="2099842" y="1975504"/>
            <a:chExt cx="823123" cy="831130"/>
          </a:xfrm>
          <a:solidFill>
            <a:schemeClr val="bg1"/>
          </a:solidFill>
        </p:grpSpPr>
        <p:sp>
          <p:nvSpPr>
            <p:cNvPr id="15" name="等腰三角形 14"/>
            <p:cNvSpPr/>
            <p:nvPr/>
          </p:nvSpPr>
          <p:spPr>
            <a:xfrm rot="19813541" flipH="1">
              <a:off x="2099842" y="1975504"/>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等腰三角形 15"/>
            <p:cNvSpPr/>
            <p:nvPr/>
          </p:nvSpPr>
          <p:spPr>
            <a:xfrm rot="19813541" flipH="1">
              <a:off x="2099844" y="2420553"/>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等腰三角形 25"/>
            <p:cNvSpPr/>
            <p:nvPr/>
          </p:nvSpPr>
          <p:spPr>
            <a:xfrm rot="19813541" flipH="1">
              <a:off x="2479441" y="2198028"/>
              <a:ext cx="443524" cy="38608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a:off x="4199254" y="836712"/>
            <a:ext cx="4722563" cy="521970"/>
            <a:chOff x="4199254" y="1085850"/>
            <a:chExt cx="4722563" cy="521970"/>
          </a:xfrm>
        </p:grpSpPr>
        <p:sp>
          <p:nvSpPr>
            <p:cNvPr id="19" name="等腰三角形 18"/>
            <p:cNvSpPr/>
            <p:nvPr/>
          </p:nvSpPr>
          <p:spPr>
            <a:xfrm rot="5400000" flipH="1">
              <a:off x="4179258" y="1107751"/>
              <a:ext cx="519430" cy="479439"/>
            </a:xfrm>
            <a:prstGeom prst="triangle">
              <a:avLst/>
            </a:prstGeom>
            <a:solidFill>
              <a:srgbClr val="1B9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8"/>
            <p:cNvSpPr txBox="1"/>
            <p:nvPr/>
          </p:nvSpPr>
          <p:spPr>
            <a:xfrm>
              <a:off x="5043210" y="1085850"/>
              <a:ext cx="387860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理解网页文件</a:t>
              </a:r>
              <a:endParaRPr lang="zh-CN" altLang="en-US" sz="2800" dirty="0">
                <a:solidFill>
                  <a:srgbClr val="FF00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199254" y="2395198"/>
            <a:ext cx="7369353" cy="521970"/>
            <a:chOff x="4199254" y="2780928"/>
            <a:chExt cx="7369353" cy="521970"/>
          </a:xfrm>
        </p:grpSpPr>
        <p:sp>
          <p:nvSpPr>
            <p:cNvPr id="22" name="文本框 19"/>
            <p:cNvSpPr txBox="1"/>
            <p:nvPr/>
          </p:nvSpPr>
          <p:spPr>
            <a:xfrm>
              <a:off x="5043210" y="2780928"/>
              <a:ext cx="6525397" cy="52197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sym typeface="+mn-ea"/>
                </a:rPr>
                <a:t>标题</a:t>
              </a:r>
              <a:r>
                <a:rPr lang="zh-CN" altLang="en-US" sz="2800" dirty="0" smtClean="0">
                  <a:solidFill>
                    <a:srgbClr val="595E64"/>
                  </a:solidFill>
                  <a:latin typeface="微软雅黑" panose="020B0503020204020204" pitchFamily="34" charset="-122"/>
                  <a:ea typeface="微软雅黑" panose="020B0503020204020204" pitchFamily="34" charset="-122"/>
                </a:rPr>
                <a:t>标签和</a:t>
              </a:r>
              <a:r>
                <a:rPr lang="zh-CN" altLang="en-US" sz="2800" dirty="0" smtClean="0">
                  <a:solidFill>
                    <a:srgbClr val="595E64"/>
                  </a:solidFill>
                  <a:latin typeface="微软雅黑" panose="020B0503020204020204" pitchFamily="34" charset="-122"/>
                  <a:ea typeface="微软雅黑" panose="020B0503020204020204" pitchFamily="34" charset="-122"/>
                  <a:sym typeface="+mn-ea"/>
                </a:rPr>
                <a:t>段落</a:t>
              </a:r>
              <a:r>
                <a:rPr lang="zh-CN" altLang="en-US" sz="2800" dirty="0" smtClean="0">
                  <a:solidFill>
                    <a:srgbClr val="595E64"/>
                  </a:solidFill>
                  <a:latin typeface="微软雅黑" panose="020B0503020204020204" pitchFamily="34" charset="-122"/>
                  <a:ea typeface="微软雅黑" panose="020B0503020204020204" pitchFamily="34" charset="-122"/>
                </a:rPr>
                <a:t>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3" name="等腰三角形 22"/>
            <p:cNvSpPr/>
            <p:nvPr/>
          </p:nvSpPr>
          <p:spPr>
            <a:xfrm rot="5400000" flipH="1">
              <a:off x="4179258" y="2802829"/>
              <a:ext cx="519430" cy="479439"/>
            </a:xfrm>
            <a:prstGeom prst="triangle">
              <a:avLst/>
            </a:prstGeom>
            <a:solidFill>
              <a:srgbClr val="93B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199253" y="3175711"/>
            <a:ext cx="6289270" cy="523240"/>
            <a:chOff x="4199253" y="3645024"/>
            <a:chExt cx="6289270" cy="523240"/>
          </a:xfrm>
        </p:grpSpPr>
        <p:sp>
          <p:nvSpPr>
            <p:cNvPr id="25" name="文本框 20"/>
            <p:cNvSpPr txBox="1"/>
            <p:nvPr/>
          </p:nvSpPr>
          <p:spPr>
            <a:xfrm>
              <a:off x="5043210" y="3645024"/>
              <a:ext cx="5445313"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图片标签、相对路径和绝对路径</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27" name="等腰三角形 26"/>
            <p:cNvSpPr/>
            <p:nvPr/>
          </p:nvSpPr>
          <p:spPr>
            <a:xfrm rot="5400000" flipH="1">
              <a:off x="4179258" y="3666925"/>
              <a:ext cx="519430" cy="479439"/>
            </a:xfrm>
            <a:prstGeom prst="triangle">
              <a:avLst/>
            </a:prstGeom>
            <a:solidFill>
              <a:srgbClr val="55C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199253" y="3956224"/>
            <a:ext cx="6073211" cy="523220"/>
            <a:chOff x="4199253" y="4653136"/>
            <a:chExt cx="6073211" cy="523220"/>
          </a:xfrm>
        </p:grpSpPr>
        <p:sp>
          <p:nvSpPr>
            <p:cNvPr id="29" name="文本框 21"/>
            <p:cNvSpPr txBox="1"/>
            <p:nvPr/>
          </p:nvSpPr>
          <p:spPr>
            <a:xfrm>
              <a:off x="5043210" y="4653136"/>
              <a:ext cx="5229254" cy="52322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超链接标签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0" name="等腰三角形 29"/>
            <p:cNvSpPr/>
            <p:nvPr/>
          </p:nvSpPr>
          <p:spPr>
            <a:xfrm rot="5400000" flipH="1">
              <a:off x="4179258" y="4675037"/>
              <a:ext cx="519430" cy="479439"/>
            </a:xfrm>
            <a:prstGeom prst="triangle">
              <a:avLst/>
            </a:prstGeom>
            <a:solidFill>
              <a:srgbClr val="FDC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199253" y="1615955"/>
            <a:ext cx="7196971" cy="521970"/>
            <a:chOff x="4199253" y="1898918"/>
            <a:chExt cx="7196971" cy="521970"/>
          </a:xfrm>
        </p:grpSpPr>
        <p:sp>
          <p:nvSpPr>
            <p:cNvPr id="33" name="等腰三角形 32"/>
            <p:cNvSpPr/>
            <p:nvPr/>
          </p:nvSpPr>
          <p:spPr>
            <a:xfrm rot="5400000" flipH="1">
              <a:off x="4179258" y="1918914"/>
              <a:ext cx="519430" cy="479439"/>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43210" y="1898918"/>
              <a:ext cx="6353014" cy="521970"/>
            </a:xfrm>
            <a:prstGeom prst="rect">
              <a:avLst/>
            </a:prstGeom>
            <a:noFill/>
          </p:spPr>
          <p:txBody>
            <a:bodyPr wrap="square" rtlCol="0">
              <a:spAutoFit/>
            </a:bodyPr>
            <a:lstStyle>
              <a:defPPr>
                <a:defRPr lang="zh-CN"/>
              </a:defPPr>
              <a:lvl1pPr>
                <a:defRPr sz="2800">
                  <a:solidFill>
                    <a:srgbClr val="595E64"/>
                  </a:solidFill>
                  <a:latin typeface="微软雅黑" panose="020B0503020204020204" pitchFamily="34" charset="-122"/>
                  <a:ea typeface="微软雅黑" panose="020B0503020204020204" pitchFamily="34" charset="-122"/>
                </a:defRPr>
              </a:lvl1pPr>
            </a:lstStyle>
            <a:p>
              <a:r>
                <a:rPr lang="en-US" altLang="zh-CN" dirty="0" smtClean="0">
                  <a:solidFill>
                    <a:srgbClr val="FF0000"/>
                  </a:solidFill>
                </a:rPr>
                <a:t>HTML</a:t>
              </a:r>
              <a:r>
                <a:rPr lang="zh-CN" altLang="en-US" dirty="0" smtClean="0">
                  <a:solidFill>
                    <a:srgbClr val="FF0000"/>
                  </a:solidFill>
                </a:rPr>
                <a:t>语法基础</a:t>
              </a:r>
              <a:endParaRPr lang="zh-CN" altLang="en-US" dirty="0" smtClean="0">
                <a:solidFill>
                  <a:srgbClr val="FF0000"/>
                </a:solidFill>
              </a:endParaRPr>
            </a:p>
          </p:txBody>
        </p:sp>
      </p:grpSp>
      <p:grpSp>
        <p:nvGrpSpPr>
          <p:cNvPr id="37" name="组合 36"/>
          <p:cNvGrpSpPr/>
          <p:nvPr/>
        </p:nvGrpSpPr>
        <p:grpSpPr>
          <a:xfrm>
            <a:off x="4223792" y="5517232"/>
            <a:ext cx="4752528" cy="523240"/>
            <a:chOff x="4223792" y="5517232"/>
            <a:chExt cx="4752528" cy="523240"/>
          </a:xfrm>
        </p:grpSpPr>
        <p:sp>
          <p:nvSpPr>
            <p:cNvPr id="35" name="文本框 21"/>
            <p:cNvSpPr txBox="1"/>
            <p:nvPr/>
          </p:nvSpPr>
          <p:spPr>
            <a:xfrm>
              <a:off x="5097713" y="5517232"/>
              <a:ext cx="3878607" cy="523240"/>
            </a:xfrm>
            <a:prstGeom prst="rect">
              <a:avLst/>
            </a:prstGeom>
            <a:noFill/>
          </p:spPr>
          <p:txBody>
            <a:bodyPr wrap="square" rtlCol="0">
              <a:spAutoFit/>
            </a:bodyPr>
            <a:lstStyle/>
            <a:p>
              <a:r>
                <a:rPr lang="zh-CN" altLang="en-US" sz="2800" dirty="0" smtClean="0">
                  <a:solidFill>
                    <a:srgbClr val="595E64"/>
                  </a:solidFill>
                  <a:latin typeface="微软雅黑" panose="020B0503020204020204" pitchFamily="34" charset="-122"/>
                  <a:ea typeface="微软雅黑" panose="020B0503020204020204" pitchFamily="34" charset="-122"/>
                </a:rPr>
                <a:t>注意事项与编码规范</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6" name="等腰三角形 35"/>
            <p:cNvSpPr/>
            <p:nvPr/>
          </p:nvSpPr>
          <p:spPr>
            <a:xfrm rot="5400000" flipH="1">
              <a:off x="4203797" y="5539133"/>
              <a:ext cx="519430" cy="479439"/>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grpSp>
        <p:nvGrpSpPr>
          <p:cNvPr id="32" name="组合 31"/>
          <p:cNvGrpSpPr/>
          <p:nvPr/>
        </p:nvGrpSpPr>
        <p:grpSpPr>
          <a:xfrm>
            <a:off x="4223793" y="4736717"/>
            <a:ext cx="6264730" cy="521970"/>
            <a:chOff x="4199254" y="4653136"/>
            <a:chExt cx="6264730" cy="521970"/>
          </a:xfrm>
        </p:grpSpPr>
        <p:sp>
          <p:nvSpPr>
            <p:cNvPr id="38" name="文本框 21"/>
            <p:cNvSpPr txBox="1"/>
            <p:nvPr/>
          </p:nvSpPr>
          <p:spPr>
            <a:xfrm>
              <a:off x="5043210" y="4653136"/>
              <a:ext cx="5420774" cy="521970"/>
            </a:xfrm>
            <a:prstGeom prst="rect">
              <a:avLst/>
            </a:prstGeom>
            <a:noFill/>
          </p:spPr>
          <p:txBody>
            <a:bodyPr wrap="square" rtlCol="0">
              <a:spAutoFit/>
            </a:bodyPr>
            <a:lstStyle/>
            <a:p>
              <a:r>
                <a:rPr lang="zh-CN" altLang="en-US" sz="2800" dirty="0">
                  <a:solidFill>
                    <a:srgbClr val="595E64"/>
                  </a:solidFill>
                  <a:latin typeface="微软雅黑" panose="020B0503020204020204" pitchFamily="34" charset="-122"/>
                  <a:ea typeface="微软雅黑" panose="020B0503020204020204" pitchFamily="34" charset="-122"/>
                </a:rPr>
                <a:t>无序列表标签和有序列表标签</a:t>
              </a:r>
              <a:endParaRPr lang="zh-CN" altLang="en-US" sz="2800" dirty="0">
                <a:solidFill>
                  <a:srgbClr val="595E64"/>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5400000" flipH="1">
              <a:off x="4179258" y="4675037"/>
              <a:ext cx="519430" cy="479439"/>
            </a:xfrm>
            <a:prstGeom prst="triangl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HTML</a:t>
            </a:r>
            <a:r>
              <a:rPr lang="zh-CN" altLang="en-US"/>
              <a:t>简介</a:t>
            </a:r>
            <a:endParaRPr lang="zh-CN" altLang="en-US"/>
          </a:p>
        </p:txBody>
      </p:sp>
      <p:sp>
        <p:nvSpPr>
          <p:cNvPr id="3" name="内容占位符 2"/>
          <p:cNvSpPr>
            <a:spLocks noGrp="1"/>
          </p:cNvSpPr>
          <p:nvPr>
            <p:ph sz="half" idx="1"/>
          </p:nvPr>
        </p:nvSpPr>
        <p:spPr/>
        <p:txBody>
          <a:bodyPr>
            <a:normAutofit/>
          </a:bodyPr>
          <a:p>
            <a:endParaRPr lang="zh-CN" altLang="en-US" dirty="0"/>
          </a:p>
          <a:p>
            <a:endParaRPr lang="zh-CN" altLang="en-US" dirty="0"/>
          </a:p>
          <a:p>
            <a:endParaRPr lang="zh-CN" altLang="en-US" dirty="0"/>
          </a:p>
          <a:p>
            <a:r>
              <a:rPr smtClean="0">
                <a:sym typeface="+mn-ea"/>
              </a:rPr>
              <a:t>HTML</a:t>
            </a:r>
            <a:r>
              <a:rPr lang="zh-CN" altLang="en-US" smtClean="0">
                <a:sym typeface="+mn-ea"/>
              </a:rPr>
              <a:t>：</a:t>
            </a:r>
            <a:r>
              <a:rPr smtClean="0">
                <a:solidFill>
                  <a:srgbClr val="FF0000"/>
                </a:solidFill>
                <a:sym typeface="+mn-ea"/>
              </a:rPr>
              <a:t>H</a:t>
            </a:r>
            <a:r>
              <a:rPr smtClean="0">
                <a:sym typeface="+mn-ea"/>
              </a:rPr>
              <a:t>yper </a:t>
            </a:r>
            <a:r>
              <a:rPr smtClean="0">
                <a:solidFill>
                  <a:srgbClr val="FF0000"/>
                </a:solidFill>
                <a:sym typeface="+mn-ea"/>
              </a:rPr>
              <a:t>T</a:t>
            </a:r>
            <a:r>
              <a:rPr smtClean="0">
                <a:sym typeface="+mn-ea"/>
              </a:rPr>
              <a:t>ext </a:t>
            </a:r>
            <a:r>
              <a:rPr smtClean="0">
                <a:solidFill>
                  <a:srgbClr val="FF0000"/>
                </a:solidFill>
                <a:sym typeface="+mn-ea"/>
              </a:rPr>
              <a:t>M</a:t>
            </a:r>
            <a:r>
              <a:rPr smtClean="0">
                <a:sym typeface="+mn-ea"/>
              </a:rPr>
              <a:t>arkup </a:t>
            </a:r>
            <a:r>
              <a:rPr smtClean="0">
                <a:solidFill>
                  <a:srgbClr val="FF0000"/>
                </a:solidFill>
                <a:sym typeface="+mn-ea"/>
              </a:rPr>
              <a:t>L</a:t>
            </a:r>
            <a:r>
              <a:rPr smtClean="0">
                <a:sym typeface="+mn-ea"/>
              </a:rPr>
              <a:t>anguage</a:t>
            </a:r>
            <a:endParaRPr smtClean="0">
              <a:sym typeface="+mn-ea"/>
            </a:endParaRPr>
          </a:p>
          <a:p>
            <a:pPr lvl="1"/>
            <a:r>
              <a:rPr lang="zh-CN" altLang="en-US">
                <a:sym typeface="+mn-ea"/>
              </a:rPr>
              <a:t>超文本标记语言</a:t>
            </a:r>
            <a:endParaRPr lang="zh-CN" altLang="en-US" smtClean="0">
              <a:sym typeface="+mn-ea"/>
            </a:endParaRPr>
          </a:p>
          <a:p>
            <a:pPr lvl="1"/>
            <a:r>
              <a:rPr dirty="0"/>
              <a:t>HTML </a:t>
            </a:r>
            <a:r>
              <a:rPr lang="zh-CN" altLang="en-US" dirty="0"/>
              <a:t>不是一种编程语言，而是一种</a:t>
            </a:r>
            <a:r>
              <a:rPr lang="zh-CN" altLang="en-US" dirty="0">
                <a:solidFill>
                  <a:srgbClr val="C00000"/>
                </a:solidFill>
              </a:rPr>
              <a:t>标记语言</a:t>
            </a:r>
            <a:endParaRPr lang="zh-CN" altLang="en-US" dirty="0">
              <a:solidFill>
                <a:srgbClr val="C00000"/>
              </a:solidFill>
            </a:endParaRPr>
          </a:p>
          <a:p>
            <a:pPr lvl="1"/>
            <a:r>
              <a:rPr lang="zh-CN" altLang="en-US" dirty="0"/>
              <a:t>标记语言是一套</a:t>
            </a:r>
            <a:r>
              <a:rPr lang="zh-CN" altLang="en-US" dirty="0">
                <a:solidFill>
                  <a:srgbClr val="C00000"/>
                </a:solidFill>
              </a:rPr>
              <a:t>标记标签</a:t>
            </a:r>
            <a:r>
              <a:rPr lang="zh-CN" altLang="en-US" dirty="0"/>
              <a:t>，</a:t>
            </a:r>
            <a:r>
              <a:rPr dirty="0"/>
              <a:t>HTML </a:t>
            </a:r>
            <a:r>
              <a:rPr lang="zh-CN" altLang="en-US" dirty="0"/>
              <a:t>使用标记标签来描述网页</a:t>
            </a:r>
            <a:endParaRPr lang="zh-CN" altLang="en-US" dirty="0"/>
          </a:p>
          <a:p>
            <a:pPr lvl="1"/>
            <a:endParaRPr lang="zh-CN" altLang="en-US">
              <a:sym typeface="+mn-ea"/>
            </a:endParaRPr>
          </a:p>
          <a:p>
            <a:pPr marL="363855" lvl="1" indent="0">
              <a:buFont typeface="Wingdings" panose="05000000000000000000" charset="0"/>
              <a:buNone/>
            </a:pPr>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218928" y="2040025"/>
            <a:ext cx="9953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242" y="2004126"/>
            <a:ext cx="1269692" cy="11715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395" y="1670389"/>
            <a:ext cx="5838534" cy="13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59136" y="1052736"/>
            <a:ext cx="1481051" cy="583565"/>
          </a:xfrm>
          <a:prstGeom prst="rect">
            <a:avLst/>
          </a:prstGeom>
          <a:noFill/>
        </p:spPr>
        <p:txBody>
          <a:bodyPr wrap="square" rtlCol="0">
            <a:spAutoFit/>
          </a:bodyPr>
          <a:p>
            <a:r>
              <a:rPr lang="en-US" altLang="zh-CN" sz="3200" b="1" dirty="0" smtClean="0"/>
              <a:t>HTML</a:t>
            </a:r>
            <a:endParaRPr lang="zh-CN" altLang="en-US" sz="3200" b="1" dirty="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par>
                                <p:cTn id="8" presetID="22" presetClass="entr" presetSubtype="8" fill="hold" grpId="0" nodeType="withEffect">
                                  <p:stCondLst>
                                    <p:cond delay="0"/>
                                  </p:stCondLst>
                                  <p:iterate type="lt">
                                    <p:tmPct val="10000"/>
                                  </p:iterate>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a:t>
            </a:r>
            <a:r>
              <a:rPr lang="en-US" altLang="zh-CN"/>
              <a:t>HTML</a:t>
            </a:r>
            <a:r>
              <a:rPr lang="zh-CN" altLang="en-US"/>
              <a:t>标签</a:t>
            </a:r>
            <a:endParaRPr lang="zh-CN" altLang="en-US"/>
          </a:p>
        </p:txBody>
      </p:sp>
      <p:sp>
        <p:nvSpPr>
          <p:cNvPr id="3" name="内容占位符 2"/>
          <p:cNvSpPr>
            <a:spLocks noGrp="1"/>
          </p:cNvSpPr>
          <p:nvPr>
            <p:ph sz="half" idx="1"/>
          </p:nvPr>
        </p:nvSpPr>
        <p:spPr>
          <a:xfrm>
            <a:off x="638895" y="1086137"/>
            <a:ext cx="11106646" cy="4875092"/>
          </a:xfrm>
        </p:spPr>
        <p:txBody>
          <a:bodyPr>
            <a:normAutofit lnSpcReduction="10000"/>
          </a:bodyPr>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endParaRPr>
              <a:solidFill>
                <a:srgbClr val="FF0000"/>
              </a:solidFill>
            </a:endParaRPr>
          </a:p>
          <a:p>
            <a:r>
              <a:rPr>
                <a:solidFill>
                  <a:schemeClr val="tx1"/>
                </a:solidFill>
              </a:rPr>
              <a:t>HTML </a:t>
            </a:r>
            <a:r>
              <a:rPr lang="zh-CN" altLang="en-US"/>
              <a:t>标记标签通常被称为 </a:t>
            </a:r>
            <a:r>
              <a:rPr>
                <a:solidFill>
                  <a:srgbClr val="FF0000"/>
                </a:solidFill>
              </a:rPr>
              <a:t>HTML 标签</a:t>
            </a:r>
            <a:r>
              <a:rPr lang="zh-CN" altLang="en-US"/>
              <a:t>，它是由</a:t>
            </a:r>
            <a:r>
              <a:rPr>
                <a:solidFill>
                  <a:srgbClr val="FF0000"/>
                </a:solidFill>
              </a:rPr>
              <a:t>尖括号包围的关键词</a:t>
            </a:r>
            <a:r>
              <a:rPr lang="zh-CN" altLang="en-US"/>
              <a:t>，如</a:t>
            </a:r>
            <a:r>
              <a:t>&lt;html&gt;</a:t>
            </a:r>
          </a:p>
        </p:txBody>
      </p:sp>
      <p:graphicFrame>
        <p:nvGraphicFramePr>
          <p:cNvPr id="5" name="内容占位符 4"/>
          <p:cNvGraphicFramePr/>
          <p:nvPr/>
        </p:nvGraphicFramePr>
        <p:xfrm>
          <a:off x="1815163" y="1231900"/>
          <a:ext cx="8754110" cy="3627120"/>
        </p:xfrm>
        <a:graphic>
          <a:graphicData uri="http://schemas.openxmlformats.org/drawingml/2006/table">
            <a:tbl>
              <a:tblPr firstRow="1" bandRow="1">
                <a:tableStyleId>{D7AC3CCA-C797-4891-BE02-D94E43425B78}</a:tableStyleId>
              </a:tblPr>
              <a:tblGrid>
                <a:gridCol w="2091690"/>
                <a:gridCol w="2199005"/>
                <a:gridCol w="2085340"/>
                <a:gridCol w="2378075"/>
              </a:tblGrid>
              <a:tr h="518160">
                <a:tc>
                  <a:txBody>
                    <a:bodyPr/>
                    <a:p>
                      <a:pPr algn="l"/>
                      <a:r>
                        <a:rPr lang="en-US" altLang="zh-CN" sz="2800" dirty="0" smtClean="0"/>
                        <a:t>&lt;html&gt;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&lt;head&gt;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&lt;body&gt;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&lt;title&gt;</a:t>
                      </a:r>
                      <a:endParaRPr lang="zh-CN" altLang="en-US" sz="2800" b="1" dirty="0">
                        <a:latin typeface="Courier New" panose="02070309020205020404" pitchFamily="49" charset="0"/>
                        <a:cs typeface="Courier New" panose="02070309020205020404" pitchFamily="49" charset="0"/>
                      </a:endParaRPr>
                    </a:p>
                  </a:txBody>
                  <a:tcPr marL="90325" marR="90325"/>
                </a:tc>
              </a:tr>
              <a:tr h="518160">
                <a:tc>
                  <a:txBody>
                    <a:bodyPr/>
                    <a:p>
                      <a:pPr algn="l"/>
                      <a:r>
                        <a:rPr lang="en-US" altLang="zh-CN" sz="2800" dirty="0" smtClean="0"/>
                        <a:t>&lt;</a:t>
                      </a:r>
                      <a:r>
                        <a:rPr lang="en-US" altLang="zh-CN" sz="2800" dirty="0" err="1" smtClean="0"/>
                        <a:t>br</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&lt;h1&gt;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&lt;p&gt;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a:t>
                      </a:r>
                      <a:r>
                        <a:rPr lang="en-US" altLang="zh-CN" sz="2800" dirty="0" err="1" smtClean="0"/>
                        <a:t>img</a:t>
                      </a:r>
                      <a:r>
                        <a:rPr lang="en-US" altLang="zh-CN" sz="2800" dirty="0" smtClean="0"/>
                        <a:t>&gt;</a:t>
                      </a:r>
                      <a:endParaRPr lang="zh-CN" altLang="en-US" sz="2800" b="1" dirty="0" smtClean="0">
                        <a:latin typeface="Courier New" panose="02070309020205020404" pitchFamily="49" charset="0"/>
                        <a:cs typeface="Courier New" panose="02070309020205020404" pitchFamily="49" charset="0"/>
                      </a:endParaRPr>
                    </a:p>
                  </a:txBody>
                  <a:tcPr marL="90325" marR="90325"/>
                </a:tc>
              </a:tr>
              <a:tr h="51816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&lt;a&gt;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a:t>
                      </a:r>
                      <a:r>
                        <a:rPr lang="en-US" altLang="zh-CN" sz="2800" dirty="0" err="1" smtClean="0"/>
                        <a:t>ul</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a:t>
                      </a:r>
                      <a:r>
                        <a:rPr lang="en-US" altLang="zh-CN" sz="2800" dirty="0" err="1" smtClean="0"/>
                        <a:t>ol</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&lt;li&gt;</a:t>
                      </a:r>
                      <a:endParaRPr lang="en-US" altLang="zh-CN" sz="2800" b="1" dirty="0" smtClean="0">
                        <a:latin typeface="Courier New" panose="02070309020205020404" pitchFamily="49" charset="0"/>
                        <a:cs typeface="Courier New" panose="02070309020205020404" pitchFamily="49" charset="0"/>
                      </a:endParaRPr>
                    </a:p>
                  </a:txBody>
                  <a:tcPr marL="90325" marR="90325"/>
                </a:tc>
              </a:tr>
              <a:tr h="51816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&lt;table&gt;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a:t>
                      </a:r>
                      <a:r>
                        <a:rPr lang="en-US" altLang="zh-CN" sz="2800" dirty="0" err="1" smtClean="0"/>
                        <a:t>tr</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a:t>
                      </a:r>
                      <a:r>
                        <a:rPr lang="en-US" altLang="zh-CN" sz="2800" dirty="0" err="1" smtClean="0"/>
                        <a:t>th</a:t>
                      </a:r>
                      <a:r>
                        <a:rPr lang="en-US" altLang="zh-CN" sz="2800" dirty="0" smtClean="0"/>
                        <a: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&lt;td&gt;</a:t>
                      </a:r>
                      <a:endParaRPr lang="en-US" altLang="zh-CN" sz="2800" b="1" dirty="0" smtClean="0">
                        <a:latin typeface="Courier New" panose="02070309020205020404" pitchFamily="49" charset="0"/>
                        <a:cs typeface="Courier New" panose="02070309020205020404" pitchFamily="49" charset="0"/>
                      </a:endParaRPr>
                    </a:p>
                  </a:txBody>
                  <a:tcPr marL="90325" marR="90325"/>
                </a:tc>
              </a:tr>
              <a:tr h="51816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&lt;form&gt;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&lt;input&gt;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&lt;select&gt;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&lt;option&gt;</a:t>
                      </a:r>
                      <a:endParaRPr lang="en-US" altLang="zh-CN" sz="2800" b="1" dirty="0" smtClean="0">
                        <a:latin typeface="Courier New" panose="02070309020205020404" pitchFamily="49" charset="0"/>
                        <a:cs typeface="Courier New" panose="02070309020205020404" pitchFamily="49" charset="0"/>
                      </a:endParaRPr>
                    </a:p>
                  </a:txBody>
                  <a:tcPr marL="90325" marR="90325"/>
                </a:tc>
              </a:tr>
              <a:tr h="51816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2800" dirty="0" smtClean="0"/>
                        <a:t>&lt;</a:t>
                      </a:r>
                      <a:r>
                        <a:rPr lang="en-US" altLang="zh-CN" sz="2800" dirty="0" err="1" smtClean="0"/>
                        <a:t>textarea</a:t>
                      </a:r>
                      <a:r>
                        <a:rPr lang="en-US" altLang="zh-CN" sz="2800" dirty="0" smtClean="0"/>
                        <a:t>&gt;</a:t>
                      </a:r>
                      <a:endParaRPr lang="zh-CN" altLang="en-US" sz="2800" b="1" dirty="0" smtClean="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&lt;span&gt;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t>&lt;div&gt;</a:t>
                      </a:r>
                      <a:endParaRPr lang="zh-CN" altLang="en-US" sz="2800" b="1" dirty="0">
                        <a:latin typeface="Courier New" panose="02070309020205020404" pitchFamily="49" charset="0"/>
                        <a:cs typeface="Courier New" panose="02070309020205020404" pitchFamily="49" charset="0"/>
                      </a:endParaRPr>
                    </a:p>
                  </a:txBody>
                  <a:tcPr marL="90325" marR="90325"/>
                </a:tc>
                <a:tc>
                  <a:txBody>
                    <a:bodyPr/>
                    <a:p>
                      <a:pPr algn="l"/>
                      <a:r>
                        <a:rPr lang="en-US" altLang="zh-CN" sz="2800" dirty="0" smtClean="0">
                          <a:sym typeface="+mn-ea"/>
                        </a:rPr>
                        <a:t>…….</a:t>
                      </a:r>
                      <a:endParaRPr lang="en-US" altLang="zh-CN" sz="2800" b="1" dirty="0" smtClean="0">
                        <a:latin typeface="Courier New" panose="02070309020205020404" pitchFamily="49" charset="0"/>
                        <a:cs typeface="Courier New" panose="02070309020205020404" pitchFamily="49" charset="0"/>
                      </a:endParaRPr>
                    </a:p>
                  </a:txBody>
                  <a:tcPr marL="90325" marR="90325"/>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4690</Words>
  <Application>WPS 演示</Application>
  <PresentationFormat>自定义</PresentationFormat>
  <Paragraphs>726</Paragraphs>
  <Slides>43</Slides>
  <Notes>7</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vt:lpstr>
      <vt:lpstr>宋体</vt:lpstr>
      <vt:lpstr>Wingdings</vt:lpstr>
      <vt:lpstr>微软雅黑</vt:lpstr>
      <vt:lpstr>Wingdings</vt:lpstr>
      <vt:lpstr>Courier New</vt:lpstr>
      <vt:lpstr>Calibri</vt:lpstr>
      <vt:lpstr>Arial Unicode MS</vt:lpstr>
      <vt:lpstr>Calibri Light</vt:lpstr>
      <vt:lpstr>Arial Unicode MS</vt:lpstr>
      <vt:lpstr>Office 主题</vt:lpstr>
      <vt:lpstr>PowerPoint 演示文稿</vt:lpstr>
      <vt:lpstr>PowerPoint 演示文稿</vt:lpstr>
      <vt:lpstr>PowerPoint 演示文稿</vt:lpstr>
      <vt:lpstr>网页浏览过程</vt:lpstr>
      <vt:lpstr>网页文件与网页</vt:lpstr>
      <vt:lpstr>网页文件</vt:lpstr>
      <vt:lpstr>PowerPoint 演示文稿</vt:lpstr>
      <vt:lpstr>HTML简介</vt:lpstr>
      <vt:lpstr>常用HTML标签</vt:lpstr>
      <vt:lpstr>HTML标签三要素</vt:lpstr>
      <vt:lpstr>HTML基本结构</vt:lpstr>
      <vt:lpstr>HTML基本结构</vt:lpstr>
      <vt:lpstr>标签分类</vt:lpstr>
      <vt:lpstr>思考</vt:lpstr>
      <vt:lpstr>HTML元素</vt:lpstr>
      <vt:lpstr>标签书写规范</vt:lpstr>
      <vt:lpstr>标签属性</vt:lpstr>
      <vt:lpstr>PowerPoint 演示文稿</vt:lpstr>
      <vt:lpstr>网页元素</vt:lpstr>
      <vt:lpstr>网页元素</vt:lpstr>
      <vt:lpstr>网页元素</vt:lpstr>
      <vt:lpstr>标题和段落</vt:lpstr>
      <vt:lpstr>标题标签</vt:lpstr>
      <vt:lpstr>段落标签</vt:lpstr>
      <vt:lpstr>PowerPoint 演示文稿</vt:lpstr>
      <vt:lpstr>图片</vt:lpstr>
      <vt:lpstr>图片标签</vt:lpstr>
      <vt:lpstr>图片路径</vt:lpstr>
      <vt:lpstr>图片路径</vt:lpstr>
      <vt:lpstr>注意事项</vt:lpstr>
      <vt:lpstr>PowerPoint 演示文稿</vt:lpstr>
      <vt:lpstr>超链接</vt:lpstr>
      <vt:lpstr>超链接</vt:lpstr>
      <vt:lpstr>超链接</vt:lpstr>
      <vt:lpstr>PowerPoint 演示文稿</vt:lpstr>
      <vt:lpstr>列表</vt:lpstr>
      <vt:lpstr>无序列表</vt:lpstr>
      <vt:lpstr>有序列表</vt:lpstr>
      <vt:lpstr>PowerPoint 演示文稿</vt:lpstr>
      <vt:lpstr>注意事项</vt:lpstr>
      <vt:lpstr>编码规范</vt:lpstr>
      <vt:lpstr>本节小结</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上官蔚蓝</dc:creator>
  <cp:lastModifiedBy>Administrator</cp:lastModifiedBy>
  <cp:revision>686</cp:revision>
  <dcterms:created xsi:type="dcterms:W3CDTF">2014-10-16T08:35:00Z</dcterms:created>
  <dcterms:modified xsi:type="dcterms:W3CDTF">2018-02-28T03:30:19Z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