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360" r:id="rId3"/>
    <p:sldId id="448" r:id="rId4"/>
    <p:sldId id="449" r:id="rId5"/>
    <p:sldId id="507" r:id="rId6"/>
    <p:sldId id="508" r:id="rId7"/>
    <p:sldId id="510" r:id="rId8"/>
    <p:sldId id="511" r:id="rId9"/>
    <p:sldId id="675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20" r:id="rId18"/>
    <p:sldId id="519" r:id="rId19"/>
    <p:sldId id="525" r:id="rId20"/>
    <p:sldId id="676" r:id="rId21"/>
    <p:sldId id="523" r:id="rId22"/>
    <p:sldId id="524" r:id="rId23"/>
    <p:sldId id="526" r:id="rId24"/>
    <p:sldId id="527" r:id="rId25"/>
    <p:sldId id="528" r:id="rId26"/>
    <p:sldId id="529" r:id="rId27"/>
    <p:sldId id="530" r:id="rId28"/>
    <p:sldId id="569" r:id="rId29"/>
    <p:sldId id="570" r:id="rId30"/>
    <p:sldId id="571" r:id="rId32"/>
    <p:sldId id="572" r:id="rId33"/>
    <p:sldId id="573" r:id="rId34"/>
    <p:sldId id="574" r:id="rId35"/>
    <p:sldId id="577" r:id="rId36"/>
    <p:sldId id="582" r:id="rId37"/>
    <p:sldId id="579" r:id="rId38"/>
    <p:sldId id="624" r:id="rId39"/>
    <p:sldId id="580" r:id="rId40"/>
    <p:sldId id="581" r:id="rId41"/>
    <p:sldId id="625" r:id="rId42"/>
    <p:sldId id="626" r:id="rId43"/>
    <p:sldId id="628" r:id="rId44"/>
    <p:sldId id="629" r:id="rId45"/>
    <p:sldId id="630" r:id="rId46"/>
    <p:sldId id="631" r:id="rId47"/>
    <p:sldId id="578" r:id="rId48"/>
    <p:sldId id="575" r:id="rId49"/>
    <p:sldId id="576" r:id="rId50"/>
    <p:sldId id="670" r:id="rId51"/>
    <p:sldId id="671" r:id="rId52"/>
    <p:sldId id="672" r:id="rId53"/>
    <p:sldId id="673" r:id="rId54"/>
    <p:sldId id="359" r:id="rId55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  <a:srgbClr val="00B0F0"/>
    <a:srgbClr val="FDCD5F"/>
    <a:srgbClr val="55C1E7"/>
    <a:srgbClr val="93B784"/>
    <a:srgbClr val="1B90A2"/>
    <a:srgbClr val="A6A6A6"/>
    <a:srgbClr val="595E64"/>
    <a:srgbClr val="4FC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94238" autoAdjust="0"/>
  </p:normalViewPr>
  <p:slideViewPr>
    <p:cSldViewPr snapToGrid="0" showGuides="1">
      <p:cViewPr>
        <p:scale>
          <a:sx n="66" d="100"/>
          <a:sy n="66" d="100"/>
        </p:scale>
        <p:origin x="-990" y="-120"/>
      </p:cViewPr>
      <p:guideLst>
        <p:guide orient="horz" pos="92"/>
        <p:guide pos="-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可对超链接设置的样式很多，单独进行说明是因为可对超链接的四种不同状态设置不同样式。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-5882" y="6315176"/>
            <a:ext cx="12190413" cy="544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1614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1614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668" y="134576"/>
            <a:ext cx="465339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432" y="72394"/>
            <a:ext cx="10515266" cy="6255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41307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4732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3816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defRPr>
            </a:lvl1pPr>
            <a:lvl2pPr marL="853440" indent="-38163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6660" indent="-237490" eaLnBrk="1" fontAlgn="auto" latinLnBrk="0" hangingPunct="1">
              <a:lnSpc>
                <a:spcPct val="150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32585" indent="0">
              <a:lnSpc>
                <a:spcPct val="150000"/>
              </a:lnSpc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08153" y="-6701584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3362259" y="2502728"/>
            <a:ext cx="5026248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24"/>
          <p:cNvSpPr txBox="1"/>
          <p:nvPr/>
        </p:nvSpPr>
        <p:spPr>
          <a:xfrm>
            <a:off x="1980406" y="3725706"/>
            <a:ext cx="7824549" cy="69215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pPr algn="ctr"/>
            <a:r>
              <a:rPr lang="zh-CN" altLang="en-US" sz="3800" dirty="0" err="1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 </a:t>
            </a:r>
            <a:r>
              <a:rPr lang="en-US" sz="3800" dirty="0" err="1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CSS基本样式修饰</a:t>
            </a:r>
            <a:endParaRPr lang="en-US" sz="3800" dirty="0" err="1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字体粗细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713730"/>
          </a:xfrm>
        </p:spPr>
        <p:txBody>
          <a:bodyPr/>
          <a:p>
            <a:r>
              <a:t>font-weight</a:t>
            </a:r>
            <a:endParaRPr lang="en-US" sz="2400"/>
          </a:p>
          <a:p>
            <a:pPr lvl="1"/>
            <a:r>
              <a:rPr lang="zh-CN" altLang="en-US" sz="2400">
                <a:solidFill>
                  <a:srgbClr val="C00000"/>
                </a:solidFill>
              </a:rPr>
              <a:t>关键字</a:t>
            </a:r>
            <a:r>
              <a:rPr lang="zh-CN" altLang="en-US" sz="2400"/>
              <a:t>设置字体粗细</a:t>
            </a:r>
            <a:endParaRPr lang="zh-CN" altLang="en-US" sz="2400"/>
          </a:p>
          <a:p>
            <a:pPr lvl="2"/>
            <a:r>
              <a:rPr altLang="zh-CN" dirty="0" err="1">
                <a:sym typeface="+mn-ea"/>
              </a:rPr>
              <a:t>font-weight : bolder</a:t>
            </a:r>
            <a:r>
              <a:rPr lang="zh-CN" altLang="en-US" dirty="0" err="1">
                <a:sym typeface="+mn-ea"/>
              </a:rPr>
              <a:t>；</a:t>
            </a:r>
            <a:endParaRPr lang="zh-CN" altLang="en-US" dirty="0" err="1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属性值：</a:t>
            </a:r>
            <a:r>
              <a:rPr altLang="zh-CN" dirty="0">
                <a:sym typeface="+mn-ea"/>
              </a:rPr>
              <a:t>lighter</a:t>
            </a:r>
            <a:r>
              <a:rPr lang="zh-CN" altLang="en-US" dirty="0">
                <a:sym typeface="+mn-ea"/>
              </a:rPr>
              <a:t>、</a:t>
            </a:r>
            <a:r>
              <a:rPr altLang="zh-CN" dirty="0">
                <a:sym typeface="+mn-ea"/>
              </a:rPr>
              <a:t>normal</a:t>
            </a:r>
            <a:r>
              <a:rPr lang="zh-CN" altLang="en-US" dirty="0">
                <a:sym typeface="+mn-ea"/>
              </a:rPr>
              <a:t>、</a:t>
            </a:r>
            <a:r>
              <a:rPr altLang="zh-CN" dirty="0">
                <a:sym typeface="+mn-ea"/>
              </a:rPr>
              <a:t>bold</a:t>
            </a:r>
            <a:r>
              <a:rPr lang="zh-CN" altLang="en-US" dirty="0">
                <a:sym typeface="+mn-ea"/>
              </a:rPr>
              <a:t>、</a:t>
            </a:r>
            <a:r>
              <a:rPr altLang="zh-CN" dirty="0">
                <a:sym typeface="+mn-ea"/>
              </a:rPr>
              <a:t>bolder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数字</a:t>
            </a:r>
            <a:r>
              <a:rPr lang="zh-CN" altLang="en-US"/>
              <a:t>设置字体粗细</a:t>
            </a:r>
            <a:endParaRPr lang="zh-CN" altLang="en-US"/>
          </a:p>
          <a:p>
            <a:pPr lvl="2"/>
            <a:r>
              <a:rPr lang="en-US" dirty="0">
                <a:sym typeface="+mn-ea"/>
              </a:rPr>
              <a:t>f</a:t>
            </a:r>
            <a:r>
              <a:rPr altLang="zh-CN" dirty="0">
                <a:sym typeface="+mn-ea"/>
              </a:rPr>
              <a:t>ont-weight :  900;</a:t>
            </a:r>
            <a:endParaRPr altLang="zh-CN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属性值取值范围为 </a:t>
            </a:r>
            <a:r>
              <a:rPr altLang="zh-CN" dirty="0">
                <a:sym typeface="+mn-ea"/>
              </a:rPr>
              <a:t>100~900</a:t>
            </a:r>
            <a:endParaRPr altLang="zh-CN" dirty="0">
              <a:sym typeface="+mn-ea"/>
            </a:endParaRPr>
          </a:p>
          <a:p>
            <a:r>
              <a:rPr lang="zh-CN" altLang="en-US"/>
              <a:t>实战技巧</a:t>
            </a:r>
            <a:endParaRPr lang="zh-CN" altLang="en-US"/>
          </a:p>
          <a:p>
            <a:pPr lvl="1"/>
            <a:r>
              <a:rPr altLang="zh-CN" dirty="0">
                <a:sym typeface="+mn-ea"/>
              </a:rPr>
              <a:t>400 </a:t>
            </a:r>
            <a:r>
              <a:rPr lang="zh-CN" altLang="en-US" dirty="0">
                <a:sym typeface="+mn-ea"/>
              </a:rPr>
              <a:t>等同于 </a:t>
            </a:r>
            <a:r>
              <a:rPr altLang="zh-CN" dirty="0">
                <a:sym typeface="+mn-ea"/>
              </a:rPr>
              <a:t>normal</a:t>
            </a:r>
            <a:r>
              <a:rPr lang="zh-CN" altLang="en-US" dirty="0">
                <a:sym typeface="+mn-ea"/>
              </a:rPr>
              <a:t>，而 </a:t>
            </a:r>
            <a:r>
              <a:rPr altLang="zh-CN" dirty="0">
                <a:sym typeface="+mn-ea"/>
              </a:rPr>
              <a:t>700 </a:t>
            </a:r>
            <a:r>
              <a:rPr lang="zh-CN" altLang="en-US" dirty="0">
                <a:sym typeface="+mn-ea"/>
              </a:rPr>
              <a:t>等同于 </a:t>
            </a:r>
            <a:r>
              <a:rPr altLang="zh-CN" dirty="0">
                <a:sym typeface="+mn-ea"/>
              </a:rPr>
              <a:t>bold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demo5-3.html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字体综合属性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t>font</a:t>
            </a:r>
          </a:p>
          <a:p>
            <a:pPr lvl="1"/>
            <a:r>
              <a:rPr lang="zh-CN" altLang="en-US" sz="2400" dirty="0">
                <a:sym typeface="+mn-ea"/>
              </a:rPr>
              <a:t>在一个声明中设置所有属性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 lvl="2"/>
            <a:r>
              <a:rPr altLang="zh-CN" dirty="0">
                <a:solidFill>
                  <a:srgbClr val="FF0000"/>
                </a:solidFill>
                <a:sym typeface="+mn-ea"/>
              </a:rPr>
              <a:t>font</a:t>
            </a:r>
            <a:r>
              <a:rPr lang="zh-CN" altLang="en-US" dirty="0">
                <a:sym typeface="+mn-ea"/>
              </a:rPr>
              <a:t>：</a:t>
            </a:r>
            <a:r>
              <a:rPr altLang="zh-CN" dirty="0">
                <a:sym typeface="+mn-ea"/>
              </a:rPr>
              <a:t>italic bold 36px '</a:t>
            </a:r>
            <a:r>
              <a:rPr lang="zh-CN" altLang="en-US" dirty="0">
                <a:sym typeface="+mn-ea"/>
              </a:rPr>
              <a:t>宋体</a:t>
            </a:r>
            <a:r>
              <a:rPr altLang="zh-CN" dirty="0">
                <a:sym typeface="+mn-ea"/>
              </a:rPr>
              <a:t>';</a:t>
            </a:r>
            <a:endParaRPr altLang="zh-CN" dirty="0">
              <a:sym typeface="+mn-ea"/>
            </a:endParaRPr>
          </a:p>
          <a:p>
            <a:pPr lvl="2"/>
            <a:r>
              <a:rPr altLang="zh-CN" dirty="0">
                <a:solidFill>
                  <a:srgbClr val="FF0000"/>
                </a:solidFill>
                <a:sym typeface="+mn-ea"/>
              </a:rPr>
              <a:t>font</a:t>
            </a:r>
            <a:r>
              <a:rPr lang="zh-CN" altLang="en-US" dirty="0">
                <a:sym typeface="+mn-ea"/>
              </a:rPr>
              <a:t>：</a:t>
            </a:r>
            <a:r>
              <a:rPr altLang="zh-CN" dirty="0">
                <a:sym typeface="+mn-ea"/>
              </a:rPr>
              <a:t>36px </a:t>
            </a:r>
            <a:r>
              <a:rPr altLang="zh-CN" dirty="0" smtClean="0">
                <a:sym typeface="+mn-ea"/>
              </a:rPr>
              <a:t> '</a:t>
            </a:r>
            <a:r>
              <a:rPr lang="zh-CN" altLang="en-US" dirty="0">
                <a:sym typeface="+mn-ea"/>
              </a:rPr>
              <a:t>宋体</a:t>
            </a:r>
            <a:r>
              <a:rPr altLang="zh-CN" dirty="0">
                <a:sym typeface="+mn-ea"/>
              </a:rPr>
              <a:t>'</a:t>
            </a:r>
            <a:r>
              <a:rPr lang="zh-CN" altLang="en-US" dirty="0">
                <a:sym typeface="+mn-ea"/>
              </a:rPr>
              <a:t>；</a:t>
            </a:r>
            <a:endParaRPr altLang="zh-CN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ym typeface="+mn-ea"/>
              </a:rPr>
              <a:t>设置顺序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 lvl="2"/>
            <a:r>
              <a:rPr lang="zh-CN" altLang="en-US">
                <a:sym typeface="+mn-ea"/>
              </a:rPr>
              <a:t>font-style  </a:t>
            </a:r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ont-weight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font-size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f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ont-family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  <a:sym typeface="+mn-ea"/>
              </a:rPr>
              <a:t>综合属性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必须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指定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字体大小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字体系列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未设置的属性会使用默认值</a:t>
            </a:r>
            <a:endParaRPr lang="zh-CN" altLang="en-US" dirty="0">
              <a:sym typeface="+mn-ea"/>
            </a:endParaRPr>
          </a:p>
          <a:p>
            <a:pPr lvl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网页中的文字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sz="2800" b="1">
                <a:solidFill>
                  <a:srgbClr val="FF0000"/>
                </a:solidFill>
                <a:sym typeface="+mn-ea"/>
              </a:rPr>
              <a:t>文字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一直都是让设计师和工程师头疼的问题</a:t>
            </a:r>
            <a:endParaRPr lang="zh-CN" altLang="en-US" sz="2800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sz="2800">
                <a:solidFill>
                  <a:schemeClr val="tx1"/>
                </a:solidFill>
                <a:sym typeface="+mn-ea"/>
              </a:rPr>
              <a:t>产品的设计和开发经常有以下这种情况出现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实现出来的网页，其他地方都很完美，就字体不给力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在 </a:t>
            </a:r>
            <a:r>
              <a:rPr>
                <a:solidFill>
                  <a:schemeClr val="tx1"/>
                </a:solidFill>
                <a:sym typeface="+mn-ea"/>
              </a:rPr>
              <a:t>Mac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上很好看，在 </a:t>
            </a:r>
            <a:r>
              <a:rPr>
                <a:solidFill>
                  <a:schemeClr val="tx1"/>
                </a:solidFill>
                <a:sym typeface="+mn-ea"/>
              </a:rPr>
              <a:t>Windows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上丑的要死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>
                <a:solidFill>
                  <a:schemeClr val="tx1"/>
                </a:solidFill>
                <a:sym typeface="+mn-ea"/>
              </a:rPr>
              <a:t>iPhone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和 </a:t>
            </a:r>
            <a:r>
              <a:rPr>
                <a:solidFill>
                  <a:schemeClr val="tx1"/>
                </a:solidFill>
                <a:sym typeface="+mn-ea"/>
              </a:rPr>
              <a:t>Android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又不同</a:t>
            </a:r>
            <a:r>
              <a:rPr>
                <a:solidFill>
                  <a:schemeClr val="tx1"/>
                </a:solidFill>
                <a:sym typeface="+mn-ea"/>
              </a:rPr>
              <a:t>……</a:t>
            </a:r>
            <a:endParaRPr altLang="zh-CN">
              <a:solidFill>
                <a:schemeClr val="tx1"/>
              </a:solidFill>
              <a:sym typeface="+mn-ea"/>
            </a:endParaRPr>
          </a:p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浏览器使用哪种字体取决于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你的系统安装了哪些字体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不要以为浏览器自己也会带字体，这是错误的！</a:t>
            </a:r>
            <a:endParaRPr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网站嵌入其他字体，让用户浏览时下载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英文字体 </a:t>
            </a:r>
            <a:r>
              <a:rPr>
                <a:sym typeface="+mn-ea"/>
              </a:rPr>
              <a:t>26 </a:t>
            </a:r>
            <a:r>
              <a:rPr lang="zh-CN" altLang="en-US">
                <a:sym typeface="+mn-ea"/>
              </a:rPr>
              <a:t>个大写</a:t>
            </a:r>
            <a:r>
              <a:rPr>
                <a:sym typeface="+mn-ea"/>
              </a:rPr>
              <a:t>+ 26 </a:t>
            </a:r>
            <a:r>
              <a:rPr lang="zh-CN" altLang="en-US">
                <a:sym typeface="+mn-ea"/>
              </a:rPr>
              <a:t>个小写</a:t>
            </a:r>
            <a:r>
              <a:rPr>
                <a:sym typeface="+mn-ea"/>
              </a:rPr>
              <a:t>+</a:t>
            </a:r>
            <a:r>
              <a:rPr lang="zh-CN" altLang="en-US">
                <a:sym typeface="+mn-ea"/>
              </a:rPr>
              <a:t>标点符号不是很多，但中文汉字的数量</a:t>
            </a:r>
            <a:r>
              <a:rPr>
                <a:sym typeface="+mn-ea"/>
              </a:rPr>
              <a:t>…… 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r>
              <a:rPr lang="zh-CN" altLang="en-US">
                <a:solidFill>
                  <a:srgbClr val="C00000"/>
                </a:solidFill>
                <a:sym typeface="+mn-ea"/>
              </a:rPr>
              <a:t>尽量</a:t>
            </a:r>
            <a:r>
              <a:rPr lang="zh-CN" altLang="en-US" smtClean="0">
                <a:solidFill>
                  <a:srgbClr val="C00000"/>
                </a:solidFill>
                <a:sym typeface="+mn-ea"/>
              </a:rPr>
              <a:t>使用</a:t>
            </a:r>
            <a:r>
              <a:rPr lang="zh-CN" altLang="en-US" b="1" smtClean="0">
                <a:solidFill>
                  <a:srgbClr val="C00000"/>
                </a:solidFill>
                <a:sym typeface="+mn-ea"/>
              </a:rPr>
              <a:t>通用</a:t>
            </a:r>
            <a:r>
              <a:rPr lang="zh-CN" altLang="en-US" smtClean="0">
                <a:solidFill>
                  <a:srgbClr val="C00000"/>
                </a:solidFill>
                <a:sym typeface="+mn-ea"/>
              </a:rPr>
              <a:t>字体系列</a:t>
            </a:r>
            <a:endParaRPr lang="zh-CN" altLang="en-US" dirty="0">
              <a:solidFill>
                <a:srgbClr val="C00000"/>
              </a:solidFill>
            </a:endParaRPr>
          </a:p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通用字体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028565"/>
          </a:xfrm>
        </p:spPr>
        <p:txBody>
          <a:bodyPr/>
          <a:p>
            <a:r>
              <a:rPr sz="2800">
                <a:solidFill>
                  <a:srgbClr val="FF0000"/>
                </a:solidFill>
                <a:sym typeface="+mn-ea"/>
              </a:rPr>
              <a:t>Windows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中</a:t>
            </a:r>
            <a:endParaRPr lang="zh-CN" altLang="en-US" sz="2800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中文字体：微软雅黑 黑体 宋体 华文楷体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英文字体： </a:t>
            </a:r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Arial, Segoe </a:t>
            </a:r>
            <a:r>
              <a:rPr dirty="0" err="1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ui</a:t>
            </a:r>
            <a:endParaRPr altLang="zh-CN">
              <a:sym typeface="+mn-ea"/>
            </a:endParaRPr>
          </a:p>
          <a:p>
            <a:pPr lvl="0"/>
            <a:r>
              <a:rPr lang="zh-CN" altLang="en-US" sz="2800">
                <a:solidFill>
                  <a:srgbClr val="FF0000"/>
                </a:solidFill>
                <a:sym typeface="+mn-ea"/>
              </a:rPr>
              <a:t>安卓和苹果</a:t>
            </a:r>
            <a:r>
              <a:rPr lang="zh-CN" altLang="en-US" sz="2800" smtClean="0">
                <a:solidFill>
                  <a:srgbClr val="FF0000"/>
                </a:solidFill>
                <a:sym typeface="+mn-ea"/>
              </a:rPr>
              <a:t>设备中</a:t>
            </a:r>
            <a:endParaRPr lang="zh-CN" altLang="en-US" sz="2800" dirty="0" smtClean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中英文：</a:t>
            </a:r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sans-serif</a:t>
            </a:r>
            <a:endParaRPr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英文字体：</a:t>
            </a:r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 Open Sans, Helvetica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系列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2800" b="1">
                <a:solidFill>
                  <a:srgbClr val="FF0000"/>
                </a:solidFill>
                <a:sym typeface="+mn-ea"/>
              </a:rPr>
              <a:t>安全字体</a:t>
            </a:r>
            <a:r>
              <a:rPr lang="zh-CN" sz="2800" b="1">
                <a:solidFill>
                  <a:srgbClr val="FF0000"/>
                </a:solidFill>
                <a:sym typeface="+mn-ea"/>
              </a:rPr>
              <a:t>: </a:t>
            </a:r>
            <a:r>
              <a:rPr lang="zh-CN" sz="2800">
                <a:solidFill>
                  <a:srgbClr val="FF0000"/>
                </a:solidFill>
                <a:sym typeface="+mn-ea"/>
              </a:rPr>
              <a:t>Arial, Helvetica, sans-serif;</a:t>
            </a:r>
            <a:endParaRPr lang="zh-CN" altLang="zh-CN" sz="2800" dirty="0">
              <a:solidFill>
                <a:srgbClr val="FF0000"/>
              </a:solidFill>
              <a:sym typeface="+mn-ea"/>
            </a:endParaRPr>
          </a:p>
          <a:p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字体使用规范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设计中只使用 </a:t>
            </a:r>
            <a:r>
              <a:rPr>
                <a:sym typeface="+mn-ea"/>
              </a:rPr>
              <a:t>1-2 </a:t>
            </a:r>
            <a:r>
              <a:rPr lang="zh-CN" altLang="en-US">
                <a:sym typeface="+mn-ea"/>
              </a:rPr>
              <a:t>个字体样式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使用易识别的字体</a:t>
            </a:r>
            <a:endParaRPr lang="zh-CN" altLang="en-US" dirty="0" smtClean="0">
              <a:solidFill>
                <a:srgbClr val="C00000"/>
              </a:solidFill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字体样式和内容的</a:t>
            </a:r>
            <a:r>
              <a:rPr lang="zh-CN" altLang="en-US" smtClean="0">
                <a:sym typeface="+mn-ea"/>
              </a:rPr>
              <a:t>气氛匹配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/>
        </p:txBody>
      </p:sp>
      <p:sp>
        <p:nvSpPr>
          <p:cNvPr id="5" name="矩形 4"/>
          <p:cNvSpPr/>
          <p:nvPr/>
        </p:nvSpPr>
        <p:spPr>
          <a:xfrm>
            <a:off x="1334894" y="3247003"/>
            <a:ext cx="8927830" cy="1861820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你知道吗？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 Fonts ,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谷歌在线字体！！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http://www.googlefonts.cn/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18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字体常用样式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文本常用样式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22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23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背景的样式设置</a:t>
            </a:r>
            <a:endParaRPr 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列表常用样式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28" name="文本框 20"/>
          <p:cNvSpPr txBox="1"/>
          <p:nvPr/>
        </p:nvSpPr>
        <p:spPr>
          <a:xfrm>
            <a:off x="5222240" y="2896235"/>
            <a:ext cx="3723640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超链接的样式设置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835" y="883285"/>
            <a:ext cx="9914255" cy="2533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60" y="3416935"/>
            <a:ext cx="9866630" cy="2324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840" y="2929255"/>
            <a:ext cx="5838190" cy="1000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840" y="5266055"/>
            <a:ext cx="4790440" cy="99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4931410"/>
          </a:xfrm>
        </p:spPr>
        <p:txBody>
          <a:bodyPr/>
          <a:p>
            <a:r>
              <a:rPr lang="zh-CN" altLang="en-US"/>
              <a:t>文本相关属性</a:t>
            </a:r>
            <a:r>
              <a:t>	</a:t>
            </a:r>
          </a:p>
          <a:p>
            <a:pPr lvl="1"/>
            <a:r>
              <a:rPr dirty="0" err="1">
                <a:sym typeface="+mn-ea"/>
              </a:rPr>
              <a:t>文本缩进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text-indent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水平对齐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text-align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行高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line-height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文本颜色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color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文本修饰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text-decoration</a:t>
            </a:r>
            <a:endParaRPr dirty="0">
              <a:sym typeface="+mn-ea"/>
            </a:endParaRPr>
          </a:p>
          <a:p>
            <a:pPr lvl="1"/>
            <a:r>
              <a:rPr dirty="0" err="1">
                <a:cs typeface="+mn-ea"/>
                <a:sym typeface="+mn-ea"/>
              </a:rPr>
              <a:t>字符转换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：</a:t>
            </a:r>
            <a:r>
              <a:rPr dirty="0">
                <a:sym typeface="+mn-ea"/>
              </a:rPr>
              <a:t>text-transform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sym typeface="+mn-ea"/>
            </a:endParaRPr>
          </a:p>
          <a:p>
            <a:pPr lvl="1"/>
            <a:endParaRPr lang="en-US" altLang="zh-CN" dirty="0">
              <a:ea typeface="微软雅黑" panose="020B0503020204020204" pitchFamily="34" charset="-122"/>
            </a:endParaRPr>
          </a:p>
          <a:p>
            <a:pPr lvl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文本缩进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>
                <a:sym typeface="+mn-ea"/>
              </a:rPr>
              <a:t>text-indent</a:t>
            </a:r>
            <a:endParaRPr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设置段落元素的第一行缩进方式</a:t>
            </a:r>
            <a:endParaRPr lang="zh-CN" altLang="en-US">
              <a:sym typeface="+mn-ea"/>
            </a:endParaRPr>
          </a:p>
          <a:p>
            <a:pPr lvl="2"/>
            <a:r>
              <a:rPr>
                <a:sym typeface="+mn-ea"/>
              </a:rPr>
              <a:t>text-indent : 2em;</a:t>
            </a:r>
            <a:endParaRPr altLang="zh-CN" dirty="0">
              <a:sym typeface="+mn-ea"/>
            </a:endParaRPr>
          </a:p>
          <a:p>
            <a:pPr lvl="2"/>
            <a:r>
              <a:rPr>
                <a:sym typeface="+mn-ea"/>
              </a:rPr>
              <a:t>text-indent : -</a:t>
            </a:r>
            <a:r>
              <a:rPr smtClean="0">
                <a:sym typeface="+mn-ea"/>
              </a:rPr>
              <a:t>3em;</a:t>
            </a:r>
            <a:endParaRPr altLang="zh-CN" dirty="0" smtClean="0">
              <a:sym typeface="+mn-ea"/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  <a:sym typeface="+mn-ea"/>
              </a:rPr>
              <a:t>属性值可为绝对值（</a:t>
            </a:r>
            <a:r>
              <a:rPr dirty="0" err="1">
                <a:solidFill>
                  <a:srgbClr val="FF0000"/>
                </a:solidFill>
                <a:sym typeface="+mn-ea"/>
              </a:rPr>
              <a:t>px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）</a:t>
            </a:r>
            <a:r>
              <a:rPr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也可为相对值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（</a:t>
            </a:r>
            <a:r>
              <a:rPr smtClean="0">
                <a:solidFill>
                  <a:srgbClr val="FF0000"/>
                </a:solidFill>
                <a:sym typeface="+mn-ea"/>
              </a:rPr>
              <a:t>em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）</a:t>
            </a:r>
            <a:endParaRPr lang="zh-CN" altLang="en-US" dirty="0">
              <a:solidFill>
                <a:srgbClr val="FF0000"/>
              </a:solidFill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zh-CN" altLang="en-US" sz="2800">
                <a:sym typeface="+mn-ea"/>
              </a:rPr>
              <a:t>实战技巧</a:t>
            </a:r>
            <a:endParaRPr lang="zh-CN" altLang="en-US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  <a:sym typeface="+mn-ea"/>
              </a:rPr>
              <a:t>常用于设置段落的首行缩进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0"/>
            <a:endParaRPr altLang="zh-CN">
              <a:sym typeface="+mn-ea"/>
            </a:endParaRPr>
          </a:p>
          <a:p>
            <a:pPr lvl="0"/>
            <a:endParaRPr altLang="zh-CN">
              <a:sym typeface="+mn-ea"/>
            </a:endParaRPr>
          </a:p>
          <a:p/>
        </p:txBody>
      </p:sp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demo5-5.html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55970"/>
            <a:ext cx="2708249" cy="6914070"/>
            <a:chOff x="2288" y="0"/>
            <a:chExt cx="4266" cy="10800"/>
          </a:xfrm>
        </p:grpSpPr>
        <p:sp>
          <p:nvSpPr>
            <p:cNvPr id="5" name="矩形 4"/>
            <p:cNvSpPr/>
            <p:nvPr/>
          </p:nvSpPr>
          <p:spPr>
            <a:xfrm>
              <a:off x="2288" y="0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57" y="2413"/>
              <a:ext cx="1884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</a:t>
              </a:r>
              <a:r>
                <a:rPr lang="zh-CN" altLang="en-US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讲目标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3" name="等腰三角形 2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63015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9" name="文本框 18"/>
          <p:cNvSpPr txBox="1"/>
          <p:nvPr/>
        </p:nvSpPr>
        <p:spPr>
          <a:xfrm>
            <a:off x="5222187" y="1594516"/>
            <a:ext cx="5546011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掌握文字相关的样式设置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9"/>
          <p:cNvSpPr txBox="1"/>
          <p:nvPr/>
        </p:nvSpPr>
        <p:spPr>
          <a:xfrm>
            <a:off x="5222187" y="2982671"/>
            <a:ext cx="6257119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掌握背景相关的样式设置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26"/>
          <p:cNvSpPr/>
          <p:nvPr/>
        </p:nvSpPr>
        <p:spPr>
          <a:xfrm rot="5400000" flipH="1">
            <a:off x="4392882" y="3018312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20" name="文本框 21"/>
          <p:cNvSpPr txBox="1"/>
          <p:nvPr/>
        </p:nvSpPr>
        <p:spPr>
          <a:xfrm>
            <a:off x="5222187" y="4344406"/>
            <a:ext cx="5546011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掌握列表相关的样式设置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等腰三角形 29"/>
          <p:cNvSpPr/>
          <p:nvPr/>
        </p:nvSpPr>
        <p:spPr>
          <a:xfrm rot="5400000" flipH="1">
            <a:off x="4392882" y="4380048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文本对齐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sz="2800">
                <a:sym typeface="+mn-ea"/>
              </a:rPr>
              <a:t>text-align</a:t>
            </a:r>
            <a:endParaRPr sz="28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设置元素文本行的对齐方式</a:t>
            </a:r>
            <a:endParaRPr lang="zh-CN" altLang="en-US" sz="2400">
              <a:sym typeface="+mn-ea"/>
            </a:endParaRPr>
          </a:p>
          <a:p>
            <a:pPr lvl="2"/>
            <a:r>
              <a:rPr>
                <a:sym typeface="+mn-ea"/>
              </a:rPr>
              <a:t>text-align : left;</a:t>
            </a:r>
            <a:endParaRPr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属性值：</a:t>
            </a:r>
            <a:r>
              <a:rPr>
                <a:sym typeface="+mn-ea"/>
              </a:rPr>
              <a:t>left</a:t>
            </a:r>
            <a:r>
              <a:rPr lang="zh-CN" altLang="en-US">
                <a:sym typeface="+mn-ea"/>
              </a:rPr>
              <a:t>、</a:t>
            </a:r>
            <a:r>
              <a:rPr>
                <a:sym typeface="+mn-ea"/>
              </a:rPr>
              <a:t>center</a:t>
            </a:r>
            <a:r>
              <a:rPr lang="zh-CN" altLang="en-US">
                <a:sym typeface="+mn-ea"/>
              </a:rPr>
              <a:t>、</a:t>
            </a:r>
            <a:r>
              <a:rPr>
                <a:sym typeface="+mn-ea"/>
              </a:rPr>
              <a:t>right</a:t>
            </a:r>
            <a:endParaRPr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默认对齐方式是左对齐</a:t>
            </a:r>
            <a:endParaRPr altLang="zh-CN" dirty="0" smtClean="0">
              <a:sym typeface="+mn-ea"/>
            </a:endParaRPr>
          </a:p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行高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>
                <a:sym typeface="+mn-ea"/>
              </a:rPr>
              <a:t>line-height	</a:t>
            </a:r>
            <a:endParaRPr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设置行与行之间的距离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属性值表示方式：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 lvl="2"/>
            <a:r>
              <a:rPr lang="zh-CN" altLang="en-US">
                <a:sym typeface="+mn-ea"/>
              </a:rPr>
              <a:t>固定值（如：</a:t>
            </a:r>
            <a:r>
              <a:rPr altLang="zh-CN">
                <a:sym typeface="+mn-ea"/>
              </a:rPr>
              <a:t>line-height : 36px; 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相对值（如：</a:t>
            </a:r>
            <a:r>
              <a:rPr altLang="zh-CN">
                <a:sym typeface="+mn-ea"/>
              </a:rPr>
              <a:t>line-height : 1.5em;</a:t>
            </a:r>
            <a:r>
              <a:rPr lang="zh-CN" altLang="en-US">
                <a:sym typeface="+mn-ea"/>
              </a:rPr>
              <a:t>）</a:t>
            </a:r>
            <a:endParaRPr altLang="zh-CN">
              <a:sym typeface="+mn-ea"/>
            </a:endParaRPr>
          </a:p>
          <a:p>
            <a:r>
              <a:rPr lang="zh-CN" altLang="en-US"/>
              <a:t>实战技巧</a:t>
            </a:r>
            <a:endParaRPr lang="zh-CN" altLang="en-US"/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一般行高是文字的 </a:t>
            </a:r>
            <a:r>
              <a:rPr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1.5~1.8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倍最为合适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lvl="2"/>
            <a:r>
              <a:rPr lang="zh-CN" altLang="en-US"/>
              <a:t>正文文字： </a:t>
            </a:r>
            <a:r>
              <a:rPr lang="en-US" altLang="zh-CN"/>
              <a:t>14px  </a:t>
            </a:r>
            <a:r>
              <a:rPr lang="zh-CN" altLang="en-US"/>
              <a:t>行高：</a:t>
            </a:r>
            <a:r>
              <a:rPr lang="en-US" altLang="zh-CN"/>
              <a:t>1.5em~1.8em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文本颜色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smtClean="0">
                <a:sym typeface="+mn-ea"/>
              </a:rPr>
              <a:t>color</a:t>
            </a:r>
            <a:endParaRPr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设置文字颜色</a:t>
            </a:r>
            <a:endParaRPr lang="zh-CN" altLang="en-US" dirty="0" smtClean="0">
              <a:sym typeface="+mn-ea"/>
            </a:endParaRPr>
          </a:p>
          <a:p>
            <a:pPr lvl="2"/>
            <a:r>
              <a:rPr altLang="zh-CN" dirty="0" err="1" smtClean="0">
                <a:sym typeface="+mn-ea"/>
              </a:rPr>
              <a:t>color : </a:t>
            </a:r>
            <a:r>
              <a:rPr altLang="zh-CN" dirty="0" err="1" smtClean="0">
                <a:solidFill>
                  <a:srgbClr val="FF0000"/>
                </a:solidFill>
                <a:sym typeface="+mn-ea"/>
              </a:rPr>
              <a:t>green</a:t>
            </a:r>
            <a:r>
              <a:rPr altLang="zh-CN" dirty="0" err="1" smtClean="0">
                <a:sym typeface="+mn-ea"/>
              </a:rPr>
              <a:t> </a:t>
            </a:r>
            <a:r>
              <a:rPr altLang="zh-CN" dirty="0" smtClean="0">
                <a:sym typeface="+mn-ea"/>
              </a:rPr>
              <a:t>;</a:t>
            </a:r>
            <a:endParaRPr altLang="zh-CN" dirty="0">
              <a:sym typeface="+mn-ea"/>
            </a:endParaRPr>
          </a:p>
          <a:p>
            <a:pPr lvl="2"/>
            <a:r>
              <a:rPr altLang="zh-CN" dirty="0" smtClean="0">
                <a:sym typeface="+mn-ea"/>
              </a:rPr>
              <a:t>color : </a:t>
            </a:r>
            <a:r>
              <a:rPr altLang="zh-CN" dirty="0" smtClean="0">
                <a:solidFill>
                  <a:srgbClr val="FF0000"/>
                </a:solidFill>
                <a:sym typeface="+mn-ea"/>
              </a:rPr>
              <a:t>#008000</a:t>
            </a:r>
            <a:r>
              <a:rPr altLang="zh-CN" dirty="0" smtClean="0">
                <a:sym typeface="+mn-ea"/>
              </a:rPr>
              <a:t> ;</a:t>
            </a:r>
            <a:endParaRPr altLang="zh-CN" dirty="0" smtClean="0">
              <a:sym typeface="+mn-ea"/>
            </a:endParaRPr>
          </a:p>
          <a:p>
            <a:pPr lvl="2"/>
            <a:r>
              <a:rPr altLang="zh-CN" dirty="0" err="1" smtClean="0">
                <a:sym typeface="+mn-ea"/>
              </a:rPr>
              <a:t>color :</a:t>
            </a:r>
            <a:r>
              <a:rPr altLang="zh-CN" dirty="0" err="1" smtClean="0">
                <a:solidFill>
                  <a:srgbClr val="FF0000"/>
                </a:solidFill>
                <a:sym typeface="+mn-ea"/>
              </a:rPr>
              <a:t> rgb</a:t>
            </a:r>
            <a:r>
              <a:rPr altLang="zh-CN" dirty="0" smtClean="0">
                <a:solidFill>
                  <a:srgbClr val="FF0000"/>
                </a:solidFill>
                <a:sym typeface="+mn-ea"/>
              </a:rPr>
              <a:t>(0,128,0)</a:t>
            </a:r>
            <a:r>
              <a:rPr altLang="zh-CN" dirty="0" smtClean="0">
                <a:sym typeface="+mn-ea"/>
              </a:rPr>
              <a:t> ;</a:t>
            </a:r>
            <a:endParaRPr lang="zh-CN" altLang="en-US" dirty="0">
              <a:ea typeface="微软雅黑" panose="020B0503020204020204" pitchFamily="34" charset="-122"/>
            </a:endParaRPr>
          </a:p>
          <a:p>
            <a:pPr lvl="1"/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00735"/>
            <a:ext cx="3586480" cy="550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demo5-6.html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RGB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smtClean="0">
                <a:sym typeface="+mn-ea"/>
              </a:rPr>
              <a:t>rgb( )</a:t>
            </a:r>
            <a:endParaRPr altLang="zh-CN">
              <a:sym typeface="+mn-ea"/>
            </a:endParaRPr>
          </a:p>
          <a:p>
            <a:pPr lvl="1"/>
            <a:r>
              <a:rPr lang="zh-CN" altLang="en-US" dirty="0" smtClean="0">
                <a:cs typeface="+mn-ea"/>
                <a:sym typeface="+mn-ea"/>
              </a:rPr>
              <a:t>RGB，将红（Red）、绿（Green）、蓝（Blue）三原色的色光以不同的比例相加，以产生多种多样的色光。</a:t>
            </a:r>
            <a:endParaRPr lang="zh-CN" altLang="en-US" dirty="0" smtClean="0">
              <a:cs typeface="+mn-ea"/>
              <a:sym typeface="+mn-ea"/>
            </a:endParaRPr>
          </a:p>
          <a:p>
            <a:pPr lvl="1"/>
            <a:endParaRPr lang="zh-CN" altLang="en-US" dirty="0" smtClean="0">
              <a:cs typeface="+mn-ea"/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0~255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  red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G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0~255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  green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0~255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  blue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/>
          </a:p>
        </p:txBody>
      </p:sp>
      <p:sp>
        <p:nvSpPr>
          <p:cNvPr id="8" name="内容占位符 1"/>
          <p:cNvSpPr>
            <a:spLocks noGrp="1"/>
          </p:cNvSpPr>
          <p:nvPr/>
        </p:nvSpPr>
        <p:spPr>
          <a:xfrm>
            <a:off x="5174615" y="3256915"/>
            <a:ext cx="4521835" cy="2508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rgb(255,255,255) 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白色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rgb(0,0,0)             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rgb(255,0,0)         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红色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rgb(0,255,0)         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绿色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十六进制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smtClean="0">
                <a:sym typeface="+mn-ea"/>
              </a:rPr>
              <a:t>十六进制  </a:t>
            </a:r>
            <a:r>
              <a:rPr smtClean="0">
                <a:sym typeface="+mn-ea"/>
              </a:rPr>
              <a:t>——</a:t>
            </a:r>
            <a:r>
              <a:rPr lang="zh-CN" altLang="en-US" smtClean="0">
                <a:sym typeface="+mn-ea"/>
              </a:rPr>
              <a:t> 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以 # 开头   红   绿   蓝  （00~FF）</a:t>
            </a:r>
            <a:endParaRPr lang="zh-CN" altLang="en-US" smtClean="0">
              <a:solidFill>
                <a:srgbClr val="FF0000"/>
              </a:solidFill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color : </a:t>
            </a:r>
            <a:r>
              <a:rPr altLang="zh-CN" b="1" dirty="0">
                <a:solidFill>
                  <a:srgbClr val="C00000"/>
                </a:solidFill>
                <a:sym typeface="+mn-ea"/>
              </a:rPr>
              <a:t>#</a:t>
            </a:r>
            <a:r>
              <a:rPr altLang="zh-CN" dirty="0">
                <a:sym typeface="+mn-ea"/>
              </a:rPr>
              <a:t>ff0000 ;</a:t>
            </a:r>
            <a:r>
              <a:rPr lang="zh-CN" altLang="en-US" dirty="0" smtClean="0">
                <a:cs typeface="+mn-ea"/>
                <a:sym typeface="+mn-ea"/>
              </a:rPr>
              <a:t> // 红色</a:t>
            </a:r>
            <a:endParaRPr lang="zh-CN" altLang="en-US" dirty="0" smtClean="0">
              <a:cs typeface="+mn-ea"/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color : </a:t>
            </a:r>
            <a:r>
              <a:rPr altLang="zh-CN" b="1" dirty="0">
                <a:solidFill>
                  <a:srgbClr val="C00000"/>
                </a:solidFill>
                <a:cs typeface="+mn-ea"/>
                <a:sym typeface="+mn-ea"/>
              </a:rPr>
              <a:t>#</a:t>
            </a:r>
            <a:r>
              <a:rPr altLang="zh-CN" dirty="0">
                <a:sym typeface="+mn-ea"/>
              </a:rPr>
              <a:t>00ff00 ;</a:t>
            </a:r>
            <a:r>
              <a:rPr lang="zh-CN" altLang="en-US" dirty="0" smtClean="0">
                <a:cs typeface="+mn-ea"/>
                <a:sym typeface="+mn-ea"/>
              </a:rPr>
              <a:t> // 绿色</a:t>
            </a:r>
            <a:endParaRPr lang="zh-CN" altLang="en-US" dirty="0" smtClean="0">
              <a:cs typeface="+mn-ea"/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color : </a:t>
            </a:r>
            <a:r>
              <a:rPr altLang="zh-CN" b="1" dirty="0">
                <a:solidFill>
                  <a:srgbClr val="C00000"/>
                </a:solidFill>
                <a:cs typeface="+mn-ea"/>
                <a:sym typeface="+mn-ea"/>
              </a:rPr>
              <a:t>#</a:t>
            </a:r>
            <a:r>
              <a:rPr altLang="zh-CN" dirty="0">
                <a:sym typeface="+mn-ea"/>
              </a:rPr>
              <a:t>0000ff ; </a:t>
            </a:r>
            <a:r>
              <a:rPr lang="zh-CN" altLang="en-US" dirty="0" smtClean="0">
                <a:cs typeface="+mn-ea"/>
                <a:sym typeface="+mn-ea"/>
              </a:rPr>
              <a:t>// 蓝色</a:t>
            </a:r>
            <a:endParaRPr lang="zh-CN" altLang="en-US" dirty="0" smtClean="0">
              <a:cs typeface="+mn-ea"/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规范写法：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 smtClean="0">
                <a:solidFill>
                  <a:srgbClr val="C00000"/>
                </a:solidFill>
                <a:cs typeface="+mn-ea"/>
                <a:sym typeface="+mn-ea"/>
              </a:rPr>
              <a:t>小写</a:t>
            </a:r>
            <a:endParaRPr lang="zh-CN" altLang="en-US" dirty="0" smtClean="0">
              <a:solidFill>
                <a:srgbClr val="C00000"/>
              </a:solidFill>
              <a:cs typeface="+mn-ea"/>
              <a:sym typeface="+mn-ea"/>
            </a:endParaRPr>
          </a:p>
          <a:p>
            <a:pPr lvl="2"/>
            <a:r>
              <a:rPr lang="zh-CN" altLang="en-US" dirty="0" smtClean="0">
                <a:solidFill>
                  <a:srgbClr val="C00000"/>
                </a:solidFill>
                <a:cs typeface="+mn-ea"/>
                <a:sym typeface="+mn-ea"/>
              </a:rPr>
              <a:t>缩写</a:t>
            </a:r>
            <a:endParaRPr lang="zh-CN" altLang="en-US" dirty="0" smtClean="0">
              <a:ea typeface="微软雅黑" panose="020B0503020204020204" pitchFamily="34" charset="-122"/>
              <a:cs typeface="+mn-ea"/>
              <a:sym typeface="+mn-ea"/>
            </a:endParaRPr>
          </a:p>
          <a:p>
            <a:pPr lvl="2"/>
            <a:endParaRPr lang="zh-CN" altLang="en-US" dirty="0" smtClean="0">
              <a:solidFill>
                <a:srgbClr val="FF0000"/>
              </a:solidFill>
              <a:cs typeface="+mn-ea"/>
              <a:sym typeface="+mn-ea"/>
            </a:endParaRPr>
          </a:p>
          <a:p/>
        </p:txBody>
      </p:sp>
      <p:sp>
        <p:nvSpPr>
          <p:cNvPr id="7" name="内容占位符 1"/>
          <p:cNvSpPr>
            <a:spLocks noGrp="1"/>
          </p:cNvSpPr>
          <p:nvPr/>
        </p:nvSpPr>
        <p:spPr>
          <a:xfrm>
            <a:off x="3231515" y="3800475"/>
            <a:ext cx="3716655" cy="218884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168275" lvl="1" indent="0" algn="l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#ff0000   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 #f00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68275" lvl="1" indent="0" algn="l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#00ff00   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 #0f0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68275" lvl="1" indent="0" algn="l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#eeeeee  =  #eee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endParaRPr 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文本修饰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069840"/>
          </a:xfrm>
        </p:spPr>
        <p:txBody>
          <a:bodyPr>
            <a:normAutofit/>
          </a:bodyPr>
          <a:p>
            <a:r>
              <a:rPr>
                <a:sym typeface="+mn-ea"/>
              </a:rPr>
              <a:t>text-decoration</a:t>
            </a:r>
            <a:endParaRPr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设置文本的修饰效果 </a:t>
            </a:r>
            <a:endParaRPr lang="zh-CN" altLang="en-US" dirty="0">
              <a:sym typeface="+mn-ea"/>
            </a:endParaRPr>
          </a:p>
          <a:p>
            <a:pPr lvl="2"/>
            <a:r>
              <a:rPr altLang="zh-CN" sz="2200" dirty="0" err="1">
                <a:sym typeface="+mn-ea"/>
              </a:rPr>
              <a:t>text-decoration : underline;</a:t>
            </a:r>
            <a:endParaRPr altLang="zh-CN" sz="2200" dirty="0" err="1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属性值：</a:t>
            </a:r>
            <a:r>
              <a:rPr altLang="zh-CN" sz="2400" dirty="0">
                <a:sym typeface="+mn-ea"/>
              </a:rPr>
              <a:t>none, </a:t>
            </a:r>
            <a:r>
              <a:rPr altLang="zh-CN" sz="2400" dirty="0" err="1">
                <a:sym typeface="+mn-ea"/>
              </a:rPr>
              <a:t>overline</a:t>
            </a:r>
            <a:r>
              <a:rPr altLang="zh-CN" sz="2400" dirty="0">
                <a:sym typeface="+mn-ea"/>
              </a:rPr>
              <a:t>, underline, </a:t>
            </a:r>
            <a:r>
              <a:rPr altLang="zh-CN" sz="2400" dirty="0" smtClean="0">
                <a:sym typeface="+mn-ea"/>
              </a:rPr>
              <a:t>line-through</a:t>
            </a:r>
            <a:endParaRPr altLang="zh-CN" sz="2400" dirty="0" smtClean="0">
              <a:sym typeface="+mn-ea"/>
            </a:endParaRPr>
          </a:p>
          <a:p>
            <a:pPr lvl="2"/>
            <a:r>
              <a:rPr lang="zh-CN" altLang="en-US" sz="2200" dirty="0">
                <a:sym typeface="+mn-ea"/>
              </a:rPr>
              <a:t>无装饰，上划线，下划线，</a:t>
            </a:r>
            <a:r>
              <a:rPr lang="zh-CN" altLang="en-US" sz="2200" dirty="0" smtClean="0">
                <a:sym typeface="+mn-ea"/>
              </a:rPr>
              <a:t>删除线</a:t>
            </a:r>
            <a:endParaRPr>
              <a:sym typeface="+mn-ea"/>
            </a:endParaRPr>
          </a:p>
          <a:p>
            <a:r>
              <a:rPr lang="zh-CN" altLang="en-US">
                <a:sym typeface="+mn-ea"/>
              </a:rPr>
              <a:t>实战技巧</a:t>
            </a:r>
            <a:endParaRPr lang="zh-CN" altLang="en-US">
              <a:sym typeface="+mn-ea"/>
            </a:endParaRPr>
          </a:p>
          <a:p>
            <a:pPr lvl="1"/>
            <a:r>
              <a:rPr>
                <a:solidFill>
                  <a:srgbClr val="C00000"/>
                </a:solidFill>
                <a:sym typeface="+mn-ea"/>
              </a:rPr>
              <a:t>a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元素默认有下划线，其他元素默认值为 </a:t>
            </a:r>
            <a:r>
              <a:rPr>
                <a:solidFill>
                  <a:srgbClr val="C00000"/>
                </a:solidFill>
                <a:sym typeface="+mn-ea"/>
              </a:rPr>
              <a:t>none</a:t>
            </a:r>
            <a:endParaRPr altLang="zh-CN" dirty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可用来去掉浏览器给 </a:t>
            </a:r>
            <a:r>
              <a:rPr>
                <a:sym typeface="+mn-ea"/>
              </a:rPr>
              <a:t>&lt;a&gt; </a:t>
            </a:r>
            <a:r>
              <a:rPr lang="zh-CN" altLang="en-US">
                <a:sym typeface="+mn-ea"/>
              </a:rPr>
              <a:t>加的默认的下划线</a:t>
            </a:r>
            <a:endParaRPr lang="en-US" altLang="zh-CN" dirty="0">
              <a:ea typeface="微软雅黑" panose="020B0503020204020204" pitchFamily="34" charset="-122"/>
            </a:endParaRPr>
          </a:p>
          <a:p>
            <a:endParaRPr lang="zh-CN" altLang="en-US">
              <a:sym typeface="+mn-ea"/>
            </a:endParaRPr>
          </a:p>
          <a:p>
            <a:pPr lvl="1"/>
            <a:endParaRPr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0800" y="1086137"/>
            <a:ext cx="11106646" cy="4875092"/>
          </a:xfrm>
        </p:spPr>
        <p:txBody>
          <a:bodyPr/>
          <a:p>
            <a:r>
              <a:rPr smtClean="0">
                <a:sym typeface="+mn-ea"/>
              </a:rPr>
              <a:t>text-transform</a:t>
            </a:r>
            <a:endParaRPr smtClean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设置</a:t>
            </a:r>
            <a:r>
              <a:rPr lang="zh-CN" altLang="en-US" dirty="0" smtClean="0">
                <a:sym typeface="+mn-ea"/>
              </a:rPr>
              <a:t>文本的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大小写</a:t>
            </a:r>
            <a:endParaRPr lang="zh-CN" altLang="en-US" dirty="0" smtClean="0">
              <a:solidFill>
                <a:srgbClr val="C00000"/>
              </a:solidFill>
              <a:sym typeface="+mn-ea"/>
            </a:endParaRPr>
          </a:p>
          <a:p>
            <a:pPr lvl="2"/>
            <a:r>
              <a:rPr smtClean="0">
                <a:sym typeface="+mn-ea"/>
              </a:rPr>
              <a:t>text-transform </a:t>
            </a:r>
            <a:r>
              <a:rPr lang="zh-CN" smtClean="0">
                <a:sym typeface="+mn-ea"/>
              </a:rPr>
              <a:t>： </a:t>
            </a:r>
            <a:r>
              <a:rPr lang="en-US" altLang="zh-CN" smtClean="0">
                <a:sym typeface="+mn-ea"/>
              </a:rPr>
              <a:t>uppercase;</a:t>
            </a:r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属性值：</a:t>
            </a:r>
            <a:endParaRPr lang="zh-CN" altLang="en-US" sz="2400" dirty="0">
              <a:sym typeface="+mn-ea"/>
            </a:endParaRPr>
          </a:p>
          <a:p>
            <a:pPr lvl="2"/>
            <a:r>
              <a:rPr altLang="zh-CN" dirty="0">
                <a:sym typeface="+mn-ea"/>
              </a:rPr>
              <a:t>none</a:t>
            </a:r>
            <a:endParaRPr altLang="zh-CN" dirty="0">
              <a:sym typeface="+mn-ea"/>
            </a:endParaRPr>
          </a:p>
          <a:p>
            <a:pPr lvl="2"/>
            <a:r>
              <a:rPr altLang="zh-CN" dirty="0" smtClean="0">
                <a:sym typeface="+mn-ea"/>
              </a:rPr>
              <a:t>uppercase</a:t>
            </a:r>
            <a:r>
              <a:rPr lang="zh-CN" altLang="en-US" dirty="0" smtClean="0">
                <a:sym typeface="+mn-ea"/>
              </a:rPr>
              <a:t>：把所有的字母转换成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大</a:t>
            </a:r>
            <a:r>
              <a:rPr lang="zh-CN" altLang="en-US" dirty="0" smtClean="0">
                <a:sym typeface="+mn-ea"/>
              </a:rPr>
              <a:t>写</a:t>
            </a:r>
            <a:endParaRPr lang="zh-CN" altLang="en-US" dirty="0" smtClean="0">
              <a:sym typeface="+mn-ea"/>
            </a:endParaRPr>
          </a:p>
          <a:p>
            <a:pPr lvl="2"/>
            <a:r>
              <a:rPr altLang="zh-CN" dirty="0" smtClean="0">
                <a:sym typeface="+mn-ea"/>
              </a:rPr>
              <a:t>lowercase</a:t>
            </a:r>
            <a:r>
              <a:rPr lang="zh-CN" altLang="en-US" dirty="0" smtClean="0">
                <a:sym typeface="+mn-ea"/>
              </a:rPr>
              <a:t>：把所有的字母转换成</a:t>
            </a:r>
            <a:r>
              <a:rPr lang="zh-CN" altLang="en-US" dirty="0" smtClean="0">
                <a:solidFill>
                  <a:srgbClr val="FF0000"/>
                </a:solidFill>
                <a:cs typeface="+mn-ea"/>
                <a:sym typeface="+mn-ea"/>
              </a:rPr>
              <a:t>小</a:t>
            </a:r>
            <a:r>
              <a:rPr lang="zh-CN" altLang="en-US" dirty="0" smtClean="0">
                <a:sym typeface="+mn-ea"/>
              </a:rPr>
              <a:t>写</a:t>
            </a:r>
            <a:endParaRPr lang="zh-CN" altLang="en-US" dirty="0" smtClean="0">
              <a:sym typeface="+mn-ea"/>
            </a:endParaRPr>
          </a:p>
          <a:p>
            <a:pPr lvl="2"/>
            <a:r>
              <a:rPr altLang="zh-CN" dirty="0" smtClean="0">
                <a:sym typeface="+mn-ea"/>
              </a:rPr>
              <a:t>capitalize </a:t>
            </a:r>
            <a:r>
              <a:rPr lang="zh-CN" altLang="en-US" dirty="0" smtClean="0">
                <a:sym typeface="+mn-ea"/>
              </a:rPr>
              <a:t>：只对每个单词的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首字母大</a:t>
            </a:r>
            <a:r>
              <a:rPr lang="zh-CN" altLang="en-US" dirty="0" smtClean="0">
                <a:sym typeface="+mn-ea"/>
              </a:rPr>
              <a:t>写</a:t>
            </a:r>
            <a:endParaRPr lang="zh-CN" altLang="en-US" dirty="0">
              <a:ea typeface="微软雅黑" panose="020B0503020204020204" pitchFamily="34" charset="-122"/>
            </a:endParaRPr>
          </a:p>
          <a:p>
            <a:pPr lvl="1"/>
            <a:endParaRPr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字符转换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18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字体常用样式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文本常用样式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22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23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背景的样式设置</a:t>
            </a:r>
            <a:endParaRPr 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列表常用样式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28" name="文本框 20"/>
          <p:cNvSpPr txBox="1"/>
          <p:nvPr/>
        </p:nvSpPr>
        <p:spPr>
          <a:xfrm>
            <a:off x="5222240" y="2896235"/>
            <a:ext cx="3723640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超链接的样式设置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超链接四种状态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 lvl="0"/>
            <a:r>
              <a:rPr lang="zh-CN" altLang="en-US">
                <a:sym typeface="+mn-ea"/>
              </a:rPr>
              <a:t>超链接的四种状态</a:t>
            </a:r>
            <a:endParaRPr lang="zh-CN" altLang="en-US">
              <a:sym typeface="+mn-ea"/>
            </a:endParaRPr>
          </a:p>
          <a:p>
            <a:pPr lvl="1"/>
            <a:r>
              <a:rPr dirty="0" err="1">
                <a:sym typeface="+mn-ea"/>
              </a:rPr>
              <a:t>未被访问的超链接</a:t>
            </a:r>
            <a:r>
              <a:rPr dirty="0" err="1">
                <a:solidFill>
                  <a:srgbClr val="C00000"/>
                </a:solidFill>
                <a:sym typeface="+mn-ea"/>
              </a:rPr>
              <a:t> a:link</a:t>
            </a:r>
            <a:endParaRPr dirty="0" err="1">
              <a:solidFill>
                <a:srgbClr val="C00000"/>
              </a:solidFill>
              <a:sym typeface="+mn-ea"/>
            </a:endParaRPr>
          </a:p>
          <a:p>
            <a:pPr lvl="1"/>
            <a:r>
              <a:rPr dirty="0" err="1">
                <a:sym typeface="+mn-ea"/>
              </a:rPr>
              <a:t>鼠标经过超链接 </a:t>
            </a:r>
            <a:r>
              <a:rPr dirty="0" err="1">
                <a:solidFill>
                  <a:srgbClr val="C00000"/>
                </a:solidFill>
                <a:sym typeface="+mn-ea"/>
              </a:rPr>
              <a:t>a:hover</a:t>
            </a:r>
            <a:endParaRPr dirty="0" err="1">
              <a:solidFill>
                <a:srgbClr val="C00000"/>
              </a:solidFill>
              <a:sym typeface="+mn-ea"/>
            </a:endParaRPr>
          </a:p>
          <a:p>
            <a:pPr lvl="1"/>
            <a:r>
              <a:rPr dirty="0" err="1">
                <a:sym typeface="+mn-ea"/>
              </a:rPr>
              <a:t>链接被点击的那一刻 </a:t>
            </a:r>
            <a:r>
              <a:rPr dirty="0" err="1">
                <a:solidFill>
                  <a:srgbClr val="C00000"/>
                </a:solidFill>
                <a:sym typeface="+mn-ea"/>
              </a:rPr>
              <a:t>a:act</a:t>
            </a:r>
            <a:r>
              <a:rPr altLang="zh-CN" dirty="0" err="1">
                <a:solidFill>
                  <a:srgbClr val="C00000"/>
                </a:solidFill>
                <a:sym typeface="+mn-ea"/>
              </a:rPr>
              <a:t>i</a:t>
            </a:r>
            <a:r>
              <a:rPr dirty="0" err="1">
                <a:solidFill>
                  <a:srgbClr val="C00000"/>
                </a:solidFill>
                <a:sym typeface="+mn-ea"/>
              </a:rPr>
              <a:t>ve</a:t>
            </a:r>
            <a:endParaRPr dirty="0" err="1">
              <a:solidFill>
                <a:srgbClr val="C00000"/>
              </a:solidFill>
              <a:sym typeface="+mn-ea"/>
            </a:endParaRPr>
          </a:p>
          <a:p>
            <a:pPr lvl="1"/>
            <a:r>
              <a:rPr dirty="0" err="1">
                <a:sym typeface="+mn-ea"/>
              </a:rPr>
              <a:t>访问过的超链接 </a:t>
            </a:r>
            <a:r>
              <a:rPr dirty="0" err="1">
                <a:solidFill>
                  <a:srgbClr val="C00000"/>
                </a:solidFill>
                <a:sym typeface="+mn-ea"/>
              </a:rPr>
              <a:t>a:visited</a:t>
            </a:r>
            <a:endParaRPr altLang="zh-CN" dirty="0" err="1" smtClean="0">
              <a:solidFill>
                <a:srgbClr val="C00000"/>
              </a:solidFill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状态设置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状态设置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四种不同状态可设置不同样式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设置超链接的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多种</a:t>
            </a:r>
            <a:r>
              <a:rPr lang="zh-CN" altLang="en-US" dirty="0">
                <a:sym typeface="+mn-ea"/>
              </a:rPr>
              <a:t>状态（≥</a:t>
            </a:r>
            <a:r>
              <a:rPr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）时，需要按特定顺序设置</a:t>
            </a:r>
            <a:endParaRPr altLang="zh-CN" dirty="0">
              <a:ea typeface="微软雅黑" panose="020B0503020204020204" pitchFamily="34" charset="-122"/>
              <a:sym typeface="+mn-ea"/>
            </a:endParaRPr>
          </a:p>
          <a:p>
            <a:pPr marL="544195" lvl="1" indent="0">
              <a:buNone/>
            </a:pPr>
            <a:r>
              <a:rPr altLang="zh-CN" dirty="0">
                <a:sym typeface="+mn-ea"/>
              </a:rPr>
              <a:t>   :link</a:t>
            </a:r>
            <a:r>
              <a:rPr lang="zh-CN" altLang="en-US" dirty="0">
                <a:sym typeface="+mn-ea"/>
              </a:rPr>
              <a:t>，</a:t>
            </a:r>
            <a:r>
              <a:rPr altLang="zh-CN" dirty="0">
                <a:sym typeface="+mn-ea"/>
              </a:rPr>
              <a:t>:visited</a:t>
            </a:r>
            <a:r>
              <a:rPr lang="zh-CN" altLang="en-US" dirty="0">
                <a:sym typeface="+mn-ea"/>
              </a:rPr>
              <a:t>，</a:t>
            </a:r>
            <a:r>
              <a:rPr altLang="zh-CN" dirty="0">
                <a:sym typeface="+mn-ea"/>
              </a:rPr>
              <a:t>:hover</a:t>
            </a:r>
            <a:r>
              <a:rPr lang="zh-CN" dirty="0">
                <a:sym typeface="+mn-ea"/>
              </a:rPr>
              <a:t>，</a:t>
            </a:r>
            <a:r>
              <a:rPr altLang="zh-CN" dirty="0">
                <a:sym typeface="+mn-ea"/>
              </a:rPr>
              <a:t>:active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/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81" y="2320449"/>
            <a:ext cx="8153400" cy="1913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/>
          <p:nvPr/>
        </p:nvSpPr>
        <p:spPr>
          <a:xfrm>
            <a:off x="9594215" y="585279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demo5-7.html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18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字体常用样式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文本常用样式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22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23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背景的样式设置</a:t>
            </a:r>
            <a:endParaRPr 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列表常用样式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28" name="文本框 20"/>
          <p:cNvSpPr txBox="1"/>
          <p:nvPr/>
        </p:nvSpPr>
        <p:spPr>
          <a:xfrm>
            <a:off x="5222240" y="2896235"/>
            <a:ext cx="3723640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超链接的样式设置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伪类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伪类与 </a:t>
            </a:r>
            <a:r>
              <a:rPr>
                <a:sym typeface="+mn-ea"/>
              </a:rPr>
              <a:t>CSS </a:t>
            </a:r>
            <a:r>
              <a:rPr lang="zh-CN" altLang="en-US">
                <a:sym typeface="+mn-ea"/>
              </a:rPr>
              <a:t>选择器结合使用，</a:t>
            </a:r>
            <a:r>
              <a:rPr dirty="0" err="1">
                <a:sym typeface="+mn-ea"/>
              </a:rPr>
              <a:t>向某些</a:t>
            </a:r>
            <a:r>
              <a:rPr lang="zh-CN" altLang="en-US" dirty="0" err="1">
                <a:sym typeface="+mn-ea"/>
              </a:rPr>
              <a:t>元素</a:t>
            </a:r>
            <a:r>
              <a:rPr dirty="0" err="1">
                <a:sym typeface="+mn-ea"/>
              </a:rPr>
              <a:t>添加特殊效果</a:t>
            </a:r>
            <a:endParaRPr lang="zh-CN" altLang="en-US" dirty="0">
              <a:sym typeface="+mn-ea"/>
            </a:endParaRPr>
          </a:p>
          <a:p/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32840" y="1921510"/>
          <a:ext cx="9738995" cy="4146550"/>
        </p:xfrm>
        <a:graphic>
          <a:graphicData uri="http://schemas.openxmlformats.org/drawingml/2006/table">
            <a:tbl>
              <a:tblPr firstRow="1" bandRow="1"/>
              <a:tblGrid>
                <a:gridCol w="2099945"/>
                <a:gridCol w="7639050"/>
              </a:tblGrid>
              <a:tr h="518160">
                <a:tc>
                  <a:txBody>
                    <a:bodyPr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伪类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:link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向未被访问的链接添加样式。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:visited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向已被访问的链接添加样式。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518795">
                <a:tc>
                  <a:txBody>
                    <a:bodyPr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:hover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当鼠标悬浮在元素上方时，向元素添加样式。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:active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向被激活的元素添加样式。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:focus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向拥有键盘输入焦点的元素添加样式。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:first-child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向元素的第一个子元素添加样式。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lang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向带有指定 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lang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属性的元素添加样式。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伪类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smtClean="0">
                <a:sym typeface="+mn-ea"/>
              </a:rPr>
              <a:t>link </a:t>
            </a:r>
            <a:r>
              <a:rPr lang="zh-CN" altLang="en-US" smtClean="0">
                <a:sym typeface="+mn-ea"/>
              </a:rPr>
              <a:t>和 </a:t>
            </a:r>
            <a:r>
              <a:rPr smtClean="0">
                <a:sym typeface="+mn-ea"/>
              </a:rPr>
              <a:t>visited </a:t>
            </a:r>
            <a:r>
              <a:rPr lang="zh-CN" altLang="en-US" smtClean="0">
                <a:sym typeface="+mn-ea"/>
              </a:rPr>
              <a:t>只用于超链接</a:t>
            </a:r>
            <a:endParaRPr lang="zh-CN" altLang="en-US" dirty="0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其他可用于</a:t>
            </a:r>
            <a:r>
              <a:rPr lang="zh-CN" altLang="en-US">
                <a:sym typeface="+mn-ea"/>
              </a:rPr>
              <a:t>各种 </a:t>
            </a:r>
            <a:r>
              <a:rPr smtClean="0">
                <a:sym typeface="+mn-ea"/>
              </a:rPr>
              <a:t>HTML </a:t>
            </a:r>
            <a:r>
              <a:rPr lang="zh-CN" altLang="en-US" smtClean="0">
                <a:sym typeface="+mn-ea"/>
              </a:rPr>
              <a:t>元素</a:t>
            </a:r>
            <a:endParaRPr lang="zh-CN" altLang="en-US" dirty="0" smtClean="0">
              <a:sym typeface="+mn-ea"/>
            </a:endParaRPr>
          </a:p>
          <a:p>
            <a:r>
              <a:rPr lang="zh-CN" altLang="en-US">
                <a:sym typeface="+mn-ea"/>
              </a:rPr>
              <a:t>示例：</a:t>
            </a:r>
            <a:r>
              <a:rPr lang="zh-CN" altLang="en-US" smtClean="0">
                <a:sym typeface="+mn-ea"/>
              </a:rPr>
              <a:t>设置 </a:t>
            </a:r>
            <a:r>
              <a:rPr smtClean="0">
                <a:sym typeface="+mn-ea"/>
              </a:rPr>
              <a:t>div </a:t>
            </a:r>
            <a:r>
              <a:rPr lang="zh-CN" altLang="en-US" smtClean="0">
                <a:sym typeface="+mn-ea"/>
              </a:rPr>
              <a:t>鼠标效果</a:t>
            </a:r>
            <a:endParaRPr lang="zh-CN" altLang="en-US" smtClean="0">
              <a:sym typeface="+mn-ea"/>
            </a:endParaRPr>
          </a:p>
          <a:p>
            <a:pPr lvl="1"/>
            <a:r>
              <a:rPr altLang="zh-CN" dirty="0" smtClean="0">
                <a:solidFill>
                  <a:srgbClr val="C00000"/>
                </a:solidFill>
                <a:sym typeface="+mn-ea"/>
              </a:rPr>
              <a:t>hover</a:t>
            </a:r>
            <a:r>
              <a:rPr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设置鼠标滑过效果</a:t>
            </a:r>
            <a:endParaRPr lang="zh-CN" altLang="en-US" dirty="0" smtClean="0">
              <a:sym typeface="+mn-ea"/>
            </a:endParaRPr>
          </a:p>
          <a:p>
            <a:pPr lvl="1"/>
            <a:r>
              <a:rPr altLang="zh-CN" dirty="0" smtClean="0">
                <a:sym typeface="+mn-ea"/>
              </a:rPr>
              <a:t>active </a:t>
            </a:r>
            <a:r>
              <a:rPr lang="zh-CN" altLang="en-US" dirty="0" smtClean="0">
                <a:sym typeface="+mn-ea"/>
              </a:rPr>
              <a:t>设置鼠标点击效果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486" y="3262154"/>
            <a:ext cx="5764939" cy="260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smtClean="0">
                <a:sym typeface="+mn-ea"/>
              </a:rPr>
              <a:t>focus </a:t>
            </a:r>
            <a:r>
              <a:rPr lang="zh-CN" altLang="en-US" smtClean="0">
                <a:sym typeface="+mn-ea"/>
              </a:rPr>
              <a:t>示例：设置文本框获得输入焦点时的样式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r>
              <a:rPr smtClean="0">
                <a:sym typeface="+mn-ea"/>
              </a:rPr>
              <a:t>first-child </a:t>
            </a:r>
            <a:r>
              <a:rPr lang="zh-CN" altLang="en-US" smtClean="0">
                <a:sym typeface="+mn-ea"/>
              </a:rPr>
              <a:t>示例：设置列表第一个元素的样式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r>
              <a:rPr dirty="0" err="1" smtClean="0">
                <a:sym typeface="+mn-ea"/>
              </a:rPr>
              <a:t>lang </a:t>
            </a:r>
            <a:r>
              <a:rPr lang="zh-CN" altLang="en-US" smtClean="0">
                <a:sym typeface="+mn-ea"/>
              </a:rPr>
              <a:t>示例：设置 </a:t>
            </a:r>
            <a:r>
              <a:rPr smtClean="0">
                <a:sym typeface="+mn-ea"/>
              </a:rPr>
              <a:t>div </a:t>
            </a:r>
            <a:r>
              <a:rPr lang="zh-CN" altLang="en-US" smtClean="0">
                <a:sym typeface="+mn-ea"/>
              </a:rPr>
              <a:t>显示不同语言时的不同样式</a:t>
            </a:r>
            <a:endParaRPr lang="en-US" altLang="zh-CN" dirty="0">
              <a:ea typeface="微软雅黑" panose="020B0503020204020204" pitchFamily="34" charset="-122"/>
            </a:endParaRPr>
          </a:p>
          <a:p/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伪类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9510" y="1880870"/>
            <a:ext cx="8999855" cy="704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265" y="3361690"/>
            <a:ext cx="8504555" cy="609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65" y="4829175"/>
            <a:ext cx="7466965" cy="1038225"/>
          </a:xfrm>
          <a:prstGeom prst="rect">
            <a:avLst/>
          </a:prstGeom>
        </p:spPr>
      </p:pic>
      <p:sp>
        <p:nvSpPr>
          <p:cNvPr id="9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demo5-8.html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18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字体常用样式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文本常用样式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22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23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背景的样式设置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列表常用样式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28" name="文本框 20"/>
          <p:cNvSpPr txBox="1"/>
          <p:nvPr/>
        </p:nvSpPr>
        <p:spPr>
          <a:xfrm>
            <a:off x="5222240" y="2896235"/>
            <a:ext cx="3723640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超链接的样式设置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4931410"/>
          </a:xfrm>
        </p:spPr>
        <p:txBody>
          <a:bodyPr/>
          <a:p>
            <a:r>
              <a:rPr lang="zh-CN" altLang="en-US"/>
              <a:t>背景相关属性</a:t>
            </a:r>
            <a:r>
              <a:t>	</a:t>
            </a:r>
          </a:p>
          <a:p>
            <a:pPr lvl="1"/>
            <a:r>
              <a:rPr lang="zh-CN" altLang="en-US" dirty="0">
                <a:sym typeface="+mn-ea"/>
              </a:rPr>
              <a:t>背景色   ：</a:t>
            </a:r>
            <a:r>
              <a:rPr lang="en-US" altLang="zh-CN" dirty="0">
                <a:sym typeface="+mn-ea"/>
              </a:rPr>
              <a:t>background-color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背景图片：</a:t>
            </a:r>
            <a:r>
              <a:rPr lang="en-US" altLang="zh-CN" dirty="0">
                <a:sym typeface="+mn-ea"/>
              </a:rPr>
              <a:t>background-image</a:t>
            </a:r>
            <a:endParaRPr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背景重复：</a:t>
            </a:r>
            <a:r>
              <a:rPr lang="en-US" altLang="zh-CN" dirty="0">
                <a:sym typeface="+mn-ea"/>
              </a:rPr>
              <a:t>background-repeat</a:t>
            </a:r>
            <a:endParaRPr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背景定位：</a:t>
            </a:r>
            <a:r>
              <a:rPr lang="en-US" altLang="zh-CN" dirty="0">
                <a:sym typeface="+mn-ea"/>
              </a:rPr>
              <a:t>background-position</a:t>
            </a:r>
            <a:endParaRPr lang="en-US" altLang="zh-CN" dirty="0">
              <a:sym typeface="+mn-ea"/>
            </a:endParaRPr>
          </a:p>
          <a:p>
            <a:pPr marL="471805" lvl="1" indent="0">
              <a:buNone/>
            </a:pP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sym typeface="+mn-ea"/>
            </a:endParaRPr>
          </a:p>
          <a:p>
            <a:pPr lvl="1"/>
            <a:endParaRPr lang="en-US" altLang="zh-CN" dirty="0">
              <a:ea typeface="微软雅黑" panose="020B0503020204020204" pitchFamily="34" charset="-122"/>
            </a:endParaRPr>
          </a:p>
          <a:p>
            <a:pPr lvl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t>background-color</a:t>
            </a:r>
          </a:p>
          <a:p>
            <a:pPr lvl="1"/>
            <a:r>
              <a:t>所有元素</a:t>
            </a:r>
            <a:r>
              <a:rPr lang="zh-CN"/>
              <a:t>可</a:t>
            </a:r>
            <a:r>
              <a:t>设置背景色</a:t>
            </a:r>
          </a:p>
          <a:p>
            <a:pPr lvl="1"/>
            <a:r>
              <a:t>背景</a:t>
            </a:r>
            <a:r>
              <a:rPr lang="zh-CN"/>
              <a:t>默认颜色是</a:t>
            </a:r>
            <a:r>
              <a:t>透明</a:t>
            </a:r>
            <a:r>
              <a:rPr lang="zh-CN"/>
              <a:t>色</a:t>
            </a:r>
            <a:endParaRPr lang="zh-CN"/>
          </a:p>
          <a:p>
            <a:pPr lvl="1"/>
            <a:r>
              <a:rPr altLang="zh-CN" dirty="0">
                <a:sym typeface="+mn-ea"/>
              </a:rPr>
              <a:t>background-color : gray;</a:t>
            </a:r>
            <a:endParaRPr lang="zh-CN" altLang="en-US" dirty="0" smtClean="0"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background-color : #808080</a:t>
            </a:r>
            <a:r>
              <a:rPr lang="zh-CN" altLang="en-US" dirty="0">
                <a:sym typeface="+mn-ea"/>
              </a:rPr>
              <a:t>；</a:t>
            </a:r>
            <a:endParaRPr lang="zh-CN" altLang="en-US" dirty="0"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background-color : rgb(128,128,128);</a:t>
            </a:r>
            <a:endParaRPr lang="zh-CN" altLang="en-US" dirty="0"/>
          </a:p>
          <a:p>
            <a:pPr lvl="1"/>
          </a:p>
        </p:txBody>
      </p:sp>
      <p:pic>
        <p:nvPicPr>
          <p:cNvPr id="4" name="图片 3" descr="}[4]WZIK4V_(_RF(SHG1HK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265" y="4947285"/>
            <a:ext cx="6078855" cy="1013460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demo5-9.html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" y="1234440"/>
            <a:ext cx="6230620" cy="450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" r="27778"/>
          <a:stretch>
            <a:fillRect/>
          </a:stretch>
        </p:blipFill>
        <p:spPr bwMode="auto">
          <a:xfrm>
            <a:off x="6688455" y="2768600"/>
            <a:ext cx="5144135" cy="3096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570" y="1257300"/>
            <a:ext cx="5943600" cy="125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807575" y="5881370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demo5-10.html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背景图片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t>background-image</a:t>
            </a:r>
          </a:p>
          <a:p>
            <a:pPr lvl="1"/>
            <a:r>
              <a:t>设置一个背景图像，必须为这个属性设置一个 URL 值</a:t>
            </a:r>
          </a:p>
          <a:p>
            <a:pPr lvl="1"/>
            <a:r>
              <a:rPr lang="en-US">
                <a:sym typeface="+mn-ea"/>
              </a:rPr>
              <a:t>p</a:t>
            </a:r>
            <a:r>
              <a:rPr>
                <a:sym typeface="+mn-ea"/>
              </a:rPr>
              <a:t> { background-image: </a:t>
            </a:r>
            <a:r>
              <a:rPr b="1">
                <a:solidFill>
                  <a:srgbClr val="C00000"/>
                </a:solidFill>
                <a:sym typeface="+mn-ea"/>
              </a:rPr>
              <a:t>url(</a:t>
            </a:r>
            <a:r>
              <a:rPr lang="en-US">
                <a:sym typeface="+mn-ea"/>
              </a:rPr>
              <a:t>image/1.png</a:t>
            </a:r>
            <a:r>
              <a:rPr b="1">
                <a:solidFill>
                  <a:srgbClr val="C00000"/>
                </a:solidFill>
                <a:sym typeface="+mn-ea"/>
              </a:rPr>
              <a:t>)</a:t>
            </a:r>
            <a:r>
              <a:rPr>
                <a:sym typeface="+mn-ea"/>
              </a:rPr>
              <a:t>;}</a:t>
            </a:r>
            <a:endParaRPr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相对路径：</a:t>
            </a:r>
            <a:r>
              <a:rPr lang="en-US" altLang="zh-CN" dirty="0" smtClean="0">
                <a:sym typeface="+mn-ea"/>
              </a:rPr>
              <a:t>image/bg.jpg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 smtClean="0">
                <a:sym typeface="+mn-ea"/>
              </a:rPr>
              <a:t>绝对路径：</a:t>
            </a:r>
            <a:r>
              <a:rPr lang="en-US" altLang="zh-CN" dirty="0" smtClean="0">
                <a:sym typeface="+mn-ea"/>
              </a:rPr>
              <a:t>http://image.a.com/image/bg.jpg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trike="sngStrike" dirty="0" smtClean="0">
                <a:solidFill>
                  <a:srgbClr val="C00000"/>
                </a:solidFill>
                <a:sym typeface="+mn-ea"/>
              </a:rPr>
              <a:t>D:/image/bg.jpg</a:t>
            </a:r>
            <a:endParaRPr lang="en-US" altLang="zh-CN" strike="sngStrike" dirty="0" smtClean="0">
              <a:solidFill>
                <a:srgbClr val="C00000"/>
              </a:solidFill>
              <a:sym typeface="+mn-ea"/>
            </a:endParaRPr>
          </a:p>
          <a:p>
            <a:pPr lvl="1"/>
          </a:p>
        </p:txBody>
      </p:sp>
      <p:grpSp>
        <p:nvGrpSpPr>
          <p:cNvPr id="9" name="组合 8"/>
          <p:cNvGrpSpPr/>
          <p:nvPr/>
        </p:nvGrpSpPr>
        <p:grpSpPr>
          <a:xfrm>
            <a:off x="5463540" y="2508250"/>
            <a:ext cx="2049780" cy="975360"/>
            <a:chOff x="4656754" y="2741039"/>
            <a:chExt cx="1777120" cy="974850"/>
          </a:xfrm>
        </p:grpSpPr>
        <p:sp>
          <p:nvSpPr>
            <p:cNvPr id="7" name="TextBox 6"/>
            <p:cNvSpPr txBox="1"/>
            <p:nvPr/>
          </p:nvSpPr>
          <p:spPr>
            <a:xfrm>
              <a:off x="5022308" y="3255755"/>
              <a:ext cx="739916" cy="460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路径</a:t>
              </a:r>
              <a:endPara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656754" y="2741039"/>
              <a:ext cx="1777120" cy="461538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/>
            </a:p>
          </p:txBody>
        </p:sp>
      </p:grpSp>
      <p:sp>
        <p:nvSpPr>
          <p:cNvPr id="6" name="TextBox 4"/>
          <p:cNvSpPr txBox="1"/>
          <p:nvPr/>
        </p:nvSpPr>
        <p:spPr>
          <a:xfrm>
            <a:off x="9594215" y="5853430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背景图片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如何对背景图片做一下设置？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根据指定要求进行平铺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在指定位置出现</a:t>
            </a:r>
            <a:endParaRPr lang="zh-CN" altLang="en-US" dirty="0" smtClean="0"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/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062" y="1332854"/>
            <a:ext cx="3347498" cy="384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背景重铺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>
                <a:sym typeface="+mn-ea"/>
              </a:rPr>
              <a:t>background-repeat	</a:t>
            </a:r>
            <a:endParaRPr>
              <a:sym typeface="+mn-ea"/>
            </a:endParaRPr>
          </a:p>
          <a:p>
            <a:pPr lvl="1"/>
            <a:r>
              <a:rPr lang="zh-CN" altLang="en-US"/>
              <a:t>设置图像的平铺模式</a:t>
            </a:r>
            <a:endParaRPr lang="zh-CN" altLang="en-US"/>
          </a:p>
          <a:p>
            <a:pPr lvl="1"/>
            <a:r>
              <a:rPr lang="zh-CN" altLang="en-US"/>
              <a:t>属性值：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71"/>
          <a:stretch>
            <a:fillRect/>
          </a:stretch>
        </p:blipFill>
        <p:spPr bwMode="auto">
          <a:xfrm>
            <a:off x="1791970" y="3043555"/>
            <a:ext cx="8182610" cy="2961005"/>
          </a:xfrm>
          <a:prstGeom prst="rect">
            <a:avLst/>
          </a:prstGeom>
          <a:noFill/>
          <a:ln w="12700" cmpd="sng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78389" y="1506195"/>
            <a:ext cx="9112135" cy="166179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body{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background-image : url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(bg.jpg);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background-repeat : repeat-x;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可以为下述</a:t>
            </a:r>
            <a:r>
              <a:rPr lang="zh-CN" altLang="en-US" smtClean="0">
                <a:sym typeface="+mn-ea"/>
              </a:rPr>
              <a:t>文本设置</a:t>
            </a:r>
            <a:r>
              <a:rPr lang="zh-CN" altLang="en-US">
                <a:sym typeface="+mn-ea"/>
              </a:rPr>
              <a:t>哪些样式？</a:t>
            </a:r>
            <a:endParaRPr lang="en-US" altLang="zh-CN" dirty="0">
              <a:ea typeface="微软雅黑" panose="020B0503020204020204" pitchFamily="34" charset="-122"/>
            </a:endParaRPr>
          </a:p>
          <a:p/>
        </p:txBody>
      </p:sp>
      <p:pic>
        <p:nvPicPr>
          <p:cNvPr id="1026" name="Picture 2" descr="D:\15上半年\web1\课程资料\第七章\3d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050" y="1341807"/>
            <a:ext cx="2602461" cy="195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7454" y="1898617"/>
            <a:ext cx="6907901" cy="10769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108850" tIns="54425" rIns="108850" bIns="54425" rtlCol="0">
            <a:spAutoFit/>
          </a:bodyPr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表达了企业人士和学院教师不同的态度与认知，并互相吸取了经验以完善和更新自身的知识结构，提升自我，并促进教学能力水平的不断提高。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14281" y="3323096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字体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914281" y="4302485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字体大小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02283" y="5333602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字体颜色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302249" y="4617047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加粗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54615" y="3441720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倾斜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24366" y="4302485"/>
            <a:ext cx="2133322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上划线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844430" y="5342153"/>
            <a:ext cx="2133322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下划线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814454" y="3323096"/>
            <a:ext cx="2133322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删除线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444979" y="3628086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缩进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354615" y="4456278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对齐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354615" y="5360895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行高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980779" y="4979818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r>
              <a:rPr lang="en-US" altLang="zh-CN" sz="2900" b="1">
                <a:solidFill>
                  <a:schemeClr val="tx1"/>
                </a:solidFill>
              </a:rPr>
              <a:t>……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97250"/>
            <a:ext cx="8274050" cy="237363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21" grpId="0" bldLvl="0" animBg="1"/>
      <p:bldP spid="22" grpId="0" bldLvl="0" animBg="1"/>
      <p:bldP spid="23" grpId="0" bldLvl="0" animBg="1"/>
      <p:bldP spid="24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背景定位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t>background-position</a:t>
            </a:r>
          </a:p>
          <a:p>
            <a:pPr lvl="1"/>
            <a:r>
              <a:rPr lang="zh-CN" sz="2400">
                <a:sym typeface="+mn-ea"/>
              </a:rPr>
              <a:t>设置</a:t>
            </a:r>
            <a:r>
              <a:rPr sz="2400">
                <a:sym typeface="+mn-ea"/>
              </a:rPr>
              <a:t>图像在背景中的位置</a:t>
            </a:r>
            <a:r>
              <a:rPr lang="zh-CN" sz="2400">
                <a:sym typeface="+mn-ea"/>
              </a:rPr>
              <a:t>（水平位置、垂直位置）</a:t>
            </a:r>
            <a:endParaRPr lang="zh-CN" sz="2400"/>
          </a:p>
          <a:p>
            <a:pPr lvl="1"/>
            <a:r>
              <a:rPr lang="zh-CN" sz="2400">
                <a:sym typeface="+mn-ea"/>
              </a:rPr>
              <a:t>属性值：</a:t>
            </a:r>
            <a:endParaRPr lang="zh-CN" sz="2400">
              <a:sym typeface="+mn-ea"/>
            </a:endParaRPr>
          </a:p>
          <a:p>
            <a:pPr lvl="2"/>
            <a:r>
              <a:rPr lang="zh-CN">
                <a:solidFill>
                  <a:srgbClr val="FF0000"/>
                </a:solidFill>
                <a:sym typeface="+mn-ea"/>
              </a:rPr>
              <a:t>关键字</a:t>
            </a:r>
            <a:endParaRPr lang="zh-CN">
              <a:solidFill>
                <a:srgbClr val="FF0000"/>
              </a:solidFill>
              <a:sym typeface="+mn-ea"/>
            </a:endParaRPr>
          </a:p>
          <a:p>
            <a:pPr lvl="2"/>
            <a:r>
              <a:rPr lang="zh-CN">
                <a:solidFill>
                  <a:srgbClr val="FF0000"/>
                </a:solidFill>
                <a:sym typeface="+mn-ea"/>
              </a:rPr>
              <a:t>百分比</a:t>
            </a:r>
            <a:endParaRPr lang="zh-CN">
              <a:solidFill>
                <a:srgbClr val="FF0000"/>
              </a:solidFill>
              <a:sym typeface="+mn-ea"/>
            </a:endParaRPr>
          </a:p>
          <a:p>
            <a:pPr lvl="2"/>
            <a:r>
              <a:rPr lang="zh-CN">
                <a:solidFill>
                  <a:srgbClr val="FF0000"/>
                </a:solidFill>
                <a:sym typeface="+mn-ea"/>
              </a:rPr>
              <a:t>长度值</a:t>
            </a:r>
            <a:endParaRPr lang="zh-CN">
              <a:solidFill>
                <a:srgbClr val="FF0000"/>
              </a:solidFill>
              <a:sym typeface="+mn-ea"/>
            </a:endParaRPr>
          </a:p>
          <a:p>
            <a:r>
              <a:rPr lang="zh-CN" altLang="en-US"/>
              <a:t>注意：定位前提条件图像平铺模式设置为 </a:t>
            </a:r>
            <a:r>
              <a:t>no-repeat</a:t>
            </a:r>
          </a:p>
          <a:p>
            <a:pPr marL="471805" lvl="1" indent="0">
              <a:buNone/>
            </a:pPr>
            <a:endParaRPr lang="zh-CN"/>
          </a:p>
        </p:txBody>
      </p:sp>
      <p:sp>
        <p:nvSpPr>
          <p:cNvPr id="4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背景定位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>
                <a:sym typeface="+mn-ea"/>
              </a:rPr>
              <a:t>background-position :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关键字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如果仅规定了一个关键词，那么第二个值将是 </a:t>
            </a:r>
            <a:r>
              <a:rPr>
                <a:sym typeface="+mn-ea"/>
              </a:rPr>
              <a:t>"center"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endParaRPr lang="zh-CN" altLang="en-US"/>
          </a:p>
          <a:p/>
        </p:txBody>
      </p:sp>
      <p:sp>
        <p:nvSpPr>
          <p:cNvPr id="6" name="TextBox 6"/>
          <p:cNvSpPr txBox="1"/>
          <p:nvPr/>
        </p:nvSpPr>
        <p:spPr>
          <a:xfrm>
            <a:off x="6304599" y="1870685"/>
            <a:ext cx="9112135" cy="292417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pPr fontAlgn="auto">
              <a:spcBef>
                <a:spcPts val="300"/>
              </a:spcBef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background-image : url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(bg.jpg);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background-repeat : no-repeat;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background-position : center;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 :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400px;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border : 1px solid coral;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3625" y="1947545"/>
            <a:ext cx="5205095" cy="27889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背景定位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499100"/>
          </a:xfrm>
        </p:spPr>
        <p:txBody>
          <a:bodyPr/>
          <a:p>
            <a:r>
              <a:rPr>
                <a:sym typeface="+mn-ea"/>
              </a:rPr>
              <a:t>background-position :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百分比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background-position 的默认值是 0% 0%，在功能上相当于 top left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marL="471805" lvl="1" indent="0">
              <a:buNone/>
            </a:pPr>
            <a:endParaRPr lang="zh-CN" altLang="en-US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/>
          </a:p>
          <a:p/>
        </p:txBody>
      </p:sp>
      <p:sp>
        <p:nvSpPr>
          <p:cNvPr id="5" name="TextBox 6"/>
          <p:cNvSpPr txBox="1"/>
          <p:nvPr/>
        </p:nvSpPr>
        <p:spPr>
          <a:xfrm>
            <a:off x="1538924" y="2473300"/>
            <a:ext cx="9112135" cy="292417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pPr fontAlgn="auto">
              <a:spcBef>
                <a:spcPts val="300"/>
              </a:spcBef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background-image : url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(bg.jpg);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background-repeat : no-repeat;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background-position : 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50%  50%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 :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400px;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border : 1px solid coral;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90" y="2813685"/>
            <a:ext cx="3924935" cy="246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背景定位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>
                <a:sym typeface="+mn-ea"/>
              </a:rPr>
              <a:t>background-position :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长度值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长度值是指距离元素内边距左上角的距离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/>
        </p:txBody>
      </p:sp>
      <p:sp>
        <p:nvSpPr>
          <p:cNvPr id="5" name="TextBox 6"/>
          <p:cNvSpPr txBox="1"/>
          <p:nvPr/>
        </p:nvSpPr>
        <p:spPr>
          <a:xfrm>
            <a:off x="1480504" y="2512670"/>
            <a:ext cx="9112135" cy="292417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pPr fontAlgn="auto">
              <a:spcBef>
                <a:spcPts val="300"/>
              </a:spcBef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background-image : url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(bg.jpg);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background-repeat : no-repeat;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background-position : 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50px  100px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 :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400px;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border : 1px solid coral;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90" y="2682240"/>
            <a:ext cx="444690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背景综合属性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t>background</a:t>
            </a:r>
          </a:p>
          <a:p>
            <a:pPr lvl="1"/>
            <a:r>
              <a:t>在一个声明中设置所有背景属性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1419860" y="2512695"/>
            <a:ext cx="12479020" cy="21082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pPr fontAlgn="auto">
              <a:spcBef>
                <a:spcPts val="300"/>
              </a:spcBef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background-image : 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#00ff00  url(bg.jpg)  no-repeat  </a:t>
            </a:r>
            <a:r>
              <a:rPr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center 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 :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400px;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border : 1px solid coral;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210" y="3491865"/>
            <a:ext cx="3496945" cy="2418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18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字体常用样式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文本常用样式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22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23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背景的样式设置</a:t>
            </a:r>
            <a:endParaRPr 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列表常用样式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28" name="文本框 20"/>
          <p:cNvSpPr txBox="1"/>
          <p:nvPr/>
        </p:nvSpPr>
        <p:spPr>
          <a:xfrm>
            <a:off x="5222240" y="2896235"/>
            <a:ext cx="3723640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超链接的样式设置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列表属性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列表相关属性</a:t>
            </a:r>
            <a:endParaRPr lang="zh-CN" altLang="en-US"/>
          </a:p>
          <a:p>
            <a:pPr lvl="1"/>
            <a:r>
              <a:rPr lang="zh-CN" altLang="en-US" sz="2400" dirty="0" err="1">
                <a:sym typeface="+mn-ea"/>
              </a:rPr>
              <a:t>列表标志类型：</a:t>
            </a:r>
            <a:r>
              <a:rPr altLang="zh-CN" dirty="0">
                <a:sym typeface="+mn-ea"/>
              </a:rPr>
              <a:t>list-style-type</a:t>
            </a:r>
            <a:endParaRPr lang="zh-CN" altLang="en-US" sz="2400" dirty="0" err="1">
              <a:sym typeface="+mn-ea"/>
            </a:endParaRPr>
          </a:p>
          <a:p>
            <a:pPr lvl="1"/>
            <a:r>
              <a:rPr lang="zh-CN" altLang="en-US" sz="2400" dirty="0" err="1">
                <a:sym typeface="+mn-ea"/>
              </a:rPr>
              <a:t>列表标志图像：</a:t>
            </a:r>
            <a:r>
              <a:rPr altLang="zh-CN" dirty="0">
                <a:sym typeface="+mn-ea"/>
              </a:rPr>
              <a:t>list-style-image</a:t>
            </a:r>
            <a:endParaRPr lang="zh-CN" altLang="en-US" sz="2400" dirty="0" err="1">
              <a:sym typeface="+mn-ea"/>
            </a:endParaRPr>
          </a:p>
          <a:p>
            <a:pPr lvl="1"/>
            <a:r>
              <a:rPr lang="zh-CN" altLang="en-US" sz="2400" dirty="0" err="1">
                <a:sym typeface="+mn-ea"/>
              </a:rPr>
              <a:t>列表标志位置：</a:t>
            </a:r>
            <a:r>
              <a:rPr altLang="zh-CN" dirty="0">
                <a:sym typeface="+mn-ea"/>
              </a:rPr>
              <a:t>list-style-position</a:t>
            </a:r>
            <a:endParaRPr lang="zh-CN" altLang="en-US" sz="2400" dirty="0" smtClean="0">
              <a:sym typeface="+mn-ea"/>
            </a:endParaRPr>
          </a:p>
          <a:p>
            <a:pPr lvl="1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列表标志类型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t>list-style-type</a:t>
            </a:r>
          </a:p>
          <a:p>
            <a:pPr lvl="1"/>
            <a:r>
              <a:t>设置列表项标记的类型</a:t>
            </a:r>
          </a:p>
          <a:p>
            <a:pPr lvl="1"/>
            <a:r>
              <a:rPr lang="zh-CN" altLang="en-US"/>
              <a:t>属性值：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6875" y="2621280"/>
            <a:ext cx="7021195" cy="347853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TextBox 4"/>
          <p:cNvSpPr txBox="1"/>
          <p:nvPr/>
        </p:nvSpPr>
        <p:spPr>
          <a:xfrm>
            <a:off x="244475" y="580072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demo5-12.html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列表标志图像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t>list-style-image</a:t>
            </a:r>
          </a:p>
          <a:p>
            <a:pPr lvl="1"/>
            <a:r>
              <a:t>使用图像来替换列表项的标记</a:t>
            </a:r>
          </a:p>
          <a:p>
            <a:pPr lvl="1"/>
            <a:r>
              <a:t> list-style-image : </a:t>
            </a:r>
            <a:r>
              <a:rPr>
                <a:solidFill>
                  <a:srgbClr val="C00000"/>
                </a:solidFill>
              </a:rPr>
              <a:t>url</a:t>
            </a:r>
            <a:r>
              <a:t>( </a:t>
            </a:r>
            <a:r>
              <a:rPr lang="en-US"/>
              <a:t>images/arrow.png </a:t>
            </a:r>
            <a:r>
              <a:t>);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50252"/>
          <a:stretch>
            <a:fillRect/>
          </a:stretch>
        </p:blipFill>
        <p:spPr>
          <a:xfrm>
            <a:off x="1231265" y="3099435"/>
            <a:ext cx="3076575" cy="1873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列表标志位置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t>list-style-position</a:t>
            </a:r>
          </a:p>
          <a:p>
            <a:pPr lvl="1"/>
            <a:r>
              <a:rPr lang="zh-CN"/>
              <a:t>设置</a:t>
            </a:r>
            <a:r>
              <a:t>列表标记的位置</a:t>
            </a:r>
          </a:p>
          <a:p>
            <a:pPr lvl="1"/>
            <a:r>
              <a:rPr lang="en-US"/>
              <a:t>lisy-style-position : inside;</a:t>
            </a:r>
            <a:endParaRPr lang="en-US"/>
          </a:p>
          <a:p>
            <a:pPr lvl="1"/>
            <a:r>
              <a:rPr lang="zh-CN"/>
              <a:t>属性值：</a:t>
            </a:r>
            <a:endParaRPr lang="zh-CN"/>
          </a:p>
          <a:p>
            <a:pPr lvl="2"/>
            <a:r>
              <a:rPr lang="zh-CN">
                <a:solidFill>
                  <a:srgbClr val="C00000"/>
                </a:solidFill>
              </a:rPr>
              <a:t>outside</a:t>
            </a:r>
            <a:r>
              <a:rPr lang="zh-CN"/>
              <a:t>：默认值。标记位于文本的左侧</a:t>
            </a:r>
            <a:endParaRPr lang="zh-CN"/>
          </a:p>
          <a:p>
            <a:pPr lvl="2"/>
            <a:r>
              <a:rPr lang="zh-CN">
                <a:solidFill>
                  <a:srgbClr val="C00000"/>
                </a:solidFill>
                <a:sym typeface="+mn-ea"/>
              </a:rPr>
              <a:t>inside</a:t>
            </a:r>
            <a:r>
              <a:rPr lang="zh-CN">
                <a:sym typeface="+mn-ea"/>
              </a:rPr>
              <a:t>：标记放置在文本以内</a:t>
            </a:r>
            <a:endParaRPr lang="zh-CN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960120"/>
            <a:ext cx="4554220" cy="22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005" y="3619500"/>
            <a:ext cx="4466590" cy="235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demo5-12.html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字体属性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字体相关属性</a:t>
            </a:r>
            <a:r>
              <a:t>	</a:t>
            </a:r>
          </a:p>
          <a:p>
            <a:pPr lvl="1"/>
            <a:r>
              <a:rPr lang="en-US" dirty="0" err="1">
                <a:sym typeface="+mn-ea"/>
              </a:rPr>
              <a:t>字体系列</a:t>
            </a:r>
            <a:r>
              <a:rPr lang="zh-CN" altLang="en-US" dirty="0">
                <a:sym typeface="+mn-ea"/>
              </a:rPr>
              <a:t>：</a:t>
            </a:r>
            <a:r>
              <a:rPr lang="en-US" dirty="0">
                <a:sym typeface="+mn-ea"/>
              </a:rPr>
              <a:t>font-family</a:t>
            </a:r>
            <a:endParaRPr lang="en-US" dirty="0">
              <a:ea typeface="微软雅黑" panose="020B0503020204020204" pitchFamily="34" charset="-122"/>
            </a:endParaRPr>
          </a:p>
          <a:p>
            <a:pPr lvl="1"/>
            <a:r>
              <a:rPr lang="en-US" dirty="0" err="1">
                <a:sym typeface="+mn-ea"/>
              </a:rPr>
              <a:t>字体大小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font-size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sym typeface="+mn-ea"/>
              </a:rPr>
              <a:t>字体</a:t>
            </a:r>
            <a:r>
              <a:rPr lang="zh-CN" altLang="en-US" dirty="0" err="1">
                <a:sym typeface="+mn-ea"/>
              </a:rPr>
              <a:t>样式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font-style</a:t>
            </a:r>
            <a:endParaRPr lang="zh-CN" altLang="en-US" dirty="0"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sym typeface="+mn-ea"/>
              </a:rPr>
              <a:t>字体</a:t>
            </a:r>
            <a:r>
              <a:rPr lang="zh-CN" altLang="en-US" dirty="0" err="1">
                <a:sym typeface="+mn-ea"/>
              </a:rPr>
              <a:t>粗细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font-weight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列表综合属性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t>list-style</a:t>
            </a:r>
          </a:p>
          <a:p>
            <a:pPr lvl="1"/>
            <a:r>
              <a:t>一个声明中设置所有的列表属性</a:t>
            </a:r>
          </a:p>
          <a:p>
            <a:pPr lvl="1"/>
            <a:r>
              <a:rPr altLang="zh-CN" dirty="0">
                <a:sym typeface="+mn-ea"/>
              </a:rPr>
              <a:t>list-style : </a:t>
            </a:r>
            <a:r>
              <a:rPr altLang="zh-CN" dirty="0" err="1">
                <a:sym typeface="+mn-ea"/>
              </a:rPr>
              <a:t>url</a:t>
            </a:r>
            <a:r>
              <a:rPr altLang="zh-CN" dirty="0">
                <a:sym typeface="+mn-ea"/>
              </a:rPr>
              <a:t>(image</a:t>
            </a:r>
            <a:r>
              <a:rPr lang="en-US" dirty="0">
                <a:sym typeface="+mn-ea"/>
              </a:rPr>
              <a:t>s</a:t>
            </a:r>
            <a:r>
              <a:rPr altLang="zh-CN" dirty="0">
                <a:sym typeface="+mn-ea"/>
              </a:rPr>
              <a:t>/arrow.png)  </a:t>
            </a:r>
            <a:r>
              <a:rPr lang="en-US" dirty="0">
                <a:sym typeface="+mn-ea"/>
              </a:rPr>
              <a:t>outside</a:t>
            </a:r>
            <a:r>
              <a:rPr altLang="zh-CN" dirty="0">
                <a:sym typeface="+mn-ea"/>
              </a:rPr>
              <a:t>  circle;</a:t>
            </a:r>
            <a:endParaRPr altLang="zh-CN" dirty="0"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list-style : </a:t>
            </a:r>
            <a:r>
              <a:rPr altLang="zh-CN" dirty="0" err="1">
                <a:sym typeface="+mn-ea"/>
              </a:rPr>
              <a:t>url</a:t>
            </a:r>
            <a:r>
              <a:rPr altLang="zh-CN" dirty="0">
                <a:sym typeface="+mn-ea"/>
              </a:rPr>
              <a:t>(image</a:t>
            </a:r>
            <a:r>
              <a:rPr lang="en-US" dirty="0">
                <a:sym typeface="+mn-ea"/>
              </a:rPr>
              <a:t>s</a:t>
            </a:r>
            <a:r>
              <a:rPr altLang="zh-CN" dirty="0">
                <a:sym typeface="+mn-ea"/>
              </a:rPr>
              <a:t>/arrow.png)  </a:t>
            </a:r>
            <a:r>
              <a:rPr lang="en-US" dirty="0">
                <a:sym typeface="+mn-ea"/>
              </a:rPr>
              <a:t>inside</a:t>
            </a:r>
            <a:r>
              <a:rPr altLang="zh-CN" dirty="0">
                <a:sym typeface="+mn-ea"/>
              </a:rPr>
              <a:t>  circle;</a:t>
            </a:r>
            <a:endParaRPr altLang="zh-CN" dirty="0">
              <a:sym typeface="+mn-ea"/>
            </a:endParaRPr>
          </a:p>
          <a:p>
            <a:pPr lvl="1"/>
            <a:endParaRPr altLang="zh-CN" dirty="0">
              <a:sym typeface="+mn-ea"/>
            </a:endParaRPr>
          </a:p>
          <a:p>
            <a:pPr lvl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4270" y="1464945"/>
            <a:ext cx="2981325" cy="36480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本章小结</a:t>
            </a:r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</p:nvPr>
        </p:nvGraphicFramePr>
        <p:xfrm>
          <a:off x="212175" y="1146462"/>
          <a:ext cx="11687810" cy="4312285"/>
        </p:xfrm>
        <a:graphic>
          <a:graphicData uri="http://schemas.openxmlformats.org/drawingml/2006/table">
            <a:tbl>
              <a:tblPr firstRow="1" bandRow="1"/>
              <a:tblGrid>
                <a:gridCol w="1865630"/>
                <a:gridCol w="2362835"/>
                <a:gridCol w="1706245"/>
                <a:gridCol w="3152140"/>
                <a:gridCol w="2600960"/>
              </a:tblGrid>
              <a:tr h="599440">
                <a:tc>
                  <a:txBody>
                    <a:bodyPr/>
                    <a:p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字体修饰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文本修饰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超链接修饰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背景修饰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列表修饰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823151">
                <a:tc>
                  <a:txBody>
                    <a:bodyPr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font-family</a:t>
                      </a:r>
                      <a:endParaRPr lang="en-US" altLang="zh-CN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text-indent</a:t>
                      </a:r>
                      <a:endParaRPr lang="en-US" altLang="zh-CN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a:link</a:t>
                      </a:r>
                      <a:endParaRPr lang="en-US" altLang="zh-CN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background-color</a:t>
                      </a:r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list-style-type</a:t>
                      </a:r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</a:tr>
              <a:tr h="823595">
                <a:tc>
                  <a:txBody>
                    <a:bodyPr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font-size</a:t>
                      </a:r>
                      <a:endParaRPr lang="en-US" altLang="zh-CN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text-align</a:t>
                      </a:r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a:visited</a:t>
                      </a:r>
                      <a:endParaRPr lang="en-US" altLang="zh-CN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background-image</a:t>
                      </a:r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list-style-image</a:t>
                      </a:r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</a:tr>
              <a:tr h="823151">
                <a:tc>
                  <a:txBody>
                    <a:bodyPr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font-weight</a:t>
                      </a:r>
                      <a:endParaRPr lang="en-US" altLang="zh-CN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color</a:t>
                      </a:r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a:hover</a:t>
                      </a:r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background-repeat</a:t>
                      </a:r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list-style-position</a:t>
                      </a:r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</a:tr>
              <a:tr h="669925">
                <a:tc>
                  <a:txBody>
                    <a:bodyPr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font-style</a:t>
                      </a:r>
                      <a:endParaRPr lang="en-US" altLang="zh-CN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line-height</a:t>
                      </a:r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a:active</a:t>
                      </a:r>
                      <a:endParaRPr lang="en-US" altLang="zh-CN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background-position</a:t>
                      </a:r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list-style</a:t>
                      </a:r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</a:tr>
              <a:tr h="572770">
                <a:tc>
                  <a:txBody>
                    <a:bodyPr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</a:t>
                      </a:r>
                      <a:endParaRPr lang="en-US" altLang="zh-CN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text-decoration</a:t>
                      </a:r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</a:t>
                      </a:r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字体系列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742305"/>
          </a:xfrm>
        </p:spPr>
        <p:txBody>
          <a:bodyPr/>
          <a:p>
            <a:r>
              <a:rPr>
                <a:sym typeface="+mn-ea"/>
              </a:rPr>
              <a:t>font-family</a:t>
            </a:r>
            <a:endParaRPr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设置一种字体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 lvl="2"/>
            <a:r>
              <a:rPr lang="en-US" altLang="zh-CN" sz="2400" dirty="0">
                <a:sym typeface="+mn-ea"/>
              </a:rPr>
              <a:t>font-family : '</a:t>
            </a:r>
            <a:r>
              <a:rPr lang="zh-CN" altLang="en-US" sz="2400" dirty="0">
                <a:sym typeface="+mn-ea"/>
              </a:rPr>
              <a:t>宋体</a:t>
            </a:r>
            <a:r>
              <a:rPr altLang="zh-CN" sz="2400" dirty="0">
                <a:sym typeface="+mn-ea"/>
              </a:rPr>
              <a:t>' ;</a:t>
            </a:r>
            <a:endParaRPr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ym typeface="+mn-ea"/>
              </a:rPr>
              <a:t>设置多种字体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 lvl="2"/>
            <a:r>
              <a:rPr lang="en-US" altLang="zh-CN" sz="2400" dirty="0">
                <a:sym typeface="+mn-ea"/>
              </a:rPr>
              <a:t>font-family : '</a:t>
            </a:r>
            <a:r>
              <a:rPr lang="zh-CN" altLang="en-US" sz="2400" dirty="0">
                <a:sym typeface="+mn-ea"/>
              </a:rPr>
              <a:t>宋体</a:t>
            </a:r>
            <a:r>
              <a:rPr altLang="zh-CN" sz="2400" dirty="0">
                <a:sym typeface="+mn-ea"/>
              </a:rPr>
              <a:t>'</a:t>
            </a:r>
            <a:r>
              <a:rPr lang="en-US" altLang="zh-CN" sz="2400" dirty="0">
                <a:sym typeface="+mn-ea"/>
              </a:rPr>
              <a:t>, '</a:t>
            </a:r>
            <a:r>
              <a:rPr lang="zh-CN" altLang="en-US" sz="2400" dirty="0">
                <a:sym typeface="+mn-ea"/>
              </a:rPr>
              <a:t>仿宋</a:t>
            </a:r>
            <a:r>
              <a:rPr altLang="zh-CN" sz="2400" dirty="0">
                <a:sym typeface="+mn-ea"/>
              </a:rPr>
              <a:t>', '</a:t>
            </a:r>
            <a:r>
              <a:rPr lang="en-US" altLang="zh-CN" sz="2400" dirty="0">
                <a:sym typeface="+mn-ea"/>
              </a:rPr>
              <a:t>Times New Roman' ;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若用户系统里有宋体，用宋体，无宋体则用仿宋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……</a:t>
            </a:r>
            <a:endParaRPr>
              <a:sym typeface="+mn-ea"/>
            </a:endParaRPr>
          </a:p>
          <a:p>
            <a:r>
              <a:rPr lang="zh-CN" altLang="en-US">
                <a:sym typeface="+mn-ea"/>
              </a:rPr>
              <a:t>实战技巧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font-family : 'Times New Roman' , Serif ;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ea typeface="微软雅黑" panose="020B0503020204020204" pitchFamily="34" charset="-122"/>
            </a:endParaRPr>
          </a:p>
          <a:p>
            <a:endParaRPr altLang="zh-CN">
              <a:sym typeface="+mn-ea"/>
            </a:endParaRPr>
          </a:p>
          <a:p/>
        </p:txBody>
      </p:sp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字体大小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470525"/>
          </a:xfrm>
        </p:spPr>
        <p:txBody>
          <a:bodyPr/>
          <a:p>
            <a:r>
              <a:t>fon-size</a:t>
            </a:r>
          </a:p>
          <a:p>
            <a:pPr lvl="1"/>
            <a:r>
              <a:rPr lang="zh-CN" altLang="en-US" sz="2400" dirty="0">
                <a:sym typeface="+mn-ea"/>
              </a:rPr>
              <a:t>设置字体大小为绝对值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 lvl="2"/>
            <a:r>
              <a:rPr altLang="zh-CN" sz="2400" dirty="0">
                <a:sym typeface="+mn-ea"/>
              </a:rPr>
              <a:t>font-size : </a:t>
            </a:r>
            <a:r>
              <a:rPr altLang="zh-CN" sz="2400" dirty="0" err="1">
                <a:sym typeface="+mn-ea"/>
              </a:rPr>
              <a:t>20px</a:t>
            </a:r>
            <a:r>
              <a:rPr altLang="zh-CN" sz="2400" dirty="0">
                <a:sym typeface="+mn-ea"/>
              </a:rPr>
              <a:t>;</a:t>
            </a:r>
            <a:endParaRPr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ym typeface="+mn-ea"/>
              </a:rPr>
              <a:t>设置字体大小为相对值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 lvl="2"/>
            <a:r>
              <a:rPr altLang="zh-CN" sz="2400" dirty="0">
                <a:sym typeface="+mn-ea"/>
              </a:rPr>
              <a:t>font-size : </a:t>
            </a:r>
            <a:r>
              <a:rPr altLang="zh-CN" sz="2400" dirty="0" err="1">
                <a:sym typeface="+mn-ea"/>
              </a:rPr>
              <a:t>2em</a:t>
            </a:r>
            <a:r>
              <a:rPr lang="zh-CN" altLang="en-US" sz="2400" dirty="0">
                <a:sym typeface="+mn-ea"/>
              </a:rPr>
              <a:t>；（或 </a:t>
            </a:r>
            <a:r>
              <a:rPr altLang="zh-CN" sz="2400" dirty="0" err="1">
                <a:sym typeface="+mn-ea"/>
              </a:rPr>
              <a:t>font-size : 200</a:t>
            </a:r>
            <a:r>
              <a:rPr altLang="zh-CN" sz="2400" dirty="0">
                <a:sym typeface="+mn-ea"/>
              </a:rPr>
              <a:t>%;</a:t>
            </a:r>
            <a:r>
              <a:rPr lang="zh-CN" altLang="en-US" sz="2400" dirty="0">
                <a:sym typeface="+mn-ea"/>
              </a:rPr>
              <a:t>）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相对于父元素来设置大小</a:t>
            </a:r>
            <a:endParaRPr lang="zh-CN" altLang="en-US" sz="2400" dirty="0">
              <a:solidFill>
                <a:srgbClr val="C00000"/>
              </a:solidFill>
              <a:sym typeface="+mn-ea"/>
            </a:endParaRPr>
          </a:p>
          <a:p>
            <a:r>
              <a:rPr lang="zh-CN" altLang="en-US"/>
              <a:t>实战技巧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若未规定字体大小，普通文本的默认大小是 </a:t>
            </a:r>
            <a:r>
              <a:rPr altLang="zh-CN" dirty="0">
                <a:sym typeface="+mn-ea"/>
              </a:rPr>
              <a:t>16 </a:t>
            </a:r>
            <a:r>
              <a:rPr lang="zh-CN" altLang="en-US" dirty="0">
                <a:sym typeface="+mn-ea"/>
              </a:rPr>
              <a:t>像素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demo5-2.html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长度单位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长度单位</a:t>
            </a:r>
            <a:endParaRPr altLang="zh-CN" sz="28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固定长度：</a:t>
            </a:r>
            <a:r>
              <a:rPr sz="2400">
                <a:solidFill>
                  <a:srgbClr val="C00000"/>
                </a:solidFill>
                <a:sym typeface="+mn-ea"/>
              </a:rPr>
              <a:t>px</a:t>
            </a:r>
            <a:endParaRPr lang="zh-CN" altLang="en-US" sz="2400" dirty="0">
              <a:solidFill>
                <a:srgbClr val="C00000"/>
              </a:solidFill>
              <a:ea typeface="微软雅黑" panose="020B0503020204020204" pitchFamily="34" charset="-122"/>
              <a:sym typeface="+mn-ea"/>
            </a:endParaRPr>
          </a:p>
          <a:p>
            <a:pPr lvl="2"/>
            <a:r>
              <a:rPr>
                <a:sym typeface="+mn-ea"/>
              </a:rPr>
              <a:t>font-size : 20px;</a:t>
            </a:r>
            <a:endParaRPr altLang="zh-CN" dirty="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相对长度：</a:t>
            </a:r>
            <a:r>
              <a:rPr sz="2400">
                <a:solidFill>
                  <a:srgbClr val="C00000"/>
                </a:solidFill>
                <a:sym typeface="+mn-ea"/>
              </a:rPr>
              <a:t>em</a:t>
            </a:r>
            <a:endParaRPr altLang="zh-CN" sz="2400" dirty="0">
              <a:solidFill>
                <a:srgbClr val="C00000"/>
              </a:solidFill>
              <a:sym typeface="+mn-ea"/>
            </a:endParaRPr>
          </a:p>
          <a:p>
            <a:pPr lvl="2"/>
            <a:r>
              <a:rPr>
                <a:sym typeface="+mn-ea"/>
              </a:rPr>
              <a:t>text-indent : 2em;   font-size : 2em;</a:t>
            </a:r>
            <a:endParaRPr altLang="zh-CN" dirty="0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相对单位 em 是相对于元素本身的字体大小的。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  <a:sym typeface="+mn-ea"/>
              </a:rPr>
              <a:t>font-size 属性，它的 em 值指的是父元素的字体大小。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字体样式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4767580"/>
          </a:xfrm>
        </p:spPr>
        <p:txBody>
          <a:bodyPr>
            <a:normAutofit/>
          </a:bodyPr>
          <a:p>
            <a:r>
              <a:t>font-style</a:t>
            </a:r>
          </a:p>
          <a:p>
            <a:pPr lvl="1"/>
            <a:r>
              <a:rPr lang="zh-CN" altLang="en-US" sz="2400" dirty="0">
                <a:sym typeface="+mn-ea"/>
              </a:rPr>
              <a:t>设置字体样式显示</a:t>
            </a:r>
            <a:endParaRPr lang="zh-CN" altLang="en-US" sz="2400" dirty="0">
              <a:sym typeface="+mn-ea"/>
            </a:endParaRPr>
          </a:p>
          <a:p>
            <a:pPr lvl="2"/>
            <a:r>
              <a:rPr altLang="zh-CN" dirty="0">
                <a:sym typeface="+mn-ea"/>
              </a:rPr>
              <a:t>font-style : italic</a:t>
            </a:r>
            <a:r>
              <a:rPr lang="zh-CN" altLang="en-US" dirty="0">
                <a:sym typeface="+mn-ea"/>
              </a:rPr>
              <a:t>；</a:t>
            </a:r>
            <a:endParaRPr lang="en-US" altLang="zh-CN" sz="2200" dirty="0">
              <a:sym typeface="+mn-ea"/>
            </a:endParaRPr>
          </a:p>
          <a:p>
            <a:pPr lvl="1"/>
            <a:r>
              <a:rPr lang="zh-CN" altLang="en-US" sz="2400" dirty="0">
                <a:ea typeface="微软雅黑" panose="020B0503020204020204" pitchFamily="34" charset="-122"/>
                <a:sym typeface="+mn-ea"/>
              </a:rPr>
              <a:t>属性值：</a:t>
            </a:r>
            <a:endParaRPr lang="zh-CN" altLang="en-US" sz="2400" dirty="0"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en-US" altLang="zh-CN" sz="2200" dirty="0">
                <a:ea typeface="微软雅黑" panose="020B0503020204020204" pitchFamily="34" charset="-122"/>
                <a:sym typeface="+mn-ea"/>
              </a:rPr>
              <a:t>normal : </a:t>
            </a:r>
            <a:r>
              <a:rPr lang="zh-CN" altLang="en-US" sz="2200" dirty="0">
                <a:ea typeface="微软雅黑" panose="020B0503020204020204" pitchFamily="34" charset="-122"/>
                <a:sym typeface="+mn-ea"/>
              </a:rPr>
              <a:t>常规样式</a:t>
            </a:r>
            <a:endParaRPr lang="zh-CN" altLang="en-US" sz="2200" dirty="0"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en-US" altLang="zh-CN" sz="2200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italic</a:t>
            </a:r>
            <a:r>
              <a:rPr lang="en-US" altLang="zh-CN" sz="2200" dirty="0">
                <a:ea typeface="微软雅黑" panose="020B0503020204020204" pitchFamily="34" charset="-122"/>
                <a:sym typeface="+mn-ea"/>
              </a:rPr>
              <a:t> : </a:t>
            </a:r>
            <a:r>
              <a:rPr lang="zh-CN" altLang="en-US" sz="2200" dirty="0">
                <a:ea typeface="微软雅黑" panose="020B0503020204020204" pitchFamily="34" charset="-122"/>
                <a:sym typeface="+mn-ea"/>
              </a:rPr>
              <a:t>斜体样式</a:t>
            </a:r>
            <a:endParaRPr lang="zh-CN" altLang="en-US" sz="2200" dirty="0"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en-US" altLang="zh-CN" sz="2200" dirty="0">
                <a:ea typeface="微软雅黑" panose="020B0503020204020204" pitchFamily="34" charset="-122"/>
                <a:sym typeface="+mn-ea"/>
              </a:rPr>
              <a:t>oblique : </a:t>
            </a:r>
            <a:r>
              <a:rPr lang="zh-CN" altLang="en-US" sz="2200" dirty="0">
                <a:ea typeface="微软雅黑" panose="020B0503020204020204" pitchFamily="34" charset="-122"/>
                <a:sym typeface="+mn-ea"/>
              </a:rPr>
              <a:t>斜体样式</a:t>
            </a:r>
            <a:endParaRPr lang="zh-CN" altLang="en-US" sz="2200" dirty="0">
              <a:ea typeface="微软雅黑" panose="020B0503020204020204" pitchFamily="34" charset="-122"/>
              <a:sym typeface="+mn-ea"/>
            </a:endParaRPr>
          </a:p>
          <a:p>
            <a:pPr marL="471805" lvl="1" indent="0">
              <a:buNone/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demo5-2.html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5768</Words>
  <Application>WPS 演示</Application>
  <PresentationFormat>自定义</PresentationFormat>
  <Paragraphs>690</Paragraphs>
  <Slides>52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1" baseType="lpstr">
      <vt:lpstr>Arial</vt:lpstr>
      <vt:lpstr>宋体</vt:lpstr>
      <vt:lpstr>Wingdings</vt:lpstr>
      <vt:lpstr>微软雅黑</vt:lpstr>
      <vt:lpstr>华文楷体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引言</vt:lpstr>
      <vt:lpstr>字体属性</vt:lpstr>
      <vt:lpstr>字体系列</vt:lpstr>
      <vt:lpstr>字体大小</vt:lpstr>
      <vt:lpstr>长度单位</vt:lpstr>
      <vt:lpstr>字体样式</vt:lpstr>
      <vt:lpstr>字体粗细</vt:lpstr>
      <vt:lpstr>字体综合属性</vt:lpstr>
      <vt:lpstr>网页中的文字</vt:lpstr>
      <vt:lpstr>为什么</vt:lpstr>
      <vt:lpstr>通用字体</vt:lpstr>
      <vt:lpstr>字体使用规范</vt:lpstr>
      <vt:lpstr>PowerPoint 演示文稿</vt:lpstr>
      <vt:lpstr>文本样式</vt:lpstr>
      <vt:lpstr>文本属性</vt:lpstr>
      <vt:lpstr>文本缩进</vt:lpstr>
      <vt:lpstr>文本对齐</vt:lpstr>
      <vt:lpstr>行高</vt:lpstr>
      <vt:lpstr>文本颜色</vt:lpstr>
      <vt:lpstr>RGB</vt:lpstr>
      <vt:lpstr>十六进制</vt:lpstr>
      <vt:lpstr>文本修饰</vt:lpstr>
      <vt:lpstr>字符转换</vt:lpstr>
      <vt:lpstr>PowerPoint 演示文稿</vt:lpstr>
      <vt:lpstr>超链接四种状态</vt:lpstr>
      <vt:lpstr>状态设置</vt:lpstr>
      <vt:lpstr>伪类</vt:lpstr>
      <vt:lpstr>伪类</vt:lpstr>
      <vt:lpstr>伪类</vt:lpstr>
      <vt:lpstr>PowerPoint 演示文稿</vt:lpstr>
      <vt:lpstr>背景属性</vt:lpstr>
      <vt:lpstr>背景色</vt:lpstr>
      <vt:lpstr>背景色</vt:lpstr>
      <vt:lpstr>背景图片</vt:lpstr>
      <vt:lpstr>背景图片</vt:lpstr>
      <vt:lpstr>背景重铺</vt:lpstr>
      <vt:lpstr>背景定位</vt:lpstr>
      <vt:lpstr>背景定位</vt:lpstr>
      <vt:lpstr>背景定位</vt:lpstr>
      <vt:lpstr>背景定位</vt:lpstr>
      <vt:lpstr>背景综合属性</vt:lpstr>
      <vt:lpstr>PowerPoint 演示文稿</vt:lpstr>
      <vt:lpstr>列表属性</vt:lpstr>
      <vt:lpstr>列表标志类型</vt:lpstr>
      <vt:lpstr>列表标志图像</vt:lpstr>
      <vt:lpstr>列表标志位置</vt:lpstr>
      <vt:lpstr>列表综合属性</vt:lpstr>
      <vt:lpstr>本章小结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Administrator</cp:lastModifiedBy>
  <cp:revision>674</cp:revision>
  <dcterms:created xsi:type="dcterms:W3CDTF">2014-10-16T08:35:00Z</dcterms:created>
  <dcterms:modified xsi:type="dcterms:W3CDTF">2018-02-28T09:21:21Z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