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355" r:id="rId3"/>
    <p:sldId id="330" r:id="rId4"/>
    <p:sldId id="379" r:id="rId5"/>
    <p:sldId id="431" r:id="rId6"/>
    <p:sldId id="432" r:id="rId7"/>
    <p:sldId id="433" r:id="rId8"/>
    <p:sldId id="435" r:id="rId9"/>
    <p:sldId id="423" r:id="rId11"/>
    <p:sldId id="436" r:id="rId12"/>
    <p:sldId id="424" r:id="rId13"/>
    <p:sldId id="437" r:id="rId14"/>
    <p:sldId id="438" r:id="rId15"/>
    <p:sldId id="439" r:id="rId16"/>
    <p:sldId id="440" r:id="rId17"/>
    <p:sldId id="441" r:id="rId18"/>
    <p:sldId id="442" r:id="rId19"/>
    <p:sldId id="425" r:id="rId20"/>
    <p:sldId id="443" r:id="rId21"/>
    <p:sldId id="426" r:id="rId22"/>
    <p:sldId id="444" r:id="rId23"/>
    <p:sldId id="445" r:id="rId24"/>
    <p:sldId id="446" r:id="rId25"/>
    <p:sldId id="427" r:id="rId26"/>
    <p:sldId id="447" r:id="rId27"/>
    <p:sldId id="448" r:id="rId28"/>
    <p:sldId id="449" r:id="rId29"/>
    <p:sldId id="450" r:id="rId30"/>
    <p:sldId id="454" r:id="rId31"/>
    <p:sldId id="428" r:id="rId32"/>
    <p:sldId id="452" r:id="rId33"/>
    <p:sldId id="343" r:id="rId34"/>
    <p:sldId id="344" r:id="rId35"/>
    <p:sldId id="345" r:id="rId36"/>
    <p:sldId id="429" r:id="rId37"/>
    <p:sldId id="457" r:id="rId38"/>
    <p:sldId id="346" r:id="rId39"/>
    <p:sldId id="328" r:id="rId40"/>
    <p:sldId id="329" r:id="rId41"/>
    <p:sldId id="354" r:id="rId42"/>
  </p:sldIdLst>
  <p:sldSz cx="12190095" cy="6859270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B050"/>
    <a:srgbClr val="00B0F0"/>
    <a:srgbClr val="FDCD5F"/>
    <a:srgbClr val="55C1E7"/>
    <a:srgbClr val="93B784"/>
    <a:srgbClr val="1B90A2"/>
    <a:srgbClr val="A6A6A6"/>
    <a:srgbClr val="595E64"/>
    <a:srgbClr val="4FC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9033" autoAdjust="0"/>
  </p:normalViewPr>
  <p:slideViewPr>
    <p:cSldViewPr snapToGrid="0">
      <p:cViewPr varScale="1">
        <p:scale>
          <a:sx n="69" d="100"/>
          <a:sy n="69" d="100"/>
        </p:scale>
        <p:origin x="-780" y="-96"/>
      </p:cViewPr>
      <p:guideLst>
        <p:guide orient="horz" pos="2449"/>
        <p:guide pos="775"/>
        <p:guide pos="3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E0BC6-38A4-47D2-A16E-1969BFB3BA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11FDB-DAD7-4D52-9BAA-09527333435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声明这是一个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CD21A-BDB2-4B27-8168-5519350708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71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4195" indent="0" algn="ctr">
              <a:buNone/>
              <a:defRPr sz="2400"/>
            </a:lvl2pPr>
            <a:lvl3pPr marL="1088390" indent="0" algn="ctr">
              <a:buNone/>
              <a:defRPr sz="2100"/>
            </a:lvl3pPr>
            <a:lvl4pPr marL="1632585" indent="0" algn="ctr">
              <a:buNone/>
              <a:defRPr sz="1900"/>
            </a:lvl4pPr>
            <a:lvl5pPr marL="2176780" indent="0" algn="ctr">
              <a:buNone/>
              <a:defRPr sz="1900"/>
            </a:lvl5pPr>
            <a:lvl6pPr marL="2720975" indent="0" algn="ctr">
              <a:buNone/>
              <a:defRPr sz="1900"/>
            </a:lvl6pPr>
            <a:lvl7pPr marL="3265805" indent="0" algn="ctr">
              <a:buNone/>
              <a:defRPr sz="1900"/>
            </a:lvl7pPr>
            <a:lvl8pPr marL="3810000" indent="0" algn="ctr">
              <a:buNone/>
              <a:defRPr sz="1900"/>
            </a:lvl8pPr>
            <a:lvl9pPr marL="4354195" indent="0" algn="ctr">
              <a:buNone/>
              <a:defRPr sz="19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5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2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-5882" y="6315176"/>
            <a:ext cx="12190413" cy="5444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599" y="134576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310" y="72394"/>
            <a:ext cx="10514231" cy="6255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1" y="1710134"/>
            <a:ext cx="10514231" cy="2853398"/>
          </a:xfrm>
        </p:spPr>
        <p:txBody>
          <a:bodyPr anchor="b"/>
          <a:lstStyle>
            <a:lvl1pPr>
              <a:defRPr sz="71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1" y="4590527"/>
            <a:ext cx="10514231" cy="150053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1"/>
            <a:ext cx="10514231" cy="132587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681552"/>
            <a:ext cx="5157115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0" y="2505655"/>
            <a:ext cx="5157115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694599" y="134576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231310" y="144784"/>
            <a:ext cx="10514231" cy="62559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half" idx="1"/>
          </p:nvPr>
        </p:nvSpPr>
        <p:spPr>
          <a:xfrm>
            <a:off x="638895" y="905162"/>
            <a:ext cx="11106646" cy="4875092"/>
          </a:xfrm>
        </p:spPr>
        <p:txBody>
          <a:bodyPr/>
          <a:lstStyle>
            <a:lvl1pPr marL="272415" indent="-381635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53440" indent="-38163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6660" indent="-237490" eaLnBrk="1" fontAlgn="auto" latinLnBrk="0" hangingPunct="1">
              <a:lnSpc>
                <a:spcPct val="150000"/>
              </a:lnSpc>
              <a:spcBef>
                <a:spcPts val="0"/>
              </a:spcBef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1"/>
            <a:ext cx="10514231" cy="132587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xStyles>
    <p:titleStyle>
      <a:lvl1pPr algn="l" defTabSz="1088390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415" indent="-272415" algn="l" defTabSz="1088390" rtl="0" eaLnBrk="1" latinLnBrk="0" hangingPunct="1">
        <a:lnSpc>
          <a:spcPct val="90000"/>
        </a:lnSpc>
        <a:spcBef>
          <a:spcPts val="119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1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hyperlink" Target="http://www.w3school.com.cn/cssref/css_colornames.asp" TargetMode="External"/><Relationship Id="rId1" Type="http://schemas.openxmlformats.org/officeDocument/2006/relationships/hyperlink" Target="http://www.w3school.com.cn/cssref/css_colors.asp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08153" y="-6701584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22"/>
          <p:cNvSpPr txBox="1"/>
          <p:nvPr/>
        </p:nvSpPr>
        <p:spPr>
          <a:xfrm>
            <a:off x="3362259" y="2502728"/>
            <a:ext cx="5026248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</a:t>
            </a:r>
            <a:endParaRPr lang="zh-CN" altLang="en-US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830002" y="3668050"/>
            <a:ext cx="6217677" cy="69215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pPr algn="ctr"/>
            <a:r>
              <a:rPr lang="zh-CN" altLang="en-US" sz="3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第八章  知识总结</a:t>
            </a:r>
            <a:endParaRPr lang="zh-CN" altLang="en-US" sz="3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5"/>
          <p:cNvSpPr txBox="1"/>
          <p:nvPr/>
        </p:nvSpPr>
        <p:spPr>
          <a:xfrm>
            <a:off x="978536" y="1532358"/>
            <a:ext cx="1595271" cy="361632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5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本节内容</a:t>
            </a:r>
            <a:endParaRPr lang="zh-CN" altLang="en-US" sz="5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5400000" flipH="1">
            <a:off x="4373245" y="1026795"/>
            <a:ext cx="544830" cy="43815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8"/>
          <p:cNvSpPr txBox="1"/>
          <p:nvPr/>
        </p:nvSpPr>
        <p:spPr>
          <a:xfrm>
            <a:off x="5222240" y="971550"/>
            <a:ext cx="35490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HTML概述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0"/>
          <p:cNvSpPr txBox="1"/>
          <p:nvPr/>
        </p:nvSpPr>
        <p:spPr>
          <a:xfrm>
            <a:off x="5234888" y="1657830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标签汇总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1693473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1"/>
          <p:cNvSpPr txBox="1"/>
          <p:nvPr/>
        </p:nvSpPr>
        <p:spPr>
          <a:xfrm>
            <a:off x="5222186" y="2339347"/>
            <a:ext cx="464096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常见问题及经验总结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4392882" y="2374989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5400000" flipH="1">
            <a:off x="4392880" y="3064107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16"/>
          <p:cNvSpPr txBox="1"/>
          <p:nvPr/>
        </p:nvSpPr>
        <p:spPr>
          <a:xfrm>
            <a:off x="5222187" y="3040478"/>
            <a:ext cx="3657124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编码规范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等腰三角形 36"/>
          <p:cNvSpPr/>
          <p:nvPr/>
        </p:nvSpPr>
        <p:spPr>
          <a:xfrm rot="5400000" flipH="1">
            <a:off x="4392882" y="372566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38" name="文本框 18"/>
          <p:cNvSpPr txBox="1"/>
          <p:nvPr/>
        </p:nvSpPr>
        <p:spPr>
          <a:xfrm>
            <a:off x="5222240" y="3689985"/>
            <a:ext cx="25438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CSS选择器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19"/>
          <p:cNvSpPr txBox="1"/>
          <p:nvPr/>
        </p:nvSpPr>
        <p:spPr>
          <a:xfrm>
            <a:off x="5210078" y="4399687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基本样式修饰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等腰三角形 39"/>
          <p:cNvSpPr/>
          <p:nvPr/>
        </p:nvSpPr>
        <p:spPr>
          <a:xfrm rot="5400000" flipH="1">
            <a:off x="4380772" y="4435330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5400000" flipH="1">
            <a:off x="4380773" y="512570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43" name="文本框 21"/>
          <p:cNvSpPr txBox="1"/>
          <p:nvPr/>
        </p:nvSpPr>
        <p:spPr>
          <a:xfrm>
            <a:off x="5203190" y="5723890"/>
            <a:ext cx="30918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颜色、单位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等腰三角形 43"/>
          <p:cNvSpPr/>
          <p:nvPr/>
        </p:nvSpPr>
        <p:spPr>
          <a:xfrm rot="5400000" flipH="1">
            <a:off x="4374128" y="5759466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41" name="文本框 20"/>
          <p:cNvSpPr txBox="1"/>
          <p:nvPr/>
        </p:nvSpPr>
        <p:spPr>
          <a:xfrm>
            <a:off x="5210175" y="5064760"/>
            <a:ext cx="39027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盒子模型及其应用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>
                <a:sym typeface="+mn-ea"/>
              </a:rPr>
              <a:t>常见问题及经验总结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smtClean="0">
                <a:sym typeface="+mn-ea"/>
              </a:rPr>
              <a:t>代码嵌套 </a:t>
            </a:r>
            <a:endParaRPr lang="en-US" altLang="zh-CN" smtClean="0"/>
          </a:p>
          <a:p>
            <a:r>
              <a:rPr lang="zh-CN" altLang="en-US" smtClean="0">
                <a:sym typeface="+mn-ea"/>
              </a:rPr>
              <a:t>代码缩进与换行</a:t>
            </a:r>
            <a:endParaRPr lang="en-US" altLang="zh-CN" smtClean="0"/>
          </a:p>
          <a:p>
            <a:r>
              <a:rPr lang="zh-CN" altLang="en-US" smtClean="0">
                <a:sym typeface="+mn-ea"/>
              </a:rPr>
              <a:t>目录结构的组织</a:t>
            </a:r>
            <a:endParaRPr lang="zh-CN" altLang="en-US" smtClean="0"/>
          </a:p>
          <a:p>
            <a:r>
              <a:rPr lang="zh-CN" altLang="en-US" smtClean="0">
                <a:sym typeface="+mn-ea"/>
              </a:rPr>
              <a:t>链接地址相关问题</a:t>
            </a:r>
            <a:endParaRPr lang="en-US" altLang="zh-CN" smtClean="0"/>
          </a:p>
          <a:p>
            <a:r>
              <a:rPr lang="zh-CN" altLang="en-US" smtClean="0">
                <a:sym typeface="+mn-ea"/>
              </a:rPr>
              <a:t>乱码问题</a:t>
            </a:r>
            <a:endParaRPr lang="en-US" altLang="zh-CN" smtClean="0"/>
          </a:p>
          <a:p>
            <a:endParaRPr lang="zh-CN" altLang="en-US" dirty="0" smtClean="0">
              <a:sym typeface="+mn-ea"/>
            </a:endParaRPr>
          </a:p>
          <a:p>
            <a:pPr lvl="1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>
                <a:sym typeface="+mn-ea"/>
              </a:rPr>
              <a:t>代码嵌套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错误的写法</a:t>
            </a:r>
            <a:r>
              <a:rPr lang="zh-CN" altLang="en-US" smtClean="0">
                <a:sym typeface="+mn-ea"/>
              </a:rPr>
              <a:t> 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dirty="0" smtClean="0">
                <a:sym typeface="+mn-ea"/>
              </a:rPr>
              <a:t>正确的写法</a:t>
            </a:r>
            <a:endParaRPr lang="en-US" altLang="zh-CN" smtClean="0"/>
          </a:p>
          <a:p>
            <a:endParaRPr lang="zh-CN" altLang="en-US" dirty="0" smtClean="0">
              <a:sym typeface="+mn-ea"/>
            </a:endParaRPr>
          </a:p>
          <a:p>
            <a:pPr lvl="1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7070" y="1549400"/>
            <a:ext cx="7589520" cy="17424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15" y="4071620"/>
            <a:ext cx="7697470" cy="170751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388985" y="2246630"/>
            <a:ext cx="1000760" cy="436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555" y="4724400"/>
            <a:ext cx="887730" cy="4432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681605" y="2592705"/>
            <a:ext cx="839470" cy="426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48280" y="5087620"/>
            <a:ext cx="1031875" cy="386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代码缩进与换行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38810" y="904875"/>
            <a:ext cx="11106785" cy="5967095"/>
          </a:xfrm>
        </p:spPr>
        <p:txBody>
          <a:bodyPr>
            <a:normAutofit/>
          </a:bodyPr>
          <a:p>
            <a:r>
              <a:rPr lang="zh-CN" altLang="en-US" dirty="0">
                <a:sym typeface="+mn-ea"/>
              </a:rPr>
              <a:t>正确合理的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代码缩进</a:t>
            </a:r>
            <a:r>
              <a:rPr lang="zh-CN" altLang="en-US" dirty="0">
                <a:sym typeface="+mn-ea"/>
              </a:rPr>
              <a:t>能够让整个页面结构看起来清晰整齐</a:t>
            </a:r>
            <a:endParaRPr lang="zh-CN" altLang="en-US" dirty="0">
              <a:sym typeface="+mn-ea"/>
            </a:endParaRPr>
          </a:p>
          <a:p>
            <a:endParaRPr lang="zh-CN" altLang="en-US" dirty="0" smtClean="0">
              <a:sym typeface="+mn-ea"/>
            </a:endParaRPr>
          </a:p>
          <a:p>
            <a:endParaRPr lang="zh-CN" altLang="en-US" dirty="0" smtClean="0">
              <a:sym typeface="+mn-ea"/>
            </a:endParaRPr>
          </a:p>
          <a:p>
            <a:endParaRPr lang="en-US" altLang="zh-CN" smtClean="0"/>
          </a:p>
          <a:p>
            <a:r>
              <a:rPr lang="zh-CN" altLang="en-US" dirty="0">
                <a:sym typeface="+mn-ea"/>
              </a:rPr>
              <a:t>方法：</a:t>
            </a:r>
            <a:endParaRPr lang="en-US" altLang="zh-CN" smtClean="0"/>
          </a:p>
          <a:p>
            <a:pPr lvl="1">
              <a:lnSpc>
                <a:spcPts val="3930"/>
              </a:lnSpc>
              <a:spcBef>
                <a:spcPts val="355"/>
              </a:spcBef>
              <a:spcAft>
                <a:spcPts val="0"/>
              </a:spcAft>
            </a:pPr>
            <a:r>
              <a:rPr lang="zh-CN" altLang="en-US" dirty="0">
                <a:sym typeface="+mn-ea"/>
              </a:rPr>
              <a:t>一行不包含过多标签</a:t>
            </a:r>
            <a:endParaRPr lang="en-US" altLang="zh-CN" dirty="0"/>
          </a:p>
          <a:p>
            <a:pPr lvl="1">
              <a:lnSpc>
                <a:spcPts val="3930"/>
              </a:lnSpc>
              <a:spcBef>
                <a:spcPts val="355"/>
              </a:spcBef>
              <a:spcAft>
                <a:spcPts val="0"/>
              </a:spcAft>
            </a:pPr>
            <a:r>
              <a:rPr lang="zh-CN" altLang="en-US" dirty="0">
                <a:sym typeface="+mn-ea"/>
              </a:rPr>
              <a:t>使用 </a:t>
            </a:r>
            <a:r>
              <a:rPr lang="en-US" altLang="zh-CN" dirty="0">
                <a:sym typeface="+mn-ea"/>
              </a:rPr>
              <a:t>4 </a:t>
            </a:r>
            <a:r>
              <a:rPr lang="zh-CN" altLang="en-US" dirty="0">
                <a:sym typeface="+mn-ea"/>
              </a:rPr>
              <a:t>个字符长度缩进</a:t>
            </a:r>
            <a:endParaRPr lang="en-US" altLang="zh-CN" dirty="0"/>
          </a:p>
          <a:p>
            <a:pPr lvl="1">
              <a:lnSpc>
                <a:spcPts val="3930"/>
              </a:lnSpc>
              <a:spcBef>
                <a:spcPts val="355"/>
              </a:spcBef>
              <a:spcAft>
                <a:spcPts val="0"/>
              </a:spcAft>
            </a:pPr>
            <a:r>
              <a:rPr lang="zh-CN" altLang="en-US" dirty="0">
                <a:sym typeface="+mn-ea"/>
              </a:rPr>
              <a:t>保证开始标签和结束标签对齐，或处于同一行</a:t>
            </a:r>
            <a:endParaRPr lang="zh-CN" altLang="en-US" dirty="0"/>
          </a:p>
          <a:p>
            <a:pPr lvl="1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314" y="1671627"/>
            <a:ext cx="5567894" cy="230478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208" y="1697026"/>
            <a:ext cx="5971783" cy="28849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>
                <a:sym typeface="+mn-ea"/>
              </a:rPr>
              <a:t>目录结构的组织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38810" y="904875"/>
            <a:ext cx="11106785" cy="5967095"/>
          </a:xfrm>
        </p:spPr>
        <p:txBody>
          <a:bodyPr>
            <a:normAutofit/>
          </a:bodyPr>
          <a:p>
            <a:r>
              <a:rPr lang="zh-CN" altLang="en-US" dirty="0" smtClean="0">
                <a:sym typeface="+mn-ea"/>
              </a:rPr>
              <a:t>项目所有文件都放在同一目录中</a:t>
            </a:r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图片、</a:t>
            </a:r>
            <a:r>
              <a:rPr lang="en-US" altLang="zh-CN" dirty="0" smtClean="0">
                <a:sym typeface="+mn-ea"/>
              </a:rPr>
              <a:t>CSS </a:t>
            </a:r>
            <a:r>
              <a:rPr lang="zh-CN" altLang="en-US" dirty="0" smtClean="0">
                <a:sym typeface="+mn-ea"/>
              </a:rPr>
              <a:t>等其他文件分单独目录存放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HTML</a:t>
            </a:r>
            <a:r>
              <a:rPr lang="zh-CN" altLang="en-US" dirty="0" smtClean="0">
                <a:sym typeface="+mn-ea"/>
              </a:rPr>
              <a:t>代码中使用相对路径引入图片等文件</a:t>
            </a:r>
            <a:endParaRPr lang="en-US" altLang="zh-CN" smtClean="0"/>
          </a:p>
          <a:p>
            <a:pPr lvl="1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t="3237"/>
          <a:stretch>
            <a:fillRect/>
          </a:stretch>
        </p:blipFill>
        <p:spPr>
          <a:xfrm>
            <a:off x="833755" y="3248025"/>
            <a:ext cx="4041140" cy="2752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t="4565"/>
          <a:stretch>
            <a:fillRect/>
          </a:stretch>
        </p:blipFill>
        <p:spPr>
          <a:xfrm>
            <a:off x="4552950" y="3248025"/>
            <a:ext cx="7329805" cy="3026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>
                <a:sym typeface="+mn-ea"/>
              </a:rPr>
              <a:t>链接地址相关问题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38810" y="904875"/>
            <a:ext cx="11106785" cy="5967095"/>
          </a:xfrm>
        </p:spPr>
        <p:txBody>
          <a:bodyPr>
            <a:normAutofit/>
          </a:bodyPr>
          <a:p>
            <a:r>
              <a:rPr lang="zh-CN" altLang="en-US" dirty="0" smtClean="0">
                <a:sym typeface="+mn-ea"/>
              </a:rPr>
              <a:t>图片等文件引入（</a:t>
            </a:r>
            <a:r>
              <a:rPr lang="en-US" altLang="zh-CN" dirty="0" err="1" smtClean="0">
                <a:sym typeface="+mn-ea"/>
              </a:rPr>
              <a:t>src</a:t>
            </a:r>
            <a:r>
              <a:rPr lang="en-US" altLang="zh-CN" dirty="0" smtClean="0">
                <a:sym typeface="+mn-ea"/>
              </a:rPr>
              <a:t>=“”</a:t>
            </a:r>
            <a:r>
              <a:rPr lang="zh-CN" altLang="en-US" dirty="0" smtClean="0">
                <a:sym typeface="+mn-ea"/>
              </a:rPr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ym typeface="+mn-ea"/>
              </a:rPr>
              <a:t>本地图片：使用相对路径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ym typeface="+mn-ea"/>
              </a:rPr>
              <a:t>远程图片：使用 </a:t>
            </a:r>
            <a:r>
              <a:rPr lang="en-US" altLang="zh-CN" dirty="0" smtClean="0">
                <a:sym typeface="+mn-ea"/>
              </a:rPr>
              <a:t>URL</a:t>
            </a:r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超链接目标地址（</a:t>
            </a:r>
            <a:r>
              <a:rPr lang="en-US" altLang="zh-CN" dirty="0" err="1" smtClean="0">
                <a:sym typeface="+mn-ea"/>
              </a:rPr>
              <a:t>href</a:t>
            </a:r>
            <a:r>
              <a:rPr lang="en-US" altLang="zh-CN" dirty="0" smtClean="0">
                <a:sym typeface="+mn-ea"/>
              </a:rPr>
              <a:t>=“”</a:t>
            </a:r>
            <a:r>
              <a:rPr lang="zh-CN" altLang="en-US" dirty="0" smtClean="0">
                <a:sym typeface="+mn-ea"/>
              </a:rPr>
              <a:t>）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本地资源：使用相对路径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ym typeface="+mn-ea"/>
              </a:rPr>
              <a:t>远程资源：使用 </a:t>
            </a:r>
            <a:r>
              <a:rPr lang="en-US" altLang="zh-CN" dirty="0" smtClean="0">
                <a:sym typeface="+mn-ea"/>
              </a:rPr>
              <a:t>URL</a:t>
            </a:r>
            <a:endParaRPr lang="en-US" altLang="zh-CN" smtClean="0"/>
          </a:p>
          <a:p>
            <a:pPr lvl="1"/>
            <a:endParaRPr lang="zh-CN" altLang="en-US"/>
          </a:p>
        </p:txBody>
      </p:sp>
      <p:sp>
        <p:nvSpPr>
          <p:cNvPr id="2" name="文本框 4"/>
          <p:cNvSpPr txBox="1"/>
          <p:nvPr/>
        </p:nvSpPr>
        <p:spPr>
          <a:xfrm>
            <a:off x="1007304" y="5207051"/>
            <a:ext cx="7469505" cy="61531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p>
            <a:pPr algn="l"/>
            <a:r>
              <a:rPr lang="zh-CN" altLang="en-US" sz="3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sz="3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 </a:t>
            </a:r>
            <a:r>
              <a:rPr lang="zh-CN" altLang="en-US" sz="3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3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lang="en-US" altLang="zh-CN" sz="3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3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r>
              <a:rPr lang="zh-CN" altLang="en-US" sz="3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部分不可缺少</a:t>
            </a:r>
            <a:endParaRPr lang="zh-CN" altLang="en-US" sz="3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>
                <a:sym typeface="+mn-ea"/>
              </a:rPr>
              <a:t>乱码问题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38810" y="904875"/>
            <a:ext cx="11106785" cy="5967095"/>
          </a:xfrm>
        </p:spPr>
        <p:txBody>
          <a:bodyPr>
            <a:normAutofit/>
          </a:bodyPr>
          <a:p>
            <a:r>
              <a:rPr lang="zh-CN" altLang="en-US" dirty="0" smtClean="0">
                <a:sym typeface="+mn-ea"/>
              </a:rPr>
              <a:t>乱码问题的产生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ym typeface="+mn-ea"/>
              </a:rPr>
              <a:t>文件存储编码与浏览器打开时所用编码不一致</a:t>
            </a:r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解决：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确认文件编码（推荐统一使用 </a:t>
            </a:r>
            <a:r>
              <a:rPr lang="en-US" altLang="zh-CN" dirty="0" smtClean="0">
                <a:sym typeface="+mn-ea"/>
              </a:rPr>
              <a:t>utf-8 </a:t>
            </a:r>
            <a:r>
              <a:rPr lang="zh-CN" altLang="en-US" dirty="0" smtClean="0">
                <a:sym typeface="+mn-ea"/>
              </a:rPr>
              <a:t>编码）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ym typeface="+mn-ea"/>
              </a:rPr>
              <a:t>加入编码声明标记</a:t>
            </a:r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0" y="4308475"/>
            <a:ext cx="10694670" cy="1719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5"/>
          <p:cNvSpPr txBox="1"/>
          <p:nvPr/>
        </p:nvSpPr>
        <p:spPr>
          <a:xfrm>
            <a:off x="978536" y="1532358"/>
            <a:ext cx="1595271" cy="361632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5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本节内容</a:t>
            </a:r>
            <a:endParaRPr lang="zh-CN" altLang="en-US" sz="5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5400000" flipH="1">
            <a:off x="4373245" y="1026795"/>
            <a:ext cx="544830" cy="43815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8"/>
          <p:cNvSpPr txBox="1"/>
          <p:nvPr/>
        </p:nvSpPr>
        <p:spPr>
          <a:xfrm>
            <a:off x="5222240" y="971550"/>
            <a:ext cx="35490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HTML概述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0"/>
          <p:cNvSpPr txBox="1"/>
          <p:nvPr/>
        </p:nvSpPr>
        <p:spPr>
          <a:xfrm>
            <a:off x="5234888" y="1657830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标签汇总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1693473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1"/>
          <p:cNvSpPr txBox="1"/>
          <p:nvPr/>
        </p:nvSpPr>
        <p:spPr>
          <a:xfrm>
            <a:off x="5222186" y="2339347"/>
            <a:ext cx="464096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常见问题及经验总结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4392882" y="2374989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5400000" flipH="1">
            <a:off x="4392880" y="3064107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16"/>
          <p:cNvSpPr txBox="1"/>
          <p:nvPr/>
        </p:nvSpPr>
        <p:spPr>
          <a:xfrm>
            <a:off x="5222187" y="3040478"/>
            <a:ext cx="3657124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编码规范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等腰三角形 36"/>
          <p:cNvSpPr/>
          <p:nvPr/>
        </p:nvSpPr>
        <p:spPr>
          <a:xfrm rot="5400000" flipH="1">
            <a:off x="4392882" y="372566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38" name="文本框 18"/>
          <p:cNvSpPr txBox="1"/>
          <p:nvPr/>
        </p:nvSpPr>
        <p:spPr>
          <a:xfrm>
            <a:off x="5222240" y="3689985"/>
            <a:ext cx="25438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CSS选择器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19"/>
          <p:cNvSpPr txBox="1"/>
          <p:nvPr/>
        </p:nvSpPr>
        <p:spPr>
          <a:xfrm>
            <a:off x="5210078" y="4399687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基本样式修饰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等腰三角形 39"/>
          <p:cNvSpPr/>
          <p:nvPr/>
        </p:nvSpPr>
        <p:spPr>
          <a:xfrm rot="5400000" flipH="1">
            <a:off x="4380772" y="4435330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5400000" flipH="1">
            <a:off x="4380773" y="512570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43" name="文本框 21"/>
          <p:cNvSpPr txBox="1"/>
          <p:nvPr/>
        </p:nvSpPr>
        <p:spPr>
          <a:xfrm>
            <a:off x="5203190" y="5723890"/>
            <a:ext cx="30918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颜色、单位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等腰三角形 43"/>
          <p:cNvSpPr/>
          <p:nvPr/>
        </p:nvSpPr>
        <p:spPr>
          <a:xfrm rot="5400000" flipH="1">
            <a:off x="4374128" y="5759466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41" name="文本框 20"/>
          <p:cNvSpPr txBox="1"/>
          <p:nvPr/>
        </p:nvSpPr>
        <p:spPr>
          <a:xfrm>
            <a:off x="5210175" y="5064760"/>
            <a:ext cx="39027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盒子模型及其应用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>
                <a:sym typeface="+mn-ea"/>
              </a:rPr>
              <a:t>编码规范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38810" y="904875"/>
            <a:ext cx="11106785" cy="5967095"/>
          </a:xfrm>
        </p:spPr>
        <p:txBody>
          <a:bodyPr>
            <a:normAutofit/>
          </a:bodyPr>
          <a:p>
            <a:r>
              <a:rPr kumimoji="1" lang="zh-CN" altLang="en-US" dirty="0">
                <a:sym typeface="+mn-ea"/>
              </a:rPr>
              <a:t>所有的标记都必须</a:t>
            </a:r>
            <a:r>
              <a:rPr kumimoji="1" lang="zh-CN" altLang="en-US" dirty="0">
                <a:solidFill>
                  <a:srgbClr val="FF0000"/>
                </a:solidFill>
                <a:sym typeface="+mn-ea"/>
              </a:rPr>
              <a:t>关闭</a:t>
            </a:r>
            <a:endParaRPr kumimoji="1" lang="zh-CN" altLang="en-US" dirty="0">
              <a:solidFill>
                <a:srgbClr val="FF0000"/>
              </a:solidFill>
              <a:sym typeface="+mn-ea"/>
            </a:endParaRPr>
          </a:p>
          <a:p>
            <a:r>
              <a:rPr kumimoji="1" lang="zh-CN" altLang="en-US" dirty="0">
                <a:sym typeface="+mn-ea"/>
              </a:rPr>
              <a:t>所有标签的元素和属性的名字都必须使用</a:t>
            </a:r>
            <a:r>
              <a:rPr kumimoji="1" lang="zh-CN" altLang="en-US" dirty="0">
                <a:solidFill>
                  <a:srgbClr val="FF0000"/>
                </a:solidFill>
                <a:sym typeface="+mn-ea"/>
              </a:rPr>
              <a:t>小写</a:t>
            </a:r>
            <a:endParaRPr kumimoji="1" lang="zh-CN" altLang="en-US" dirty="0">
              <a:solidFill>
                <a:srgbClr val="FF0000"/>
              </a:solidFill>
              <a:sym typeface="+mn-ea"/>
            </a:endParaRPr>
          </a:p>
          <a:p>
            <a:r>
              <a:rPr kumimoji="1" lang="zh-CN" altLang="en-US" dirty="0">
                <a:sym typeface="+mn-ea"/>
              </a:rPr>
              <a:t>所有的标记都必须</a:t>
            </a:r>
            <a:r>
              <a:rPr kumimoji="1" lang="zh-CN" altLang="en-US" dirty="0">
                <a:solidFill>
                  <a:srgbClr val="FF0000"/>
                </a:solidFill>
                <a:sym typeface="+mn-ea"/>
              </a:rPr>
              <a:t>合理嵌套</a:t>
            </a:r>
            <a:endParaRPr kumimoji="1" lang="zh-CN" altLang="en-US" dirty="0">
              <a:solidFill>
                <a:srgbClr val="FF0000"/>
              </a:solidFill>
              <a:sym typeface="+mn-ea"/>
            </a:endParaRPr>
          </a:p>
          <a:p>
            <a:r>
              <a:rPr kumimoji="1" lang="zh-CN" altLang="en-US" dirty="0">
                <a:sym typeface="+mn-ea"/>
              </a:rPr>
              <a:t>所有的</a:t>
            </a:r>
            <a:r>
              <a:rPr kumimoji="1" lang="zh-CN" altLang="en-US" dirty="0">
                <a:solidFill>
                  <a:srgbClr val="FF0000"/>
                </a:solidFill>
                <a:sym typeface="+mn-ea"/>
              </a:rPr>
              <a:t>属性</a:t>
            </a:r>
            <a:r>
              <a:rPr kumimoji="1" lang="zh-CN" altLang="en-US" dirty="0">
                <a:sym typeface="+mn-ea"/>
              </a:rPr>
              <a:t>必须用</a:t>
            </a:r>
            <a:r>
              <a:rPr kumimoji="1" lang="zh-CN" altLang="en-US" dirty="0">
                <a:solidFill>
                  <a:srgbClr val="FF0000"/>
                </a:solidFill>
                <a:sym typeface="+mn-ea"/>
              </a:rPr>
              <a:t>引号</a:t>
            </a:r>
            <a:r>
              <a:rPr kumimoji="1" lang="zh-CN" altLang="en-US" dirty="0">
                <a:sym typeface="+mn-ea"/>
              </a:rPr>
              <a:t>括起来，</a:t>
            </a:r>
            <a:r>
              <a:rPr kumimoji="1" lang="zh-CN" altLang="en-US" dirty="0">
                <a:solidFill>
                  <a:srgbClr val="FF0000"/>
                </a:solidFill>
                <a:sym typeface="+mn-ea"/>
              </a:rPr>
              <a:t>必须赋值</a:t>
            </a:r>
            <a:endParaRPr kumimoji="1" lang="zh-CN" altLang="en-US" dirty="0">
              <a:solidFill>
                <a:srgbClr val="FF0000"/>
              </a:solidFill>
              <a:sym typeface="+mn-ea"/>
            </a:endParaRPr>
          </a:p>
          <a:p>
            <a:r>
              <a:rPr kumimoji="1" lang="zh-CN" altLang="en-US" dirty="0">
                <a:sym typeface="+mn-ea"/>
              </a:rPr>
              <a:t>特殊符号</a:t>
            </a:r>
            <a:r>
              <a:rPr kumimoji="1" lang="en-US" altLang="en-US" dirty="0">
                <a:sym typeface="+mn-ea"/>
              </a:rPr>
              <a:t>“&lt;”、“&gt;”</a:t>
            </a:r>
            <a:r>
              <a:rPr kumimoji="1" lang="en-US" altLang="en-US" dirty="0" err="1">
                <a:sym typeface="+mn-ea"/>
              </a:rPr>
              <a:t>和“&amp;”</a:t>
            </a:r>
            <a:r>
              <a:rPr kumimoji="1" lang="en-US" altLang="en-US" dirty="0" err="1">
                <a:solidFill>
                  <a:srgbClr val="FF0000"/>
                </a:solidFill>
                <a:sym typeface="+mn-ea"/>
              </a:rPr>
              <a:t>用</a:t>
            </a:r>
            <a:r>
              <a:rPr kumimoji="1" lang="zh-CN" altLang="en-US" dirty="0">
                <a:solidFill>
                  <a:srgbClr val="FF0000"/>
                </a:solidFill>
                <a:sym typeface="+mn-ea"/>
              </a:rPr>
              <a:t>实体</a:t>
            </a:r>
            <a:r>
              <a:rPr kumimoji="1" lang="en-US" altLang="en-US" dirty="0" err="1">
                <a:solidFill>
                  <a:srgbClr val="FF0000"/>
                </a:solidFill>
                <a:sym typeface="+mn-ea"/>
              </a:rPr>
              <a:t>表示</a:t>
            </a:r>
            <a:endParaRPr kumimoji="1" lang="en-US" altLang="en-US" dirty="0" err="1">
              <a:solidFill>
                <a:srgbClr val="FF0000"/>
              </a:solidFill>
              <a:sym typeface="+mn-ea"/>
            </a:endParaRPr>
          </a:p>
          <a:p>
            <a:r>
              <a:rPr kumimoji="1" lang="en-US" altLang="en-US" dirty="0">
                <a:sym typeface="+mn-ea"/>
              </a:rPr>
              <a:t>不要在注释内容中使用</a:t>
            </a:r>
            <a:r>
              <a:rPr kumimoji="1" lang="en-US" altLang="en-US" dirty="0">
                <a:solidFill>
                  <a:srgbClr val="FF0000"/>
                </a:solidFill>
                <a:sym typeface="+mn-ea"/>
              </a:rPr>
              <a:t>“--</a:t>
            </a:r>
            <a:r>
              <a:rPr kumimoji="1" lang="en-US" altLang="en-US" dirty="0">
                <a:sym typeface="+mn-ea"/>
              </a:rPr>
              <a:t>”</a:t>
            </a:r>
            <a:endParaRPr kumimoji="1" lang="en-US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图片必须有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说明文字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alt </a:t>
            </a:r>
            <a:r>
              <a:rPr lang="zh-CN" altLang="en-US" dirty="0">
                <a:sym typeface="+mn-ea"/>
              </a:rPr>
              <a:t>属性必须使用）</a:t>
            </a:r>
            <a:endParaRPr lang="en-US" altLang="zh-CN" dirty="0" smtClean="0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5"/>
          <p:cNvSpPr txBox="1"/>
          <p:nvPr/>
        </p:nvSpPr>
        <p:spPr>
          <a:xfrm>
            <a:off x="978536" y="1532358"/>
            <a:ext cx="1595271" cy="361632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5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本节内容</a:t>
            </a:r>
            <a:endParaRPr lang="zh-CN" altLang="en-US" sz="5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5400000" flipH="1">
            <a:off x="4373245" y="1026795"/>
            <a:ext cx="544830" cy="43815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8"/>
          <p:cNvSpPr txBox="1"/>
          <p:nvPr/>
        </p:nvSpPr>
        <p:spPr>
          <a:xfrm>
            <a:off x="5222240" y="971550"/>
            <a:ext cx="35490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HTML概述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0"/>
          <p:cNvSpPr txBox="1"/>
          <p:nvPr/>
        </p:nvSpPr>
        <p:spPr>
          <a:xfrm>
            <a:off x="5234888" y="1657830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标签汇总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1693473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1"/>
          <p:cNvSpPr txBox="1"/>
          <p:nvPr/>
        </p:nvSpPr>
        <p:spPr>
          <a:xfrm>
            <a:off x="5222186" y="2339347"/>
            <a:ext cx="464096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常见问题及经验总结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4392882" y="2374989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5400000" flipH="1">
            <a:off x="4392880" y="3064107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16"/>
          <p:cNvSpPr txBox="1"/>
          <p:nvPr/>
        </p:nvSpPr>
        <p:spPr>
          <a:xfrm>
            <a:off x="5222187" y="3040478"/>
            <a:ext cx="3657124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编码规范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等腰三角形 36"/>
          <p:cNvSpPr/>
          <p:nvPr/>
        </p:nvSpPr>
        <p:spPr>
          <a:xfrm rot="5400000" flipH="1">
            <a:off x="4392882" y="372566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38" name="文本框 18"/>
          <p:cNvSpPr txBox="1"/>
          <p:nvPr/>
        </p:nvSpPr>
        <p:spPr>
          <a:xfrm>
            <a:off x="5222240" y="3689985"/>
            <a:ext cx="25438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CSS选择器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19"/>
          <p:cNvSpPr txBox="1"/>
          <p:nvPr/>
        </p:nvSpPr>
        <p:spPr>
          <a:xfrm>
            <a:off x="5210078" y="4399687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基本样式修饰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等腰三角形 39"/>
          <p:cNvSpPr/>
          <p:nvPr/>
        </p:nvSpPr>
        <p:spPr>
          <a:xfrm rot="5400000" flipH="1">
            <a:off x="4380772" y="4435330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5400000" flipH="1">
            <a:off x="4380773" y="512570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43" name="文本框 21"/>
          <p:cNvSpPr txBox="1"/>
          <p:nvPr/>
        </p:nvSpPr>
        <p:spPr>
          <a:xfrm>
            <a:off x="5203190" y="5723890"/>
            <a:ext cx="30918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颜色、单位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等腰三角形 43"/>
          <p:cNvSpPr/>
          <p:nvPr/>
        </p:nvSpPr>
        <p:spPr>
          <a:xfrm rot="5400000" flipH="1">
            <a:off x="4374128" y="5759466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41" name="文本框 20"/>
          <p:cNvSpPr txBox="1"/>
          <p:nvPr/>
        </p:nvSpPr>
        <p:spPr>
          <a:xfrm>
            <a:off x="5210175" y="5064760"/>
            <a:ext cx="39027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盒子模型及其应用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8536" y="1532356"/>
            <a:ext cx="1595271" cy="3618566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5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本讲目标</a:t>
            </a:r>
            <a:endParaRPr lang="zh-CN" altLang="en-US" sz="5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392882" y="2299975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222186" y="2264332"/>
            <a:ext cx="6780681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 </a:t>
            </a:r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222187" y="3904674"/>
            <a:ext cx="6968226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 </a:t>
            </a:r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3940317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CSS</a:t>
            </a:r>
            <a:r>
              <a:rPr lang="zh-CN" altLang="en-US" dirty="0">
                <a:sym typeface="+mn-ea"/>
              </a:rPr>
              <a:t>基本选择器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38810" y="904875"/>
            <a:ext cx="11106785" cy="5967095"/>
          </a:xfrm>
        </p:spPr>
        <p:txBody>
          <a:bodyPr>
            <a:normAutofit/>
          </a:bodyPr>
          <a:p>
            <a:r>
              <a:rPr lang="zh-CN" altLang="en-US" dirty="0">
                <a:sym typeface="+mn-ea"/>
              </a:rPr>
              <a:t>标签选择器 </a:t>
            </a:r>
            <a:r>
              <a:rPr lang="en-US" altLang="zh-CN" dirty="0">
                <a:sym typeface="+mn-ea"/>
              </a:rPr>
              <a:t>—— </a:t>
            </a:r>
            <a:r>
              <a:rPr lang="zh-CN" altLang="en-US" dirty="0">
                <a:sym typeface="+mn-ea"/>
              </a:rPr>
              <a:t>选择器是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HTML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标签</a:t>
            </a:r>
            <a:endParaRPr kumimoji="1" lang="zh-CN" altLang="en-US" dirty="0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例如：</a:t>
            </a:r>
            <a:r>
              <a:rPr lang="en-US" altLang="zh-CN" dirty="0">
                <a:sym typeface="+mn-ea"/>
              </a:rPr>
              <a:t>div {       }</a:t>
            </a:r>
            <a:endParaRPr kumimoji="1" lang="zh-CN" altLang="en-US" dirty="0">
              <a:solidFill>
                <a:srgbClr val="FF0000"/>
              </a:solidFill>
              <a:sym typeface="+mn-ea"/>
            </a:endParaRPr>
          </a:p>
          <a:p>
            <a:r>
              <a:rPr lang="zh-CN" altLang="en-US" dirty="0">
                <a:sym typeface="+mn-ea"/>
              </a:rPr>
              <a:t>类选择器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——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以“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.</a:t>
            </a:r>
            <a:r>
              <a:rPr lang="zh-CN" altLang="en-US" dirty="0">
                <a:sym typeface="+mn-ea"/>
              </a:rPr>
              <a:t>”开头定义的选择符</a:t>
            </a:r>
            <a:endParaRPr kumimoji="1" lang="zh-CN" altLang="en-US" dirty="0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例如：</a:t>
            </a:r>
            <a:r>
              <a:rPr lang="en-US" altLang="zh-CN" dirty="0">
                <a:sym typeface="+mn-ea"/>
              </a:rPr>
              <a:t>.class {        }</a:t>
            </a:r>
            <a:endParaRPr kumimoji="1" lang="zh-CN" altLang="en-US" dirty="0">
              <a:solidFill>
                <a:srgbClr val="FF0000"/>
              </a:solidFill>
              <a:sym typeface="+mn-ea"/>
            </a:endParaRPr>
          </a:p>
          <a:p>
            <a:r>
              <a:rPr lang="en-US" altLang="zh-CN" dirty="0">
                <a:sym typeface="+mn-ea"/>
              </a:rPr>
              <a:t>ID</a:t>
            </a:r>
            <a:r>
              <a:rPr lang="zh-CN" altLang="en-US" dirty="0">
                <a:sym typeface="+mn-ea"/>
              </a:rPr>
              <a:t>选择器 </a:t>
            </a:r>
            <a:r>
              <a:rPr lang="en-US" altLang="zh-CN" dirty="0">
                <a:sym typeface="+mn-ea"/>
              </a:rPr>
              <a:t>—— </a:t>
            </a:r>
            <a:r>
              <a:rPr lang="zh-CN" altLang="en-US" dirty="0">
                <a:sym typeface="+mn-ea"/>
              </a:rPr>
              <a:t>以“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#</a:t>
            </a:r>
            <a:r>
              <a:rPr lang="zh-CN" altLang="en-US" dirty="0">
                <a:sym typeface="+mn-ea"/>
              </a:rPr>
              <a:t>”开投诉定义的选择符</a:t>
            </a:r>
            <a:endParaRPr kumimoji="1" lang="en-US" altLang="zh-CN" dirty="0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例如：</a:t>
            </a:r>
            <a:r>
              <a:rPr lang="en-US" altLang="zh-CN" dirty="0">
                <a:sym typeface="+mn-ea"/>
              </a:rPr>
              <a:t>#id1 {       }  </a:t>
            </a:r>
            <a:endParaRPr kumimoji="1" lang="en-US" altLang="en-US" dirty="0">
              <a:sym typeface="+mn-ea"/>
            </a:endParaRPr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CSS</a:t>
            </a:r>
            <a:r>
              <a:rPr lang="zh-CN" altLang="en-US" dirty="0">
                <a:sym typeface="+mn-ea"/>
              </a:rPr>
              <a:t>高级选择器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38810" y="904875"/>
            <a:ext cx="11106785" cy="5967095"/>
          </a:xfrm>
        </p:spPr>
        <p:txBody>
          <a:bodyPr>
            <a:normAutofit/>
          </a:bodyPr>
          <a:p>
            <a:r>
              <a:rPr lang="zh-CN" altLang="en-US" dirty="0">
                <a:sym typeface="+mn-ea"/>
              </a:rPr>
              <a:t>分组选择器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zh-CN" dirty="0">
                <a:solidFill>
                  <a:srgbClr val="000000"/>
                </a:solidFill>
                <a:sym typeface="+mn-ea"/>
              </a:rPr>
              <a:t>例如：h2, p { color : gray 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; </a:t>
            </a:r>
            <a:r>
              <a:rPr lang="zh-CN" altLang="zh-CN" dirty="0">
                <a:solidFill>
                  <a:srgbClr val="000000"/>
                </a:solidFill>
                <a:sym typeface="+mn-ea"/>
              </a:rPr>
              <a:t>}</a:t>
            </a:r>
            <a:endParaRPr lang="zh-CN" altLang="zh-CN" dirty="0">
              <a:solidFill>
                <a:srgbClr val="000000"/>
              </a:solidFill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h2 </a:t>
            </a:r>
            <a:r>
              <a:rPr lang="zh-CN" altLang="en-US" dirty="0">
                <a:sym typeface="+mn-ea"/>
              </a:rPr>
              <a:t>元素和段落都有灰色</a:t>
            </a:r>
            <a:endParaRPr kumimoji="1" lang="zh-CN" altLang="en-US" dirty="0">
              <a:solidFill>
                <a:srgbClr val="FF0000"/>
              </a:solidFill>
              <a:sym typeface="+mn-ea"/>
            </a:endParaRPr>
          </a:p>
          <a:p>
            <a:r>
              <a:rPr lang="zh-CN" altLang="en-US" dirty="0">
                <a:sym typeface="+mn-ea"/>
              </a:rPr>
              <a:t>后代（派生或者包含）选择器：可以选择作为某元素后代的元素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zh-CN" dirty="0">
                <a:sym typeface="+mn-ea"/>
              </a:rPr>
              <a:t>例如：h1 em { color : red ;} </a:t>
            </a:r>
            <a:endParaRPr lang="zh-CN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把作为 </a:t>
            </a:r>
            <a:r>
              <a:rPr lang="en-US" altLang="zh-CN" dirty="0">
                <a:sym typeface="+mn-ea"/>
              </a:rPr>
              <a:t>h1 </a:t>
            </a:r>
            <a:r>
              <a:rPr lang="zh-CN" altLang="en-US" dirty="0">
                <a:sym typeface="+mn-ea"/>
              </a:rPr>
              <a:t>元素后代的 </a:t>
            </a:r>
            <a:r>
              <a:rPr lang="en-US" altLang="zh-CN" dirty="0" err="1">
                <a:sym typeface="+mn-ea"/>
              </a:rPr>
              <a:t>em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元素的文本变为红色</a:t>
            </a:r>
            <a:endParaRPr kumimoji="1" lang="zh-CN" altLang="en-US" dirty="0">
              <a:solidFill>
                <a:srgbClr val="FF0000"/>
              </a:solidFill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CSS</a:t>
            </a:r>
            <a:r>
              <a:rPr lang="zh-CN" altLang="en-US" dirty="0">
                <a:sym typeface="+mn-ea"/>
              </a:rPr>
              <a:t>高级选择器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38810" y="904875"/>
            <a:ext cx="11106785" cy="5967095"/>
          </a:xfrm>
        </p:spPr>
        <p:txBody>
          <a:bodyPr>
            <a:normAutofit/>
          </a:bodyPr>
          <a:p>
            <a:r>
              <a:rPr lang="zh-CN" altLang="en-US" dirty="0">
                <a:sym typeface="+mn-ea"/>
              </a:rPr>
              <a:t>属性选择器       </a:t>
            </a:r>
            <a:r>
              <a:rPr lang="zh-CN" altLang="zh-CN" dirty="0">
                <a:solidFill>
                  <a:srgbClr val="000000"/>
                </a:solidFill>
                <a:sym typeface="+mn-ea"/>
              </a:rPr>
              <a:t>a[href] { color : red ; }</a:t>
            </a:r>
            <a:r>
              <a:rPr lang="zh-CN" altLang="zh-CN" dirty="0">
                <a:sym typeface="+mn-ea"/>
              </a:rPr>
              <a:t> 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子元素选择器     </a:t>
            </a:r>
            <a:r>
              <a:rPr lang="zh-CN" altLang="zh-CN" dirty="0">
                <a:solidFill>
                  <a:srgbClr val="000000"/>
                </a:solidFill>
                <a:sym typeface="+mn-ea"/>
              </a:rPr>
              <a:t>h1 </a:t>
            </a:r>
            <a:r>
              <a:rPr lang="zh-CN" altLang="zh-CN" dirty="0">
                <a:solidFill>
                  <a:srgbClr val="FF0000"/>
                </a:solidFill>
                <a:sym typeface="+mn-ea"/>
              </a:rPr>
              <a:t>&gt;</a:t>
            </a:r>
            <a:r>
              <a:rPr lang="zh-CN" altLang="zh-CN" dirty="0">
                <a:solidFill>
                  <a:srgbClr val="000000"/>
                </a:solidFill>
                <a:sym typeface="+mn-ea"/>
              </a:rPr>
              <a:t> strong { color : red ; }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相邻兄弟选择器  </a:t>
            </a:r>
            <a:r>
              <a:rPr lang="zh-CN" altLang="zh-CN" dirty="0">
                <a:solidFill>
                  <a:srgbClr val="000000"/>
                </a:solidFill>
                <a:sym typeface="+mn-ea"/>
              </a:rPr>
              <a:t>h1 + p { margin-top : 50px ; }</a:t>
            </a:r>
            <a:endParaRPr lang="zh-CN" altLang="en-US" dirty="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5"/>
          <p:cNvSpPr txBox="1"/>
          <p:nvPr/>
        </p:nvSpPr>
        <p:spPr>
          <a:xfrm>
            <a:off x="978536" y="1532358"/>
            <a:ext cx="1595271" cy="361632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5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本节内容</a:t>
            </a:r>
            <a:endParaRPr lang="zh-CN" altLang="en-US" sz="5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5400000" flipH="1">
            <a:off x="4373245" y="1026795"/>
            <a:ext cx="544830" cy="43815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8"/>
          <p:cNvSpPr txBox="1"/>
          <p:nvPr/>
        </p:nvSpPr>
        <p:spPr>
          <a:xfrm>
            <a:off x="5222240" y="971550"/>
            <a:ext cx="35490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HTML概述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0"/>
          <p:cNvSpPr txBox="1"/>
          <p:nvPr/>
        </p:nvSpPr>
        <p:spPr>
          <a:xfrm>
            <a:off x="5234888" y="1657830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标签汇总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1693473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1"/>
          <p:cNvSpPr txBox="1"/>
          <p:nvPr/>
        </p:nvSpPr>
        <p:spPr>
          <a:xfrm>
            <a:off x="5222186" y="2339347"/>
            <a:ext cx="464096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常见问题及经验总结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4392882" y="2374989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5400000" flipH="1">
            <a:off x="4392880" y="3064107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16"/>
          <p:cNvSpPr txBox="1"/>
          <p:nvPr/>
        </p:nvSpPr>
        <p:spPr>
          <a:xfrm>
            <a:off x="5222187" y="3040478"/>
            <a:ext cx="3657124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编码规范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等腰三角形 36"/>
          <p:cNvSpPr/>
          <p:nvPr/>
        </p:nvSpPr>
        <p:spPr>
          <a:xfrm rot="5400000" flipH="1">
            <a:off x="4392882" y="372566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38" name="文本框 18"/>
          <p:cNvSpPr txBox="1"/>
          <p:nvPr/>
        </p:nvSpPr>
        <p:spPr>
          <a:xfrm>
            <a:off x="5222240" y="3689985"/>
            <a:ext cx="25438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CSS选择器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19"/>
          <p:cNvSpPr txBox="1"/>
          <p:nvPr/>
        </p:nvSpPr>
        <p:spPr>
          <a:xfrm>
            <a:off x="5210078" y="4399687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CSS基本样式修饰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等腰三角形 39"/>
          <p:cNvSpPr/>
          <p:nvPr/>
        </p:nvSpPr>
        <p:spPr>
          <a:xfrm rot="5400000" flipH="1">
            <a:off x="4380772" y="4435330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5400000" flipH="1">
            <a:off x="4380773" y="512570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43" name="文本框 21"/>
          <p:cNvSpPr txBox="1"/>
          <p:nvPr/>
        </p:nvSpPr>
        <p:spPr>
          <a:xfrm>
            <a:off x="5203190" y="5723890"/>
            <a:ext cx="30918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颜色、单位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等腰三角形 43"/>
          <p:cNvSpPr/>
          <p:nvPr/>
        </p:nvSpPr>
        <p:spPr>
          <a:xfrm rot="5400000" flipH="1">
            <a:off x="4374128" y="5759466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41" name="文本框 20"/>
          <p:cNvSpPr txBox="1"/>
          <p:nvPr/>
        </p:nvSpPr>
        <p:spPr>
          <a:xfrm>
            <a:off x="5210175" y="5064760"/>
            <a:ext cx="39027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盒子模型及其应用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CSS</a:t>
            </a:r>
            <a:r>
              <a:rPr lang="zh-CN" altLang="en-US" dirty="0">
                <a:sym typeface="+mn-ea"/>
              </a:rPr>
              <a:t>的使用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38810" y="904875"/>
            <a:ext cx="11106785" cy="5967095"/>
          </a:xfrm>
        </p:spPr>
        <p:txBody>
          <a:bodyPr>
            <a:normAutofit/>
          </a:bodyPr>
          <a:p>
            <a:r>
              <a:rPr lang="zh-CN" altLang="en-US" dirty="0">
                <a:sym typeface="+mn-ea"/>
              </a:rPr>
              <a:t>外部样式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页内样式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行内样式</a:t>
            </a:r>
            <a:endParaRPr lang="zh-CN" altLang="en-US" dirty="0">
              <a:sym typeface="+mn-ea"/>
            </a:endParaRPr>
          </a:p>
          <a:p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850" y="938530"/>
            <a:ext cx="8632190" cy="1687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850" y="2836545"/>
            <a:ext cx="7000875" cy="2518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文字样式的修饰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38810" y="904875"/>
            <a:ext cx="11106785" cy="5967095"/>
          </a:xfrm>
        </p:spPr>
        <p:txBody>
          <a:bodyPr>
            <a:normAutofit/>
          </a:bodyPr>
          <a:p>
            <a:r>
              <a:rPr lang="zh-CN" altLang="en-US" dirty="0">
                <a:sym typeface="+mn-ea"/>
              </a:rPr>
              <a:t>文字常用属性</a:t>
            </a:r>
            <a:endParaRPr lang="en-US" altLang="zh-CN" dirty="0"/>
          </a:p>
          <a:p>
            <a:pPr lvl="1"/>
            <a:r>
              <a:rPr lang="en-US" altLang="zh-CN" dirty="0" err="1">
                <a:sym typeface="+mn-ea"/>
              </a:rPr>
              <a:t>字体系列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font-family</a:t>
            </a:r>
            <a:endParaRPr lang="en-US" altLang="zh-CN" dirty="0"/>
          </a:p>
          <a:p>
            <a:pPr lvl="1"/>
            <a:r>
              <a:rPr lang="en-US" altLang="zh-CN" dirty="0" err="1">
                <a:sym typeface="+mn-ea"/>
              </a:rPr>
              <a:t>字体大小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font-size</a:t>
            </a:r>
            <a:endParaRPr lang="en-US" altLang="zh-CN" dirty="0"/>
          </a:p>
          <a:p>
            <a:pPr lvl="1"/>
            <a:r>
              <a:rPr lang="en-US" altLang="zh-CN" dirty="0" err="1">
                <a:sym typeface="+mn-ea"/>
              </a:rPr>
              <a:t>字体风格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font-style</a:t>
            </a:r>
            <a:endParaRPr lang="en-US" altLang="zh-CN" dirty="0"/>
          </a:p>
          <a:p>
            <a:pPr lvl="1"/>
            <a:r>
              <a:rPr lang="en-US" altLang="zh-CN" dirty="0" err="1">
                <a:sym typeface="+mn-ea"/>
              </a:rPr>
              <a:t>字体加粗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font-weight</a:t>
            </a:r>
            <a:endParaRPr lang="en-US" altLang="zh-CN" dirty="0"/>
          </a:p>
          <a:p>
            <a:endParaRPr lang="zh-CN" altLang="en-US"/>
          </a:p>
        </p:txBody>
      </p:sp>
      <p:sp>
        <p:nvSpPr>
          <p:cNvPr id="2" name="内容占位符 3"/>
          <p:cNvSpPr>
            <a:spLocks noGrp="1"/>
          </p:cNvSpPr>
          <p:nvPr/>
        </p:nvSpPr>
        <p:spPr>
          <a:xfrm>
            <a:off x="5198110" y="904875"/>
            <a:ext cx="6104255" cy="5967095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>
            <a:lvl1pPr marL="272415" indent="-381635" algn="l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853440" indent="-381635" algn="l" defTabSz="108839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16660" indent="-237490" algn="l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905000" indent="-272415" algn="l" defTabSz="1088390" rtl="0" eaLnBrk="1" latinLnBrk="0" hangingPunct="1">
              <a:lnSpc>
                <a:spcPct val="15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449195" indent="-272415" algn="l" defTabSz="1088390" rtl="0" eaLnBrk="1" latinLnBrk="0" hangingPunct="1">
              <a:lnSpc>
                <a:spcPct val="15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99339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58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78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97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文本常用属性</a:t>
            </a:r>
            <a:endParaRPr lang="en-US" altLang="zh-CN" dirty="0"/>
          </a:p>
          <a:p>
            <a:pPr lvl="1"/>
            <a:r>
              <a:rPr lang="en-US" altLang="zh-CN" dirty="0" err="1">
                <a:sym typeface="+mn-ea"/>
              </a:rPr>
              <a:t>文本缩进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text-indent</a:t>
            </a:r>
            <a:endParaRPr lang="en-US" altLang="zh-CN" dirty="0"/>
          </a:p>
          <a:p>
            <a:pPr lvl="1"/>
            <a:r>
              <a:rPr lang="en-US" altLang="zh-CN" dirty="0" err="1">
                <a:sym typeface="+mn-ea"/>
              </a:rPr>
              <a:t>水平对齐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text-align</a:t>
            </a:r>
            <a:endParaRPr lang="en-US" altLang="zh-CN" dirty="0"/>
          </a:p>
          <a:p>
            <a:pPr lvl="1"/>
            <a:r>
              <a:rPr lang="en-US" altLang="zh-CN" dirty="0" err="1">
                <a:sym typeface="+mn-ea"/>
              </a:rPr>
              <a:t>文本修饰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text-decoration</a:t>
            </a:r>
            <a:endParaRPr lang="en-US" altLang="zh-CN" dirty="0"/>
          </a:p>
          <a:p>
            <a:pPr lvl="1"/>
            <a:r>
              <a:rPr lang="en-US" altLang="zh-CN" dirty="0" err="1">
                <a:sym typeface="+mn-ea"/>
              </a:rPr>
              <a:t>文本颜色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color</a:t>
            </a:r>
            <a:endParaRPr lang="en-US" altLang="zh-CN" dirty="0"/>
          </a:p>
          <a:p>
            <a:pPr lvl="1"/>
            <a:r>
              <a:rPr lang="en-US" altLang="zh-CN" dirty="0" err="1">
                <a:sym typeface="+mn-ea"/>
              </a:rPr>
              <a:t>行高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line-height</a:t>
            </a:r>
            <a:endParaRPr lang="en-US" altLang="zh-CN" dirty="0">
              <a:sym typeface="+mn-ea"/>
            </a:endParaRPr>
          </a:p>
          <a:p>
            <a:pPr lvl="1"/>
            <a:r>
              <a:rPr dirty="0" err="1">
                <a:cs typeface="+mn-ea"/>
                <a:sym typeface="+mn-ea"/>
              </a:rPr>
              <a:t>字符转换</a:t>
            </a:r>
            <a:r>
              <a:rPr lang="zh-CN" dirty="0" err="1">
                <a:cs typeface="+mn-ea"/>
                <a:sym typeface="+mn-ea"/>
              </a:rPr>
              <a:t>：</a:t>
            </a:r>
            <a:r>
              <a:rPr dirty="0">
                <a:sym typeface="+mn-ea"/>
              </a:rPr>
              <a:t>text-transform</a:t>
            </a:r>
            <a:endParaRPr lang="en-US" altLang="zh-CN" dirty="0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超链接的样式设置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38810" y="904875"/>
            <a:ext cx="11106785" cy="5967095"/>
          </a:xfrm>
        </p:spPr>
        <p:txBody>
          <a:bodyPr>
            <a:normAutofit/>
          </a:bodyPr>
          <a:p>
            <a:r>
              <a:rPr lang="zh-CN" altLang="en-US" dirty="0">
                <a:sym typeface="+mn-ea"/>
              </a:rPr>
              <a:t>超链接四个状态伪类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设置超链接的多种状态（≥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）时，需要按特定顺序设置：</a:t>
            </a:r>
            <a:endParaRPr lang="zh-CN" altLang="en-US" dirty="0">
              <a:sym typeface="+mn-ea"/>
            </a:endParaRPr>
          </a:p>
          <a:p>
            <a:pPr lvl="1"/>
            <a:r>
              <a:rPr lang="en-US" altLang="zh-CN" dirty="0">
                <a:sym typeface="+mn-ea"/>
              </a:rPr>
              <a:t>:link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:visited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:hover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:active</a:t>
            </a:r>
            <a:endParaRPr lang="zh-CN" altLang="en-US" dirty="0">
              <a:sym typeface="+mn-ea"/>
            </a:endParaRPr>
          </a:p>
          <a:p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65" y="1858010"/>
            <a:ext cx="10153650" cy="2456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背景设置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38810" y="904875"/>
            <a:ext cx="11106785" cy="5967095"/>
          </a:xfrm>
        </p:spPr>
        <p:txBody>
          <a:bodyPr>
            <a:normAutofit lnSpcReduction="10000"/>
          </a:bodyPr>
          <a:p>
            <a:r>
              <a:rPr lang="zh-CN" altLang="en-US" dirty="0">
                <a:sym typeface="+mn-ea"/>
              </a:rPr>
              <a:t>背景色</a:t>
            </a:r>
            <a:endParaRPr lang="zh-CN" altLang="en-US" dirty="0">
              <a:sym typeface="+mn-ea"/>
            </a:endParaRPr>
          </a:p>
          <a:p>
            <a:pPr lvl="1"/>
            <a:r>
              <a:rPr altLang="zh-CN" dirty="0">
                <a:sym typeface="+mn-ea"/>
              </a:rPr>
              <a:t>background-color : gray ;</a:t>
            </a:r>
            <a:endParaRPr lang="zh-CN" altLang="en-US" dirty="0" smtClean="0">
              <a:sym typeface="+mn-ea"/>
            </a:endParaRPr>
          </a:p>
          <a:p>
            <a:pPr lvl="1"/>
            <a:r>
              <a:rPr altLang="zh-CN" dirty="0">
                <a:sym typeface="+mn-ea"/>
              </a:rPr>
              <a:t>background-color : #808080 </a:t>
            </a:r>
            <a:r>
              <a:rPr lang="zh-CN" altLang="en-US" dirty="0">
                <a:sym typeface="+mn-ea"/>
              </a:rPr>
              <a:t>；</a:t>
            </a:r>
            <a:endParaRPr lang="zh-CN" altLang="en-US" dirty="0">
              <a:sym typeface="+mn-ea"/>
            </a:endParaRPr>
          </a:p>
          <a:p>
            <a:pPr lvl="1"/>
            <a:r>
              <a:rPr altLang="zh-CN" dirty="0">
                <a:sym typeface="+mn-ea"/>
              </a:rPr>
              <a:t>background-color : rgb(128,128,128) ;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背景图像</a:t>
            </a:r>
            <a:endParaRPr lang="zh-CN" altLang="en-US" dirty="0">
              <a:sym typeface="+mn-ea"/>
            </a:endParaRPr>
          </a:p>
          <a:p>
            <a:pPr lvl="1"/>
            <a:r>
              <a:rPr lang="en-US" altLang="zh-CN" dirty="0">
                <a:sym typeface="+mn-ea"/>
              </a:rPr>
              <a:t>background-image : 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url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dirty="0">
                <a:sym typeface="+mn-ea"/>
              </a:rPr>
              <a:t>(image/bg.jpg) ;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 dirty="0" err="1">
                <a:sym typeface="+mn-ea"/>
              </a:rPr>
              <a:t>background-repeat : repeat-x </a:t>
            </a:r>
            <a:r>
              <a:rPr lang="en-US" altLang="zh-CN" dirty="0">
                <a:sym typeface="+mn-ea"/>
              </a:rPr>
              <a:t>;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 dirty="0" err="1">
                <a:sym typeface="+mn-ea"/>
              </a:rPr>
              <a:t>background-position : center </a:t>
            </a:r>
            <a:r>
              <a:rPr lang="en-US" altLang="zh-CN" dirty="0">
                <a:sym typeface="+mn-ea"/>
              </a:rPr>
              <a:t>;</a:t>
            </a:r>
            <a:endParaRPr lang="en-US" altLang="zh-CN" dirty="0">
              <a:sym typeface="+mn-ea"/>
            </a:endParaRPr>
          </a:p>
          <a:p>
            <a:pPr marL="471805" lvl="1" indent="0">
              <a:buNone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列表样式设置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38810" y="904875"/>
            <a:ext cx="11106785" cy="5967095"/>
          </a:xfrm>
        </p:spPr>
        <p:txBody>
          <a:bodyPr>
            <a:normAutofit lnSpcReduction="10000"/>
          </a:bodyPr>
          <a:p>
            <a:r>
              <a:rPr lang="zh-CN" altLang="en-US" sz="2800" dirty="0" err="1">
                <a:sym typeface="+mn-ea"/>
              </a:rPr>
              <a:t>列表标志类型</a:t>
            </a:r>
            <a:endParaRPr lang="zh-CN" altLang="en-US" sz="2800" dirty="0" err="1">
              <a:sym typeface="+mn-ea"/>
            </a:endParaRPr>
          </a:p>
          <a:p>
            <a:pPr lvl="1"/>
            <a:r>
              <a:rPr lang="en-US" altLang="zh-CN" sz="2800" dirty="0">
                <a:sym typeface="+mn-ea"/>
              </a:rPr>
              <a:t>list-style-type</a:t>
            </a:r>
            <a:endParaRPr lang="zh-CN" altLang="en-US" sz="2800" dirty="0">
              <a:sym typeface="+mn-ea"/>
            </a:endParaRPr>
          </a:p>
          <a:p>
            <a:pPr lvl="0"/>
            <a:r>
              <a:rPr lang="zh-CN" altLang="en-US" sz="2800" dirty="0" err="1">
                <a:sym typeface="+mn-ea"/>
              </a:rPr>
              <a:t>列表标志图像</a:t>
            </a:r>
            <a:endParaRPr lang="zh-CN" altLang="en-US" sz="2800" dirty="0" err="1">
              <a:sym typeface="+mn-ea"/>
            </a:endParaRPr>
          </a:p>
          <a:p>
            <a:pPr lvl="1"/>
            <a:r>
              <a:rPr lang="en-US" altLang="zh-CN" sz="2800" dirty="0">
                <a:sym typeface="+mn-ea"/>
              </a:rPr>
              <a:t>list-style-image</a:t>
            </a:r>
            <a:endParaRPr lang="zh-CN" altLang="en-US" sz="2800" dirty="0">
              <a:sym typeface="+mn-ea"/>
            </a:endParaRPr>
          </a:p>
          <a:p>
            <a:pPr lvl="0"/>
            <a:r>
              <a:rPr lang="zh-CN" altLang="en-US" sz="2800" dirty="0" err="1">
                <a:sym typeface="+mn-ea"/>
              </a:rPr>
              <a:t>列表标志位置</a:t>
            </a:r>
            <a:endParaRPr lang="zh-CN" altLang="en-US" sz="2800" dirty="0" err="1">
              <a:sym typeface="+mn-ea"/>
            </a:endParaRPr>
          </a:p>
          <a:p>
            <a:pPr lvl="1"/>
            <a:r>
              <a:rPr lang="en-US" altLang="zh-CN" sz="2800" dirty="0">
                <a:sym typeface="+mn-ea"/>
              </a:rPr>
              <a:t>list-style-position</a:t>
            </a:r>
            <a:endParaRPr lang="en-US" altLang="zh-CN" dirty="0">
              <a:sym typeface="+mn-ea"/>
            </a:endParaRPr>
          </a:p>
          <a:p>
            <a:pPr lvl="1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5"/>
          <p:cNvSpPr txBox="1"/>
          <p:nvPr/>
        </p:nvSpPr>
        <p:spPr>
          <a:xfrm>
            <a:off x="978536" y="1532358"/>
            <a:ext cx="1595271" cy="361632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5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本节内容</a:t>
            </a:r>
            <a:endParaRPr lang="zh-CN" altLang="en-US" sz="5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5400000" flipH="1">
            <a:off x="4373245" y="1026795"/>
            <a:ext cx="544830" cy="43815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8"/>
          <p:cNvSpPr txBox="1"/>
          <p:nvPr/>
        </p:nvSpPr>
        <p:spPr>
          <a:xfrm>
            <a:off x="5222240" y="971550"/>
            <a:ext cx="35490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HTML概述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0"/>
          <p:cNvSpPr txBox="1"/>
          <p:nvPr/>
        </p:nvSpPr>
        <p:spPr>
          <a:xfrm>
            <a:off x="5234888" y="1657830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标签汇总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1693473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1"/>
          <p:cNvSpPr txBox="1"/>
          <p:nvPr/>
        </p:nvSpPr>
        <p:spPr>
          <a:xfrm>
            <a:off x="5222186" y="2339347"/>
            <a:ext cx="464096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常见问题及经验总结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4392882" y="2374989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5400000" flipH="1">
            <a:off x="4392880" y="3064107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16"/>
          <p:cNvSpPr txBox="1"/>
          <p:nvPr/>
        </p:nvSpPr>
        <p:spPr>
          <a:xfrm>
            <a:off x="5222187" y="3040478"/>
            <a:ext cx="3657124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编码规范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等腰三角形 36"/>
          <p:cNvSpPr/>
          <p:nvPr/>
        </p:nvSpPr>
        <p:spPr>
          <a:xfrm rot="5400000" flipH="1">
            <a:off x="4392882" y="372566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38" name="文本框 18"/>
          <p:cNvSpPr txBox="1"/>
          <p:nvPr/>
        </p:nvSpPr>
        <p:spPr>
          <a:xfrm>
            <a:off x="5222240" y="3689985"/>
            <a:ext cx="25438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CSS选择器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19"/>
          <p:cNvSpPr txBox="1"/>
          <p:nvPr/>
        </p:nvSpPr>
        <p:spPr>
          <a:xfrm>
            <a:off x="5210078" y="4399687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基本样式修饰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等腰三角形 39"/>
          <p:cNvSpPr/>
          <p:nvPr/>
        </p:nvSpPr>
        <p:spPr>
          <a:xfrm rot="5400000" flipH="1">
            <a:off x="4380772" y="4435330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5400000" flipH="1">
            <a:off x="4380773" y="512570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43" name="文本框 21"/>
          <p:cNvSpPr txBox="1"/>
          <p:nvPr/>
        </p:nvSpPr>
        <p:spPr>
          <a:xfrm>
            <a:off x="5203190" y="5723890"/>
            <a:ext cx="30918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颜色、单位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等腰三角形 43"/>
          <p:cNvSpPr/>
          <p:nvPr/>
        </p:nvSpPr>
        <p:spPr>
          <a:xfrm rot="5400000" flipH="1">
            <a:off x="4374128" y="5759466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41" name="文本框 20"/>
          <p:cNvSpPr txBox="1"/>
          <p:nvPr/>
        </p:nvSpPr>
        <p:spPr>
          <a:xfrm>
            <a:off x="5210175" y="5064760"/>
            <a:ext cx="39027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CSS盒子模型及其应用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5"/>
          <p:cNvSpPr txBox="1"/>
          <p:nvPr/>
        </p:nvSpPr>
        <p:spPr>
          <a:xfrm>
            <a:off x="978536" y="1532358"/>
            <a:ext cx="1595271" cy="361632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5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本节内容</a:t>
            </a:r>
            <a:endParaRPr lang="zh-CN" altLang="en-US" sz="5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5400000" flipH="1">
            <a:off x="4373245" y="1026795"/>
            <a:ext cx="544830" cy="43815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8"/>
          <p:cNvSpPr txBox="1"/>
          <p:nvPr/>
        </p:nvSpPr>
        <p:spPr>
          <a:xfrm>
            <a:off x="5222240" y="971550"/>
            <a:ext cx="35490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0"/>
          <p:cNvSpPr txBox="1"/>
          <p:nvPr/>
        </p:nvSpPr>
        <p:spPr>
          <a:xfrm>
            <a:off x="5234888" y="1657830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标签汇总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1693473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1"/>
          <p:cNvSpPr txBox="1"/>
          <p:nvPr/>
        </p:nvSpPr>
        <p:spPr>
          <a:xfrm>
            <a:off x="5222186" y="2339347"/>
            <a:ext cx="464096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常见问题及经验总结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4392882" y="2374989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5400000" flipH="1">
            <a:off x="4392880" y="3064107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16"/>
          <p:cNvSpPr txBox="1"/>
          <p:nvPr/>
        </p:nvSpPr>
        <p:spPr>
          <a:xfrm>
            <a:off x="5222187" y="3040478"/>
            <a:ext cx="3657124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编码规范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等腰三角形 36"/>
          <p:cNvSpPr/>
          <p:nvPr/>
        </p:nvSpPr>
        <p:spPr>
          <a:xfrm rot="5400000" flipH="1">
            <a:off x="4392882" y="372566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38" name="文本框 18"/>
          <p:cNvSpPr txBox="1"/>
          <p:nvPr/>
        </p:nvSpPr>
        <p:spPr>
          <a:xfrm>
            <a:off x="5222240" y="3689985"/>
            <a:ext cx="25438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CSS选择器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19"/>
          <p:cNvSpPr txBox="1"/>
          <p:nvPr/>
        </p:nvSpPr>
        <p:spPr>
          <a:xfrm>
            <a:off x="5210078" y="4399687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基本样式修饰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等腰三角形 39"/>
          <p:cNvSpPr/>
          <p:nvPr/>
        </p:nvSpPr>
        <p:spPr>
          <a:xfrm rot="5400000" flipH="1">
            <a:off x="4380772" y="4435330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5400000" flipH="1">
            <a:off x="4380773" y="512570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43" name="文本框 21"/>
          <p:cNvSpPr txBox="1"/>
          <p:nvPr/>
        </p:nvSpPr>
        <p:spPr>
          <a:xfrm>
            <a:off x="5203190" y="5723890"/>
            <a:ext cx="30918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颜色、单位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等腰三角形 43"/>
          <p:cNvSpPr/>
          <p:nvPr/>
        </p:nvSpPr>
        <p:spPr>
          <a:xfrm rot="5400000" flipH="1">
            <a:off x="4374128" y="5759466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41" name="文本框 20"/>
          <p:cNvSpPr txBox="1"/>
          <p:nvPr/>
        </p:nvSpPr>
        <p:spPr>
          <a:xfrm>
            <a:off x="5210175" y="5064760"/>
            <a:ext cx="39027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盒子模型及其应用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CSS</a:t>
            </a:r>
            <a:r>
              <a:rPr lang="zh-CN" altLang="en-US" dirty="0">
                <a:sym typeface="+mn-ea"/>
              </a:rPr>
              <a:t>盒子模型平面图</a:t>
            </a:r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68095"/>
            <a:ext cx="11212195" cy="4427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组合 34"/>
          <p:cNvGrpSpPr/>
          <p:nvPr/>
        </p:nvGrpSpPr>
        <p:grpSpPr bwMode="auto">
          <a:xfrm>
            <a:off x="922492" y="1268707"/>
            <a:ext cx="10423482" cy="4427631"/>
            <a:chOff x="692325" y="1268760"/>
            <a:chExt cx="7818049" cy="4426959"/>
          </a:xfrm>
        </p:grpSpPr>
        <p:sp>
          <p:nvSpPr>
            <p:cNvPr id="18" name="TextBox 30"/>
            <p:cNvSpPr txBox="1">
              <a:spLocks noChangeArrowheads="1"/>
            </p:cNvSpPr>
            <p:nvPr/>
          </p:nvSpPr>
          <p:spPr bwMode="auto">
            <a:xfrm>
              <a:off x="692325" y="2996952"/>
              <a:ext cx="473233" cy="1579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左外边距</a:t>
              </a:r>
              <a:endParaRPr lang="zh-CN" altLang="en-US" sz="2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31"/>
            <p:cNvSpPr txBox="1">
              <a:spLocks noChangeArrowheads="1"/>
            </p:cNvSpPr>
            <p:nvPr/>
          </p:nvSpPr>
          <p:spPr bwMode="auto">
            <a:xfrm>
              <a:off x="8037141" y="2924944"/>
              <a:ext cx="473233" cy="1579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右外边距</a:t>
              </a:r>
              <a:endParaRPr lang="zh-CN" altLang="en-US" sz="2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32"/>
            <p:cNvSpPr txBox="1">
              <a:spLocks noChangeArrowheads="1"/>
            </p:cNvSpPr>
            <p:nvPr/>
          </p:nvSpPr>
          <p:spPr bwMode="auto">
            <a:xfrm>
              <a:off x="3968060" y="1268760"/>
              <a:ext cx="1254260" cy="538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上外边距</a:t>
              </a:r>
              <a:endParaRPr lang="zh-CN" altLang="en-US" sz="2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33"/>
            <p:cNvSpPr txBox="1">
              <a:spLocks noChangeArrowheads="1"/>
            </p:cNvSpPr>
            <p:nvPr/>
          </p:nvSpPr>
          <p:spPr bwMode="auto">
            <a:xfrm>
              <a:off x="3995936" y="5157192"/>
              <a:ext cx="1254260" cy="538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下外边距</a:t>
              </a:r>
              <a:endParaRPr lang="zh-CN" altLang="en-US" sz="2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24"/>
          <p:cNvGrpSpPr/>
          <p:nvPr/>
        </p:nvGrpSpPr>
        <p:grpSpPr bwMode="auto">
          <a:xfrm>
            <a:off x="2173333" y="1845310"/>
            <a:ext cx="8116207" cy="3274616"/>
            <a:chOff x="1630094" y="1844824"/>
            <a:chExt cx="6088192" cy="3273298"/>
          </a:xfrm>
        </p:grpSpPr>
        <p:sp>
          <p:nvSpPr>
            <p:cNvPr id="8" name="TextBox 20"/>
            <p:cNvSpPr txBox="1">
              <a:spLocks noChangeArrowheads="1"/>
            </p:cNvSpPr>
            <p:nvPr/>
          </p:nvSpPr>
          <p:spPr bwMode="auto">
            <a:xfrm>
              <a:off x="1630094" y="3009146"/>
              <a:ext cx="471568" cy="120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左边框</a:t>
              </a:r>
              <a:endPara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21"/>
            <p:cNvSpPr txBox="1">
              <a:spLocks noChangeArrowheads="1"/>
            </p:cNvSpPr>
            <p:nvPr/>
          </p:nvSpPr>
          <p:spPr bwMode="auto">
            <a:xfrm>
              <a:off x="7246718" y="2924944"/>
              <a:ext cx="471568" cy="120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右边框</a:t>
              </a:r>
              <a:endPara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Box 22"/>
            <p:cNvSpPr txBox="1">
              <a:spLocks noChangeArrowheads="1"/>
            </p:cNvSpPr>
            <p:nvPr/>
          </p:nvSpPr>
          <p:spPr bwMode="auto">
            <a:xfrm>
              <a:off x="3968060" y="1844824"/>
              <a:ext cx="975395" cy="536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上边框</a:t>
              </a:r>
              <a:endPara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23"/>
            <p:cNvSpPr txBox="1">
              <a:spLocks noChangeArrowheads="1"/>
            </p:cNvSpPr>
            <p:nvPr/>
          </p:nvSpPr>
          <p:spPr bwMode="auto">
            <a:xfrm>
              <a:off x="3995936" y="4581128"/>
              <a:ext cx="975395" cy="536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下边框</a:t>
              </a:r>
              <a:endPara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29"/>
          <p:cNvGrpSpPr/>
          <p:nvPr/>
        </p:nvGrpSpPr>
        <p:grpSpPr bwMode="auto">
          <a:xfrm>
            <a:off x="3034590" y="2350045"/>
            <a:ext cx="6294461" cy="2195058"/>
            <a:chOff x="2276435" y="2348880"/>
            <a:chExt cx="4721771" cy="2194707"/>
          </a:xfrm>
        </p:grpSpPr>
        <p:sp>
          <p:nvSpPr>
            <p:cNvPr id="13" name="TextBox 25"/>
            <p:cNvSpPr txBox="1">
              <a:spLocks noChangeArrowheads="1"/>
            </p:cNvSpPr>
            <p:nvPr/>
          </p:nvSpPr>
          <p:spPr bwMode="auto">
            <a:xfrm>
              <a:off x="3968060" y="2348880"/>
              <a:ext cx="1254435" cy="538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上内边距</a:t>
              </a:r>
              <a:endParaRPr lang="zh-CN" altLang="en-US" sz="2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26"/>
            <p:cNvSpPr txBox="1">
              <a:spLocks noChangeArrowheads="1"/>
            </p:cNvSpPr>
            <p:nvPr/>
          </p:nvSpPr>
          <p:spPr bwMode="auto">
            <a:xfrm>
              <a:off x="3968060" y="4005064"/>
              <a:ext cx="1254435" cy="538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下内边距</a:t>
              </a:r>
              <a:endParaRPr lang="zh-CN" altLang="en-US" sz="2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27"/>
            <p:cNvSpPr txBox="1">
              <a:spLocks noChangeArrowheads="1"/>
            </p:cNvSpPr>
            <p:nvPr/>
          </p:nvSpPr>
          <p:spPr bwMode="auto">
            <a:xfrm>
              <a:off x="2276435" y="2759435"/>
              <a:ext cx="473299" cy="1579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左内边距</a:t>
              </a:r>
              <a:endParaRPr lang="zh-CN" altLang="en-US" sz="2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28"/>
            <p:cNvSpPr txBox="1">
              <a:spLocks noChangeArrowheads="1"/>
            </p:cNvSpPr>
            <p:nvPr/>
          </p:nvSpPr>
          <p:spPr bwMode="auto">
            <a:xfrm>
              <a:off x="6524907" y="2746806"/>
              <a:ext cx="473299" cy="1579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右内边距</a:t>
              </a:r>
              <a:endParaRPr lang="zh-CN" altLang="en-US" sz="2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18"/>
          <p:cNvSpPr txBox="1">
            <a:spLocks noChangeArrowheads="1"/>
          </p:cNvSpPr>
          <p:nvPr/>
        </p:nvSpPr>
        <p:spPr bwMode="auto">
          <a:xfrm>
            <a:off x="5208360" y="3112221"/>
            <a:ext cx="2061258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内容区域</a:t>
            </a:r>
            <a:endParaRPr lang="zh-CN" altLang="en-US" sz="2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613253" y="3659365"/>
            <a:ext cx="835379" cy="47924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宽度</a:t>
            </a:r>
            <a:endParaRPr kumimoji="1"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472796" y="3176589"/>
            <a:ext cx="835379" cy="47924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高度</a:t>
            </a:r>
            <a:endParaRPr kumimoji="1"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盒子模型</a:t>
            </a:r>
            <a:r>
              <a:rPr lang="en-US" altLang="zh-CN" dirty="0"/>
              <a:t>3D</a:t>
            </a:r>
            <a:r>
              <a:rPr lang="zh-CN" altLang="en-US" dirty="0"/>
              <a:t>示意图</a:t>
            </a:r>
            <a:endParaRPr lang="zh-CN" altLang="en-US" dirty="0"/>
          </a:p>
        </p:txBody>
      </p:sp>
      <p:pic>
        <p:nvPicPr>
          <p:cNvPr id="4" name="Picture 6" descr="http://homepage.yesky.com/imagelist/06/21/w355sl7980f3.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94" r="32130"/>
          <a:stretch>
            <a:fillRect/>
          </a:stretch>
        </p:blipFill>
        <p:spPr bwMode="auto">
          <a:xfrm>
            <a:off x="1231311" y="1094392"/>
            <a:ext cx="9239617" cy="515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块级元素和行内元素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块级元素：拥有所有的盒子模型特征</a:t>
            </a:r>
            <a:endParaRPr lang="en-US" altLang="zh-CN" dirty="0"/>
          </a:p>
          <a:p>
            <a:pPr lvl="1"/>
            <a:r>
              <a:rPr lang="en-US" altLang="zh-CN" dirty="0"/>
              <a:t>form</a:t>
            </a:r>
            <a:r>
              <a:rPr lang="zh-CN" altLang="en-US" dirty="0"/>
              <a:t>、</a:t>
            </a:r>
            <a:r>
              <a:rPr lang="en-US" altLang="zh-CN" dirty="0"/>
              <a:t>h1 – 6</a:t>
            </a:r>
            <a:r>
              <a:rPr lang="zh-CN" altLang="en-US" dirty="0"/>
              <a:t>、</a:t>
            </a:r>
            <a:r>
              <a:rPr lang="en-US" altLang="zh-CN" dirty="0" err="1"/>
              <a:t>hr</a:t>
            </a:r>
            <a:r>
              <a:rPr lang="zh-CN" altLang="en-US" dirty="0"/>
              <a:t>、</a:t>
            </a:r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table</a:t>
            </a:r>
            <a:r>
              <a:rPr lang="zh-CN" altLang="en-US" dirty="0"/>
              <a:t>、</a:t>
            </a:r>
            <a:r>
              <a:rPr lang="en-US" altLang="zh-CN" dirty="0" err="1"/>
              <a:t>ul</a:t>
            </a:r>
            <a:endParaRPr lang="zh-CN" altLang="en-US" dirty="0"/>
          </a:p>
          <a:p>
            <a:r>
              <a:rPr lang="zh-CN" altLang="en-US" dirty="0"/>
              <a:t>行内元素：只拥有部分盒子模型特征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 err="1"/>
              <a:t>img</a:t>
            </a:r>
            <a:r>
              <a:rPr lang="zh-CN" altLang="en-US" dirty="0"/>
              <a:t>、</a:t>
            </a:r>
            <a:r>
              <a:rPr lang="en-US" altLang="zh-CN" dirty="0"/>
              <a:t>input</a:t>
            </a:r>
            <a:r>
              <a:rPr lang="zh-CN" altLang="en-US" dirty="0"/>
              <a:t>、</a:t>
            </a:r>
            <a:r>
              <a:rPr lang="en-US" altLang="zh-CN" dirty="0"/>
              <a:t>select</a:t>
            </a:r>
            <a:r>
              <a:rPr lang="zh-CN" altLang="en-US" dirty="0"/>
              <a:t>、</a:t>
            </a:r>
            <a:r>
              <a:rPr lang="en-US" altLang="zh-CN" dirty="0"/>
              <a:t>font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 err="1"/>
              <a:t>i</a:t>
            </a:r>
            <a:r>
              <a:rPr lang="zh-CN" altLang="en-US" dirty="0"/>
              <a:t>、</a:t>
            </a:r>
            <a:r>
              <a:rPr lang="en-US" altLang="zh-CN" dirty="0"/>
              <a:t>strong</a:t>
            </a:r>
            <a:r>
              <a:rPr lang="zh-CN" altLang="en-US" dirty="0"/>
              <a:t> </a:t>
            </a:r>
            <a:endParaRPr lang="zh-CN" altLang="en-US" dirty="0"/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display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属性：行内元素和块级元素的转换属性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盒子模型的应用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导航栏的设置</a:t>
            </a:r>
            <a:endParaRPr lang="en-US" altLang="zh-CN" dirty="0"/>
          </a:p>
          <a:p>
            <a:r>
              <a:rPr lang="zh-CN" altLang="en-US" dirty="0"/>
              <a:t>网页布局</a:t>
            </a:r>
            <a:endParaRPr lang="en-US" altLang="zh-CN" dirty="0"/>
          </a:p>
          <a:p>
            <a:r>
              <a:rPr lang="zh-CN" altLang="en-US" dirty="0"/>
              <a:t>分栏的实现</a:t>
            </a:r>
            <a:endParaRPr lang="en-US" altLang="zh-CN" dirty="0"/>
          </a:p>
          <a:p>
            <a:pPr lvl="1"/>
            <a:r>
              <a:rPr lang="en-US" altLang="zh-CN" dirty="0"/>
              <a:t>float </a:t>
            </a:r>
            <a:r>
              <a:rPr lang="zh-CN" altLang="en-US" dirty="0"/>
              <a:t>属性，元素浮动设置</a:t>
            </a:r>
            <a:endParaRPr lang="en-US" altLang="zh-CN" dirty="0"/>
          </a:p>
          <a:p>
            <a:pPr lvl="1"/>
            <a:r>
              <a:rPr lang="en-US" altLang="zh-CN" dirty="0"/>
              <a:t>overflow</a:t>
            </a:r>
            <a:r>
              <a:rPr lang="zh-CN" altLang="en-US" dirty="0"/>
              <a:t>，清除元素浮动</a:t>
            </a:r>
            <a:endParaRPr lang="en-US" altLang="zh-CN" dirty="0"/>
          </a:p>
          <a:p>
            <a:pPr lvl="1"/>
            <a:r>
              <a:rPr lang="zh-CN" altLang="en-US" dirty="0"/>
              <a:t>相对定位与绝对定位</a:t>
            </a:r>
            <a:endParaRPr lang="en-US" altLang="zh-CN" dirty="0"/>
          </a:p>
          <a:p>
            <a:pPr lvl="2"/>
            <a:r>
              <a:rPr lang="en-US" altLang="zh-CN" dirty="0" err="1"/>
              <a:t>position : absolute</a:t>
            </a:r>
            <a:r>
              <a:rPr lang="zh-CN" altLang="en-US" dirty="0" err="1"/>
              <a:t>； </a:t>
            </a:r>
            <a:r>
              <a:rPr lang="zh-CN" altLang="en-US" dirty="0"/>
              <a:t>绝对定位</a:t>
            </a:r>
            <a:endParaRPr lang="en-US" altLang="zh-CN" dirty="0"/>
          </a:p>
          <a:p>
            <a:pPr lvl="2"/>
            <a:r>
              <a:rPr lang="en-US" altLang="zh-CN" dirty="0" err="1"/>
              <a:t>position : relative</a:t>
            </a:r>
            <a:r>
              <a:rPr lang="zh-CN" altLang="en-US" dirty="0" err="1"/>
              <a:t>； </a:t>
            </a:r>
            <a:r>
              <a:rPr lang="zh-CN" altLang="en-US" dirty="0"/>
              <a:t>相对定位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5"/>
          <p:cNvSpPr txBox="1"/>
          <p:nvPr/>
        </p:nvSpPr>
        <p:spPr>
          <a:xfrm>
            <a:off x="978536" y="1532358"/>
            <a:ext cx="1595271" cy="361632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5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本节内容</a:t>
            </a:r>
            <a:endParaRPr lang="zh-CN" altLang="en-US" sz="5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5400000" flipH="1">
            <a:off x="4373245" y="1026795"/>
            <a:ext cx="544830" cy="43815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8"/>
          <p:cNvSpPr txBox="1"/>
          <p:nvPr/>
        </p:nvSpPr>
        <p:spPr>
          <a:xfrm>
            <a:off x="5222240" y="971550"/>
            <a:ext cx="35490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HTML概述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0"/>
          <p:cNvSpPr txBox="1"/>
          <p:nvPr/>
        </p:nvSpPr>
        <p:spPr>
          <a:xfrm>
            <a:off x="5234888" y="1657830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标签汇总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1693473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1"/>
          <p:cNvSpPr txBox="1"/>
          <p:nvPr/>
        </p:nvSpPr>
        <p:spPr>
          <a:xfrm>
            <a:off x="5222186" y="2339347"/>
            <a:ext cx="464096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常见问题及经验总结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4392882" y="2374989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5400000" flipH="1">
            <a:off x="4392880" y="3064107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16"/>
          <p:cNvSpPr txBox="1"/>
          <p:nvPr/>
        </p:nvSpPr>
        <p:spPr>
          <a:xfrm>
            <a:off x="5222187" y="3040478"/>
            <a:ext cx="3657124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编码规范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等腰三角形 36"/>
          <p:cNvSpPr/>
          <p:nvPr/>
        </p:nvSpPr>
        <p:spPr>
          <a:xfrm rot="5400000" flipH="1">
            <a:off x="4392882" y="372566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38" name="文本框 18"/>
          <p:cNvSpPr txBox="1"/>
          <p:nvPr/>
        </p:nvSpPr>
        <p:spPr>
          <a:xfrm>
            <a:off x="5222240" y="3689985"/>
            <a:ext cx="25438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CSS选择器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19"/>
          <p:cNvSpPr txBox="1"/>
          <p:nvPr/>
        </p:nvSpPr>
        <p:spPr>
          <a:xfrm>
            <a:off x="5210078" y="4399687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基本样式修饰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等腰三角形 39"/>
          <p:cNvSpPr/>
          <p:nvPr/>
        </p:nvSpPr>
        <p:spPr>
          <a:xfrm rot="5400000" flipH="1">
            <a:off x="4380772" y="4435330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5400000" flipH="1">
            <a:off x="4380773" y="512570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43" name="文本框 21"/>
          <p:cNvSpPr txBox="1"/>
          <p:nvPr/>
        </p:nvSpPr>
        <p:spPr>
          <a:xfrm>
            <a:off x="5203190" y="5723890"/>
            <a:ext cx="30918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CSS颜色、单位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等腰三角形 43"/>
          <p:cNvSpPr/>
          <p:nvPr/>
        </p:nvSpPr>
        <p:spPr>
          <a:xfrm rot="5400000" flipH="1">
            <a:off x="4374128" y="5759466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41" name="文本框 20"/>
          <p:cNvSpPr txBox="1"/>
          <p:nvPr/>
        </p:nvSpPr>
        <p:spPr>
          <a:xfrm>
            <a:off x="5210175" y="5064760"/>
            <a:ext cx="39027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盒子模型及其应用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颜色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38810" y="904875"/>
            <a:ext cx="11106785" cy="5967095"/>
          </a:xfrm>
        </p:spPr>
        <p:txBody>
          <a:bodyPr>
            <a:normAutofit/>
          </a:bodyPr>
          <a:p>
            <a:r>
              <a:rPr lang="en-US" altLang="zh-CN" dirty="0">
                <a:sym typeface="+mn-ea"/>
                <a:hlinkClick r:id="rId1"/>
              </a:rPr>
              <a:t>http://www.w3school.com.cn/cssref/css_colors.asp</a:t>
            </a:r>
            <a:endParaRPr lang="en-US" altLang="zh-CN" dirty="0">
              <a:sym typeface="+mn-ea"/>
              <a:hlinkClick r:id="rId1"/>
            </a:endParaRPr>
          </a:p>
          <a:p>
            <a:endParaRPr lang="en-US" altLang="zh-CN" sz="2800" dirty="0">
              <a:sym typeface="+mn-ea"/>
              <a:hlinkClick r:id="rId1"/>
            </a:endParaRPr>
          </a:p>
          <a:p>
            <a:endParaRPr lang="en-US" altLang="zh-CN" sz="2800" dirty="0">
              <a:sym typeface="+mn-ea"/>
              <a:hlinkClick r:id="rId1"/>
            </a:endParaRPr>
          </a:p>
          <a:p>
            <a:endParaRPr lang="en-US" altLang="zh-CN" sz="2800" dirty="0">
              <a:sym typeface="+mn-ea"/>
              <a:hlinkClick r:id="rId1"/>
            </a:endParaRPr>
          </a:p>
          <a:p>
            <a:endParaRPr lang="en-US" altLang="zh-CN" sz="2800" dirty="0">
              <a:sym typeface="+mn-ea"/>
              <a:hlinkClick r:id="rId1"/>
            </a:endParaRPr>
          </a:p>
          <a:p>
            <a:pPr lvl="0"/>
            <a:r>
              <a:rPr lang="zh-CN" altLang="en-US" dirty="0">
                <a:sym typeface="+mn-ea"/>
              </a:rPr>
              <a:t>颜色名：</a:t>
            </a:r>
            <a:endParaRPr lang="zh-CN" altLang="en-US" dirty="0">
              <a:sym typeface="+mn-ea"/>
            </a:endParaRPr>
          </a:p>
          <a:p>
            <a:pPr lvl="1"/>
            <a:r>
              <a:rPr lang="en-US" altLang="zh-CN" dirty="0">
                <a:sym typeface="+mn-ea"/>
                <a:hlinkClick r:id="rId2"/>
              </a:rPr>
              <a:t>http://www.w3school.com.cn/cssref/css_colornames.asp</a:t>
            </a:r>
            <a:endParaRPr lang="zh-CN" altLang="en-US" sz="2400" dirty="0" err="1">
              <a:sym typeface="+mn-ea"/>
            </a:endParaRPr>
          </a:p>
          <a:p>
            <a:pPr lvl="1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40" y="1673860"/>
            <a:ext cx="7690485" cy="3072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中的单位</a:t>
            </a:r>
            <a:endParaRPr lang="zh-CN" altLang="en-US" dirty="0"/>
          </a:p>
        </p:txBody>
      </p:sp>
      <p:graphicFrame>
        <p:nvGraphicFramePr>
          <p:cNvPr id="4" name="内容占位符 3"/>
          <p:cNvGraphicFramePr/>
          <p:nvPr/>
        </p:nvGraphicFramePr>
        <p:xfrm>
          <a:off x="1161415" y="1075055"/>
          <a:ext cx="9436735" cy="4938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595"/>
                <a:gridCol w="7978140"/>
              </a:tblGrid>
              <a:tr h="457200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单位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百分比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</a:tr>
              <a:tr h="457306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英寸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</a:tr>
              <a:tr h="457306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cm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厘米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</a:tr>
              <a:tr h="457306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mm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毫米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</a:tr>
              <a:tr h="793750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</a:t>
                      </a:r>
                      <a:endParaRPr lang="en-US" altLang="zh-CN" sz="2400" dirty="0" err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1em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等于当前字体的尺寸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2em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等于当前字体尺寸的 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倍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</a:tr>
              <a:tr h="457306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 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是一个字体的 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x-height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（通常是字体尺寸的一半）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</a:tr>
              <a:tr h="457306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pt</a:t>
                      </a:r>
                      <a:endParaRPr lang="en-US" altLang="zh-CN" sz="2400" dirty="0" err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磅（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1pt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等于 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1/72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英寸）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</a:tr>
              <a:tr h="457306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点活字（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1pc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等于 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点）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</a:tr>
              <a:tr h="457306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px</a:t>
                      </a:r>
                      <a:endParaRPr lang="en-US" altLang="zh-CN" sz="2400" dirty="0" err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像素，屏幕上的一个点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中的颜色单位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half" idx="1"/>
          </p:nvPr>
        </p:nvGraphicFramePr>
        <p:xfrm>
          <a:off x="1176655" y="1097280"/>
          <a:ext cx="9422130" cy="2988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3865"/>
                <a:gridCol w="6438265"/>
              </a:tblGrid>
              <a:tr h="579254">
                <a:tc>
                  <a:txBody>
                    <a:bodyPr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单位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  <a:tc>
                  <a:txBody>
                    <a:bodyPr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</a:tr>
              <a:tr h="579254">
                <a:tc>
                  <a:txBody>
                    <a:bodyPr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颜色名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  <a:tc>
                  <a:txBody>
                    <a:bodyPr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颜色名称（比如 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red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</a:tr>
              <a:tr h="579254">
                <a:tc>
                  <a:txBody>
                    <a:bodyPr/>
                    <a:p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rgb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x,x,x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  <a:tc>
                  <a:txBody>
                    <a:bodyPr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RGB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值（比如 </a:t>
                      </a:r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rgb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(255,255,255)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</a:tr>
              <a:tr h="671830">
                <a:tc>
                  <a:txBody>
                    <a:bodyPr/>
                    <a:p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rgb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x%,x%,x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%)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  <a:tc>
                  <a:txBody>
                    <a:bodyPr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RGB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百分比值（比如 </a:t>
                      </a:r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rgb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(100%,0%,0%)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</a:tr>
              <a:tr h="579254">
                <a:tc>
                  <a:txBody>
                    <a:bodyPr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</a:t>
                      </a:r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rrggbb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  <a:tc>
                  <a:txBody>
                    <a:bodyPr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十六进制数（比如 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#ff0000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20000"/>
          </a:bodyPr>
          <a:lstStyle/>
          <a:p>
            <a:pPr fontAlgn="auto">
              <a:lnSpc>
                <a:spcPct val="150000"/>
              </a:lnSpc>
              <a:spcBef>
                <a:spcPts val="1800"/>
              </a:spcBef>
            </a:pPr>
            <a:r>
              <a:rPr lang="en-US" altLang="zh-CN" dirty="0"/>
              <a:t>HTML </a:t>
            </a:r>
            <a:r>
              <a:rPr lang="zh-CN" altLang="en-US" dirty="0"/>
              <a:t>概述</a:t>
            </a:r>
            <a:endParaRPr lang="zh-CN" altLang="en-US" dirty="0"/>
          </a:p>
          <a:p>
            <a:pPr fontAlgn="auto">
              <a:lnSpc>
                <a:spcPct val="150000"/>
              </a:lnSpc>
              <a:spcBef>
                <a:spcPts val="1800"/>
              </a:spcBef>
            </a:pPr>
            <a:r>
              <a:rPr lang="zh-CN" altLang="en-US" dirty="0"/>
              <a:t>标签汇总</a:t>
            </a:r>
            <a:endParaRPr lang="zh-CN" altLang="en-US" dirty="0"/>
          </a:p>
          <a:p>
            <a:pPr fontAlgn="auto">
              <a:lnSpc>
                <a:spcPct val="150000"/>
              </a:lnSpc>
              <a:spcBef>
                <a:spcPts val="1800"/>
              </a:spcBef>
            </a:pPr>
            <a:r>
              <a:rPr lang="zh-CN" altLang="en-US" dirty="0"/>
              <a:t>常见问题及经验总结</a:t>
            </a:r>
            <a:endParaRPr lang="zh-CN" altLang="en-US" dirty="0"/>
          </a:p>
          <a:p>
            <a:pPr fontAlgn="auto">
              <a:lnSpc>
                <a:spcPct val="150000"/>
              </a:lnSpc>
              <a:spcBef>
                <a:spcPts val="1800"/>
              </a:spcBef>
            </a:pPr>
            <a:r>
              <a:rPr lang="en-US" altLang="zh-CN" dirty="0"/>
              <a:t>HTML </a:t>
            </a:r>
            <a:r>
              <a:rPr lang="zh-CN" altLang="en-US" dirty="0"/>
              <a:t>编码规范</a:t>
            </a:r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5416635" y="905162"/>
            <a:ext cx="11106646" cy="4875092"/>
          </a:xfrm>
          <a:prstGeom prst="rect">
            <a:avLst/>
          </a:prstGeom>
        </p:spPr>
        <p:txBody>
          <a:bodyPr vert="horz" lIns="108850" tIns="54425" rIns="108850" bIns="54425" rtlCol="0">
            <a:normAutofit lnSpcReduction="20000"/>
          </a:bodyPr>
          <a:lstStyle>
            <a:lvl1pPr marL="272415" indent="-381635" algn="l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853440" indent="-381635" algn="l" defTabSz="108839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16660" indent="-237490" algn="l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905000" indent="-272415" algn="l" defTabSz="1088390" rtl="0" eaLnBrk="1" latinLnBrk="0" hangingPunct="1">
              <a:lnSpc>
                <a:spcPct val="15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449195" indent="-272415" algn="l" defTabSz="1088390" rtl="0" eaLnBrk="1" latinLnBrk="0" hangingPunct="1">
              <a:lnSpc>
                <a:spcPct val="15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99339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58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78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97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800"/>
              </a:spcBef>
            </a:pPr>
            <a:r>
              <a:rPr lang="en-US" altLang="zh-CN" dirty="0"/>
              <a:t>CSS </a:t>
            </a:r>
            <a:r>
              <a:rPr lang="zh-CN" altLang="en-US" dirty="0">
                <a:sym typeface="+mn-ea"/>
              </a:rPr>
              <a:t>基本语法</a:t>
            </a:r>
            <a:endParaRPr lang="zh-CN" altLang="en-US" dirty="0"/>
          </a:p>
          <a:p>
            <a:pPr fontAlgn="auto">
              <a:lnSpc>
                <a:spcPct val="150000"/>
              </a:lnSpc>
              <a:spcBef>
                <a:spcPts val="1800"/>
              </a:spcBef>
            </a:pPr>
            <a:r>
              <a:rPr lang="en-US" altLang="zh-CN" dirty="0">
                <a:sym typeface="+mn-ea"/>
              </a:rPr>
              <a:t>CSS </a:t>
            </a:r>
            <a:r>
              <a:rPr lang="zh-CN" altLang="en-US" dirty="0">
                <a:sym typeface="+mn-ea"/>
              </a:rPr>
              <a:t>基本样式</a:t>
            </a:r>
            <a:endParaRPr lang="zh-CN" altLang="en-US" dirty="0"/>
          </a:p>
          <a:p>
            <a:pPr fontAlgn="auto">
              <a:lnSpc>
                <a:spcPct val="150000"/>
              </a:lnSpc>
              <a:spcBef>
                <a:spcPts val="1800"/>
              </a:spcBef>
            </a:pPr>
            <a:r>
              <a:rPr lang="en-US" altLang="zh-CN" dirty="0">
                <a:sym typeface="+mn-ea"/>
              </a:rPr>
              <a:t>CSS </a:t>
            </a:r>
            <a:r>
              <a:rPr lang="zh-CN" altLang="en-US" dirty="0">
                <a:sym typeface="+mn-ea"/>
              </a:rPr>
              <a:t>盒子模型及其应用</a:t>
            </a:r>
            <a:endParaRPr lang="zh-CN" altLang="en-US" dirty="0"/>
          </a:p>
          <a:p>
            <a:pPr fontAlgn="auto">
              <a:lnSpc>
                <a:spcPct val="150000"/>
              </a:lnSpc>
              <a:spcBef>
                <a:spcPts val="1800"/>
              </a:spcBef>
            </a:pPr>
            <a:r>
              <a:rPr lang="en-US" altLang="zh-CN" dirty="0">
                <a:sym typeface="+mn-ea"/>
              </a:rPr>
              <a:t>CSS </a:t>
            </a:r>
            <a:r>
              <a:rPr lang="zh-CN" altLang="en-US" dirty="0">
                <a:sym typeface="+mn-ea"/>
              </a:rPr>
              <a:t>颜色、单位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50055" y="-6715551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18598" y="1999910"/>
            <a:ext cx="4854535" cy="196977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pPr algn="ctr"/>
            <a:r>
              <a:rPr lang="zh-CN" altLang="en-US" sz="6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 谢</a:t>
            </a:r>
            <a:endParaRPr lang="en-US" altLang="zh-CN" sz="6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57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5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ym typeface="+mn-ea"/>
              </a:rPr>
              <a:t>HTML</a:t>
            </a:r>
            <a:r>
              <a:rPr lang="zh-CN" altLang="en-US" smtClean="0">
                <a:sym typeface="+mn-ea"/>
              </a:rPr>
              <a:t>概述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HTML(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H</a:t>
            </a:r>
            <a:r>
              <a:rPr lang="en-US" altLang="zh-CN" dirty="0" smtClean="0">
                <a:sym typeface="+mn-ea"/>
              </a:rPr>
              <a:t>yper 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T</a:t>
            </a:r>
            <a:r>
              <a:rPr lang="en-US" altLang="zh-CN" dirty="0" smtClean="0">
                <a:sym typeface="+mn-ea"/>
              </a:rPr>
              <a:t>ext 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M</a:t>
            </a:r>
            <a:r>
              <a:rPr lang="en-US" altLang="zh-CN" dirty="0" smtClean="0">
                <a:sym typeface="+mn-ea"/>
              </a:rPr>
              <a:t>arkup 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L</a:t>
            </a:r>
            <a:r>
              <a:rPr lang="en-US" altLang="zh-CN" dirty="0" smtClean="0">
                <a:sym typeface="+mn-ea"/>
              </a:rPr>
              <a:t>anguage) </a:t>
            </a:r>
            <a:r>
              <a:rPr lang="zh-CN" altLang="en-US" dirty="0" smtClean="0">
                <a:sym typeface="+mn-ea"/>
              </a:rPr>
              <a:t>超文本标记语言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超文本</a:t>
            </a:r>
            <a:r>
              <a:rPr lang="zh-CN" altLang="en-US" dirty="0" smtClean="0">
                <a:sym typeface="+mn-ea"/>
              </a:rPr>
              <a:t>：用超链接的方法，将各种不同空间的文字信息组织在一起的网状文本。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标记</a:t>
            </a:r>
            <a:r>
              <a:rPr lang="zh-CN" altLang="en-US" dirty="0" smtClean="0">
                <a:sym typeface="+mn-ea"/>
              </a:rPr>
              <a:t>：由标记组成，如：</a:t>
            </a:r>
            <a:r>
              <a:rPr lang="en-US" altLang="zh-CN" dirty="0" smtClean="0">
                <a:sym typeface="+mn-ea"/>
              </a:rPr>
              <a:t>&lt;a&gt;&lt;/a&gt;</a:t>
            </a:r>
            <a:r>
              <a:rPr lang="zh-CN" altLang="en-US" dirty="0" smtClean="0">
                <a:sym typeface="+mn-ea"/>
              </a:rPr>
              <a:t>。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语言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 smtClean="0">
                <a:sym typeface="+mn-ea"/>
              </a:rPr>
              <a:t>沟通网页开发者和访问者，由浏览器解析并表达。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ym typeface="+mn-ea"/>
              </a:rPr>
              <a:t>HTML</a:t>
            </a:r>
            <a:r>
              <a:rPr lang="zh-CN" altLang="en-US" smtClean="0">
                <a:sym typeface="+mn-ea"/>
              </a:rPr>
              <a:t>学习要点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学习语言的三要素：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sz="2400" dirty="0" smtClean="0">
                <a:sym typeface="+mn-ea"/>
              </a:rPr>
              <a:t>词汇</a:t>
            </a:r>
            <a:r>
              <a:rPr lang="zh-CN" altLang="en-US" sz="2400" dirty="0">
                <a:sym typeface="+mn-ea"/>
              </a:rPr>
              <a:t>（标签）</a:t>
            </a:r>
            <a:endParaRPr lang="zh-CN" altLang="en-US" sz="2400" dirty="0">
              <a:sym typeface="+mn-ea"/>
            </a:endParaRPr>
          </a:p>
          <a:p>
            <a:pPr lvl="1"/>
            <a:r>
              <a:rPr lang="zh-CN" altLang="en-US" sz="2400" dirty="0" smtClean="0">
                <a:sym typeface="+mn-ea"/>
              </a:rPr>
              <a:t>语法</a:t>
            </a:r>
            <a:r>
              <a:rPr lang="zh-CN" altLang="en-US" sz="2400" dirty="0">
                <a:sym typeface="+mn-ea"/>
              </a:rPr>
              <a:t>（标签的使用规定）</a:t>
            </a:r>
            <a:endParaRPr lang="zh-CN" altLang="en-US" sz="2400" dirty="0">
              <a:sym typeface="+mn-ea"/>
            </a:endParaRPr>
          </a:p>
          <a:p>
            <a:pPr lvl="1"/>
            <a:r>
              <a:rPr lang="zh-CN" altLang="en-US" sz="2400" dirty="0" smtClean="0">
                <a:sym typeface="+mn-ea"/>
              </a:rPr>
              <a:t>语义</a:t>
            </a:r>
            <a:r>
              <a:rPr lang="zh-CN" altLang="en-US" sz="2400" dirty="0">
                <a:sym typeface="+mn-ea"/>
              </a:rPr>
              <a:t>（浏览器“理解”的标签含义）</a:t>
            </a:r>
            <a:endParaRPr lang="zh-CN" altLang="en-US"/>
          </a:p>
        </p:txBody>
      </p:sp>
      <p:graphicFrame>
        <p:nvGraphicFramePr>
          <p:cNvPr id="6" name="内容占位符 3"/>
          <p:cNvGraphicFramePr/>
          <p:nvPr/>
        </p:nvGraphicFramePr>
        <p:xfrm>
          <a:off x="1116656" y="3888034"/>
          <a:ext cx="9936480" cy="1734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440"/>
                <a:gridCol w="4211492"/>
                <a:gridCol w="3601455"/>
              </a:tblGrid>
              <a:tr h="507365">
                <a:tc>
                  <a:txBody>
                    <a:bodyPr/>
                    <a:p>
                      <a:pPr algn="ctr"/>
                      <a:r>
                        <a:rPr lang="zh-CN" altLang="en-US" sz="2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词汇</a:t>
                      </a:r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2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4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17" marB="45717"/>
                </a:tc>
                <a:tc>
                  <a:txBody>
                    <a:bodyPr/>
                    <a:p>
                      <a:pPr algn="ctr"/>
                      <a:r>
                        <a:rPr lang="zh-CN" altLang="en-US" sz="2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语法</a:t>
                      </a:r>
                      <a:endParaRPr lang="zh-CN" altLang="en-US" sz="24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17" marB="45717"/>
                </a:tc>
                <a:tc>
                  <a:txBody>
                    <a:bodyPr/>
                    <a:p>
                      <a:pPr algn="ctr"/>
                      <a:r>
                        <a:rPr lang="zh-CN" altLang="en-US" sz="2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语义</a:t>
                      </a:r>
                      <a:endParaRPr lang="zh-CN" altLang="en-US" sz="24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17" marB="45717"/>
                </a:tc>
              </a:tr>
              <a:tr h="1227076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&lt;title&gt;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&lt;/title&gt;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spcAft>
                          <a:spcPts val="300"/>
                        </a:spcAft>
                      </a:pP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17" marB="45717"/>
                </a:tc>
                <a:tc>
                  <a:txBody>
                    <a:bodyPr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成对出现</a:t>
                      </a:r>
                      <a:endParaRPr lang="zh-CN" altLang="en-US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</a:t>
                      </a:r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嵌套于 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&lt;head&gt; </a:t>
                      </a:r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 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&lt;/head&gt;</a:t>
                      </a:r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标签内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17" marB="45717"/>
                </a:tc>
                <a:tc>
                  <a:txBody>
                    <a:bodyPr/>
                    <a:p>
                      <a:pPr>
                        <a:lnSpc>
                          <a:spcPts val="3000"/>
                        </a:lnSpc>
                        <a:spcAft>
                          <a:spcPts val="300"/>
                        </a:spcAft>
                      </a:pP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在浏览器</a:t>
                      </a:r>
                      <a:r>
                        <a:rPr lang="zh-CN" altLang="en-US" sz="2200" baseline="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标题栏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显示的文档标题</a:t>
                      </a:r>
                      <a:endParaRPr lang="zh-CN" altLang="en-US" sz="22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spcAft>
                          <a:spcPts val="300"/>
                        </a:spcAft>
                      </a:pPr>
                      <a:endParaRPr lang="en-US" altLang="zh-CN" sz="22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17" marB="45717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>
                <a:sym typeface="+mn-ea"/>
              </a:rPr>
              <a:t>标签分类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双标签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由“开始标签”和“结束标签”两部分构成，必须成对使用，且必须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合理嵌套</a:t>
            </a:r>
            <a:endParaRPr kumimoji="1" lang="zh-CN" altLang="en-US" dirty="0" smtClean="0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代表标签作用范围</a:t>
            </a:r>
            <a:endParaRPr lang="zh-CN" altLang="en-US" dirty="0" smtClean="0">
              <a:sym typeface="+mn-ea"/>
            </a:endParaRPr>
          </a:p>
          <a:p>
            <a:pPr lvl="0"/>
            <a:r>
              <a:rPr lang="zh-CN" altLang="en-US" dirty="0" smtClean="0">
                <a:sym typeface="+mn-ea"/>
              </a:rPr>
              <a:t>单标签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在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开始标签中进行关闭</a:t>
            </a:r>
            <a:r>
              <a:rPr lang="zh-CN" altLang="en-US" dirty="0" smtClean="0">
                <a:sym typeface="+mn-ea"/>
              </a:rPr>
              <a:t>（以开始标签的结束而结束）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ym typeface="+mn-ea"/>
              </a:rPr>
              <a:t>无需表达范围，仅在标签出现处有效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pPr lvl="1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6"/>
          <p:cNvGrpSpPr/>
          <p:nvPr/>
        </p:nvGrpSpPr>
        <p:grpSpPr bwMode="auto">
          <a:xfrm>
            <a:off x="777563" y="1714706"/>
            <a:ext cx="2131679" cy="3874831"/>
            <a:chOff x="0" y="1253"/>
            <a:chExt cx="1343" cy="2968"/>
          </a:xfrm>
        </p:grpSpPr>
        <p:sp>
          <p:nvSpPr>
            <p:cNvPr id="7" name="AutoShape 32"/>
            <p:cNvSpPr/>
            <p:nvPr/>
          </p:nvSpPr>
          <p:spPr bwMode="auto">
            <a:xfrm>
              <a:off x="845" y="1253"/>
              <a:ext cx="498" cy="2968"/>
            </a:xfrm>
            <a:prstGeom prst="leftBrace">
              <a:avLst>
                <a:gd name="adj1" fmla="val 4782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" name="Text Box 33"/>
            <p:cNvSpPr txBox="1">
              <a:spLocks noChangeArrowheads="1"/>
            </p:cNvSpPr>
            <p:nvPr/>
          </p:nvSpPr>
          <p:spPr bwMode="auto">
            <a:xfrm>
              <a:off x="0" y="2197"/>
              <a:ext cx="855" cy="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0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HTML</a:t>
              </a:r>
              <a:r>
                <a:rPr lang="zh-CN" altLang="en-US" sz="30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文件</a:t>
              </a:r>
              <a:endParaRPr lang="en-US" altLang="zh-CN" sz="3000" b="1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4151135" y="872389"/>
            <a:ext cx="7343668" cy="5220970"/>
          </a:xfrm>
          <a:prstGeom prst="rect">
            <a:avLst/>
          </a:prstGeom>
          <a:solidFill>
            <a:srgbClr val="C7F3FD"/>
          </a:solidFill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3200" b="1" dirty="0">
                <a:solidFill>
                  <a:srgbClr val="382E92"/>
                </a:solidFill>
              </a:rPr>
              <a:t>&lt;!DOCTYPE html</a:t>
            </a:r>
            <a:r>
              <a:rPr lang="en-US" altLang="zh-CN" sz="3200" b="1" dirty="0" smtClean="0">
                <a:solidFill>
                  <a:srgbClr val="382E92"/>
                </a:solidFill>
              </a:rPr>
              <a:t>&gt;</a:t>
            </a:r>
            <a:endParaRPr lang="en-US" altLang="zh-CN" sz="3200" b="1" dirty="0" smtClean="0">
              <a:solidFill>
                <a:srgbClr val="382E92"/>
              </a:solidFill>
            </a:endParaRPr>
          </a:p>
          <a:p>
            <a:pPr>
              <a:lnSpc>
                <a:spcPts val="4000"/>
              </a:lnSpc>
            </a:pPr>
            <a:r>
              <a:rPr lang="en-US" altLang="zh-CN" sz="3200" b="1" dirty="0" smtClean="0">
                <a:solidFill>
                  <a:srgbClr val="382E92"/>
                </a:solidFill>
              </a:rPr>
              <a:t>&lt;</a:t>
            </a:r>
            <a:r>
              <a:rPr lang="en-US" altLang="zh-CN" sz="3200" b="1" dirty="0">
                <a:solidFill>
                  <a:srgbClr val="382E92"/>
                </a:solidFill>
              </a:rPr>
              <a:t>html&gt;</a:t>
            </a:r>
            <a:endParaRPr lang="en-US" altLang="zh-CN" sz="3200" b="1" dirty="0">
              <a:solidFill>
                <a:srgbClr val="382E92"/>
              </a:solidFill>
            </a:endParaRPr>
          </a:p>
          <a:p>
            <a:pPr>
              <a:lnSpc>
                <a:spcPts val="4000"/>
              </a:lnSpc>
            </a:pPr>
            <a:r>
              <a:rPr lang="en-US" altLang="zh-CN" sz="3200" b="1" dirty="0">
                <a:solidFill>
                  <a:srgbClr val="382E92"/>
                </a:solidFill>
              </a:rPr>
              <a:t>	&lt;head</a:t>
            </a:r>
            <a:r>
              <a:rPr lang="en-US" altLang="zh-CN" sz="3200" b="1" dirty="0" smtClean="0">
                <a:solidFill>
                  <a:srgbClr val="382E92"/>
                </a:solidFill>
              </a:rPr>
              <a:t>&gt;</a:t>
            </a:r>
            <a:endParaRPr lang="en-US" altLang="zh-CN" sz="3200" b="1" dirty="0" smtClean="0">
              <a:solidFill>
                <a:srgbClr val="382E92"/>
              </a:solidFill>
            </a:endParaRPr>
          </a:p>
          <a:p>
            <a:pPr>
              <a:lnSpc>
                <a:spcPts val="4000"/>
              </a:lnSpc>
            </a:pPr>
            <a:r>
              <a:rPr lang="en-US" altLang="zh-CN" sz="3200" b="1" dirty="0">
                <a:solidFill>
                  <a:srgbClr val="382E92"/>
                </a:solidFill>
              </a:rPr>
              <a:t>	</a:t>
            </a:r>
            <a:r>
              <a:rPr lang="en-US" altLang="zh-CN" sz="3200" b="1" dirty="0" smtClean="0">
                <a:solidFill>
                  <a:srgbClr val="382E92"/>
                </a:solidFill>
              </a:rPr>
              <a:t>    &lt;</a:t>
            </a:r>
            <a:r>
              <a:rPr lang="en-US" altLang="zh-CN" sz="3200" b="1" dirty="0">
                <a:solidFill>
                  <a:srgbClr val="382E92"/>
                </a:solidFill>
              </a:rPr>
              <a:t>meta charset="UTF-8"</a:t>
            </a:r>
            <a:r>
              <a:rPr lang="en-US" altLang="zh-CN" sz="3200" b="1" dirty="0">
                <a:solidFill>
                  <a:srgbClr val="FF0000"/>
                </a:solidFill>
              </a:rPr>
              <a:t>/</a:t>
            </a:r>
            <a:r>
              <a:rPr lang="en-US" altLang="zh-CN" sz="3200" b="1" dirty="0">
                <a:solidFill>
                  <a:srgbClr val="382E92"/>
                </a:solidFill>
              </a:rPr>
              <a:t>&gt;</a:t>
            </a:r>
            <a:endParaRPr lang="en-US" altLang="zh-CN" sz="3200" b="1" dirty="0">
              <a:solidFill>
                <a:srgbClr val="382E92"/>
              </a:solidFill>
            </a:endParaRPr>
          </a:p>
          <a:p>
            <a:pPr>
              <a:lnSpc>
                <a:spcPts val="4000"/>
              </a:lnSpc>
            </a:pPr>
            <a:r>
              <a:rPr lang="en-US" altLang="zh-CN" sz="3200" dirty="0"/>
              <a:t>	</a:t>
            </a:r>
            <a:r>
              <a:rPr lang="en-US" altLang="zh-CN" sz="3200" dirty="0" smtClean="0"/>
              <a:t>    </a:t>
            </a:r>
            <a:r>
              <a:rPr lang="en-US" altLang="zh-CN" sz="3200" b="1" dirty="0" smtClean="0">
                <a:solidFill>
                  <a:srgbClr val="382E92"/>
                </a:solidFill>
              </a:rPr>
              <a:t>&lt;title&gt;</a:t>
            </a:r>
            <a:r>
              <a:rPr lang="en-US" altLang="zh-CN" sz="3200" b="1" dirty="0" smtClean="0"/>
              <a:t>demo</a:t>
            </a:r>
            <a:r>
              <a:rPr lang="en-US" altLang="zh-CN" sz="3200" b="1" dirty="0" smtClean="0">
                <a:solidFill>
                  <a:srgbClr val="382E92"/>
                </a:solidFill>
              </a:rPr>
              <a:t>&lt;</a:t>
            </a:r>
            <a:r>
              <a:rPr lang="en-US" altLang="zh-CN" sz="3200" b="1" dirty="0">
                <a:solidFill>
                  <a:srgbClr val="FF0000"/>
                </a:solidFill>
              </a:rPr>
              <a:t>/</a:t>
            </a:r>
            <a:r>
              <a:rPr lang="en-US" altLang="zh-CN" sz="3200" b="1" dirty="0">
                <a:solidFill>
                  <a:srgbClr val="382E92"/>
                </a:solidFill>
              </a:rPr>
              <a:t>title&gt;</a:t>
            </a:r>
            <a:endParaRPr lang="en-US" altLang="zh-CN" sz="3200" b="1" dirty="0">
              <a:solidFill>
                <a:srgbClr val="382E92"/>
              </a:solidFill>
            </a:endParaRPr>
          </a:p>
          <a:p>
            <a:pPr>
              <a:lnSpc>
                <a:spcPts val="4000"/>
              </a:lnSpc>
            </a:pPr>
            <a:r>
              <a:rPr lang="en-US" altLang="zh-CN" sz="3200" b="1" dirty="0">
                <a:solidFill>
                  <a:srgbClr val="382E92"/>
                </a:solidFill>
              </a:rPr>
              <a:t>	&lt;</a:t>
            </a:r>
            <a:r>
              <a:rPr lang="en-US" altLang="zh-CN" sz="3200" b="1" dirty="0">
                <a:solidFill>
                  <a:srgbClr val="FF0000"/>
                </a:solidFill>
              </a:rPr>
              <a:t>/</a:t>
            </a:r>
            <a:r>
              <a:rPr lang="en-US" altLang="zh-CN" sz="3200" b="1" dirty="0">
                <a:solidFill>
                  <a:srgbClr val="382E92"/>
                </a:solidFill>
              </a:rPr>
              <a:t>head&gt;</a:t>
            </a:r>
            <a:endParaRPr lang="en-US" altLang="zh-CN" sz="3200" b="1" dirty="0">
              <a:solidFill>
                <a:srgbClr val="382E92"/>
              </a:solidFill>
            </a:endParaRPr>
          </a:p>
          <a:p>
            <a:pPr>
              <a:lnSpc>
                <a:spcPts val="4000"/>
              </a:lnSpc>
            </a:pPr>
            <a:r>
              <a:rPr lang="en-US" altLang="zh-CN" sz="3200" b="1" dirty="0">
                <a:solidFill>
                  <a:srgbClr val="382E92"/>
                </a:solidFill>
              </a:rPr>
              <a:t>	&lt;body&gt;</a:t>
            </a:r>
            <a:endParaRPr lang="en-US" altLang="zh-CN" sz="3200" b="1" dirty="0">
              <a:solidFill>
                <a:srgbClr val="382E92"/>
              </a:solidFill>
            </a:endParaRPr>
          </a:p>
          <a:p>
            <a:pPr>
              <a:lnSpc>
                <a:spcPts val="4000"/>
              </a:lnSpc>
            </a:pPr>
            <a:r>
              <a:rPr lang="en-US" altLang="zh-CN" sz="3200" dirty="0"/>
              <a:t>		</a:t>
            </a:r>
            <a:r>
              <a:rPr lang="en-US" altLang="zh-CN" sz="3200" b="1" dirty="0" smtClean="0"/>
              <a:t>Hello World</a:t>
            </a:r>
            <a:r>
              <a:rPr lang="zh-CN" altLang="en-US" sz="3200" b="1" dirty="0">
                <a:solidFill>
                  <a:srgbClr val="382E92"/>
                </a:solidFill>
              </a:rPr>
              <a:t>！</a:t>
            </a:r>
            <a:endParaRPr lang="en-US" altLang="zh-CN" sz="3200" b="1" dirty="0">
              <a:solidFill>
                <a:srgbClr val="382E92"/>
              </a:solidFill>
            </a:endParaRPr>
          </a:p>
          <a:p>
            <a:pPr>
              <a:lnSpc>
                <a:spcPts val="4000"/>
              </a:lnSpc>
            </a:pPr>
            <a:r>
              <a:rPr lang="en-US" altLang="zh-CN" sz="3200" b="1" dirty="0">
                <a:solidFill>
                  <a:srgbClr val="382E92"/>
                </a:solidFill>
              </a:rPr>
              <a:t>	&lt;</a:t>
            </a:r>
            <a:r>
              <a:rPr lang="en-US" altLang="zh-CN" sz="3200" b="1" dirty="0">
                <a:solidFill>
                  <a:srgbClr val="FF0000"/>
                </a:solidFill>
              </a:rPr>
              <a:t>/</a:t>
            </a:r>
            <a:r>
              <a:rPr lang="en-US" altLang="zh-CN" sz="3200" b="1" dirty="0">
                <a:solidFill>
                  <a:srgbClr val="382E92"/>
                </a:solidFill>
              </a:rPr>
              <a:t>body&gt;</a:t>
            </a:r>
            <a:endParaRPr lang="en-US" altLang="zh-CN" sz="3200" b="1" dirty="0">
              <a:solidFill>
                <a:srgbClr val="382E92"/>
              </a:solidFill>
            </a:endParaRPr>
          </a:p>
          <a:p>
            <a:pPr>
              <a:lnSpc>
                <a:spcPts val="4000"/>
              </a:lnSpc>
            </a:pPr>
            <a:r>
              <a:rPr lang="en-US" altLang="zh-CN" sz="3200" b="1" dirty="0">
                <a:solidFill>
                  <a:srgbClr val="382E92"/>
                </a:solidFill>
              </a:rPr>
              <a:t>&lt;</a:t>
            </a:r>
            <a:r>
              <a:rPr lang="en-US" altLang="zh-CN" sz="3200" b="1" dirty="0">
                <a:solidFill>
                  <a:srgbClr val="FF0000"/>
                </a:solidFill>
              </a:rPr>
              <a:t>/</a:t>
            </a:r>
            <a:r>
              <a:rPr lang="en-US" altLang="zh-CN" sz="3200" b="1" dirty="0">
                <a:solidFill>
                  <a:srgbClr val="382E92"/>
                </a:solidFill>
              </a:rPr>
              <a:t>html&gt;</a:t>
            </a:r>
            <a:endParaRPr lang="zh-CN" altLang="en-US" sz="3200" b="1" dirty="0">
              <a:solidFill>
                <a:srgbClr val="382E92"/>
              </a:solidFill>
            </a:endParaRPr>
          </a:p>
        </p:txBody>
      </p:sp>
      <p:grpSp>
        <p:nvGrpSpPr>
          <p:cNvPr id="10" name="Group 37"/>
          <p:cNvGrpSpPr/>
          <p:nvPr/>
        </p:nvGrpSpPr>
        <p:grpSpPr bwMode="auto">
          <a:xfrm flipH="1">
            <a:off x="2578775" y="2277687"/>
            <a:ext cx="1428227" cy="1583927"/>
            <a:chOff x="3782" y="1797"/>
            <a:chExt cx="1275" cy="635"/>
          </a:xfrm>
        </p:grpSpPr>
        <p:sp>
          <p:nvSpPr>
            <p:cNvPr id="11" name="AutoShape 30"/>
            <p:cNvSpPr/>
            <p:nvPr/>
          </p:nvSpPr>
          <p:spPr bwMode="auto">
            <a:xfrm>
              <a:off x="3782" y="1797"/>
              <a:ext cx="363" cy="635"/>
            </a:xfrm>
            <a:prstGeom prst="rightBrace">
              <a:avLst>
                <a:gd name="adj1" fmla="val 19785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" name="Text Box 34"/>
            <p:cNvSpPr txBox="1">
              <a:spLocks noChangeArrowheads="1"/>
            </p:cNvSpPr>
            <p:nvPr/>
          </p:nvSpPr>
          <p:spPr bwMode="auto">
            <a:xfrm>
              <a:off x="3923" y="1999"/>
              <a:ext cx="113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头部</a:t>
              </a:r>
              <a:endParaRPr lang="zh-CN" altLang="en-US" sz="2800" b="1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Group 38"/>
          <p:cNvGrpSpPr/>
          <p:nvPr/>
        </p:nvGrpSpPr>
        <p:grpSpPr bwMode="auto">
          <a:xfrm flipH="1">
            <a:off x="2552217" y="4149060"/>
            <a:ext cx="1454402" cy="1187599"/>
            <a:chOff x="3854" y="2845"/>
            <a:chExt cx="1249" cy="938"/>
          </a:xfrm>
        </p:grpSpPr>
        <p:sp>
          <p:nvSpPr>
            <p:cNvPr id="14" name="AutoShape 31"/>
            <p:cNvSpPr/>
            <p:nvPr/>
          </p:nvSpPr>
          <p:spPr bwMode="auto">
            <a:xfrm>
              <a:off x="3854" y="2845"/>
              <a:ext cx="363" cy="938"/>
            </a:xfrm>
            <a:prstGeom prst="rightBrace">
              <a:avLst>
                <a:gd name="adj1" fmla="val 19787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5" name="Text Box 35"/>
            <p:cNvSpPr txBox="1">
              <a:spLocks noChangeArrowheads="1"/>
            </p:cNvSpPr>
            <p:nvPr/>
          </p:nvSpPr>
          <p:spPr bwMode="auto">
            <a:xfrm>
              <a:off x="3969" y="3114"/>
              <a:ext cx="1134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体部</a:t>
              </a:r>
              <a:endParaRPr lang="zh-CN" altLang="en-US" sz="2800" b="1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6" name="Text Box 34"/>
          <p:cNvSpPr txBox="1">
            <a:spLocks noChangeArrowheads="1"/>
          </p:cNvSpPr>
          <p:nvPr/>
        </p:nvSpPr>
        <p:spPr bwMode="auto">
          <a:xfrm flipH="1">
            <a:off x="767288" y="957301"/>
            <a:ext cx="2909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HTML</a:t>
            </a:r>
            <a:r>
              <a:rPr lang="zh-CN" altLang="en-US" sz="28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文档声明</a:t>
            </a:r>
            <a:endParaRPr lang="zh-CN" altLang="en-US" sz="28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ym typeface="+mn-ea"/>
              </a:rPr>
              <a:t>HTML</a:t>
            </a:r>
            <a:r>
              <a:rPr lang="zh-CN" altLang="en-US" smtClean="0">
                <a:sym typeface="+mn-ea"/>
              </a:rPr>
              <a:t>文档结构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5"/>
          <p:cNvSpPr txBox="1"/>
          <p:nvPr/>
        </p:nvSpPr>
        <p:spPr>
          <a:xfrm>
            <a:off x="978536" y="1532358"/>
            <a:ext cx="1595271" cy="361632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5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本节内容</a:t>
            </a:r>
            <a:endParaRPr lang="zh-CN" altLang="en-US" sz="5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5400000" flipH="1">
            <a:off x="4373245" y="1026795"/>
            <a:ext cx="544830" cy="43815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8"/>
          <p:cNvSpPr txBox="1"/>
          <p:nvPr/>
        </p:nvSpPr>
        <p:spPr>
          <a:xfrm>
            <a:off x="5222240" y="971550"/>
            <a:ext cx="35490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HTML概述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0"/>
          <p:cNvSpPr txBox="1"/>
          <p:nvPr/>
        </p:nvSpPr>
        <p:spPr>
          <a:xfrm>
            <a:off x="5234888" y="1657830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标签汇总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1693473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1"/>
          <p:cNvSpPr txBox="1"/>
          <p:nvPr/>
        </p:nvSpPr>
        <p:spPr>
          <a:xfrm>
            <a:off x="5222186" y="2339347"/>
            <a:ext cx="464096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常见问题及经验总结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4392882" y="2374989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5400000" flipH="1">
            <a:off x="4392880" y="3064107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16"/>
          <p:cNvSpPr txBox="1"/>
          <p:nvPr/>
        </p:nvSpPr>
        <p:spPr>
          <a:xfrm>
            <a:off x="5222187" y="3040478"/>
            <a:ext cx="3657124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编码规范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等腰三角形 36"/>
          <p:cNvSpPr/>
          <p:nvPr/>
        </p:nvSpPr>
        <p:spPr>
          <a:xfrm rot="5400000" flipH="1">
            <a:off x="4392882" y="372566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38" name="文本框 18"/>
          <p:cNvSpPr txBox="1"/>
          <p:nvPr/>
        </p:nvSpPr>
        <p:spPr>
          <a:xfrm>
            <a:off x="5222240" y="3689985"/>
            <a:ext cx="25438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CSS选择器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19"/>
          <p:cNvSpPr txBox="1"/>
          <p:nvPr/>
        </p:nvSpPr>
        <p:spPr>
          <a:xfrm>
            <a:off x="5210078" y="4399687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基本样式修饰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等腰三角形 39"/>
          <p:cNvSpPr/>
          <p:nvPr/>
        </p:nvSpPr>
        <p:spPr>
          <a:xfrm rot="5400000" flipH="1">
            <a:off x="4380772" y="4435330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5400000" flipH="1">
            <a:off x="4380773" y="512570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43" name="文本框 21"/>
          <p:cNvSpPr txBox="1"/>
          <p:nvPr/>
        </p:nvSpPr>
        <p:spPr>
          <a:xfrm>
            <a:off x="5203190" y="5723890"/>
            <a:ext cx="30918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颜色、单位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等腰三角形 43"/>
          <p:cNvSpPr/>
          <p:nvPr/>
        </p:nvSpPr>
        <p:spPr>
          <a:xfrm rot="5400000" flipH="1">
            <a:off x="4374128" y="5759466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41" name="文本框 20"/>
          <p:cNvSpPr txBox="1"/>
          <p:nvPr/>
        </p:nvSpPr>
        <p:spPr>
          <a:xfrm>
            <a:off x="5210175" y="5064760"/>
            <a:ext cx="39027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盒子模型及其应用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>
                <a:sym typeface="+mn-ea"/>
              </a:rPr>
              <a:t>标签汇总</a:t>
            </a:r>
            <a:endParaRPr lang="en-US" altLang="zh-CN" smtClean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试着回想一下以下各标签的用法</a:t>
            </a:r>
            <a:endParaRPr lang="zh-CN" altLang="en-US" dirty="0" smtClean="0">
              <a:sym typeface="+mn-ea"/>
            </a:endParaRPr>
          </a:p>
          <a:p>
            <a:pPr lvl="1"/>
            <a:endParaRPr lang="zh-CN" altLang="en-US"/>
          </a:p>
        </p:txBody>
      </p:sp>
      <p:graphicFrame>
        <p:nvGraphicFramePr>
          <p:cNvPr id="2" name="内容占位符 4"/>
          <p:cNvGraphicFramePr/>
          <p:nvPr/>
        </p:nvGraphicFramePr>
        <p:xfrm>
          <a:off x="1815163" y="2009775"/>
          <a:ext cx="8754110" cy="3627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91690"/>
                <a:gridCol w="2199005"/>
                <a:gridCol w="2085340"/>
                <a:gridCol w="2378075"/>
              </a:tblGrid>
              <a:tr h="518160"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&lt;html&gt;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&lt;head&gt;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&lt;body&gt;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&lt;title&gt;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</a:tr>
              <a:tr h="518160"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</a:t>
                      </a:r>
                      <a:r>
                        <a:rPr lang="en-US" altLang="zh-CN" sz="2800" dirty="0" err="1" smtClean="0"/>
                        <a:t>br</a:t>
                      </a:r>
                      <a:r>
                        <a:rPr lang="en-US" altLang="zh-CN" sz="2800" dirty="0" smtClean="0"/>
                        <a:t>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 smtClean="0"/>
                        <a:t>&lt;h1&gt;</a:t>
                      </a:r>
                      <a:endParaRPr lang="zh-CN" altLang="en-US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&lt;p&gt;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 smtClean="0"/>
                        <a:t>&lt;</a:t>
                      </a:r>
                      <a:r>
                        <a:rPr lang="en-US" altLang="zh-CN" sz="2800" dirty="0" err="1" smtClean="0"/>
                        <a:t>img</a:t>
                      </a:r>
                      <a:r>
                        <a:rPr lang="en-US" altLang="zh-CN" sz="2800" dirty="0" smtClean="0"/>
                        <a:t>&gt;</a:t>
                      </a:r>
                      <a:endParaRPr lang="zh-CN" altLang="en-US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</a:tr>
              <a:tr h="51816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 smtClean="0"/>
                        <a:t>&lt;a&gt;</a:t>
                      </a:r>
                      <a:endParaRPr lang="zh-CN" altLang="en-US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</a:t>
                      </a:r>
                      <a:r>
                        <a:rPr lang="en-US" altLang="zh-CN" sz="2800" dirty="0" err="1" smtClean="0"/>
                        <a:t>ul</a:t>
                      </a:r>
                      <a:r>
                        <a:rPr lang="en-US" altLang="zh-CN" sz="2800" dirty="0" smtClean="0"/>
                        <a:t>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</a:t>
                      </a:r>
                      <a:r>
                        <a:rPr lang="en-US" altLang="zh-CN" sz="2800" dirty="0" err="1" smtClean="0"/>
                        <a:t>ol</a:t>
                      </a:r>
                      <a:r>
                        <a:rPr lang="en-US" altLang="zh-CN" sz="2800" dirty="0" smtClean="0"/>
                        <a:t>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&lt;li&gt;</a:t>
                      </a:r>
                      <a:endParaRPr lang="en-US" altLang="zh-CN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</a:tr>
              <a:tr h="51816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 smtClean="0"/>
                        <a:t>&lt;table&gt;</a:t>
                      </a:r>
                      <a:endParaRPr lang="zh-CN" altLang="en-US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</a:t>
                      </a:r>
                      <a:r>
                        <a:rPr lang="en-US" altLang="zh-CN" sz="2800" dirty="0" err="1" smtClean="0"/>
                        <a:t>tr</a:t>
                      </a:r>
                      <a:r>
                        <a:rPr lang="en-US" altLang="zh-CN" sz="2800" dirty="0" smtClean="0"/>
                        <a:t>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</a:t>
                      </a:r>
                      <a:r>
                        <a:rPr lang="en-US" altLang="zh-CN" sz="2800" dirty="0" err="1" smtClean="0"/>
                        <a:t>th</a:t>
                      </a:r>
                      <a:r>
                        <a:rPr lang="en-US" altLang="zh-CN" sz="2800" dirty="0" smtClean="0"/>
                        <a:t>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&lt;td&gt;</a:t>
                      </a:r>
                      <a:endParaRPr lang="en-US" altLang="zh-CN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</a:tr>
              <a:tr h="51816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 smtClean="0"/>
                        <a:t>&lt;form&gt;</a:t>
                      </a:r>
                      <a:endParaRPr lang="zh-CN" altLang="en-US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&lt;input&gt;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&lt;select&gt;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&lt;option&gt;</a:t>
                      </a:r>
                      <a:endParaRPr lang="en-US" altLang="zh-CN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</a:tr>
              <a:tr h="51816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 smtClean="0"/>
                        <a:t>&lt;</a:t>
                      </a:r>
                      <a:r>
                        <a:rPr lang="en-US" altLang="zh-CN" sz="2800" dirty="0" err="1" smtClean="0"/>
                        <a:t>textarea</a:t>
                      </a:r>
                      <a:r>
                        <a:rPr lang="en-US" altLang="zh-CN" sz="2800" dirty="0" smtClean="0"/>
                        <a:t>&gt;</a:t>
                      </a:r>
                      <a:endParaRPr lang="zh-CN" altLang="en-US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&lt;span&gt;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&lt;div&gt;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>
                          <a:sym typeface="+mn-ea"/>
                        </a:rPr>
                        <a:t>…….</a:t>
                      </a:r>
                      <a:endParaRPr lang="en-US" altLang="zh-CN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3341</Words>
  <Application>WPS 演示</Application>
  <PresentationFormat>自定义</PresentationFormat>
  <Paragraphs>568</Paragraphs>
  <Slides>39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Arial</vt:lpstr>
      <vt:lpstr>宋体</vt:lpstr>
      <vt:lpstr>Wingdings</vt:lpstr>
      <vt:lpstr>微软雅黑</vt:lpstr>
      <vt:lpstr>Courier New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HTML概述</vt:lpstr>
      <vt:lpstr>HTML学习要点</vt:lpstr>
      <vt:lpstr>标签分类</vt:lpstr>
      <vt:lpstr>HTML文档结构</vt:lpstr>
      <vt:lpstr>PowerPoint 演示文稿</vt:lpstr>
      <vt:lpstr>标签汇总</vt:lpstr>
      <vt:lpstr>PowerPoint 演示文稿</vt:lpstr>
      <vt:lpstr>常见问题及经验总结</vt:lpstr>
      <vt:lpstr>代码嵌套</vt:lpstr>
      <vt:lpstr>代码缩进与换行</vt:lpstr>
      <vt:lpstr>目录结构的组织</vt:lpstr>
      <vt:lpstr>链接地址相关问题</vt:lpstr>
      <vt:lpstr>乱码问题</vt:lpstr>
      <vt:lpstr>PowerPoint 演示文稿</vt:lpstr>
      <vt:lpstr>编码规范</vt:lpstr>
      <vt:lpstr>PowerPoint 演示文稿</vt:lpstr>
      <vt:lpstr>CSS基本选择器</vt:lpstr>
      <vt:lpstr>CSS高级选择器</vt:lpstr>
      <vt:lpstr>CSS高级选择器</vt:lpstr>
      <vt:lpstr>PowerPoint 演示文稿</vt:lpstr>
      <vt:lpstr>CSS的使用</vt:lpstr>
      <vt:lpstr>文字样式的修饰</vt:lpstr>
      <vt:lpstr>超链接的样式设置</vt:lpstr>
      <vt:lpstr>背景设置</vt:lpstr>
      <vt:lpstr>列表样式设置</vt:lpstr>
      <vt:lpstr>PowerPoint 演示文稿</vt:lpstr>
      <vt:lpstr>CSS盒子模型平面图</vt:lpstr>
      <vt:lpstr>CSS盒子模型3D示意图</vt:lpstr>
      <vt:lpstr>块级元素和行内元素</vt:lpstr>
      <vt:lpstr>CSS盒子模型的应用	</vt:lpstr>
      <vt:lpstr>PowerPoint 演示文稿</vt:lpstr>
      <vt:lpstr>颜色</vt:lpstr>
      <vt:lpstr>CSS中的单位</vt:lpstr>
      <vt:lpstr>CSS中的颜色单位</vt:lpstr>
      <vt:lpstr>小结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上官蔚蓝</dc:creator>
  <cp:lastModifiedBy>Administrator</cp:lastModifiedBy>
  <cp:revision>396</cp:revision>
  <dcterms:created xsi:type="dcterms:W3CDTF">2014-10-16T08:35:00Z</dcterms:created>
  <dcterms:modified xsi:type="dcterms:W3CDTF">2018-02-27T09:24:22Z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2052-10.1.0.6929</vt:lpwstr>
  </property>
</Properties>
</file>