
<file path=[Content_Types].xml><?xml version="1.0" encoding="utf-8"?>
<Types xmlns="http://schemas.openxmlformats.org/package/2006/content-types">
  <Default Extension="wav" ContentType="audio/x-wav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47" r:id="rId3"/>
    <p:sldId id="448" r:id="rId4"/>
    <p:sldId id="449" r:id="rId5"/>
    <p:sldId id="516" r:id="rId6"/>
    <p:sldId id="521" r:id="rId7"/>
    <p:sldId id="522" r:id="rId8"/>
    <p:sldId id="507" r:id="rId9"/>
    <p:sldId id="523" r:id="rId10"/>
    <p:sldId id="528" r:id="rId11"/>
    <p:sldId id="527" r:id="rId12"/>
    <p:sldId id="529" r:id="rId13"/>
    <p:sldId id="530" r:id="rId14"/>
    <p:sldId id="548" r:id="rId15"/>
    <p:sldId id="549" r:id="rId16"/>
    <p:sldId id="532" r:id="rId17"/>
    <p:sldId id="551" r:id="rId18"/>
    <p:sldId id="555" r:id="rId19"/>
    <p:sldId id="508" r:id="rId20"/>
    <p:sldId id="556" r:id="rId21"/>
    <p:sldId id="557" r:id="rId22"/>
    <p:sldId id="558" r:id="rId23"/>
    <p:sldId id="559" r:id="rId24"/>
    <p:sldId id="560" r:id="rId25"/>
    <p:sldId id="561" r:id="rId26"/>
    <p:sldId id="509" r:id="rId27"/>
    <p:sldId id="564" r:id="rId28"/>
    <p:sldId id="565" r:id="rId29"/>
    <p:sldId id="566" r:id="rId30"/>
    <p:sldId id="567" r:id="rId31"/>
    <p:sldId id="568" r:id="rId32"/>
    <p:sldId id="510" r:id="rId33"/>
    <p:sldId id="569" r:id="rId34"/>
    <p:sldId id="570" r:id="rId35"/>
    <p:sldId id="573" r:id="rId36"/>
    <p:sldId id="571" r:id="rId37"/>
    <p:sldId id="511" r:id="rId38"/>
    <p:sldId id="574" r:id="rId39"/>
    <p:sldId id="575" r:id="rId40"/>
    <p:sldId id="576" r:id="rId41"/>
    <p:sldId id="512" r:id="rId42"/>
    <p:sldId id="578" r:id="rId43"/>
    <p:sldId id="579" r:id="rId44"/>
    <p:sldId id="582" r:id="rId45"/>
    <p:sldId id="359" r:id="rId46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-16"/>
        <p:guide pos="-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216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基础（一）</a:t>
            </a:r>
            <a:endParaRPr lang="zh-CN" altLang="en-US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标签</a:t>
            </a:r>
            <a:r>
              <a:rPr lang="zh-CN" altLang="en-US"/>
              <a:t>三要素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t>HTML</a:t>
            </a:r>
            <a:r>
              <a:rPr lang="zh-CN" altLang="en-US"/>
              <a:t>标签</a:t>
            </a:r>
            <a:r>
              <a:rPr lang="zh-CN" altLang="en-US"/>
              <a:t>的三个要点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词汇</a:t>
            </a:r>
            <a:r>
              <a:rPr lang="zh-CN" altLang="en-US"/>
              <a:t>（标签）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语法</a:t>
            </a:r>
            <a:r>
              <a:rPr lang="zh-CN" altLang="en-US"/>
              <a:t>（标签的使用规定）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语义</a:t>
            </a:r>
            <a:r>
              <a:rPr lang="zh-CN" altLang="en-US"/>
              <a:t>（浏览器</a:t>
            </a:r>
            <a:r>
              <a:t>“</a:t>
            </a:r>
            <a:r>
              <a:rPr lang="zh-CN" altLang="en-US"/>
              <a:t>理解</a:t>
            </a:r>
            <a:r>
              <a:t>”</a:t>
            </a:r>
            <a:r>
              <a:rPr lang="zh-CN" altLang="en-US"/>
              <a:t>的标签含义）</a:t>
            </a:r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42" y="4077072"/>
            <a:ext cx="1610374" cy="210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Group 36"/>
          <p:cNvGrpSpPr/>
          <p:nvPr/>
        </p:nvGrpSpPr>
        <p:grpSpPr bwMode="auto">
          <a:xfrm>
            <a:off x="821500" y="1874458"/>
            <a:ext cx="2132012" cy="3875437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95599" y="1032009"/>
            <a:ext cx="7344816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 smtClean="0"/>
              <a:t>Hello World！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622993" y="2437527"/>
            <a:ext cx="1428450" cy="1584175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96431" y="4309192"/>
            <a:ext cx="1454629" cy="1187785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811223" y="1116935"/>
            <a:ext cx="2909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" name="内容占位符 3"/>
          <p:cNvGraphicFramePr/>
          <p:nvPr/>
        </p:nvGraphicFramePr>
        <p:xfrm>
          <a:off x="541740" y="902622"/>
          <a:ext cx="11106150" cy="544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graphicFrame>
        <p:nvGraphicFramePr>
          <p:cNvPr id="19" name="内容占位符 3"/>
          <p:cNvGraphicFramePr/>
          <p:nvPr/>
        </p:nvGraphicFramePr>
        <p:xfrm>
          <a:off x="541740" y="902622"/>
          <a:ext cx="111061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0" name="内容占位符 3"/>
          <p:cNvGraphicFramePr/>
          <p:nvPr/>
        </p:nvGraphicFramePr>
        <p:xfrm>
          <a:off x="541740" y="902622"/>
          <a:ext cx="11106150" cy="26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1" name="内容占位符 3"/>
          <p:cNvGraphicFramePr/>
          <p:nvPr/>
        </p:nvGraphicFramePr>
        <p:xfrm>
          <a:off x="541740" y="902622"/>
          <a:ext cx="1110615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3" name="内容占位符 3"/>
          <p:cNvGraphicFramePr/>
          <p:nvPr/>
        </p:nvGraphicFramePr>
        <p:xfrm>
          <a:off x="541740" y="902622"/>
          <a:ext cx="11106150" cy="434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4" name="内容占位符 3"/>
          <p:cNvGraphicFramePr/>
          <p:nvPr/>
        </p:nvGraphicFramePr>
        <p:xfrm>
          <a:off x="541740" y="902622"/>
          <a:ext cx="11106150" cy="544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9220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指明网页文件体部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标签之下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标签的分类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双标签</a:t>
            </a:r>
            <a:r>
              <a:rPr lang="zh-CN" altLang="en-US">
                <a:sym typeface="+mn-ea"/>
              </a:rPr>
              <a:t>：由</a:t>
            </a:r>
            <a:r>
              <a:rPr>
                <a:sym typeface="+mn-ea"/>
              </a:rPr>
              <a:t>“</a:t>
            </a:r>
            <a:r>
              <a:rPr lang="zh-CN" altLang="en-US">
                <a:sym typeface="+mn-ea"/>
              </a:rPr>
              <a:t>开始标签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和</a:t>
            </a:r>
            <a:r>
              <a:rPr>
                <a:sym typeface="+mn-ea"/>
              </a:rPr>
              <a:t>“</a:t>
            </a:r>
            <a:r>
              <a:rPr lang="zh-CN" altLang="en-US">
                <a:sym typeface="+mn-ea"/>
              </a:rPr>
              <a:t>结束标签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两部分构成。结束标签比开始标签多了一个</a:t>
            </a:r>
            <a:r>
              <a:rPr>
                <a:sym typeface="+mn-ea"/>
              </a:rPr>
              <a:t>“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（比如</a:t>
            </a:r>
            <a:r>
              <a:rPr>
                <a:sym typeface="+mn-ea"/>
              </a:rPr>
              <a:t>&lt;body&gt;&lt;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>
                <a:sym typeface="+mn-ea"/>
              </a:rPr>
              <a:t>body&gt;</a:t>
            </a:r>
            <a:r>
              <a:rPr lang="zh-CN">
                <a:sym typeface="+mn-ea"/>
              </a:rPr>
              <a:t>），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必须成对使用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单标签</a:t>
            </a:r>
            <a:r>
              <a:rPr lang="zh-CN" altLang="en-US">
                <a:sym typeface="+mn-ea"/>
              </a:rPr>
              <a:t>：在开始标签中进行关闭，即以开始标签的结束而结束（比如</a:t>
            </a:r>
            <a:r>
              <a:rPr lang="en-US" altLang="zh-CN">
                <a:sym typeface="+mn-ea"/>
              </a:rPr>
              <a:t>&lt;meta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</a:t>
            </a:r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语言设计出单双两种标签</a:t>
            </a:r>
            <a:r>
              <a:rPr>
                <a:sym typeface="+mn-ea"/>
              </a:rPr>
              <a:t>?</a:t>
            </a:r>
            <a:endParaRPr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双标签：代表标签作用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范围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单标签：无需表达范围，仅在标签出现处有效</a:t>
            </a:r>
            <a:endParaRPr lang="zh-CN" altLang="en-US">
              <a:sym typeface="+mn-ea"/>
            </a:endParaRPr>
          </a:p>
          <a:p>
            <a:pPr lvl="1"/>
            <a:endParaRPr lang="zh-CN" altLang="en-US" sz="2400">
              <a:solidFill>
                <a:srgbClr val="FF0000"/>
              </a:solidFill>
            </a:endParaRPr>
          </a:p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880321"/>
            <a:ext cx="3003873" cy="321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HTML</a:t>
            </a:r>
            <a:r>
              <a:rPr lang="zh-CN" altLang="en-US">
                <a:solidFill>
                  <a:srgbClr val="FF0000"/>
                </a:solidFill>
              </a:rPr>
              <a:t>元素</a:t>
            </a:r>
            <a:r>
              <a:rPr lang="zh-CN" altLang="en-US"/>
              <a:t>指的是从开始标签到结束标签的所有代码。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18928" y="2347142"/>
            <a:ext cx="4968552" cy="1569660"/>
          </a:xfrm>
          <a:prstGeom prst="rect">
            <a:avLst/>
          </a:prstGeom>
          <a:solidFill>
            <a:srgbClr val="C7F3F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en-US" altLang="zh-CN" sz="3200" dirty="0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Hello World!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  <a:endParaRPr lang="en-US" altLang="zh-CN" sz="3200" b="1" dirty="0" smtClean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br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/&gt;</a:t>
            </a:r>
            <a:endParaRPr lang="en-US" altLang="zh-CN" sz="3200" b="1" dirty="0" smtClean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你好！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7248128" y="1239692"/>
            <a:ext cx="37893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27300"/>
            <a:ext cx="3475953" cy="2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/>
          <p:nvPr/>
        </p:nvCxnSpPr>
        <p:spPr>
          <a:xfrm flipV="1">
            <a:off x="159499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92255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9416" y="1484785"/>
            <a:ext cx="150780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7279" y="1484785"/>
            <a:ext cx="151908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右大括号 48"/>
          <p:cNvSpPr/>
          <p:nvPr/>
        </p:nvSpPr>
        <p:spPr>
          <a:xfrm rot="16200000">
            <a:off x="3048364" y="1136148"/>
            <a:ext cx="261612" cy="2016225"/>
          </a:xfrm>
          <a:prstGeom prst="rightBrace">
            <a:avLst>
              <a:gd name="adj1" fmla="val 8333"/>
              <a:gd name="adj2" fmla="val 52158"/>
            </a:avLst>
          </a:prstGeom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20906" y="1484784"/>
            <a:ext cx="151652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标签书写规范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标签与标签之间是可以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嵌套</a:t>
            </a:r>
            <a:r>
              <a:rPr lang="zh-CN" altLang="en-US">
                <a:sym typeface="+mn-ea"/>
              </a:rPr>
              <a:t>的，但先后书序必须保持一致，如：</a:t>
            </a:r>
            <a:r>
              <a:rPr>
                <a:sym typeface="+mn-ea"/>
              </a:rPr>
              <a:t>&lt;div&gt;</a:t>
            </a:r>
            <a:r>
              <a:rPr lang="zh-CN" altLang="en-US">
                <a:sym typeface="+mn-ea"/>
              </a:rPr>
              <a:t>里面嵌套</a:t>
            </a:r>
            <a:r>
              <a:rPr>
                <a:sym typeface="+mn-ea"/>
              </a:rPr>
              <a:t>&lt;p&gt;</a:t>
            </a:r>
            <a:r>
              <a:rPr lang="zh-CN" altLang="en-US">
                <a:sym typeface="+mn-ea"/>
              </a:rPr>
              <a:t>，那么</a:t>
            </a:r>
            <a:r>
              <a:rPr>
                <a:sym typeface="+mn-ea"/>
              </a:rPr>
              <a:t>&lt;</a:t>
            </a:r>
            <a:r>
              <a:rPr>
                <a:solidFill>
                  <a:srgbClr val="FF0000"/>
                </a:solidFill>
                <a:sym typeface="+mn-ea"/>
              </a:rPr>
              <a:t>/</a:t>
            </a:r>
            <a:r>
              <a:rPr>
                <a:sym typeface="+mn-ea"/>
              </a:rPr>
              <a:t>p&gt;</a:t>
            </a:r>
            <a:r>
              <a:rPr lang="zh-CN" altLang="en-US">
                <a:sym typeface="+mn-ea"/>
              </a:rPr>
              <a:t>必须放在</a:t>
            </a:r>
            <a:r>
              <a:rPr>
                <a:sym typeface="+mn-ea"/>
              </a:rPr>
              <a:t>&lt;</a:t>
            </a:r>
            <a:r>
              <a:rPr>
                <a:solidFill>
                  <a:srgbClr val="FF0000"/>
                </a:solidFill>
                <a:sym typeface="+mn-ea"/>
              </a:rPr>
              <a:t>/</a:t>
            </a:r>
            <a:r>
              <a:rPr>
                <a:sym typeface="+mn-ea"/>
              </a:rPr>
              <a:t>div&gt;</a:t>
            </a:r>
            <a:r>
              <a:rPr lang="zh-CN" altLang="en-US">
                <a:sym typeface="+mn-ea"/>
              </a:rPr>
              <a:t>的前面。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标签对大小写不敏感：</a:t>
            </a:r>
            <a:r>
              <a:rPr>
                <a:sym typeface="+mn-ea"/>
              </a:rPr>
              <a:t>&lt;H1&gt;</a:t>
            </a:r>
            <a:r>
              <a:rPr lang="zh-CN" altLang="en-US">
                <a:sym typeface="+mn-ea"/>
              </a:rPr>
              <a:t>等同于</a:t>
            </a:r>
            <a:r>
              <a:rPr>
                <a:sym typeface="+mn-ea"/>
              </a:rPr>
              <a:t>&lt;h1&gt;</a:t>
            </a:r>
            <a:r>
              <a:rPr lang="zh-CN" altLang="en-US">
                <a:sym typeface="+mn-ea"/>
              </a:rPr>
              <a:t>，但建议统一规范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小写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3287688" y="2837314"/>
            <a:ext cx="5388554" cy="553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000" dirty="0">
                <a:solidFill>
                  <a:srgbClr val="CC0099"/>
                </a:solidFill>
              </a:rPr>
              <a:t>&lt;div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zh-CN" altLang="en-US" sz="3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科学百科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&lt;/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en-US" altLang="zh-CN" sz="3000" dirty="0" smtClean="0">
                <a:solidFill>
                  <a:srgbClr val="CC0099"/>
                </a:solidFill>
              </a:rPr>
              <a:t>&lt;/</a:t>
            </a:r>
            <a:r>
              <a:rPr lang="en-US" altLang="zh-CN" sz="3000" dirty="0">
                <a:solidFill>
                  <a:srgbClr val="CC0099"/>
                </a:solidFill>
              </a:rPr>
              <a:t>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</a:t>
            </a:r>
            <a:endParaRPr lang="en-US" altLang="zh-CN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l"/>
            <a:r>
              <a:t>HTML</a:t>
            </a:r>
            <a:r>
              <a:rPr lang="zh-CN" altLang="en-US"/>
              <a:t>标签可以拥有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 </a:t>
            </a:r>
            <a:r>
              <a:t>—— </a:t>
            </a:r>
            <a:r>
              <a:rPr lang="zh-CN" altLang="en-US"/>
              <a:t>辅助标签提供</a:t>
            </a:r>
            <a:r>
              <a:rPr lang="zh-CN" altLang="en-US">
                <a:solidFill>
                  <a:srgbClr val="FF0000"/>
                </a:solidFill>
              </a:rPr>
              <a:t>更多信息</a:t>
            </a:r>
            <a:endParaRPr lang="zh-CN" altLang="en-US">
              <a:solidFill>
                <a:srgbClr val="FF0000"/>
              </a:solidFill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属性书写形式：</a:t>
            </a:r>
            <a:r>
              <a:rPr>
                <a:solidFill>
                  <a:srgbClr val="C00000"/>
                </a:solidFill>
              </a:rPr>
              <a:t>name=</a:t>
            </a:r>
            <a:r>
              <a:rPr>
                <a:solidFill>
                  <a:srgbClr val="C00000"/>
                </a:solidFill>
                <a:sym typeface="+mn-ea"/>
              </a:rPr>
              <a:t>"</a:t>
            </a:r>
            <a:r>
              <a:rPr>
                <a:solidFill>
                  <a:srgbClr val="C00000"/>
                </a:solidFill>
              </a:rPr>
              <a:t>value</a:t>
            </a:r>
            <a:r>
              <a:rPr>
                <a:solidFill>
                  <a:srgbClr val="C00000"/>
                </a:solidFill>
                <a:sym typeface="+mn-ea"/>
              </a:rPr>
              <a:t>"</a:t>
            </a:r>
            <a:endParaRPr>
              <a:solidFill>
                <a:srgbClr val="C00000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属性书写位置：</a:t>
            </a:r>
            <a:r>
              <a:rPr lang="zh-CN" altLang="en-US">
                <a:solidFill>
                  <a:srgbClr val="C00000"/>
                </a:solidFill>
              </a:rPr>
              <a:t>开始标签</a:t>
            </a:r>
            <a:endParaRPr lang="zh-CN" altLang="en-US">
              <a:solidFill>
                <a:srgbClr val="C00000"/>
              </a:solidFill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不同标签具有</a:t>
            </a:r>
            <a:r>
              <a:rPr lang="zh-CN" altLang="en-US">
                <a:solidFill>
                  <a:srgbClr val="C00000"/>
                </a:solidFill>
              </a:rPr>
              <a:t>不同属性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4" name="Group 103"/>
          <p:cNvGraphicFramePr/>
          <p:nvPr/>
        </p:nvGraphicFramePr>
        <p:xfrm>
          <a:off x="1199456" y="3851280"/>
          <a:ext cx="10297144" cy="1950720"/>
        </p:xfrm>
        <a:graphic>
          <a:graphicData uri="http://schemas.openxmlformats.org/drawingml/2006/table">
            <a:tbl>
              <a:tblPr/>
              <a:tblGrid>
                <a:gridCol w="2491354"/>
                <a:gridCol w="2437130"/>
                <a:gridCol w="5368660"/>
              </a:tblGrid>
              <a:tr h="433674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标签的可选属性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规定文档的背景颜色。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text</a:t>
                      </a:r>
                      <a:endParaRPr kumimoji="0" lang="en-US" altLang="zh-CN" sz="2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规定文档中所有文本的颜色。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/>
          <p:nvPr/>
        </p:nvSpPr>
        <p:spPr bwMode="auto">
          <a:xfrm>
            <a:off x="5658426" y="2810510"/>
            <a:ext cx="5838190" cy="93599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sz="240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sz="2400">
                <a:sym typeface="+mn-ea"/>
              </a:rPr>
              <a:t>" </a:t>
            </a:r>
            <a:r>
              <a:rPr sz="2400"/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= </a:t>
            </a:r>
            <a:r>
              <a:rPr sz="240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sz="240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471263"/>
            <a:ext cx="3412703" cy="24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949473" y="1268760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39186" y="2348880"/>
            <a:ext cx="5832251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指构成网页的各项内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12235" y="1387475"/>
            <a:ext cx="5463540" cy="3297555"/>
            <a:chOff x="7630" y="2599"/>
            <a:chExt cx="8604" cy="5193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7488" y="2744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18"/>
            <p:cNvSpPr txBox="1"/>
            <p:nvPr/>
          </p:nvSpPr>
          <p:spPr>
            <a:xfrm>
              <a:off x="8570" y="2599"/>
              <a:ext cx="766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8570" y="4784"/>
              <a:ext cx="7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语法基础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7488" y="4929"/>
              <a:ext cx="818" cy="534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70" y="6970"/>
              <a:ext cx="71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中常用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7488" y="7115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1" y="865594"/>
            <a:ext cx="218336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 bwMode="auto">
          <a:xfrm>
            <a:off x="361509" y="2492896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4586605" y="85090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 bwMode="auto">
          <a:xfrm>
            <a:off x="3739029" y="2751965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" y="4884420"/>
            <a:ext cx="11260455" cy="12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 bwMode="auto">
          <a:xfrm>
            <a:off x="10075163" y="4272117"/>
            <a:ext cx="1441450" cy="503237"/>
          </a:xfrm>
          <a:prstGeom prst="wedgeEllipseCallout">
            <a:avLst>
              <a:gd name="adj1" fmla="val -78645"/>
              <a:gd name="adj2" fmla="val -80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 bwMode="auto">
          <a:xfrm>
            <a:off x="456139" y="4090035"/>
            <a:ext cx="1439863" cy="503238"/>
          </a:xfrm>
          <a:prstGeom prst="wedgeEllipseCallout">
            <a:avLst>
              <a:gd name="adj1" fmla="val 39288"/>
              <a:gd name="adj2" fmla="val 121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3058" y="3381494"/>
            <a:ext cx="52019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如何在网页中加入这些元素？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058" y="4400347"/>
            <a:ext cx="688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又分别是什么？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015898" y="1269649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015898" y="2229113"/>
            <a:ext cx="68094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文字、超链接、列表、图片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标题和段落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2687955" y="87757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71750" y="915670"/>
            <a:ext cx="6526530" cy="43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1750" y="1732280"/>
            <a:ext cx="6526530" cy="109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标题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>
                <a:solidFill>
                  <a:schemeClr val="tx1"/>
                </a:solidFill>
              </a:rPr>
              <a:t>HTML</a:t>
            </a:r>
            <a:r>
              <a:rPr lang="zh-CN" altLang="en-US">
                <a:solidFill>
                  <a:schemeClr val="tx1"/>
                </a:solidFill>
              </a:rPr>
              <a:t>文档中，一篇文章往往需要标题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&lt;h1&gt;...&lt;</a:t>
            </a:r>
            <a:r>
              <a:rPr lang="en-US">
                <a:solidFill>
                  <a:srgbClr val="C00000"/>
                </a:solidFill>
              </a:rPr>
              <a:t>/</a:t>
            </a:r>
            <a:r>
              <a:rPr lang="en-US">
                <a:solidFill>
                  <a:schemeClr val="tx1"/>
                </a:solidFill>
              </a:rPr>
              <a:t>h1&gt;   </a:t>
            </a:r>
            <a:r>
              <a:rPr>
                <a:sym typeface="+mn-ea"/>
              </a:rPr>
              <a:t>h1-h6   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代码：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894423" y="2929265"/>
            <a:ext cx="4420094" cy="32389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&gt;This is heading 1&lt;/h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/>
              <a:t>&gt;This is heading 2&lt;/h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&gt;This is heading 3&lt;/h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&gt;This is heading 4&lt;/h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&gt;This is heading 5&lt;/h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&gt;This is heading 6&lt;/h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</a:t>
            </a:r>
            <a:endParaRPr lang="zh-CN" alt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4192" y="191645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031216" y="5777324"/>
            <a:ext cx="3914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在浏览器中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标题独占一行。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2521585"/>
            <a:ext cx="3862705" cy="3691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段落标签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段落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网页中显示一段文字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&lt;</a:t>
            </a:r>
            <a:r>
              <a:rPr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&gt;...&lt;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en-US">
                <a:solidFill>
                  <a:schemeClr val="tx1"/>
                </a:solidFill>
              </a:rPr>
              <a:t>p&gt;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代码：</a:t>
            </a:r>
            <a:endParaRPr lang="zh-CN" altLang="en-US"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3143250"/>
            <a:ext cx="9971405" cy="2400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40" y="1927860"/>
            <a:ext cx="8123555" cy="2400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9"/>
          <a:stretch>
            <a:fillRect/>
          </a:stretch>
        </p:blipFill>
        <p:spPr bwMode="auto">
          <a:xfrm>
            <a:off x="1688465" y="786765"/>
            <a:ext cx="642239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9540" y="3229811"/>
            <a:ext cx="2672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我们如何将图片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插入网页文件？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7235" y="2804795"/>
            <a:ext cx="5455285" cy="34436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图片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/>
              <a:t>网页中显示一张图片</a:t>
            </a:r>
            <a:endParaRPr lang="zh-CN" altLang="en-US"/>
          </a:p>
          <a:p>
            <a:pPr lvl="1"/>
            <a:r>
              <a:t>&lt;img</a:t>
            </a:r>
            <a:r>
              <a:rPr lang="en-US" altLang="zh-CN" dirty="0" smtClean="0">
                <a:solidFill>
                  <a:srgbClr val="C00000"/>
                </a:solidFill>
              </a:rPr>
              <a:t> /</a:t>
            </a:r>
            <a:r>
              <a:t>&gt;</a:t>
            </a:r>
          </a:p>
          <a:p>
            <a:pPr lvl="1"/>
            <a:r>
              <a:rPr lang="zh-CN" altLang="en-US"/>
              <a:t>属性：</a:t>
            </a:r>
            <a:endParaRPr lang="zh-CN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796835" y="3093085"/>
            <a:ext cx="7745413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 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明存储图像的位置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为图片添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5395595" y="3243580"/>
            <a:ext cx="2185670" cy="560070"/>
          </a:xfrm>
          <a:prstGeom prst="homePlat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图片的路径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 bwMode="auto">
          <a:xfrm>
            <a:off x="5395595" y="1441059"/>
            <a:ext cx="5708015" cy="4180268"/>
            <a:chOff x="3829552" y="109714"/>
            <a:chExt cx="4343581" cy="3229255"/>
          </a:xfrm>
          <a:noFill/>
        </p:grpSpPr>
        <p:sp>
          <p:nvSpPr>
            <p:cNvPr id="12" name="五边形 11"/>
            <p:cNvSpPr/>
            <p:nvPr/>
          </p:nvSpPr>
          <p:spPr bwMode="auto">
            <a:xfrm flipH="1">
              <a:off x="3829552" y="2216620"/>
              <a:ext cx="4343581" cy="1122349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120791" y="2457228"/>
              <a:ext cx="3484697" cy="64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&lt;img src="images/logo.gif"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logo" /&gt;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08" y="109714"/>
              <a:ext cx="2435865" cy="20322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tx2">
                  <a:lumMod val="60000"/>
                  <a:lumOff val="40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绝对</a:t>
            </a:r>
            <a:r>
              <a:rPr lang="zh-CN" altLang="en-US"/>
              <a:t>路径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本机</a:t>
            </a:r>
            <a:r>
              <a:rPr lang="zh-CN" altLang="en-US">
                <a:sym typeface="+mn-ea"/>
              </a:rPr>
              <a:t>绝对路径：</a:t>
            </a:r>
            <a:r>
              <a:rPr lang="zh-CN" altLang="en-US"/>
              <a:t>从盘符开始的完整路径。</a:t>
            </a:r>
            <a:endParaRPr lang="zh-CN" altLang="en-US"/>
          </a:p>
          <a:p>
            <a:pPr lvl="2"/>
            <a:r>
              <a:rPr lang="en-US" altLang="zh-CN" dirty="0">
                <a:solidFill>
                  <a:srgbClr val="0070C0"/>
                </a:solidFill>
                <a:sym typeface="+mn-ea"/>
              </a:rPr>
              <a:t>e:\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my_site\web\image\a.png</a:t>
            </a:r>
            <a:endParaRPr lang="zh-CN" altLang="en-US" dirty="0" smtClean="0">
              <a:solidFill>
                <a:srgbClr val="0070C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网络</a:t>
            </a:r>
            <a:r>
              <a:rPr lang="zh-CN" altLang="en-US"/>
              <a:t>绝对路径：网络可访问地址。</a:t>
            </a:r>
            <a:endParaRPr lang="zh-CN" altLang="en-US"/>
          </a:p>
          <a:p>
            <a:pPr lvl="2"/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http://www.a.com/image/a.png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/>
              <a:t>优点：</a:t>
            </a:r>
            <a:r>
              <a:rPr lang="zh-CN" altLang="en-US">
                <a:sym typeface="+mn-ea"/>
              </a:rPr>
              <a:t>真实路径，定位清晰。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r>
              <a:rPr lang="zh-CN" altLang="en-US" sz="2400" kern="1200">
                <a:cs typeface="+mn-cs"/>
                <a:sym typeface="+mn-ea"/>
              </a:rPr>
              <a:t>本机绝对路径长，容易出错；</a:t>
            </a:r>
            <a:endParaRPr lang="zh-CN" altLang="en-US" sz="2400" kern="1200">
              <a:cs typeface="+mn-cs"/>
              <a:sym typeface="+mn-ea"/>
            </a:endParaRPr>
          </a:p>
          <a:p>
            <a:pPr marL="471805" lvl="1" indent="0"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              如果站点文件夹被移动，就需要重新修改路径。</a:t>
            </a:r>
            <a:endParaRPr lang="zh-CN" altLang="en-US" sz="2400" kern="1200">
              <a:cs typeface="+mn-cs"/>
              <a:sym typeface="+mn-ea"/>
            </a:endParaRPr>
          </a:p>
          <a:p>
            <a:pPr marL="471805" lvl="1" indent="0">
              <a:buNone/>
            </a:pPr>
            <a:endParaRPr lang="zh-CN" altLang="en-US" sz="2400" kern="1200"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0340" y="5641975"/>
            <a:ext cx="416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不推荐使用本机绝对路径。</a:t>
            </a:r>
            <a:endParaRPr lang="zh-CN" altLang="en-US" sz="2400"/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相对</a:t>
            </a:r>
            <a:r>
              <a:rPr lang="zh-CN" altLang="en-US"/>
              <a:t>路径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相对路径是指相对当前文件或目录的路径。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相对路径规则：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图片和网页在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同级目录   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./</a:t>
            </a:r>
            <a:r>
              <a:rPr lang="zh-CN" altLang="en-US" dirty="0" smtClean="0">
                <a:sym typeface="+mn-ea"/>
              </a:rPr>
              <a:t>图片名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下一级目录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smtClean="0">
                <a:sym typeface="+mn-ea"/>
              </a:rPr>
              <a:t>="</a:t>
            </a:r>
            <a:r>
              <a:rPr lang="zh-CN" altLang="en-US" smtClean="0">
                <a:sym typeface="+mn-ea"/>
              </a:rPr>
              <a:t>目录</a:t>
            </a:r>
            <a:r>
              <a:rPr lang="zh-CN" altLang="en-US" dirty="0">
                <a:sym typeface="+mn-ea"/>
              </a:rPr>
              <a:t>名称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  <a:endParaRPr lang="zh-CN" altLang="en-US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上一级目录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../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  <a:endParaRPr lang="zh-CN" altLang="en-US" dirty="0">
              <a:sym typeface="+mn-ea"/>
            </a:endParaRPr>
          </a:p>
          <a:p>
            <a:pPr lvl="2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/>
              <a:t>优点：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文件夹被移动，其内部文件的相对路径不变。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958792" y="4595277"/>
            <a:ext cx="180378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./a.png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9"/>
          <p:cNvSpPr>
            <a:spLocks noChangeArrowheads="1"/>
          </p:cNvSpPr>
          <p:nvPr/>
        </p:nvSpPr>
        <p:spPr bwMode="auto">
          <a:xfrm>
            <a:off x="3762577" y="4614247"/>
            <a:ext cx="2278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image/b.png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6621946" y="4614247"/>
            <a:ext cx="180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../c.png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r>
              <a:rPr lang="zh-CN" altLang="en-US"/>
              <a:t>不要使用本机绝对路径，推荐使用相对路</a:t>
            </a:r>
            <a:r>
              <a:rPr lang="zh-CN" altLang="en-US">
                <a:sym typeface="+mn-ea"/>
              </a:rPr>
              <a:t>径</a:t>
            </a:r>
            <a:endParaRPr lang="zh-CN" altLang="en-US"/>
          </a:p>
          <a:p>
            <a:r>
              <a:rPr lang="zh-CN" altLang="en-US"/>
              <a:t>图片文件单独存放在一个文件夹中</a:t>
            </a:r>
            <a:endParaRPr lang="zh-CN" altLang="en-US"/>
          </a:p>
          <a:p>
            <a:r>
              <a:rPr lang="zh-CN" altLang="en-US"/>
              <a:t>图片文件夹与页面文件放在同一个目录下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942" y="3451111"/>
            <a:ext cx="4272552" cy="1927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几乎可以在所有的网页中找</a:t>
            </a:r>
            <a:r>
              <a:rPr lang="zh-CN" altLang="en-US" smtClean="0">
                <a:sym typeface="+mn-ea"/>
              </a:rPr>
              <a:t>到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超链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4" y="1824544"/>
            <a:ext cx="7992888" cy="39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35" y="1998842"/>
            <a:ext cx="7433674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90" y="2209027"/>
            <a:ext cx="7599834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超链接</a:t>
            </a:r>
            <a:r>
              <a:rPr lang="zh-CN" altLang="en-US"/>
              <a:t> </a:t>
            </a:r>
            <a:r>
              <a:t>—— </a:t>
            </a:r>
            <a:r>
              <a:rPr lang="zh-CN" altLang="en-US" smtClean="0">
                <a:sym typeface="+mn-ea"/>
              </a:rPr>
              <a:t>从</a:t>
            </a:r>
            <a:r>
              <a:rPr lang="zh-CN" altLang="en-US">
                <a:sym typeface="+mn-ea"/>
              </a:rPr>
              <a:t>一个网页指向一个目标的链接关</a:t>
            </a:r>
            <a:r>
              <a:rPr lang="zh-CN" altLang="en-US" smtClean="0">
                <a:sym typeface="+mn-ea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&lt;a </a:t>
            </a:r>
            <a:r>
              <a:rPr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href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="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链接目标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"&gt;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链接对象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&lt;/a&gt;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适合用来制作超链接的内容：导航、推荐图文、友情链接等。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链接目标：另一个网页、图片等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必</a:t>
            </a:r>
            <a:r>
              <a:rPr lang="zh-CN" altLang="en-US">
                <a:sym typeface="+mn-ea"/>
              </a:rPr>
              <a:t>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：</a:t>
            </a:r>
            <a:r>
              <a:rPr dirty="0" err="1">
                <a:sym typeface="+mn-ea"/>
              </a:rPr>
              <a:t>href</a:t>
            </a:r>
            <a:r>
              <a:rPr lang="zh-CN" altLang="en-US">
                <a:sym typeface="+mn-ea"/>
              </a:rPr>
              <a:t>，创建指向另一个文档的链接。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属性：</a:t>
            </a:r>
            <a:endParaRPr lang="zh-CN" altLang="en-US"/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href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</a:t>
            </a:r>
            <a:r>
              <a:rPr lang="zh-CN" altLang="en-US" dirty="0">
                <a:sym typeface="+mn-ea"/>
              </a:rPr>
              <a:t>链接目标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target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在何处打开目标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grpSp>
        <p:nvGrpSpPr>
          <p:cNvPr id="6" name="组合 14"/>
          <p:cNvGrpSpPr/>
          <p:nvPr/>
        </p:nvGrpSpPr>
        <p:grpSpPr bwMode="auto">
          <a:xfrm>
            <a:off x="4400618" y="1796891"/>
            <a:ext cx="3207550" cy="718086"/>
            <a:chOff x="3995934" y="2137694"/>
            <a:chExt cx="4451270" cy="1436314"/>
          </a:xfrm>
          <a:noFill/>
        </p:grpSpPr>
        <p:sp>
          <p:nvSpPr>
            <p:cNvPr id="7" name="五边形 6"/>
            <p:cNvSpPr/>
            <p:nvPr/>
          </p:nvSpPr>
          <p:spPr bwMode="auto">
            <a:xfrm flipH="1">
              <a:off x="3995934" y="2213895"/>
              <a:ext cx="4451270" cy="1360113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4333735" y="2137694"/>
              <a:ext cx="3930621" cy="1290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链接的目标</a:t>
              </a:r>
              <a:r>
                <a:rPr lang="en-US" altLang="zh-CN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3535" y="3096260"/>
            <a:ext cx="5735955" cy="2015490"/>
            <a:chOff x="1837" y="4722"/>
            <a:chExt cx="9033" cy="3174"/>
          </a:xfrm>
        </p:grpSpPr>
        <p:grpSp>
          <p:nvGrpSpPr>
            <p:cNvPr id="15" name="组合 14"/>
            <p:cNvGrpSpPr/>
            <p:nvPr/>
          </p:nvGrpSpPr>
          <p:grpSpPr bwMode="auto">
            <a:xfrm rot="5400000">
              <a:off x="4018" y="2540"/>
              <a:ext cx="3174" cy="7537"/>
              <a:chOff x="3995933" y="2171748"/>
              <a:chExt cx="5007334" cy="1580342"/>
            </a:xfrm>
            <a:noFill/>
          </p:grpSpPr>
          <p:sp>
            <p:nvSpPr>
              <p:cNvPr id="16" name="五边形 15"/>
              <p:cNvSpPr/>
              <p:nvPr/>
            </p:nvSpPr>
            <p:spPr bwMode="auto">
              <a:xfrm flipH="1">
                <a:off x="3995933" y="2171748"/>
                <a:ext cx="5007334" cy="1580342"/>
              </a:xfrm>
              <a:prstGeom prst="homePlat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12"/>
              <p:cNvSpPr>
                <a:spLocks noChangeArrowheads="1"/>
              </p:cNvSpPr>
              <p:nvPr/>
            </p:nvSpPr>
            <p:spPr bwMode="auto">
              <a:xfrm rot="16200000">
                <a:off x="5886646" y="2050011"/>
                <a:ext cx="1422345" cy="19076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_blank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在新窗口打开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在当前窗口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打开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870" y="6735"/>
              <a:ext cx="4000" cy="8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（默认）</a:t>
              </a:r>
              <a:endParaRPr lang="zh-CN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0" name="内容占位符 2"/>
          <p:cNvSpPr txBox="1"/>
          <p:nvPr/>
        </p:nvSpPr>
        <p:spPr>
          <a:xfrm>
            <a:off x="1322000" y="1856383"/>
            <a:ext cx="10553700" cy="4104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0000FF"/>
                </a:solidFill>
              </a:rPr>
              <a:t>&lt;body&gt;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这是一个超链接：</a:t>
            </a:r>
            <a:endParaRPr lang="zh-CN" altLang="en-US" sz="2400" dirty="0" smtClean="0"/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</a:t>
            </a:r>
            <a:r>
              <a:rPr lang="en-US" altLang="zh-CN" sz="2400" dirty="0">
                <a:solidFill>
                  <a:srgbClr val="009900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= "demo1.html"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&gt;&lt;h6&gt;</a:t>
            </a:r>
            <a:r>
              <a:rPr lang="en-US" altLang="zh-CN" sz="2400" dirty="0" smtClean="0"/>
              <a:t>HTML</a:t>
            </a:r>
            <a:r>
              <a:rPr lang="zh-CN" altLang="en-US" sz="2400" dirty="0"/>
              <a:t>中的六级</a:t>
            </a:r>
            <a:r>
              <a:rPr lang="zh-CN" altLang="en-US" sz="2400" dirty="0" smtClean="0"/>
              <a:t>标题</a:t>
            </a:r>
            <a:r>
              <a:rPr lang="en-US" altLang="zh-CN" sz="2400" dirty="0">
                <a:solidFill>
                  <a:srgbClr val="0000FF"/>
                </a:solidFill>
              </a:rPr>
              <a:t>&lt;/h6&gt;&lt;/</a:t>
            </a:r>
            <a:r>
              <a:rPr lang="en-US" altLang="zh-CN" sz="2400" dirty="0" smtClean="0">
                <a:solidFill>
                  <a:srgbClr val="0000FF"/>
                </a:solidFill>
              </a:rPr>
              <a:t>a&gt;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br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您也可以使用图像来作链接：</a:t>
            </a:r>
            <a:endParaRPr lang="zh-CN" altLang="en-US" sz="2400" dirty="0" smtClean="0"/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 </a:t>
            </a:r>
            <a:r>
              <a:rPr lang="en-US" altLang="zh-CN" sz="2400" dirty="0" smtClean="0">
                <a:solidFill>
                  <a:srgbClr val="009900"/>
                </a:solidFill>
              </a:rPr>
              <a:t>= "http://www.baidu.com" 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target </a:t>
            </a:r>
            <a:r>
              <a:rPr lang="en-US" altLang="zh-CN" sz="2400" dirty="0" smtClean="0">
                <a:solidFill>
                  <a:srgbClr val="009900"/>
                </a:solidFill>
              </a:rPr>
              <a:t>= "_blank"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 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img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src ="image/bdlogo.jpg"  alt = "</a:t>
            </a:r>
            <a:r>
              <a:rPr lang="en-US" altLang="zh-CN" sz="2400" dirty="0" err="1" smtClean="0">
                <a:solidFill>
                  <a:srgbClr val="009900"/>
                </a:solidFill>
              </a:rPr>
              <a:t>baidu</a:t>
            </a:r>
            <a:r>
              <a:rPr lang="en-US" altLang="zh-CN" sz="2400" dirty="0" smtClean="0">
                <a:solidFill>
                  <a:srgbClr val="009900"/>
                </a:solidFill>
              </a:rPr>
              <a:t> logo" 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&lt;/a&gt;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0000FF"/>
                </a:solidFill>
              </a:rPr>
              <a:t>&lt;/body&gt;</a:t>
            </a:r>
            <a:endParaRPr lang="en-US" altLang="zh-CN" sz="2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列表 </a:t>
            </a:r>
            <a:r>
              <a:t>—— </a:t>
            </a:r>
            <a:r>
              <a:rPr lang="zh-CN" altLang="en-US">
                <a:sym typeface="+mn-ea"/>
              </a:rPr>
              <a:t>HTML 支持无序列表、有序列表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无序列表：是一个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没有前后顺序</a:t>
            </a:r>
            <a:r>
              <a:rPr lang="zh-CN" altLang="en-US">
                <a:sym typeface="+mn-ea"/>
              </a:rPr>
              <a:t>的信息列表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有序列表：是一个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有前后顺序</a:t>
            </a:r>
            <a:r>
              <a:rPr lang="zh-CN" altLang="en-US" dirty="0">
                <a:sym typeface="+mn-ea"/>
              </a:rPr>
              <a:t>的信息列表。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1025" name="Picture 1" descr="C:\Users\MengYi\AppData\Roaming\Tencent\Users\570924408\QQ\WinTemp\RichOle\$D4KQ1R%7}%HTQWM]KW66Y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140968"/>
            <a:ext cx="3672781" cy="19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091712" y="5134011"/>
            <a:ext cx="2621280" cy="898471"/>
            <a:chOff x="639347" y="5300702"/>
            <a:chExt cx="2621280" cy="898471"/>
          </a:xfrm>
        </p:grpSpPr>
        <p:sp>
          <p:nvSpPr>
            <p:cNvPr id="7" name="TextBox 6"/>
            <p:cNvSpPr txBox="1"/>
            <p:nvPr/>
          </p:nvSpPr>
          <p:spPr>
            <a:xfrm>
              <a:off x="639347" y="5738798"/>
              <a:ext cx="2621280" cy="4603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的列表符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719584" y="5300702"/>
              <a:ext cx="408038" cy="43809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MengYi\AppData\Roaming\Tencent\Users\570924408\QQ\WinTemp\RichOle\5]YN[R`$FAIKUX6W}`O{3{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9" y="2831305"/>
            <a:ext cx="2304256" cy="26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58970" y="5572106"/>
            <a:ext cx="262128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591018" y="5301208"/>
            <a:ext cx="680698" cy="3016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无序列表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无序列表使用 </a:t>
            </a:r>
            <a:r>
              <a:rPr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ul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标签，每个列表项使用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粗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体圆点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908392" cy="2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3856627"/>
            <a:ext cx="2809459" cy="2130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789893" cy="222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无序列表使用 </a:t>
            </a:r>
            <a:r>
              <a:rPr>
                <a:solidFill>
                  <a:srgbClr val="FF0000"/>
                </a:solidFill>
                <a:sym typeface="+mn-ea"/>
              </a:rPr>
              <a:t>&lt;o</a:t>
            </a:r>
            <a:r>
              <a:rPr dirty="0" err="1">
                <a:solidFill>
                  <a:srgbClr val="FF0000"/>
                </a:solidFill>
                <a:sym typeface="+mn-ea"/>
              </a:rPr>
              <a:t>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标签，每个列表项使用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数字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5" y="3856355"/>
            <a:ext cx="2781935" cy="21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网页浏览过程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5" name="Picture 2" descr="D:\Program Files\Microsoft Office\MEDIA\CAGCAT10\j028575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16" y="281654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868378" y="2684780"/>
            <a:ext cx="1512416" cy="1452623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2524810" y="3145155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873" y="2685669"/>
            <a:ext cx="4906639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2873" y="3737293"/>
            <a:ext cx="482453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24810" y="3730193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04823" y="1458913"/>
            <a:ext cx="2333625" cy="1198880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）指定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要访问的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7498" y="4297680"/>
            <a:ext cx="2549525" cy="1198880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文件，呈现出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1874057" y="1234311"/>
            <a:ext cx="3171033" cy="919252"/>
          </a:xfrm>
          <a:prstGeom prst="cloudCallout">
            <a:avLst>
              <a:gd name="adj1" fmla="val 53868"/>
              <a:gd name="adj2" fmla="val 104800"/>
            </a:avLst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 descr="C:\Users\Yan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0" y="4036625"/>
            <a:ext cx="17208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3960" y="4756297"/>
            <a:ext cx="1607212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 bldLvl="0" animBg="1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3" y="5517232"/>
            <a:ext cx="4752527" cy="521970"/>
            <a:chOff x="4223793" y="5517232"/>
            <a:chExt cx="4752527" cy="52197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文件的扩展名要以</a:t>
            </a:r>
            <a:r>
              <a:rPr smtClean="0">
                <a:solidFill>
                  <a:srgbClr val="FF0000"/>
                </a:solidFill>
                <a:sym typeface="+mn-ea"/>
              </a:rPr>
              <a:t>.html</a:t>
            </a:r>
            <a:r>
              <a:rPr lang="zh-CN" altLang="en-US" smtClean="0">
                <a:sym typeface="+mn-ea"/>
              </a:rPr>
              <a:t>或者</a:t>
            </a:r>
            <a:r>
              <a:rPr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htm</a:t>
            </a:r>
            <a:r>
              <a:rPr lang="zh-CN" altLang="en-US" smtClean="0">
                <a:sym typeface="+mn-ea"/>
              </a:rPr>
              <a:t>结束。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文件名由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英文字母、数字或下划线</a:t>
            </a:r>
            <a:r>
              <a:rPr lang="zh-CN" altLang="en-US" smtClean="0">
                <a:sym typeface="+mn-ea"/>
              </a:rPr>
              <a:t>组成。</a:t>
            </a:r>
            <a:endParaRPr lang="zh-CN" altLang="en-US" dirty="0" smtClean="0"/>
          </a:p>
          <a:p>
            <a:r>
              <a:rPr lang="zh-CN" altLang="en-US" smtClean="0">
                <a:sym typeface="+mn-ea"/>
              </a:rPr>
              <a:t>文件名中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不要</a:t>
            </a:r>
            <a:r>
              <a:rPr lang="zh-CN" altLang="en-US" smtClean="0">
                <a:sym typeface="+mn-ea"/>
              </a:rPr>
              <a:t>包含特殊符号</a:t>
            </a:r>
            <a:r>
              <a:rPr lang="zh-CN" altLang="en-US" smtClean="0">
                <a:sym typeface="+mn-ea"/>
              </a:rPr>
              <a:t>，比如空格、</a:t>
            </a:r>
            <a:r>
              <a:rPr smtClean="0">
                <a:sym typeface="+mn-ea"/>
              </a:rPr>
              <a:t>$</a:t>
            </a:r>
            <a:r>
              <a:rPr lang="zh-CN" altLang="en-US" smtClean="0">
                <a:sym typeface="+mn-ea"/>
              </a:rPr>
              <a:t>等，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不使用中文。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编码规范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所有的标签</a:t>
            </a:r>
            <a:r>
              <a:rPr lang="zh-CN" altLang="en-US">
                <a:solidFill>
                  <a:srgbClr val="FF0000"/>
                </a:solidFill>
              </a:rPr>
              <a:t>必须关闭</a:t>
            </a:r>
            <a:r>
              <a:rPr lang="zh-CN" altLang="en-US"/>
              <a:t>。</a:t>
            </a:r>
            <a:endParaRPr lang="zh-CN" altLang="en-US"/>
          </a:p>
          <a:p>
            <a:r>
              <a:rPr kumimoji="1" lang="zh-CN" altLang="en-US" smtClean="0">
                <a:sym typeface="+mn-ea"/>
              </a:rPr>
              <a:t>所有标签和其属性的名字都必须使用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小写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 smtClean="0">
                <a:sym typeface="+mn-ea"/>
              </a:rPr>
              <a:t>所有的标签都必须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合理嵌套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>
                <a:sym typeface="+mn-ea"/>
              </a:rPr>
              <a:t>所有的属性</a:t>
            </a:r>
            <a:r>
              <a:rPr kumimoji="1" lang="zh-CN" altLang="en-US">
                <a:solidFill>
                  <a:srgbClr val="FF0000"/>
                </a:solidFill>
                <a:sym typeface="+mn-ea"/>
              </a:rPr>
              <a:t>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赋值</a:t>
            </a:r>
            <a:r>
              <a:rPr kumimoji="1" lang="zh-CN" altLang="en-US" smtClean="0">
                <a:sym typeface="+mn-ea"/>
              </a:rPr>
              <a:t>，所有的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属性值</a:t>
            </a:r>
            <a:r>
              <a:rPr kumimoji="1" lang="zh-CN" altLang="en-US" smtClean="0">
                <a:sym typeface="+mn-ea"/>
              </a:rPr>
              <a:t>必须用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smtClean="0">
                <a:sym typeface="+mn-ea"/>
              </a:rPr>
              <a:t>括起来</a:t>
            </a:r>
            <a:r>
              <a:rPr kumimoji="1" lang="zh-CN" altLang="en-US">
                <a:sym typeface="+mn-ea"/>
              </a:rPr>
              <a:t>。</a:t>
            </a:r>
            <a:endParaRPr kumimoji="1" lang="en-US" altLang="zh-CN" dirty="0"/>
          </a:p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67" y="4119933"/>
            <a:ext cx="3853568" cy="4297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35" y="4103475"/>
            <a:ext cx="1944216" cy="45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乘号 8"/>
          <p:cNvSpPr/>
          <p:nvPr/>
        </p:nvSpPr>
        <p:spPr>
          <a:xfrm>
            <a:off x="7031425" y="4553444"/>
            <a:ext cx="1404925" cy="1827197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3160400" y="4549699"/>
            <a:ext cx="1404925" cy="1827196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148580"/>
          </a:xfrm>
        </p:spPr>
        <p:txBody>
          <a:bodyPr>
            <a:normAutofit/>
          </a:bodyPr>
          <a:p>
            <a:r>
              <a:rPr lang="zh-CN" altLang="en-US" smtClean="0">
                <a:sym typeface="+mn-ea"/>
              </a:rPr>
              <a:t>理解网页文件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请求过程</a:t>
            </a:r>
            <a:r>
              <a:rPr lang="zh-CN" altLang="en-US" smtClean="0">
                <a:sym typeface="+mn-ea"/>
              </a:rPr>
              <a:t>和浏览器“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解释</a:t>
            </a:r>
            <a:r>
              <a:rPr lang="zh-CN" altLang="en-US" smtClean="0">
                <a:sym typeface="+mn-ea"/>
              </a:rPr>
              <a:t>”文件</a:t>
            </a:r>
            <a:endParaRPr lang="en-US" altLang="zh-CN" dirty="0" smtClean="0"/>
          </a:p>
          <a:p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基础语法，三要素“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词汇、语法、语义</a:t>
            </a:r>
            <a:r>
              <a:rPr lang="zh-CN" altLang="en-US" smtClean="0">
                <a:sym typeface="+mn-ea"/>
              </a:rPr>
              <a:t>”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网页文件结构和单双标签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>
                <a:sym typeface="+mn-ea"/>
              </a:rPr>
              <a:t>段落标签</a:t>
            </a:r>
            <a:r>
              <a:rPr smtClean="0">
                <a:sym typeface="+mn-ea"/>
              </a:rPr>
              <a:t>&lt;p&gt;</a:t>
            </a:r>
            <a:r>
              <a:rPr lang="zh-CN" altLang="en-US" smtClean="0">
                <a:sym typeface="+mn-ea"/>
              </a:rPr>
              <a:t>和标题标签</a:t>
            </a:r>
            <a:r>
              <a:rPr smtClean="0">
                <a:sym typeface="+mn-ea"/>
              </a:rPr>
              <a:t>&lt;h1&gt;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图片标签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&gt; </a:t>
            </a:r>
            <a:r>
              <a:rPr lang="zh-CN" altLang="en-US" smtClean="0">
                <a:sym typeface="+mn-ea"/>
              </a:rPr>
              <a:t>，</a:t>
            </a:r>
            <a:r>
              <a:rPr dirty="0" err="1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相对路径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绝对路径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超链接标签</a:t>
            </a:r>
            <a:r>
              <a:rPr smtClean="0">
                <a:sym typeface="+mn-ea"/>
              </a:rPr>
              <a:t>&lt;a&gt;</a:t>
            </a:r>
            <a:r>
              <a:rPr lang="zh-CN" altLang="en-US" smtClean="0">
                <a:sym typeface="+mn-ea"/>
              </a:rPr>
              <a:t>、有序列表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ol</a:t>
            </a:r>
            <a:r>
              <a:rPr smtClean="0"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、无序列表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ul</a:t>
            </a:r>
            <a:r>
              <a:rPr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注意事项和编码规范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网页文件与网页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 lnSpcReduction="10000"/>
          </a:bodyPr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网页文件</a:t>
            </a: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695325" y="1876425"/>
            <a:ext cx="6422390" cy="4171950"/>
          </a:xfrm>
          <a:noFill/>
          <a:ln w="12700">
            <a:solidFill>
              <a:srgbClr val="FF6F0D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indent="0" fontAlgn="auto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&lt;!DOCTYPE 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 smtClean="0">
                <a:latin typeface="+mn-lt"/>
                <a:ea typeface="+mn-ea"/>
              </a:rPr>
              <a:t>&lt;</a:t>
            </a:r>
            <a:r>
              <a:rPr lang="en-US" altLang="zh-CN" sz="10400" dirty="0">
                <a:latin typeface="+mn-lt"/>
                <a:ea typeface="+mn-ea"/>
              </a:rPr>
              <a:t>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&lt;head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  <a:endParaRPr lang="en-US" altLang="zh-CN" sz="10400" dirty="0" smtClean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</a:t>
            </a:r>
            <a:r>
              <a:rPr lang="en-US" altLang="zh-CN" sz="10400" dirty="0" smtClean="0">
                <a:latin typeface="+mn-lt"/>
                <a:ea typeface="+mn-ea"/>
              </a:rPr>
              <a:t>           </a:t>
            </a:r>
            <a:r>
              <a:rPr lang="en-US" altLang="zh-CN" sz="10400" dirty="0" smtClean="0"/>
              <a:t>&lt;</a:t>
            </a:r>
            <a:r>
              <a:rPr lang="en-US" altLang="zh-CN" sz="10400" dirty="0"/>
              <a:t>meta charset="utf-8"/&gt;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	&lt;title&gt;</a:t>
            </a:r>
            <a:r>
              <a:rPr lang="zh-CN" altLang="en-US" sz="10400" dirty="0">
                <a:latin typeface="+mn-lt"/>
                <a:ea typeface="+mn-ea"/>
              </a:rPr>
              <a:t>网页文件</a:t>
            </a:r>
            <a:r>
              <a:rPr lang="en-US" altLang="zh-CN" sz="10400" dirty="0">
                <a:latin typeface="+mn-lt"/>
                <a:ea typeface="+mn-ea"/>
              </a:rPr>
              <a:t>&lt;/title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&lt;/head&gt;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&lt;body&gt;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    </a:t>
            </a:r>
            <a:r>
              <a:rPr lang="en-US" altLang="zh-CN" sz="10400" dirty="0" smtClean="0">
                <a:latin typeface="+mn-lt"/>
                <a:ea typeface="+mn-ea"/>
              </a:rPr>
              <a:t>	&lt;</a:t>
            </a:r>
            <a:r>
              <a:rPr lang="en-US" altLang="zh-CN" sz="10400" dirty="0">
                <a:latin typeface="+mn-lt"/>
                <a:ea typeface="+mn-ea"/>
              </a:rPr>
              <a:t>h1&gt;</a:t>
            </a:r>
            <a:r>
              <a:rPr lang="zh-CN" altLang="en-US" sz="10400" dirty="0">
                <a:latin typeface="+mn-lt"/>
                <a:ea typeface="+mn-ea"/>
              </a:rPr>
              <a:t>这是第一个网页</a:t>
            </a:r>
            <a:r>
              <a:rPr lang="en-US" altLang="zh-CN" sz="10400" dirty="0">
                <a:latin typeface="+mn-lt"/>
                <a:ea typeface="+mn-ea"/>
              </a:rPr>
              <a:t>&lt;/h1&gt;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&lt;/body&gt;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&lt;/html&gt;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396738" y="2311401"/>
            <a:ext cx="4335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通过浏览器看到的“网页”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32" y="3254286"/>
            <a:ext cx="4299671" cy="276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浏览器中看到的网页实质为：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网页文件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网页文件</a:t>
            </a:r>
            <a:endParaRPr lang="en-US" altLang="zh-CN" dirty="0" smtClean="0"/>
          </a:p>
          <a:p>
            <a:pPr lvl="1"/>
            <a:r>
              <a:rPr lang="zh-CN" altLang="en-US">
                <a:sym typeface="+mn-ea"/>
              </a:rPr>
              <a:t>文本文件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扩展名为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.html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文件内容为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HTML代码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文本内容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HTML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语法基础</a:t>
              </a:r>
              <a:endParaRPr lang="zh-CN" alt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：</a:t>
            </a:r>
            <a:r>
              <a:rPr smtClean="0">
                <a:solidFill>
                  <a:srgbClr val="FF0000"/>
                </a:solidFill>
                <a:sym typeface="+mn-ea"/>
              </a:rPr>
              <a:t>H</a:t>
            </a:r>
            <a:r>
              <a:rPr smtClean="0">
                <a:sym typeface="+mn-ea"/>
              </a:rPr>
              <a:t>yper </a:t>
            </a:r>
            <a:r>
              <a:rPr smtClean="0">
                <a:solidFill>
                  <a:srgbClr val="FF0000"/>
                </a:solidFill>
                <a:sym typeface="+mn-ea"/>
              </a:rPr>
              <a:t>T</a:t>
            </a:r>
            <a:r>
              <a:rPr smtClean="0">
                <a:sym typeface="+mn-ea"/>
              </a:rPr>
              <a:t>ext </a:t>
            </a:r>
            <a:r>
              <a:rPr smtClean="0">
                <a:solidFill>
                  <a:srgbClr val="FF0000"/>
                </a:solidFill>
                <a:sym typeface="+mn-ea"/>
              </a:rPr>
              <a:t>M</a:t>
            </a:r>
            <a:r>
              <a:rPr smtClean="0">
                <a:sym typeface="+mn-ea"/>
              </a:rPr>
              <a:t>arkup </a:t>
            </a:r>
            <a:r>
              <a:rPr smtClean="0">
                <a:solidFill>
                  <a:srgbClr val="FF0000"/>
                </a:solidFill>
                <a:sym typeface="+mn-ea"/>
              </a:rPr>
              <a:t>L</a:t>
            </a:r>
            <a:r>
              <a:rPr smtClean="0">
                <a:sym typeface="+mn-ea"/>
              </a:rPr>
              <a:t>anguage</a:t>
            </a:r>
            <a:endParaRPr smtClean="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超文本标记语言</a:t>
            </a:r>
            <a:endParaRPr lang="zh-CN" altLang="en-US" smtClean="0">
              <a:sym typeface="+mn-ea"/>
            </a:endParaRPr>
          </a:p>
          <a:p>
            <a:r>
              <a:rPr dirty="0"/>
              <a:t>HTML</a:t>
            </a:r>
            <a:r>
              <a:rPr lang="zh-CN" altLang="en-US" dirty="0"/>
              <a:t>不是一种编程语言，而是一种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。标记语言是一套标签，</a:t>
            </a:r>
            <a:r>
              <a:rPr dirty="0"/>
              <a:t>HTML</a:t>
            </a:r>
            <a:r>
              <a:rPr lang="zh-CN" altLang="en-US" dirty="0"/>
              <a:t>使用标签来描述网页。</a:t>
            </a:r>
            <a:endParaRPr lang="zh-CN" altLang="en-US" dirty="0"/>
          </a:p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28" y="2040025"/>
            <a:ext cx="99536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42" y="2004126"/>
            <a:ext cx="1269692" cy="11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95" y="1670389"/>
            <a:ext cx="5838534" cy="13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9136" y="1052736"/>
            <a:ext cx="14810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 smtClean="0"/>
              <a:t>HTML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>
            <a:normAutofit lnSpcReduction="10000"/>
          </a:bodyPr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HTML</a:t>
            </a:r>
            <a:r>
              <a:rPr lang="zh-CN" altLang="en-US"/>
              <a:t>标记标签通常被成为</a:t>
            </a:r>
            <a:r>
              <a:t>HTML</a:t>
            </a:r>
            <a:r>
              <a:rPr>
                <a:solidFill>
                  <a:srgbClr val="FF0000"/>
                </a:solidFill>
              </a:rPr>
              <a:t>标签</a:t>
            </a:r>
            <a:r>
              <a:rPr lang="zh-CN" altLang="en-US"/>
              <a:t>，它是由</a:t>
            </a:r>
            <a:r>
              <a:rPr>
                <a:solidFill>
                  <a:srgbClr val="FF0000"/>
                </a:solidFill>
              </a:rPr>
              <a:t>尖括号包围的关键词</a:t>
            </a:r>
            <a:r>
              <a:rPr lang="zh-CN" altLang="en-US"/>
              <a:t>，如</a:t>
            </a:r>
            <a:r>
              <a:t>&lt;html&gt;</a:t>
            </a:r>
          </a:p>
        </p:txBody>
      </p:sp>
      <p:graphicFrame>
        <p:nvGraphicFramePr>
          <p:cNvPr id="5" name="内容占位符 4"/>
          <p:cNvGraphicFramePr/>
          <p:nvPr/>
        </p:nvGraphicFramePr>
        <p:xfrm>
          <a:off x="1815163" y="1231900"/>
          <a:ext cx="8754110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/>
                <a:gridCol w="2199005"/>
                <a:gridCol w="2085340"/>
                <a:gridCol w="2378075"/>
              </a:tblGrid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>
                          <a:sym typeface="+mn-ea"/>
                        </a:rPr>
                        <a:t>…….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4610</Words>
  <Application>WPS 演示</Application>
  <PresentationFormat>自定义</PresentationFormat>
  <Paragraphs>715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Wingdings</vt:lpstr>
      <vt:lpstr>Courier New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网页浏览过程</vt:lpstr>
      <vt:lpstr>网页文件与网页</vt:lpstr>
      <vt:lpstr>网页文件</vt:lpstr>
      <vt:lpstr>PowerPoint 演示文稿</vt:lpstr>
      <vt:lpstr>HTML简介</vt:lpstr>
      <vt:lpstr>常用HTML标签</vt:lpstr>
      <vt:lpstr>HTML语言三要素</vt:lpstr>
      <vt:lpstr>HTML基本结构</vt:lpstr>
      <vt:lpstr>HTML基本结构</vt:lpstr>
      <vt:lpstr>标签分类</vt:lpstr>
      <vt:lpstr>思考</vt:lpstr>
      <vt:lpstr>HTML元素</vt:lpstr>
      <vt:lpstr>标签书写规范</vt:lpstr>
      <vt:lpstr>标签属性</vt:lpstr>
      <vt:lpstr>PowerPoint 演示文稿</vt:lpstr>
      <vt:lpstr>网页元素</vt:lpstr>
      <vt:lpstr>网页元素</vt:lpstr>
      <vt:lpstr>网页元素</vt:lpstr>
      <vt:lpstr>标题和段落</vt:lpstr>
      <vt:lpstr>标题标签</vt:lpstr>
      <vt:lpstr>段落标签</vt:lpstr>
      <vt:lpstr>PowerPoint 演示文稿</vt:lpstr>
      <vt:lpstr>图片</vt:lpstr>
      <vt:lpstr>图片标签</vt:lpstr>
      <vt:lpstr>图片路径</vt:lpstr>
      <vt:lpstr>图片路径</vt:lpstr>
      <vt:lpstr>注意事项</vt:lpstr>
      <vt:lpstr>PowerPoint 演示文稿</vt:lpstr>
      <vt:lpstr>超链接</vt:lpstr>
      <vt:lpstr>超链接</vt:lpstr>
      <vt:lpstr>超链接属性</vt:lpstr>
      <vt:lpstr>超链接</vt:lpstr>
      <vt:lpstr>PowerPoint 演示文稿</vt:lpstr>
      <vt:lpstr>列表</vt:lpstr>
      <vt:lpstr>无序列表</vt:lpstr>
      <vt:lpstr>有序列表</vt:lpstr>
      <vt:lpstr>PowerPoint 演示文稿</vt:lpstr>
      <vt:lpstr>注意事项</vt:lpstr>
      <vt:lpstr>编码规范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647</cp:revision>
  <dcterms:created xsi:type="dcterms:W3CDTF">2014-10-16T08:35:00Z</dcterms:created>
  <dcterms:modified xsi:type="dcterms:W3CDTF">2018-02-26T07:10:23Z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