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32" r:id="rId1"/>
  </p:sldMasterIdLst>
  <p:notesMasterIdLst>
    <p:notesMasterId r:id="rId5"/>
  </p:notesMasterIdLst>
  <p:handoutMasterIdLst>
    <p:handoutMasterId r:id="rId6"/>
  </p:handoutMasterIdLst>
  <p:sldIdLst>
    <p:sldId id="770" r:id="rId2"/>
    <p:sldId id="772" r:id="rId3"/>
    <p:sldId id="773" r:id="rId4"/>
  </p:sldIdLst>
  <p:sldSz cx="9144000" cy="6858000" type="screen4x3"/>
  <p:notesSz cx="6797675" cy="9926638"/>
  <p:custShowLst>
    <p:custShow name="自定义放映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统兵" initials="WT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99FF"/>
    <a:srgbClr val="9900FF"/>
    <a:srgbClr val="6666FF"/>
    <a:srgbClr val="6600FF"/>
    <a:srgbClr val="CC99FF"/>
    <a:srgbClr val="FF6600"/>
    <a:srgbClr val="FF0000"/>
    <a:srgbClr val="CC3399"/>
    <a:srgbClr val="66FF33"/>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529" autoAdjust="0"/>
    <p:restoredTop sz="91439" autoAdjust="0"/>
  </p:normalViewPr>
  <p:slideViewPr>
    <p:cSldViewPr>
      <p:cViewPr>
        <p:scale>
          <a:sx n="90" d="100"/>
          <a:sy n="90" d="100"/>
        </p:scale>
        <p:origin x="-666" y="288"/>
      </p:cViewPr>
      <p:guideLst>
        <p:guide orient="horz" pos="2218"/>
        <p:guide pos="2847"/>
      </p:guideLst>
    </p:cSldViewPr>
  </p:slideViewPr>
  <p:outlineViewPr>
    <p:cViewPr>
      <p:scale>
        <a:sx n="33" d="100"/>
        <a:sy n="33" d="100"/>
      </p:scale>
      <p:origin x="0" y="8076"/>
    </p:cViewPr>
  </p:outlineViewPr>
  <p:notesTextViewPr>
    <p:cViewPr>
      <p:scale>
        <a:sx n="100" d="100"/>
        <a:sy n="100" d="100"/>
      </p:scale>
      <p:origin x="0" y="0"/>
    </p:cViewPr>
  </p:notesTextViewPr>
  <p:sorterViewPr>
    <p:cViewPr>
      <p:scale>
        <a:sx n="66" d="100"/>
        <a:sy n="66" d="100"/>
      </p:scale>
      <p:origin x="0" y="214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69E2E945-8EA3-4DFB-BC3E-9DE386710921}" type="datetimeFigureOut">
              <a:rPr lang="zh-CN" altLang="en-US"/>
              <a:pPr>
                <a:defRPr/>
              </a:pPr>
              <a:t>2017/3/3 Friday</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E03415F-E719-404E-AF25-7BA0BCB3201E}" type="slidenum">
              <a:rPr lang="zh-CN" altLang="en-US"/>
              <a:pPr>
                <a:defRPr/>
              </a:pPr>
              <a:t>‹#›</a:t>
            </a:fld>
            <a:endParaRPr lang="zh-CN" altLang="en-US"/>
          </a:p>
        </p:txBody>
      </p:sp>
    </p:spTree>
    <p:extLst>
      <p:ext uri="{BB962C8B-B14F-4D97-AF65-F5344CB8AC3E}">
        <p14:creationId xmlns="" xmlns:p14="http://schemas.microsoft.com/office/powerpoint/2010/main" val="5705652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50000"/>
              </a:spcBef>
              <a:defRPr sz="1200" b="1">
                <a:effectLst>
                  <a:outerShdw blurRad="38100" dist="38100" dir="2700000" algn="tl">
                    <a:srgbClr val="C0C0C0"/>
                  </a:outerShdw>
                </a:effectLst>
                <a:latin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defRPr sz="1200" b="1">
                <a:effectLst>
                  <a:outerShdw blurRad="38100" dist="38100" dir="2700000" algn="tl">
                    <a:srgbClr val="C0C0C0"/>
                  </a:outerShdw>
                </a:effectLst>
                <a:latin typeface="宋体" pitchFamily="2" charset="-122"/>
              </a:defRPr>
            </a:lvl1pPr>
          </a:lstStyle>
          <a:p>
            <a:pPr>
              <a:defRPr/>
            </a:pPr>
            <a:endParaRPr lang="zh-CN" altLang="en-US"/>
          </a:p>
        </p:txBody>
      </p:sp>
      <p:sp>
        <p:nvSpPr>
          <p:cNvPr id="40964" name="Rectangle 4"/>
          <p:cNvSpPr>
            <a:spLocks noGrp="1" noRot="1" noChangeAspect="1" noChangeArrowheads="1"/>
          </p:cNvSpPr>
          <p:nvPr>
            <p:ph type="sldImg" idx="2"/>
          </p:nvPr>
        </p:nvSpPr>
        <p:spPr bwMode="auto">
          <a:xfrm>
            <a:off x="917575" y="744538"/>
            <a:ext cx="4962525" cy="3722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50000"/>
              </a:spcBef>
              <a:defRPr sz="1200" b="1">
                <a:effectLst>
                  <a:outerShdw blurRad="38100" dist="38100" dir="2700000" algn="tl">
                    <a:srgbClr val="C0C0C0"/>
                  </a:outerShdw>
                </a:effectLst>
                <a:latin typeface="宋体" pitchFamily="2" charset="-122"/>
              </a:defRPr>
            </a:lvl1pPr>
          </a:lstStyle>
          <a:p>
            <a:pPr>
              <a:defRPr/>
            </a:pPr>
            <a:endParaRPr lang="zh-CN" altLang="en-US"/>
          </a:p>
        </p:txBody>
      </p:sp>
      <p:sp>
        <p:nvSpPr>
          <p:cNvPr id="3079"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defRPr sz="1200" b="1">
                <a:effectLst>
                  <a:outerShdw blurRad="38100" dist="38100" dir="2700000" algn="tl">
                    <a:srgbClr val="C0C0C0"/>
                  </a:outerShdw>
                </a:effectLst>
                <a:latin typeface="宋体" pitchFamily="2" charset="-122"/>
              </a:defRPr>
            </a:lvl1pPr>
          </a:lstStyle>
          <a:p>
            <a:pPr>
              <a:defRPr/>
            </a:pPr>
            <a:fld id="{1300BC62-0A6A-4C61-8CCB-25D60E7E1227}" type="slidenum">
              <a:rPr lang="zh-CN" altLang="en-US"/>
              <a:pPr>
                <a:defRPr/>
              </a:pPr>
              <a:t>‹#›</a:t>
            </a:fld>
            <a:endParaRPr lang="zh-CN" altLang="en-US"/>
          </a:p>
        </p:txBody>
      </p:sp>
    </p:spTree>
    <p:extLst>
      <p:ext uri="{BB962C8B-B14F-4D97-AF65-F5344CB8AC3E}">
        <p14:creationId xmlns="" xmlns:p14="http://schemas.microsoft.com/office/powerpoint/2010/main" val="38261447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grpSp>
      </p:grpSp>
      <p:sp>
        <p:nvSpPr>
          <p:cNvPr id="942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942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23753D1C-0530-4528-B1FC-386D92FD41E7}" type="datetime1">
              <a:rPr lang="zh-CN" altLang="en-US"/>
              <a:pPr>
                <a:defRPr/>
              </a:pPr>
              <a:t>2017/3/3 Friday</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0DD1BDC-4835-41C4-A888-5D5817730F82}" type="slidenum">
              <a:rPr lang="zh-CN" altLang="en-US"/>
              <a:pPr>
                <a:defRPr/>
              </a:pPr>
              <a:t>‹#›</a:t>
            </a:fld>
            <a:endParaRPr lang="en-US" altLang="zh-CN"/>
          </a:p>
        </p:txBody>
      </p:sp>
    </p:spTree>
    <p:extLst>
      <p:ext uri="{BB962C8B-B14F-4D97-AF65-F5344CB8AC3E}">
        <p14:creationId xmlns="" xmlns:p14="http://schemas.microsoft.com/office/powerpoint/2010/main" val="25274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462E4E1-921C-43AD-B8B1-304DDE95070D}"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41E38D0-38D5-4065-9F82-EAC397496F6E}" type="datetime1">
              <a:rPr lang="zh-CN" altLang="en-US"/>
              <a:pPr>
                <a:defRPr/>
              </a:pPr>
              <a:t>2017/3/3 Friday</a:t>
            </a:fld>
            <a:endParaRPr lang="en-US" altLang="zh-CN"/>
          </a:p>
        </p:txBody>
      </p:sp>
    </p:spTree>
    <p:extLst>
      <p:ext uri="{BB962C8B-B14F-4D97-AF65-F5344CB8AC3E}">
        <p14:creationId xmlns="" xmlns:p14="http://schemas.microsoft.com/office/powerpoint/2010/main" val="222626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AD0F1E8-3046-4281-8356-D12C36393789}"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54D42402-1F7B-49C0-8233-72C7BFFF81B2}" type="datetime1">
              <a:rPr lang="zh-CN" altLang="en-US"/>
              <a:pPr>
                <a:defRPr/>
              </a:pPr>
              <a:t>2017/3/3 Friday</a:t>
            </a:fld>
            <a:endParaRPr lang="en-US" altLang="zh-CN"/>
          </a:p>
        </p:txBody>
      </p:sp>
    </p:spTree>
    <p:extLst>
      <p:ext uri="{BB962C8B-B14F-4D97-AF65-F5344CB8AC3E}">
        <p14:creationId xmlns="" xmlns:p14="http://schemas.microsoft.com/office/powerpoint/2010/main" val="1207778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837FC523-EE5E-4D4F-94E9-476B59EF5D66}"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BBF8B86C-BDF7-4F38-B2B1-8FDEA5576513}" type="datetime1">
              <a:rPr lang="zh-CN" altLang="en-US"/>
              <a:pPr>
                <a:defRPr/>
              </a:pPr>
              <a:t>2017/3/3 Friday</a:t>
            </a:fld>
            <a:endParaRPr lang="en-US" altLang="zh-CN"/>
          </a:p>
        </p:txBody>
      </p:sp>
    </p:spTree>
    <p:extLst>
      <p:ext uri="{BB962C8B-B14F-4D97-AF65-F5344CB8AC3E}">
        <p14:creationId xmlns="" xmlns:p14="http://schemas.microsoft.com/office/powerpoint/2010/main" val="76702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0CD5903-B40F-4BF2-9384-DDC9D0CABE0C}"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0F344C8D-1725-4C50-BEBA-9B0E26AE3709}" type="datetime1">
              <a:rPr lang="zh-CN" altLang="en-US"/>
              <a:pPr>
                <a:defRPr/>
              </a:pPr>
              <a:t>2017/3/3 Friday</a:t>
            </a:fld>
            <a:endParaRPr lang="en-US" altLang="zh-CN"/>
          </a:p>
        </p:txBody>
      </p:sp>
    </p:spTree>
    <p:extLst>
      <p:ext uri="{BB962C8B-B14F-4D97-AF65-F5344CB8AC3E}">
        <p14:creationId xmlns="" xmlns:p14="http://schemas.microsoft.com/office/powerpoint/2010/main" val="20473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ADF34C8-92B8-4DB1-BDDB-7D52BA6A231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24729963-085C-4F29-870D-0AE4EED72188}" type="datetime1">
              <a:rPr lang="zh-CN" altLang="en-US"/>
              <a:pPr>
                <a:defRPr/>
              </a:pPr>
              <a:t>2017/3/3 Friday</a:t>
            </a:fld>
            <a:endParaRPr lang="en-US" altLang="zh-CN"/>
          </a:p>
        </p:txBody>
      </p:sp>
    </p:spTree>
    <p:extLst>
      <p:ext uri="{BB962C8B-B14F-4D97-AF65-F5344CB8AC3E}">
        <p14:creationId xmlns="" xmlns:p14="http://schemas.microsoft.com/office/powerpoint/2010/main" val="39438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D1AE16B-7920-42EA-9A50-E43A3E7025B1}"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3D81CF3-1DA7-4978-AA85-10F174F99888}" type="datetime1">
              <a:rPr lang="zh-CN" altLang="en-US"/>
              <a:pPr>
                <a:defRPr/>
              </a:pPr>
              <a:t>2017/3/3 Friday</a:t>
            </a:fld>
            <a:endParaRPr lang="en-US" altLang="zh-CN"/>
          </a:p>
        </p:txBody>
      </p:sp>
    </p:spTree>
    <p:extLst>
      <p:ext uri="{BB962C8B-B14F-4D97-AF65-F5344CB8AC3E}">
        <p14:creationId xmlns="" xmlns:p14="http://schemas.microsoft.com/office/powerpoint/2010/main" val="25614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C031808-281B-43A8-9E09-1C203351A886}"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F3158D26-5C96-448A-BE62-4560D82259CE}" type="datetime1">
              <a:rPr lang="zh-CN" altLang="en-US"/>
              <a:pPr>
                <a:defRPr/>
              </a:pPr>
              <a:t>2017/3/3 Friday</a:t>
            </a:fld>
            <a:endParaRPr lang="en-US" altLang="zh-CN"/>
          </a:p>
        </p:txBody>
      </p:sp>
    </p:spTree>
    <p:extLst>
      <p:ext uri="{BB962C8B-B14F-4D97-AF65-F5344CB8AC3E}">
        <p14:creationId xmlns="" xmlns:p14="http://schemas.microsoft.com/office/powerpoint/2010/main" val="352545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FCD71721-A02F-4699-83D6-5EAB55107DFA}"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21D6F001-2112-4097-9980-4C039B465F73}" type="datetime1">
              <a:rPr lang="zh-CN" altLang="en-US"/>
              <a:pPr>
                <a:defRPr/>
              </a:pPr>
              <a:t>2017/3/3 Friday</a:t>
            </a:fld>
            <a:endParaRPr lang="en-US" altLang="zh-CN"/>
          </a:p>
        </p:txBody>
      </p:sp>
    </p:spTree>
    <p:extLst>
      <p:ext uri="{BB962C8B-B14F-4D97-AF65-F5344CB8AC3E}">
        <p14:creationId xmlns="" xmlns:p14="http://schemas.microsoft.com/office/powerpoint/2010/main" val="208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8C7E47D9-77A6-4FD2-8298-2BF7CEE3A666}"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AA4D0C68-3BCA-420E-ABC5-6D741504DC6B}" type="datetime1">
              <a:rPr lang="zh-CN" altLang="en-US"/>
              <a:pPr>
                <a:defRPr/>
              </a:pPr>
              <a:t>2017/3/3 Friday</a:t>
            </a:fld>
            <a:endParaRPr lang="en-US" altLang="zh-CN"/>
          </a:p>
        </p:txBody>
      </p:sp>
    </p:spTree>
    <p:extLst>
      <p:ext uri="{BB962C8B-B14F-4D97-AF65-F5344CB8AC3E}">
        <p14:creationId xmlns="" xmlns:p14="http://schemas.microsoft.com/office/powerpoint/2010/main" val="165935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153B32E-DFF5-4800-899D-1C2B104C1B45}"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D19BF14F-0940-47C7-B641-32F83D9C6BBB}" type="datetime1">
              <a:rPr lang="zh-CN" altLang="en-US"/>
              <a:pPr>
                <a:defRPr/>
              </a:pPr>
              <a:t>2017/3/3 Friday</a:t>
            </a:fld>
            <a:endParaRPr lang="en-US" altLang="zh-CN"/>
          </a:p>
        </p:txBody>
      </p:sp>
    </p:spTree>
    <p:extLst>
      <p:ext uri="{BB962C8B-B14F-4D97-AF65-F5344CB8AC3E}">
        <p14:creationId xmlns="" xmlns:p14="http://schemas.microsoft.com/office/powerpoint/2010/main" val="307509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ED1E049-36B6-4006-9989-49030809DBB6}"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958B42F5-860B-495C-AD12-8F5C33B34A1E}" type="datetime1">
              <a:rPr lang="zh-CN" altLang="en-US"/>
              <a:pPr>
                <a:defRPr/>
              </a:pPr>
              <a:t>2017/3/3 Friday</a:t>
            </a:fld>
            <a:endParaRPr lang="en-US" altLang="zh-CN"/>
          </a:p>
        </p:txBody>
      </p:sp>
    </p:spTree>
    <p:extLst>
      <p:ext uri="{BB962C8B-B14F-4D97-AF65-F5344CB8AC3E}">
        <p14:creationId xmlns="" xmlns:p14="http://schemas.microsoft.com/office/powerpoint/2010/main" val="321936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735E538-6BA3-445D-A12A-4B0A42207DB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3F0C4882-DBB4-4D46-9D30-FC3C7DDF2811}" type="datetime1">
              <a:rPr lang="zh-CN" altLang="en-US"/>
              <a:pPr>
                <a:defRPr/>
              </a:pPr>
              <a:t>2017/3/3 Friday</a:t>
            </a:fld>
            <a:endParaRPr lang="en-US" altLang="zh-CN"/>
          </a:p>
        </p:txBody>
      </p:sp>
    </p:spTree>
    <p:extLst>
      <p:ext uri="{BB962C8B-B14F-4D97-AF65-F5344CB8AC3E}">
        <p14:creationId xmlns="" xmlns:p14="http://schemas.microsoft.com/office/powerpoint/2010/main" val="30378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a:defRPr/>
            </a:pPr>
            <a:endParaRPr lang="en-US" altLang="zh-CN"/>
          </a:p>
        </p:txBody>
      </p:sp>
      <p:sp>
        <p:nvSpPr>
          <p:cNvPr id="9318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EF3AD41-8317-4FCD-B5EA-99AA3C9B94CC}"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320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fld id="{E983ECDA-1090-4E70-9830-EC6121829084}" type="datetime1">
              <a:rPr lang="zh-CN" altLang="en-US"/>
              <a:pPr>
                <a:defRPr/>
              </a:pPr>
              <a:t>2017/3/3 Friday</a:t>
            </a:fld>
            <a:endParaRPr lang="en-US" altLang="zh-CN"/>
          </a:p>
        </p:txBody>
      </p:sp>
    </p:spTree>
  </p:cSld>
  <p:clrMap bg1="lt1" tx1="dk1" bg2="lt2" tx2="dk2" accent1="accent1" accent2="accent2" accent3="accent3" accent4="accent4" accent5="accent5" accent6="accent6" hlink="hlink" folHlink="folHlink"/>
  <p:sldLayoutIdLst>
    <p:sldLayoutId id="2147484503"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1" r:id="rId12"/>
    <p:sldLayoutId id="2147484502"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
          <p:cNvSpPr txBox="1">
            <a:spLocks noChangeArrowheads="1"/>
          </p:cNvSpPr>
          <p:nvPr/>
        </p:nvSpPr>
        <p:spPr bwMode="auto">
          <a:xfrm>
            <a:off x="395536" y="357166"/>
            <a:ext cx="8748464" cy="1008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solidFill>
                <a:effectLst/>
                <a:uLnTx/>
                <a:uFillTx/>
                <a:latin typeface="+mj-lt"/>
                <a:ea typeface="+mj-ea"/>
                <a:cs typeface="+mj-cs"/>
              </a:rPr>
              <a:t>会议申请</a:t>
            </a:r>
            <a:endParaRPr kumimoji="0" lang="zh-CN" altLang="zh-CN" sz="2800" b="1" i="0" u="none" strike="noStrike" kern="0" cap="none" spc="0" normalizeH="0" baseline="0" noProof="0" dirty="0">
              <a:ln>
                <a:noFill/>
              </a:ln>
              <a:solidFill>
                <a:schemeClr val="bg2"/>
              </a:solidFill>
              <a:effectLst/>
              <a:uLnTx/>
              <a:uFillTx/>
              <a:latin typeface="+mj-lt"/>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500034" y="1500174"/>
            <a:ext cx="1158244" cy="2147883"/>
          </a:xfrm>
          <a:prstGeom prst="rect">
            <a:avLst/>
          </a:prstGeom>
          <a:noFill/>
          <a:ln w="9525">
            <a:noFill/>
            <a:miter lim="800000"/>
            <a:headEnd/>
            <a:tailEnd/>
          </a:ln>
          <a:effectLst/>
        </p:spPr>
      </p:pic>
      <p:sp>
        <p:nvSpPr>
          <p:cNvPr id="53" name="椭圆形标注 52"/>
          <p:cNvSpPr/>
          <p:nvPr/>
        </p:nvSpPr>
        <p:spPr>
          <a:xfrm>
            <a:off x="1857356" y="1071546"/>
            <a:ext cx="1634480" cy="769725"/>
          </a:xfrm>
          <a:prstGeom prst="wedgeEllipseCallout">
            <a:avLst>
              <a:gd name="adj1" fmla="val -82740"/>
              <a:gd name="adj2" fmla="val 6619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itchFamily="34" charset="-122"/>
                <a:ea typeface="微软雅黑" pitchFamily="34" charset="-122"/>
              </a:rPr>
              <a:t>开会！！！</a:t>
            </a:r>
            <a:endParaRPr lang="zh-CN" altLang="en-US" sz="2000" b="1" dirty="0">
              <a:solidFill>
                <a:schemeClr val="tx1"/>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4"/>
          <a:srcRect/>
          <a:stretch>
            <a:fillRect/>
          </a:stretch>
        </p:blipFill>
        <p:spPr bwMode="auto">
          <a:xfrm>
            <a:off x="2143108" y="2786058"/>
            <a:ext cx="1725423" cy="2071701"/>
          </a:xfrm>
          <a:prstGeom prst="rect">
            <a:avLst/>
          </a:prstGeom>
          <a:noFill/>
          <a:ln w="9525">
            <a:noFill/>
            <a:miter lim="800000"/>
            <a:headEnd/>
            <a:tailEnd/>
          </a:ln>
          <a:effectLst/>
        </p:spPr>
      </p:pic>
      <p:sp>
        <p:nvSpPr>
          <p:cNvPr id="55" name="椭圆形标注 54"/>
          <p:cNvSpPr/>
          <p:nvPr/>
        </p:nvSpPr>
        <p:spPr>
          <a:xfrm>
            <a:off x="1785918" y="2071678"/>
            <a:ext cx="1357322" cy="642942"/>
          </a:xfrm>
          <a:prstGeom prst="wedgeEllipseCallout">
            <a:avLst>
              <a:gd name="adj1" fmla="val 27287"/>
              <a:gd name="adj2" fmla="val 132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itchFamily="34" charset="-122"/>
                <a:ea typeface="微软雅黑" pitchFamily="34" charset="-122"/>
              </a:rPr>
              <a:t>收到！</a:t>
            </a:r>
          </a:p>
        </p:txBody>
      </p:sp>
      <p:sp>
        <p:nvSpPr>
          <p:cNvPr id="59" name="右箭头 58"/>
          <p:cNvSpPr/>
          <p:nvPr/>
        </p:nvSpPr>
        <p:spPr>
          <a:xfrm>
            <a:off x="3786182" y="3071810"/>
            <a:ext cx="500066" cy="14287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4429124" y="500042"/>
            <a:ext cx="1143876" cy="1143876"/>
            <a:chOff x="2249862" y="2444"/>
            <a:chExt cx="1143876" cy="1143876"/>
          </a:xfrm>
          <a:solidFill>
            <a:srgbClr val="7030A0"/>
          </a:solidFill>
          <a:scene3d>
            <a:camera prst="orthographicFront">
              <a:rot lat="0" lon="0" rev="0"/>
            </a:camera>
            <a:lightRig rig="balanced" dir="t">
              <a:rot lat="0" lon="0" rev="8700000"/>
            </a:lightRig>
          </a:scene3d>
        </p:grpSpPr>
        <p:sp>
          <p:nvSpPr>
            <p:cNvPr id="64" name="椭圆 63"/>
            <p:cNvSpPr/>
            <p:nvPr/>
          </p:nvSpPr>
          <p:spPr>
            <a:xfrm>
              <a:off x="2249862" y="2444"/>
              <a:ext cx="1143876" cy="1143876"/>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65" name="椭圆 4"/>
            <p:cNvSpPr/>
            <p:nvPr/>
          </p:nvSpPr>
          <p:spPr>
            <a:xfrm>
              <a:off x="2417379" y="169961"/>
              <a:ext cx="808842" cy="808842"/>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议题</a:t>
              </a:r>
              <a:endParaRPr lang="en-US" altLang="zh-CN" sz="1600"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收集</a:t>
              </a:r>
              <a:endParaRPr lang="en-US" altLang="zh-CN" sz="1600" kern="1200" dirty="0" smtClean="0">
                <a:latin typeface="微软雅黑" pitchFamily="34" charset="-122"/>
                <a:ea typeface="微软雅黑" pitchFamily="34" charset="-122"/>
              </a:endParaRPr>
            </a:p>
          </p:txBody>
        </p:sp>
      </p:grpSp>
      <p:grpSp>
        <p:nvGrpSpPr>
          <p:cNvPr id="66" name="组合 65"/>
          <p:cNvGrpSpPr/>
          <p:nvPr/>
        </p:nvGrpSpPr>
        <p:grpSpPr>
          <a:xfrm>
            <a:off x="4429124" y="1713620"/>
            <a:ext cx="1143876" cy="1143876"/>
            <a:chOff x="2249862" y="2444"/>
            <a:chExt cx="1143876" cy="1143876"/>
          </a:xfrm>
          <a:solidFill>
            <a:srgbClr val="9900FF"/>
          </a:solidFill>
          <a:scene3d>
            <a:camera prst="orthographicFront">
              <a:rot lat="0" lon="0" rev="0"/>
            </a:camera>
            <a:lightRig rig="balanced" dir="t">
              <a:rot lat="0" lon="0" rev="8700000"/>
            </a:lightRig>
          </a:scene3d>
        </p:grpSpPr>
        <p:sp>
          <p:nvSpPr>
            <p:cNvPr id="67" name="椭圆 66"/>
            <p:cNvSpPr/>
            <p:nvPr/>
          </p:nvSpPr>
          <p:spPr>
            <a:xfrm>
              <a:off x="2249862" y="2444"/>
              <a:ext cx="1143876" cy="1143876"/>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68" name="椭圆 4"/>
            <p:cNvSpPr/>
            <p:nvPr/>
          </p:nvSpPr>
          <p:spPr>
            <a:xfrm>
              <a:off x="2417379" y="169961"/>
              <a:ext cx="808842" cy="808842"/>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会前</a:t>
              </a:r>
              <a:endParaRPr lang="en-US" altLang="zh-CN" sz="16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讨论</a:t>
              </a:r>
              <a:endParaRPr lang="en-US" altLang="zh-CN" sz="1600" dirty="0" smtClean="0">
                <a:latin typeface="微软雅黑" pitchFamily="34" charset="-122"/>
                <a:ea typeface="微软雅黑" pitchFamily="34" charset="-122"/>
              </a:endParaRPr>
            </a:p>
          </p:txBody>
        </p:sp>
      </p:grpSp>
      <p:grpSp>
        <p:nvGrpSpPr>
          <p:cNvPr id="69" name="组合 68"/>
          <p:cNvGrpSpPr/>
          <p:nvPr/>
        </p:nvGrpSpPr>
        <p:grpSpPr>
          <a:xfrm>
            <a:off x="4429124" y="2928934"/>
            <a:ext cx="1143876" cy="1143876"/>
            <a:chOff x="2249862" y="2444"/>
            <a:chExt cx="1143876" cy="1143876"/>
          </a:xfrm>
          <a:solidFill>
            <a:srgbClr val="6600FF"/>
          </a:solidFill>
          <a:scene3d>
            <a:camera prst="orthographicFront">
              <a:rot lat="0" lon="0" rev="0"/>
            </a:camera>
            <a:lightRig rig="balanced" dir="t">
              <a:rot lat="0" lon="0" rev="8700000"/>
            </a:lightRig>
          </a:scene3d>
        </p:grpSpPr>
        <p:sp>
          <p:nvSpPr>
            <p:cNvPr id="70" name="椭圆 69"/>
            <p:cNvSpPr/>
            <p:nvPr/>
          </p:nvSpPr>
          <p:spPr>
            <a:xfrm>
              <a:off x="2249862" y="2444"/>
              <a:ext cx="1143876" cy="1143876"/>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71" name="椭圆 4"/>
            <p:cNvSpPr/>
            <p:nvPr/>
          </p:nvSpPr>
          <p:spPr>
            <a:xfrm>
              <a:off x="2417379" y="169961"/>
              <a:ext cx="808842" cy="808842"/>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会议</a:t>
              </a:r>
              <a:endParaRPr lang="en-US" altLang="zh-CN" sz="16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申请</a:t>
              </a:r>
              <a:endParaRPr lang="en-US" altLang="zh-CN" sz="1600" dirty="0" smtClean="0">
                <a:latin typeface="微软雅黑" pitchFamily="34" charset="-122"/>
                <a:ea typeface="微软雅黑" pitchFamily="34" charset="-122"/>
              </a:endParaRPr>
            </a:p>
          </p:txBody>
        </p:sp>
      </p:grpSp>
      <p:grpSp>
        <p:nvGrpSpPr>
          <p:cNvPr id="72" name="组合 71"/>
          <p:cNvGrpSpPr/>
          <p:nvPr/>
        </p:nvGrpSpPr>
        <p:grpSpPr>
          <a:xfrm>
            <a:off x="4429124" y="4142512"/>
            <a:ext cx="1143876" cy="1143876"/>
            <a:chOff x="2249862" y="2444"/>
            <a:chExt cx="1143876" cy="1143876"/>
          </a:xfrm>
          <a:solidFill>
            <a:srgbClr val="6666FF"/>
          </a:solidFill>
          <a:scene3d>
            <a:camera prst="orthographicFront">
              <a:rot lat="0" lon="0" rev="0"/>
            </a:camera>
            <a:lightRig rig="balanced" dir="t">
              <a:rot lat="0" lon="0" rev="8700000"/>
            </a:lightRig>
          </a:scene3d>
        </p:grpSpPr>
        <p:sp>
          <p:nvSpPr>
            <p:cNvPr id="73" name="椭圆 72"/>
            <p:cNvSpPr/>
            <p:nvPr/>
          </p:nvSpPr>
          <p:spPr>
            <a:xfrm>
              <a:off x="2249862" y="2444"/>
              <a:ext cx="1143876" cy="1143876"/>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74" name="椭圆 4"/>
            <p:cNvSpPr/>
            <p:nvPr/>
          </p:nvSpPr>
          <p:spPr>
            <a:xfrm>
              <a:off x="2417379" y="169961"/>
              <a:ext cx="808842" cy="808842"/>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会议</a:t>
              </a:r>
              <a:endParaRPr lang="en-US" altLang="zh-CN" sz="16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审批</a:t>
              </a:r>
              <a:endParaRPr lang="en-US" altLang="zh-CN" sz="1600" dirty="0" smtClean="0">
                <a:latin typeface="微软雅黑" pitchFamily="34" charset="-122"/>
                <a:ea typeface="微软雅黑" pitchFamily="34" charset="-122"/>
              </a:endParaRPr>
            </a:p>
          </p:txBody>
        </p:sp>
      </p:grpSp>
      <p:grpSp>
        <p:nvGrpSpPr>
          <p:cNvPr id="75" name="组合 74"/>
          <p:cNvGrpSpPr/>
          <p:nvPr/>
        </p:nvGrpSpPr>
        <p:grpSpPr>
          <a:xfrm>
            <a:off x="4429124" y="5356958"/>
            <a:ext cx="1143876" cy="1143876"/>
            <a:chOff x="2249862" y="2444"/>
            <a:chExt cx="1143876" cy="1143876"/>
          </a:xfrm>
          <a:solidFill>
            <a:srgbClr val="6699FF"/>
          </a:solidFill>
          <a:scene3d>
            <a:camera prst="orthographicFront">
              <a:rot lat="0" lon="0" rev="0"/>
            </a:camera>
            <a:lightRig rig="balanced" dir="t">
              <a:rot lat="0" lon="0" rev="8700000"/>
            </a:lightRig>
          </a:scene3d>
        </p:grpSpPr>
        <p:sp>
          <p:nvSpPr>
            <p:cNvPr id="76" name="椭圆 75"/>
            <p:cNvSpPr/>
            <p:nvPr/>
          </p:nvSpPr>
          <p:spPr>
            <a:xfrm>
              <a:off x="2249862" y="2444"/>
              <a:ext cx="1143876" cy="1143876"/>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77" name="椭圆 4"/>
            <p:cNvSpPr/>
            <p:nvPr/>
          </p:nvSpPr>
          <p:spPr>
            <a:xfrm>
              <a:off x="2417379" y="169961"/>
              <a:ext cx="808842" cy="808842"/>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会议</a:t>
              </a:r>
              <a:endParaRPr lang="en-US" altLang="zh-CN" sz="16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600" dirty="0" smtClean="0">
                  <a:latin typeface="微软雅黑" pitchFamily="34" charset="-122"/>
                  <a:ea typeface="微软雅黑" pitchFamily="34" charset="-122"/>
                </a:rPr>
                <a:t>通知</a:t>
              </a:r>
              <a:endParaRPr lang="en-US" altLang="zh-CN" sz="1600" dirty="0" smtClean="0">
                <a:latin typeface="微软雅黑" pitchFamily="34" charset="-122"/>
                <a:ea typeface="微软雅黑" pitchFamily="34" charset="-122"/>
              </a:endParaRPr>
            </a:p>
          </p:txBody>
        </p:sp>
      </p:grpSp>
      <p:sp>
        <p:nvSpPr>
          <p:cNvPr id="78" name="矩形 6"/>
          <p:cNvSpPr>
            <a:spLocks noChangeArrowheads="1"/>
          </p:cNvSpPr>
          <p:nvPr/>
        </p:nvSpPr>
        <p:spPr bwMode="auto">
          <a:xfrm>
            <a:off x="5643570" y="743604"/>
            <a:ext cx="3143272" cy="613694"/>
          </a:xfrm>
          <a:prstGeom prst="rect">
            <a:avLst/>
          </a:prstGeom>
          <a:noFill/>
          <a:ln w="9525">
            <a:noFill/>
            <a:miter lim="800000"/>
            <a:headEnd/>
            <a:tailEnd/>
          </a:ln>
        </p:spPr>
        <p:txBody>
          <a:bodyPr wrap="square">
            <a:spAutoFit/>
          </a:bodyPr>
          <a:lstStyle/>
          <a:p>
            <a:pPr>
              <a:lnSpc>
                <a:spcPct val="150000"/>
              </a:lnSpc>
            </a:pPr>
            <a:r>
              <a:rPr lang="zh-CN" altLang="en-US" sz="1200" dirty="0" smtClean="0">
                <a:latin typeface="微软雅黑" pitchFamily="34" charset="-122"/>
                <a:ea typeface="微软雅黑" pitchFamily="34" charset="-122"/>
              </a:rPr>
              <a:t>新建会议，会议管理系统可首先对参会人员下达会议议题的收集指令。</a:t>
            </a:r>
            <a:endParaRPr lang="zh-CN" altLang="en-US" sz="1200" dirty="0">
              <a:latin typeface="微软雅黑" pitchFamily="34" charset="-122"/>
              <a:ea typeface="微软雅黑" pitchFamily="34" charset="-122"/>
            </a:endParaRPr>
          </a:p>
        </p:txBody>
      </p:sp>
      <p:sp>
        <p:nvSpPr>
          <p:cNvPr id="79" name="矩形 6"/>
          <p:cNvSpPr>
            <a:spLocks noChangeArrowheads="1"/>
          </p:cNvSpPr>
          <p:nvPr/>
        </p:nvSpPr>
        <p:spPr bwMode="auto">
          <a:xfrm>
            <a:off x="5643570" y="1791290"/>
            <a:ext cx="3143272" cy="923330"/>
          </a:xfrm>
          <a:prstGeom prst="rect">
            <a:avLst/>
          </a:prstGeom>
          <a:noFill/>
          <a:ln w="9525">
            <a:noFill/>
            <a:miter lim="800000"/>
            <a:headEnd/>
            <a:tailEnd/>
          </a:ln>
        </p:spPr>
        <p:txBody>
          <a:bodyPr wrap="square">
            <a:spAutoFit/>
          </a:bodyPr>
          <a:lstStyle/>
          <a:p>
            <a:pPr>
              <a:lnSpc>
                <a:spcPct val="150000"/>
              </a:lnSpc>
            </a:pPr>
            <a:r>
              <a:rPr lang="zh-CN" altLang="en-US" sz="1200" dirty="0" smtClean="0">
                <a:latin typeface="微软雅黑" pitchFamily="34" charset="-122"/>
                <a:ea typeface="微软雅黑" pitchFamily="34" charset="-122"/>
              </a:rPr>
              <a:t>会议</a:t>
            </a:r>
            <a:r>
              <a:rPr lang="zh-CN" altLang="en-US" sz="1200" dirty="0" smtClean="0">
                <a:latin typeface="微软雅黑" pitchFamily="34" charset="-122"/>
                <a:ea typeface="微软雅黑" pitchFamily="34" charset="-122"/>
              </a:rPr>
              <a:t>系统自动生成私有即时通讯小组，可通过加密电话、即时通讯在会前进行讨论、询问等。</a:t>
            </a:r>
            <a:endParaRPr lang="zh-CN" altLang="en-US" sz="1200" dirty="0">
              <a:latin typeface="微软雅黑" pitchFamily="34" charset="-122"/>
              <a:ea typeface="微软雅黑" pitchFamily="34" charset="-122"/>
            </a:endParaRPr>
          </a:p>
        </p:txBody>
      </p:sp>
      <p:sp>
        <p:nvSpPr>
          <p:cNvPr id="80" name="矩形 6"/>
          <p:cNvSpPr>
            <a:spLocks noChangeArrowheads="1"/>
          </p:cNvSpPr>
          <p:nvPr/>
        </p:nvSpPr>
        <p:spPr bwMode="auto">
          <a:xfrm>
            <a:off x="5643570" y="2857496"/>
            <a:ext cx="3143272" cy="1200329"/>
          </a:xfrm>
          <a:prstGeom prst="rect">
            <a:avLst/>
          </a:prstGeom>
          <a:noFill/>
          <a:ln w="9525">
            <a:noFill/>
            <a:miter lim="800000"/>
            <a:headEnd/>
            <a:tailEnd/>
          </a:ln>
        </p:spPr>
        <p:txBody>
          <a:bodyPr wrap="square">
            <a:spAutoFit/>
          </a:bodyPr>
          <a:lstStyle/>
          <a:p>
            <a:pPr>
              <a:lnSpc>
                <a:spcPct val="150000"/>
              </a:lnSpc>
            </a:pPr>
            <a:r>
              <a:rPr lang="zh-CN" altLang="en-US" sz="1200" dirty="0" smtClean="0">
                <a:latin typeface="微软雅黑" pitchFamily="34" charset="-122"/>
                <a:ea typeface="微软雅黑" pitchFamily="34" charset="-122"/>
              </a:rPr>
              <a:t>提交会议相关信息。会议系统自动依据人数、会议形式、涉密等级等要素安排具体的会议室，并自动生成会议室准备工作任务列表：卫生、设备保障、座位表、铭牌等</a:t>
            </a:r>
            <a:endParaRPr lang="zh-CN" altLang="en-US" sz="1200" dirty="0">
              <a:latin typeface="微软雅黑" pitchFamily="34" charset="-122"/>
              <a:ea typeface="微软雅黑" pitchFamily="34" charset="-122"/>
            </a:endParaRPr>
          </a:p>
        </p:txBody>
      </p:sp>
      <p:sp>
        <p:nvSpPr>
          <p:cNvPr id="81" name="矩形 6"/>
          <p:cNvSpPr>
            <a:spLocks noChangeArrowheads="1"/>
          </p:cNvSpPr>
          <p:nvPr/>
        </p:nvSpPr>
        <p:spPr bwMode="auto">
          <a:xfrm>
            <a:off x="5643570" y="4143380"/>
            <a:ext cx="3143272" cy="1200329"/>
          </a:xfrm>
          <a:prstGeom prst="rect">
            <a:avLst/>
          </a:prstGeom>
          <a:noFill/>
          <a:ln w="9525">
            <a:noFill/>
            <a:miter lim="800000"/>
            <a:headEnd/>
            <a:tailEnd/>
          </a:ln>
        </p:spPr>
        <p:txBody>
          <a:bodyPr wrap="square">
            <a:spAutoFit/>
          </a:bodyPr>
          <a:lstStyle/>
          <a:p>
            <a:pPr>
              <a:lnSpc>
                <a:spcPct val="150000"/>
              </a:lnSpc>
            </a:pPr>
            <a:r>
              <a:rPr lang="zh-CN" altLang="en-US" sz="1200" dirty="0" smtClean="0">
                <a:latin typeface="微软雅黑" pitchFamily="34" charset="-122"/>
                <a:ea typeface="微软雅黑" pitchFamily="34" charset="-122"/>
              </a:rPr>
              <a:t>会议管理系统对会议的申请，依据定义的规则，自动发送相关领导进行审批。包括请假、另行指定参会人员、视频参会、电话参会、会议材料等审批。</a:t>
            </a:r>
            <a:endParaRPr lang="zh-CN" altLang="en-US" sz="1200" dirty="0">
              <a:latin typeface="微软雅黑" pitchFamily="34" charset="-122"/>
              <a:ea typeface="微软雅黑" pitchFamily="34" charset="-122"/>
            </a:endParaRPr>
          </a:p>
        </p:txBody>
      </p:sp>
      <p:sp>
        <p:nvSpPr>
          <p:cNvPr id="83" name="矩形 6"/>
          <p:cNvSpPr>
            <a:spLocks noChangeArrowheads="1"/>
          </p:cNvSpPr>
          <p:nvPr/>
        </p:nvSpPr>
        <p:spPr bwMode="auto">
          <a:xfrm>
            <a:off x="5643570" y="5429264"/>
            <a:ext cx="3143272" cy="923330"/>
          </a:xfrm>
          <a:prstGeom prst="rect">
            <a:avLst/>
          </a:prstGeom>
          <a:noFill/>
          <a:ln w="9525">
            <a:noFill/>
            <a:miter lim="800000"/>
            <a:headEnd/>
            <a:tailEnd/>
          </a:ln>
        </p:spPr>
        <p:txBody>
          <a:bodyPr wrap="square">
            <a:spAutoFit/>
          </a:bodyPr>
          <a:lstStyle/>
          <a:p>
            <a:pPr>
              <a:lnSpc>
                <a:spcPct val="150000"/>
              </a:lnSpc>
            </a:pPr>
            <a:r>
              <a:rPr lang="zh-CN" altLang="en-US" sz="1200" dirty="0" smtClean="0">
                <a:latin typeface="微软雅黑" pitchFamily="34" charset="-122"/>
                <a:ea typeface="微软雅黑" pitchFamily="34" charset="-122"/>
              </a:rPr>
              <a:t>审批环节结束，会议系统自动发送会议信息到相关</a:t>
            </a:r>
            <a:r>
              <a:rPr lang="en-US" altLang="zh-CN" sz="1200" dirty="0" smtClean="0">
                <a:latin typeface="微软雅黑" pitchFamily="34" charset="-122"/>
                <a:ea typeface="微软雅黑" pitchFamily="34" charset="-122"/>
              </a:rPr>
              <a:t>PC</a:t>
            </a:r>
            <a:r>
              <a:rPr lang="zh-CN" altLang="en-US" sz="1200" dirty="0" smtClean="0">
                <a:latin typeface="微软雅黑" pitchFamily="34" charset="-122"/>
                <a:ea typeface="微软雅黑" pitchFamily="34" charset="-122"/>
              </a:rPr>
              <a:t>、移动终端等设备上。短信和自动语音通知可备选。</a:t>
            </a:r>
            <a:endParaRPr lang="zh-CN" altLang="en-US" sz="12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
          <p:cNvSpPr txBox="1">
            <a:spLocks noChangeArrowheads="1"/>
          </p:cNvSpPr>
          <p:nvPr/>
        </p:nvSpPr>
        <p:spPr bwMode="auto">
          <a:xfrm>
            <a:off x="395536" y="357166"/>
            <a:ext cx="8748464" cy="1008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bg2"/>
                </a:solidFill>
                <a:effectLst/>
                <a:uLnTx/>
                <a:uFillTx/>
                <a:latin typeface="+mj-lt"/>
                <a:ea typeface="+mj-ea"/>
                <a:cs typeface="+mj-cs"/>
              </a:rPr>
              <a:t>会议召开</a:t>
            </a:r>
            <a:endParaRPr kumimoji="0" lang="zh-CN" altLang="zh-CN" sz="2800" b="1" i="0" u="none" strike="noStrike" kern="0" cap="none" spc="0" normalizeH="0" baseline="0" noProof="0" dirty="0">
              <a:ln>
                <a:noFill/>
              </a:ln>
              <a:solidFill>
                <a:schemeClr val="bg2"/>
              </a:solidFill>
              <a:effectLst/>
              <a:uLnTx/>
              <a:uFillTx/>
              <a:latin typeface="+mj-lt"/>
              <a:ea typeface="+mj-ea"/>
              <a:cs typeface="+mj-cs"/>
            </a:endParaRPr>
          </a:p>
        </p:txBody>
      </p:sp>
      <p:pic>
        <p:nvPicPr>
          <p:cNvPr id="3" name="Picture 77" descr="N:\Public\ALL\PHOTOS\SMRGSBD\800s\K-class2.gif"/>
          <p:cNvPicPr>
            <a:picLocks noChangeAspect="1" noChangeArrowheads="1"/>
          </p:cNvPicPr>
          <p:nvPr/>
        </p:nvPicPr>
        <p:blipFill>
          <a:blip r:embed="rId3"/>
          <a:srcRect/>
          <a:stretch>
            <a:fillRect/>
          </a:stretch>
        </p:blipFill>
        <p:spPr bwMode="auto">
          <a:xfrm>
            <a:off x="5572132" y="3571876"/>
            <a:ext cx="454025" cy="673100"/>
          </a:xfrm>
          <a:prstGeom prst="rect">
            <a:avLst/>
          </a:prstGeom>
          <a:noFill/>
          <a:ln w="9525">
            <a:noFill/>
            <a:miter lim="800000"/>
            <a:headEnd/>
            <a:tailEnd/>
          </a:ln>
        </p:spPr>
      </p:pic>
      <p:sp>
        <p:nvSpPr>
          <p:cNvPr id="4" name="TextBox 26"/>
          <p:cNvSpPr txBox="1">
            <a:spLocks noChangeArrowheads="1"/>
          </p:cNvSpPr>
          <p:nvPr/>
        </p:nvSpPr>
        <p:spPr bwMode="auto">
          <a:xfrm>
            <a:off x="5429256" y="4214818"/>
            <a:ext cx="785812" cy="400050"/>
          </a:xfrm>
          <a:prstGeom prst="rect">
            <a:avLst/>
          </a:prstGeom>
          <a:noFill/>
          <a:ln w="9525">
            <a:noFill/>
            <a:miter lim="800000"/>
            <a:headEnd/>
            <a:tailEnd/>
          </a:ln>
        </p:spPr>
        <p:txBody>
          <a:bodyPr>
            <a:spAutoFit/>
          </a:bodyPr>
          <a:lstStyle/>
          <a:p>
            <a:pPr algn="ctr"/>
            <a:r>
              <a:rPr lang="zh-CN" altLang="en-US" sz="1000" b="1" dirty="0" smtClean="0">
                <a:latin typeface="微软雅黑" pitchFamily="34" charset="-122"/>
                <a:ea typeface="微软雅黑" pitchFamily="34" charset="-122"/>
              </a:rPr>
              <a:t>会议</a:t>
            </a:r>
            <a:endParaRPr lang="en-US" altLang="zh-CN" sz="1000" b="1" dirty="0">
              <a:latin typeface="微软雅黑" pitchFamily="34" charset="-122"/>
              <a:ea typeface="微软雅黑" pitchFamily="34" charset="-122"/>
            </a:endParaRPr>
          </a:p>
          <a:p>
            <a:pPr algn="ctr"/>
            <a:r>
              <a:rPr lang="zh-CN" altLang="en-US" sz="1000" b="1" dirty="0">
                <a:latin typeface="微软雅黑" pitchFamily="34" charset="-122"/>
                <a:ea typeface="微软雅黑" pitchFamily="34" charset="-122"/>
              </a:rPr>
              <a:t>服务器</a:t>
            </a:r>
          </a:p>
        </p:txBody>
      </p:sp>
      <p:pic>
        <p:nvPicPr>
          <p:cNvPr id="3074" name="Picture 2"/>
          <p:cNvPicPr>
            <a:picLocks noChangeAspect="1" noChangeArrowheads="1"/>
          </p:cNvPicPr>
          <p:nvPr/>
        </p:nvPicPr>
        <p:blipFill>
          <a:blip r:embed="rId4"/>
          <a:srcRect/>
          <a:stretch>
            <a:fillRect/>
          </a:stretch>
        </p:blipFill>
        <p:spPr bwMode="auto">
          <a:xfrm>
            <a:off x="4071934" y="2928934"/>
            <a:ext cx="795218" cy="6429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4086230" y="1714488"/>
            <a:ext cx="700084" cy="500060"/>
          </a:xfrm>
          <a:prstGeom prst="rect">
            <a:avLst/>
          </a:prstGeom>
          <a:noFill/>
          <a:ln w="9525">
            <a:noFill/>
            <a:miter lim="800000"/>
            <a:headEnd/>
            <a:tailEnd/>
          </a:ln>
          <a:effectLst/>
        </p:spPr>
      </p:pic>
      <p:cxnSp>
        <p:nvCxnSpPr>
          <p:cNvPr id="8" name="直接连接符 7"/>
          <p:cNvCxnSpPr/>
          <p:nvPr/>
        </p:nvCxnSpPr>
        <p:spPr>
          <a:xfrm>
            <a:off x="4786314" y="2071678"/>
            <a:ext cx="285752"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直接连接符 11"/>
          <p:cNvCxnSpPr/>
          <p:nvPr/>
        </p:nvCxnSpPr>
        <p:spPr>
          <a:xfrm>
            <a:off x="4786314" y="3284536"/>
            <a:ext cx="285752"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直接连接符 12"/>
          <p:cNvCxnSpPr/>
          <p:nvPr/>
        </p:nvCxnSpPr>
        <p:spPr>
          <a:xfrm rot="5400000">
            <a:off x="4465637" y="2678109"/>
            <a:ext cx="1214447" cy="1587"/>
          </a:xfrm>
          <a:prstGeom prst="line">
            <a:avLst/>
          </a:prstGeom>
        </p:spPr>
        <p:style>
          <a:lnRef idx="2">
            <a:schemeClr val="accent4"/>
          </a:lnRef>
          <a:fillRef idx="0">
            <a:schemeClr val="accent4"/>
          </a:fillRef>
          <a:effectRef idx="1">
            <a:schemeClr val="accent4"/>
          </a:effectRef>
          <a:fontRef idx="minor">
            <a:schemeClr val="tx1"/>
          </a:fontRef>
        </p:style>
      </p:cxnSp>
      <p:cxnSp>
        <p:nvCxnSpPr>
          <p:cNvPr id="15" name="直接连接符 14"/>
          <p:cNvCxnSpPr/>
          <p:nvPr/>
        </p:nvCxnSpPr>
        <p:spPr>
          <a:xfrm>
            <a:off x="5072066" y="2641594"/>
            <a:ext cx="71438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直接连接符 16"/>
          <p:cNvCxnSpPr/>
          <p:nvPr/>
        </p:nvCxnSpPr>
        <p:spPr>
          <a:xfrm rot="5400000">
            <a:off x="5322893" y="3106735"/>
            <a:ext cx="928694" cy="1588"/>
          </a:xfrm>
          <a:prstGeom prst="line">
            <a:avLst/>
          </a:prstGeom>
        </p:spPr>
        <p:style>
          <a:lnRef idx="2">
            <a:schemeClr val="accent4"/>
          </a:lnRef>
          <a:fillRef idx="0">
            <a:schemeClr val="accent4"/>
          </a:fillRef>
          <a:effectRef idx="1">
            <a:schemeClr val="accent4"/>
          </a:effectRef>
          <a:fontRef idx="minor">
            <a:schemeClr val="tx1"/>
          </a:fontRef>
        </p:style>
      </p:cxnSp>
      <p:pic>
        <p:nvPicPr>
          <p:cNvPr id="3077" name="Picture 5"/>
          <p:cNvPicPr>
            <a:picLocks noChangeAspect="1" noChangeArrowheads="1"/>
          </p:cNvPicPr>
          <p:nvPr/>
        </p:nvPicPr>
        <p:blipFill>
          <a:blip r:embed="rId6"/>
          <a:srcRect/>
          <a:stretch>
            <a:fillRect/>
          </a:stretch>
        </p:blipFill>
        <p:spPr bwMode="auto">
          <a:xfrm>
            <a:off x="6929454" y="3500438"/>
            <a:ext cx="1785950" cy="970625"/>
          </a:xfrm>
          <a:prstGeom prst="rect">
            <a:avLst/>
          </a:prstGeom>
          <a:noFill/>
          <a:ln w="9525">
            <a:noFill/>
            <a:miter lim="800000"/>
            <a:headEnd/>
            <a:tailEnd/>
          </a:ln>
          <a:effectLst/>
        </p:spPr>
      </p:pic>
      <p:pic>
        <p:nvPicPr>
          <p:cNvPr id="22" name="Picture 4"/>
          <p:cNvPicPr>
            <a:picLocks noChangeAspect="1" noChangeArrowheads="1"/>
          </p:cNvPicPr>
          <p:nvPr/>
        </p:nvPicPr>
        <p:blipFill>
          <a:blip r:embed="rId7" cstate="print"/>
          <a:srcRect/>
          <a:stretch>
            <a:fillRect/>
          </a:stretch>
        </p:blipFill>
        <p:spPr bwMode="auto">
          <a:xfrm>
            <a:off x="7072330" y="2000240"/>
            <a:ext cx="500065" cy="440177"/>
          </a:xfrm>
          <a:prstGeom prst="rect">
            <a:avLst/>
          </a:prstGeom>
          <a:noFill/>
          <a:ln w="9525">
            <a:noFill/>
            <a:miter lim="800000"/>
            <a:headEnd/>
            <a:tailEnd/>
          </a:ln>
          <a:effectLst/>
        </p:spPr>
      </p:pic>
      <p:cxnSp>
        <p:nvCxnSpPr>
          <p:cNvPr id="26" name="直接连接符 25"/>
          <p:cNvCxnSpPr/>
          <p:nvPr/>
        </p:nvCxnSpPr>
        <p:spPr>
          <a:xfrm>
            <a:off x="6000760" y="3857628"/>
            <a:ext cx="9286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直接箭头连接符 27"/>
          <p:cNvCxnSpPr>
            <a:stCxn id="3" idx="0"/>
            <a:endCxn id="3079" idx="2"/>
          </p:cNvCxnSpPr>
          <p:nvPr/>
        </p:nvCxnSpPr>
        <p:spPr>
          <a:xfrm rot="16200000" flipH="1" flipV="1">
            <a:off x="4649788" y="3351212"/>
            <a:ext cx="928694" cy="1370021"/>
          </a:xfrm>
          <a:prstGeom prst="straightConnector1">
            <a:avLst/>
          </a:prstGeom>
          <a:ln>
            <a:prstDash val="sysDot"/>
            <a:tailEnd type="arrow"/>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stCxn id="3" idx="0"/>
            <a:endCxn id="22" idx="1"/>
          </p:cNvCxnSpPr>
          <p:nvPr/>
        </p:nvCxnSpPr>
        <p:spPr>
          <a:xfrm rot="5400000" flipH="1" flipV="1">
            <a:off x="5759964" y="2259511"/>
            <a:ext cx="1351547" cy="1273185"/>
          </a:xfrm>
          <a:prstGeom prst="straightConnector1">
            <a:avLst/>
          </a:prstGeom>
          <a:ln>
            <a:prstDash val="sysDot"/>
            <a:tailEnd type="arrow"/>
          </a:ln>
        </p:spPr>
        <p:style>
          <a:lnRef idx="3">
            <a:schemeClr val="accent1"/>
          </a:lnRef>
          <a:fillRef idx="0">
            <a:schemeClr val="accent1"/>
          </a:fillRef>
          <a:effectRef idx="2">
            <a:schemeClr val="accent1"/>
          </a:effectRef>
          <a:fontRef idx="minor">
            <a:schemeClr val="tx1"/>
          </a:fontRef>
        </p:style>
      </p:cxnSp>
      <p:cxnSp>
        <p:nvCxnSpPr>
          <p:cNvPr id="35" name="直接箭头连接符 34"/>
          <p:cNvCxnSpPr>
            <a:stCxn id="3" idx="0"/>
          </p:cNvCxnSpPr>
          <p:nvPr/>
        </p:nvCxnSpPr>
        <p:spPr>
          <a:xfrm rot="5400000" flipH="1" flipV="1">
            <a:off x="6152873" y="2652420"/>
            <a:ext cx="565729" cy="1273185"/>
          </a:xfrm>
          <a:prstGeom prst="straightConnector1">
            <a:avLst/>
          </a:prstGeom>
          <a:ln>
            <a:prstDash val="sysDot"/>
            <a:tailEnd type="arrow"/>
          </a:ln>
        </p:spPr>
        <p:style>
          <a:lnRef idx="3">
            <a:schemeClr val="accent1"/>
          </a:lnRef>
          <a:fillRef idx="0">
            <a:schemeClr val="accent1"/>
          </a:fillRef>
          <a:effectRef idx="2">
            <a:schemeClr val="accent1"/>
          </a:effectRef>
          <a:fontRef idx="minor">
            <a:schemeClr val="tx1"/>
          </a:fontRef>
        </p:style>
      </p:cxnSp>
      <p:pic>
        <p:nvPicPr>
          <p:cNvPr id="3078" name="Picture 6"/>
          <p:cNvPicPr>
            <a:picLocks noChangeAspect="1" noChangeArrowheads="1"/>
          </p:cNvPicPr>
          <p:nvPr/>
        </p:nvPicPr>
        <p:blipFill>
          <a:blip r:embed="rId8" cstate="print"/>
          <a:srcRect/>
          <a:stretch>
            <a:fillRect/>
          </a:stretch>
        </p:blipFill>
        <p:spPr bwMode="auto">
          <a:xfrm>
            <a:off x="6931400" y="4786322"/>
            <a:ext cx="602985" cy="428628"/>
          </a:xfrm>
          <a:prstGeom prst="rect">
            <a:avLst/>
          </a:prstGeom>
          <a:noFill/>
          <a:ln w="9525">
            <a:noFill/>
            <a:miter lim="800000"/>
            <a:headEnd/>
            <a:tailEnd/>
          </a:ln>
          <a:effectLst/>
        </p:spPr>
      </p:pic>
      <p:cxnSp>
        <p:nvCxnSpPr>
          <p:cNvPr id="40" name="直接连接符 39"/>
          <p:cNvCxnSpPr>
            <a:stCxn id="3" idx="3"/>
            <a:endCxn id="3078" idx="1"/>
          </p:cNvCxnSpPr>
          <p:nvPr/>
        </p:nvCxnSpPr>
        <p:spPr>
          <a:xfrm>
            <a:off x="6026157" y="3908426"/>
            <a:ext cx="905243" cy="1092210"/>
          </a:xfrm>
          <a:prstGeom prst="line">
            <a:avLst/>
          </a:prstGeom>
        </p:spPr>
        <p:style>
          <a:lnRef idx="2">
            <a:schemeClr val="accent4"/>
          </a:lnRef>
          <a:fillRef idx="0">
            <a:schemeClr val="accent4"/>
          </a:fillRef>
          <a:effectRef idx="1">
            <a:schemeClr val="accent4"/>
          </a:effectRef>
          <a:fontRef idx="minor">
            <a:schemeClr val="tx1"/>
          </a:fontRef>
        </p:style>
      </p:cxnSp>
      <p:pic>
        <p:nvPicPr>
          <p:cNvPr id="3079" name="Picture 7"/>
          <p:cNvPicPr>
            <a:picLocks noChangeAspect="1" noChangeArrowheads="1"/>
          </p:cNvPicPr>
          <p:nvPr/>
        </p:nvPicPr>
        <p:blipFill>
          <a:blip r:embed="rId9" cstate="print"/>
          <a:srcRect/>
          <a:stretch>
            <a:fillRect/>
          </a:stretch>
        </p:blipFill>
        <p:spPr bwMode="auto">
          <a:xfrm flipV="1">
            <a:off x="4286248" y="4500570"/>
            <a:ext cx="285752" cy="565224"/>
          </a:xfrm>
          <a:prstGeom prst="rect">
            <a:avLst/>
          </a:prstGeom>
          <a:noFill/>
          <a:ln w="9525">
            <a:noFill/>
            <a:miter lim="800000"/>
            <a:headEnd/>
            <a:tailEnd/>
          </a:ln>
          <a:effectLst/>
        </p:spPr>
      </p:pic>
      <p:pic>
        <p:nvPicPr>
          <p:cNvPr id="3080" name="Picture 8"/>
          <p:cNvPicPr>
            <a:picLocks noChangeAspect="1" noChangeArrowheads="1"/>
          </p:cNvPicPr>
          <p:nvPr/>
        </p:nvPicPr>
        <p:blipFill>
          <a:blip r:embed="rId10" cstate="print"/>
          <a:srcRect/>
          <a:stretch>
            <a:fillRect/>
          </a:stretch>
        </p:blipFill>
        <p:spPr bwMode="auto">
          <a:xfrm>
            <a:off x="7072330" y="2857496"/>
            <a:ext cx="506590" cy="404809"/>
          </a:xfrm>
          <a:prstGeom prst="rect">
            <a:avLst/>
          </a:prstGeom>
          <a:noFill/>
          <a:ln w="9525">
            <a:noFill/>
            <a:miter lim="800000"/>
            <a:headEnd/>
            <a:tailEnd/>
          </a:ln>
          <a:effectLst/>
        </p:spPr>
      </p:pic>
      <p:pic>
        <p:nvPicPr>
          <p:cNvPr id="3081" name="Picture 9"/>
          <p:cNvPicPr>
            <a:picLocks noChangeAspect="1" noChangeArrowheads="1"/>
          </p:cNvPicPr>
          <p:nvPr/>
        </p:nvPicPr>
        <p:blipFill>
          <a:blip r:embed="rId11" cstate="print"/>
          <a:srcRect/>
          <a:stretch>
            <a:fillRect/>
          </a:stretch>
        </p:blipFill>
        <p:spPr bwMode="auto">
          <a:xfrm>
            <a:off x="7572396" y="4786322"/>
            <a:ext cx="223836" cy="415695"/>
          </a:xfrm>
          <a:prstGeom prst="rect">
            <a:avLst/>
          </a:prstGeom>
          <a:noFill/>
          <a:ln w="9525">
            <a:noFill/>
            <a:miter lim="800000"/>
            <a:headEnd/>
            <a:tailEnd/>
          </a:ln>
          <a:effectLst/>
        </p:spPr>
      </p:pic>
      <p:sp>
        <p:nvSpPr>
          <p:cNvPr id="52" name="矩形 6"/>
          <p:cNvSpPr>
            <a:spLocks noChangeArrowheads="1"/>
          </p:cNvSpPr>
          <p:nvPr/>
        </p:nvSpPr>
        <p:spPr bwMode="auto">
          <a:xfrm>
            <a:off x="500034" y="1061628"/>
            <a:ext cx="3357586" cy="5586145"/>
          </a:xfrm>
          <a:prstGeom prst="rect">
            <a:avLst/>
          </a:prstGeom>
          <a:noFill/>
          <a:ln w="9525">
            <a:noFill/>
            <a:miter lim="800000"/>
            <a:headEnd/>
            <a:tailEnd/>
          </a:ln>
        </p:spPr>
        <p:txBody>
          <a:bodyPr wrap="square">
            <a:spAutoFit/>
          </a:bodyPr>
          <a:lstStyle/>
          <a:p>
            <a:pPr marL="228600" indent="-228600">
              <a:lnSpc>
                <a:spcPct val="150000"/>
              </a:lnSpc>
              <a:buFont typeface="Wingdings" pitchFamily="2" charset="2"/>
              <a:buChar char="u"/>
            </a:pPr>
            <a:r>
              <a:rPr lang="zh-CN" altLang="en-US" sz="1400" dirty="0" smtClean="0">
                <a:latin typeface="微软雅黑" pitchFamily="34" charset="-122"/>
                <a:ea typeface="微软雅黑" pitchFamily="34" charset="-122"/>
              </a:rPr>
              <a:t>会议纸质材料通过扫描仪提前扫入会议服务器，电子材料拷贝入会议服务器，会议系统会自动按规则形成“卷宗”可供查阅。</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u"/>
            </a:pPr>
            <a:r>
              <a:rPr lang="zh-CN" altLang="en-US" sz="1400" dirty="0" smtClean="0">
                <a:latin typeface="微软雅黑" pitchFamily="34" charset="-122"/>
                <a:ea typeface="微软雅黑" pitchFamily="34" charset="-122"/>
              </a:rPr>
              <a:t>会议服务器上实时对接考勤机，对会议参会人动态实时可查询，并可投放在大屏幕上。</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u"/>
            </a:pPr>
            <a:r>
              <a:rPr lang="zh-CN" altLang="en-US" sz="1400" dirty="0" smtClean="0">
                <a:latin typeface="微软雅黑" pitchFamily="34" charset="-122"/>
                <a:ea typeface="微软雅黑" pitchFamily="34" charset="-122"/>
              </a:rPr>
              <a:t>与会人员通过笔记本电脑或是</a:t>
            </a:r>
            <a:r>
              <a:rPr lang="en-US" altLang="zh-CN" sz="1400" dirty="0" smtClean="0">
                <a:latin typeface="微软雅黑" pitchFamily="34" charset="-122"/>
                <a:ea typeface="微软雅黑" pitchFamily="34" charset="-122"/>
              </a:rPr>
              <a:t>PAD</a:t>
            </a:r>
            <a:r>
              <a:rPr lang="zh-CN" altLang="en-US" sz="1400" dirty="0" smtClean="0">
                <a:latin typeface="微软雅黑" pitchFamily="34" charset="-122"/>
                <a:ea typeface="微软雅黑" pitchFamily="34" charset="-122"/>
              </a:rPr>
              <a:t>通过无线方式与会议服务器对接，可在线查看会议材料。并可在设备上对材料进行批注等，在会议主持人的操作下，可以直接将设备上的信息投放在大屏幕上。</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u"/>
            </a:pPr>
            <a:r>
              <a:rPr lang="zh-CN" altLang="en-US" sz="1400" dirty="0" smtClean="0">
                <a:latin typeface="微软雅黑" pitchFamily="34" charset="-122"/>
                <a:ea typeface="微软雅黑" pitchFamily="34" charset="-122"/>
              </a:rPr>
              <a:t>在外人员可以通过移动终端视频会议形式参与会议。</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u"/>
            </a:pPr>
            <a:r>
              <a:rPr lang="zh-CN" altLang="en-US" sz="1400" dirty="0" smtClean="0">
                <a:latin typeface="微软雅黑" pitchFamily="34" charset="-122"/>
                <a:ea typeface="微软雅黑" pitchFamily="34" charset="-122"/>
              </a:rPr>
              <a:t>所有发言和会场情况可依据要求进行录音、录像，会议材料分类保存。</a:t>
            </a:r>
            <a:endParaRPr lang="en-US" altLang="zh-CN" sz="1400" dirty="0" smtClean="0">
              <a:latin typeface="微软雅黑" pitchFamily="34" charset="-122"/>
              <a:ea typeface="微软雅黑" pitchFamily="34" charset="-122"/>
            </a:endParaRPr>
          </a:p>
        </p:txBody>
      </p:sp>
      <p:pic>
        <p:nvPicPr>
          <p:cNvPr id="3082" name="Picture 10"/>
          <p:cNvPicPr>
            <a:picLocks noChangeAspect="1" noChangeArrowheads="1"/>
          </p:cNvPicPr>
          <p:nvPr/>
        </p:nvPicPr>
        <p:blipFill>
          <a:blip r:embed="rId12" cstate="print"/>
          <a:srcRect/>
          <a:stretch>
            <a:fillRect/>
          </a:stretch>
        </p:blipFill>
        <p:spPr bwMode="auto">
          <a:xfrm>
            <a:off x="5500694" y="5000636"/>
            <a:ext cx="571504" cy="547055"/>
          </a:xfrm>
          <a:prstGeom prst="rect">
            <a:avLst/>
          </a:prstGeom>
          <a:noFill/>
          <a:ln w="9525">
            <a:noFill/>
            <a:miter lim="800000"/>
            <a:headEnd/>
            <a:tailEnd/>
          </a:ln>
          <a:effectLst/>
        </p:spPr>
      </p:pic>
      <p:cxnSp>
        <p:nvCxnSpPr>
          <p:cNvPr id="53" name="直接连接符 52"/>
          <p:cNvCxnSpPr>
            <a:endCxn id="3082" idx="0"/>
          </p:cNvCxnSpPr>
          <p:nvPr/>
        </p:nvCxnSpPr>
        <p:spPr>
          <a:xfrm rot="5400000">
            <a:off x="5572926" y="4785528"/>
            <a:ext cx="428628"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
          <p:cNvSpPr txBox="1">
            <a:spLocks noChangeArrowheads="1"/>
          </p:cNvSpPr>
          <p:nvPr/>
        </p:nvSpPr>
        <p:spPr bwMode="auto">
          <a:xfrm>
            <a:off x="395536" y="357166"/>
            <a:ext cx="8748464" cy="1008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800" b="1" kern="0" dirty="0" smtClean="0">
                <a:solidFill>
                  <a:schemeClr val="bg2"/>
                </a:solidFill>
                <a:latin typeface="+mj-lt"/>
                <a:ea typeface="+mj-ea"/>
                <a:cs typeface="+mj-cs"/>
              </a:rPr>
              <a:t>会后跟踪</a:t>
            </a:r>
            <a:endParaRPr kumimoji="0" lang="zh-CN" altLang="zh-CN" sz="2800" b="1" i="0" u="none" strike="noStrike" kern="0" cap="none" spc="0" normalizeH="0" baseline="0" noProof="0" dirty="0">
              <a:ln>
                <a:noFill/>
              </a:ln>
              <a:solidFill>
                <a:schemeClr val="bg2"/>
              </a:solidFill>
              <a:effectLst/>
              <a:uLnTx/>
              <a:uFillTx/>
              <a:latin typeface="+mj-lt"/>
              <a:ea typeface="+mj-ea"/>
              <a:cs typeface="+mj-cs"/>
            </a:endParaRPr>
          </a:p>
        </p:txBody>
      </p:sp>
      <p:sp>
        <p:nvSpPr>
          <p:cNvPr id="5" name="矩形 4"/>
          <p:cNvSpPr/>
          <p:nvPr/>
        </p:nvSpPr>
        <p:spPr>
          <a:xfrm>
            <a:off x="500034" y="1142984"/>
            <a:ext cx="7500937" cy="32861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nSpc>
                <a:spcPct val="150000"/>
              </a:lnSpc>
              <a:buFont typeface="Wingdings" pitchFamily="2" charset="2"/>
              <a:buChar char="p"/>
              <a:defRPr/>
            </a:pPr>
            <a:r>
              <a:rPr lang="zh-CN" altLang="en-US" b="1" dirty="0" smtClean="0">
                <a:latin typeface="微软雅黑" pitchFamily="34" charset="-122"/>
                <a:ea typeface="微软雅黑" pitchFamily="34" charset="-122"/>
              </a:rPr>
              <a:t>会议决议</a:t>
            </a:r>
            <a:endParaRPr lang="en-US" altLang="zh-CN" b="1" dirty="0" smtClean="0">
              <a:latin typeface="微软雅黑" pitchFamily="34" charset="-122"/>
              <a:ea typeface="微软雅黑" pitchFamily="34" charset="-122"/>
            </a:endParaRPr>
          </a:p>
          <a:p>
            <a:pPr>
              <a:lnSpc>
                <a:spcPct val="150000"/>
              </a:lnSpc>
              <a:defRPr/>
            </a:pPr>
            <a:r>
              <a:rPr lang="zh-CN" altLang="en-US" sz="1600" dirty="0" smtClean="0">
                <a:latin typeface="微软雅黑" pitchFamily="34" charset="-122"/>
                <a:ea typeface="微软雅黑" pitchFamily="34" charset="-122"/>
              </a:rPr>
              <a:t>会议上的决议按规则录入会议管理系统，则系统会自动生成会议任务并下达到指定人员，系统定期自动提醒汇报任务进展情况。</a:t>
            </a:r>
            <a:endParaRPr lang="en-US" altLang="zh-CN" sz="1600" dirty="0" smtClean="0">
              <a:latin typeface="微软雅黑" pitchFamily="34" charset="-122"/>
              <a:ea typeface="微软雅黑" pitchFamily="34" charset="-122"/>
            </a:endParaRPr>
          </a:p>
          <a:p>
            <a:pPr>
              <a:lnSpc>
                <a:spcPct val="150000"/>
              </a:lnSpc>
              <a:defRPr/>
            </a:pPr>
            <a:endParaRPr lang="en-US" altLang="zh-CN" sz="1600" dirty="0">
              <a:latin typeface="微软雅黑" pitchFamily="34" charset="-122"/>
              <a:ea typeface="微软雅黑" pitchFamily="34" charset="-122"/>
            </a:endParaRPr>
          </a:p>
          <a:p>
            <a:pPr>
              <a:lnSpc>
                <a:spcPct val="150000"/>
              </a:lnSpc>
              <a:buFont typeface="Wingdings" pitchFamily="2" charset="2"/>
              <a:buChar char="p"/>
              <a:defRPr/>
            </a:pPr>
            <a:r>
              <a:rPr lang="zh-CN" altLang="en-US" b="1" dirty="0" smtClean="0">
                <a:latin typeface="微软雅黑" pitchFamily="34" charset="-122"/>
                <a:ea typeface="微软雅黑" pitchFamily="34" charset="-122"/>
              </a:rPr>
              <a:t>会议归档</a:t>
            </a:r>
            <a:endParaRPr lang="en-US" altLang="zh-CN" b="1" dirty="0">
              <a:latin typeface="微软雅黑" pitchFamily="34" charset="-122"/>
              <a:ea typeface="微软雅黑" pitchFamily="34" charset="-122"/>
            </a:endParaRPr>
          </a:p>
          <a:p>
            <a:pPr>
              <a:lnSpc>
                <a:spcPct val="150000"/>
              </a:lnSpc>
              <a:defRPr/>
            </a:pPr>
            <a:r>
              <a:rPr lang="zh-CN" altLang="en-US" sz="1600" dirty="0" smtClean="0">
                <a:latin typeface="微软雅黑" pitchFamily="34" charset="-122"/>
                <a:ea typeface="微软雅黑" pitchFamily="34" charset="-122"/>
              </a:rPr>
              <a:t>会议系统将会要求会议记录人员将会议中涉及的纸质材料和电子材料按（时间、性质、人员、单位、具体事件等）多种维度进行归档，同时备份，以方便日后查询。</a:t>
            </a:r>
            <a:endParaRPr lang="en-US" altLang="zh-CN"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25781</TotalTime>
  <Pages>0</Pages>
  <Words>393</Words>
  <Characters>0</Characters>
  <Application>Microsoft Office PowerPoint</Application>
  <DocSecurity>0</DocSecurity>
  <PresentationFormat>全屏显示(4:3)</PresentationFormat>
  <Lines>0</Lines>
  <Paragraphs>32</Paragraphs>
  <Slides>3</Slides>
  <Notes>3</Notes>
  <HiddenSlides>0</HiddenSlides>
  <MMClips>0</MMClips>
  <ScaleCrop>false</ScaleCrop>
  <HeadingPairs>
    <vt:vector size="6" baseType="variant">
      <vt:variant>
        <vt:lpstr>主题</vt:lpstr>
      </vt:variant>
      <vt:variant>
        <vt:i4>1</vt:i4>
      </vt:variant>
      <vt:variant>
        <vt:lpstr>幻灯片标题</vt:lpstr>
      </vt:variant>
      <vt:variant>
        <vt:i4>3</vt:i4>
      </vt:variant>
      <vt:variant>
        <vt:lpstr>自定义放映</vt:lpstr>
      </vt:variant>
      <vt:variant>
        <vt:i4>1</vt:i4>
      </vt:variant>
    </vt:vector>
  </HeadingPairs>
  <TitlesOfParts>
    <vt:vector size="5" baseType="lpstr">
      <vt:lpstr>Pixel</vt:lpstr>
      <vt:lpstr>幻灯片 0</vt:lpstr>
      <vt:lpstr>幻灯片 1</vt:lpstr>
      <vt:lpstr>幻灯片 2</vt:lpstr>
      <vt:lpstr>自定义放映 1</vt:lpstr>
    </vt:vector>
  </TitlesOfParts>
  <Company>微软中国</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集团公司总部内网升级改造 分级保护建设方案汇报</dc:title>
  <dc:creator>微软用户</dc:creator>
  <cp:lastModifiedBy>zhanjy</cp:lastModifiedBy>
  <cp:revision>582</cp:revision>
  <cp:lastPrinted>2014-08-02T03:24:17Z</cp:lastPrinted>
  <dcterms:created xsi:type="dcterms:W3CDTF">2011-07-26T00:48:37Z</dcterms:created>
  <dcterms:modified xsi:type="dcterms:W3CDTF">2017-03-03T14:34:42Z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