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6" r:id="rId5"/>
    <p:sldId id="269" r:id="rId6"/>
    <p:sldId id="267" r:id="rId7"/>
    <p:sldId id="268" r:id="rId8"/>
    <p:sldId id="257" r:id="rId9"/>
    <p:sldId id="259" r:id="rId10"/>
    <p:sldId id="261" r:id="rId11"/>
    <p:sldId id="262" r:id="rId12"/>
    <p:sldId id="263" r:id="rId13"/>
    <p:sldId id="264" r:id="rId14"/>
    <p:sldId id="265"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A7528-5728-4193-8FB5-1968583377CE}"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69EC9-7DB8-4532-8F0C-3E0A42E8D398}" type="slidenum">
              <a:rPr lang="zh-CN" altLang="en-US" smtClean="0"/>
              <a:t>‹#›</a:t>
            </a:fld>
            <a:endParaRPr lang="zh-CN" altLang="en-US"/>
          </a:p>
        </p:txBody>
      </p:sp>
    </p:spTree>
    <p:extLst>
      <p:ext uri="{BB962C8B-B14F-4D97-AF65-F5344CB8AC3E}">
        <p14:creationId xmlns:p14="http://schemas.microsoft.com/office/powerpoint/2010/main" val="165979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69EC9-7DB8-4532-8F0C-3E0A42E8D398}" type="slidenum">
              <a:rPr lang="zh-CN" altLang="en-US" smtClean="0"/>
              <a:t>10</a:t>
            </a:fld>
            <a:endParaRPr lang="zh-CN" altLang="en-US"/>
          </a:p>
        </p:txBody>
      </p:sp>
    </p:spTree>
    <p:extLst>
      <p:ext uri="{BB962C8B-B14F-4D97-AF65-F5344CB8AC3E}">
        <p14:creationId xmlns:p14="http://schemas.microsoft.com/office/powerpoint/2010/main" val="176746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9D670-D348-0973-8E4B-071C74B417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7011B1-6206-BAE2-3DEC-AA9CDA6D3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1D6894-B2CC-4248-8B54-2AEF695E3BA3}"/>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F4C752B0-47E2-E03E-2797-41EDA48D3F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560C-5CA5-6555-0625-652930C3A99E}"/>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280026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A950B-A1DD-9BE4-49A0-BF88E3DF50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413D3-6E54-DB06-1C34-ACEAE07BE4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365D3A-F383-D060-5070-FB94F2B33ADD}"/>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18385061-AB1F-E52D-ECC8-69C24AA5B6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1D214-B0DD-150A-C555-FFF9D03CADAA}"/>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5938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87E478-6630-DA0E-54B4-4DD5F6F75F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97C557-DAE9-21EF-2FBD-F5A5A2E086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13A9A7-D4A3-5A7C-E59C-00A2BD4C084E}"/>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89E6134A-7C7A-3D1B-4FE3-30EE7986A1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79385F-74A6-B3CD-DF04-3563A760FCE6}"/>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23701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6F57F-DE20-0EBA-35BE-261574DCEE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852078-57F5-29E8-5B06-5CCF6E2751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D95970-D4AC-379B-EB4A-6979480FB346}"/>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4C99C15B-066E-1760-C4A7-F069688AD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7C984-6227-2E31-657E-0F35C435065E}"/>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6611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CFBC8-45D3-6126-57F1-33F583BC6C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C1642F-AA6B-4C94-0B29-8F8B730EB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1D8034-B274-3019-4B8B-BF1BC5EBD66A}"/>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DD660757-3E37-2F0C-928C-0D35EF6BD0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58D4E-EFDE-9710-FF53-29CAE294B981}"/>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85936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9B02A-4096-689A-366B-E76F92A1B2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E9C28C-4386-15B3-BE62-ACEDF3A50E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264629-555C-ADB4-46C1-1E64837CEF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4EEB92-E306-D7F9-865F-AEF822BB8D3E}"/>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DD9692FB-91EE-C938-61A8-600EC6A989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5F2CF2-B6EE-3723-77CB-7E607C815B6D}"/>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09068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7D065-398A-39D5-FA25-CD60F7C3ED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B0BC2A-1B1F-1DCF-DAE6-8A3275664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5609F8-6365-053A-F44A-5AFFD1A42C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84C81E-1F6E-9804-A1AD-378CFE24B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AD61E7-B324-6127-5779-A8F5567444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E57DD6-5896-18D7-9620-20D0530CDB72}"/>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8" name="页脚占位符 7">
            <a:extLst>
              <a:ext uri="{FF2B5EF4-FFF2-40B4-BE49-F238E27FC236}">
                <a16:creationId xmlns:a16="http://schemas.microsoft.com/office/drawing/2014/main" id="{83E3452D-C5AA-EDDA-5218-5635468CB0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5B5C1A-703F-48C9-EF50-F449D2DEDB07}"/>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39552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C6559-35C9-70AA-864A-E1FC513891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7EB6F3-EDC4-66DF-3E52-0D94042C730D}"/>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4" name="页脚占位符 3">
            <a:extLst>
              <a:ext uri="{FF2B5EF4-FFF2-40B4-BE49-F238E27FC236}">
                <a16:creationId xmlns:a16="http://schemas.microsoft.com/office/drawing/2014/main" id="{1095A584-10DA-3479-95DA-07C0C0C573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75C5E5-1642-918C-25D5-CA50AF81FE23}"/>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30269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99F7AA-D2C7-1FDE-86D4-021BEF7588DF}"/>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3" name="页脚占位符 2">
            <a:extLst>
              <a:ext uri="{FF2B5EF4-FFF2-40B4-BE49-F238E27FC236}">
                <a16:creationId xmlns:a16="http://schemas.microsoft.com/office/drawing/2014/main" id="{5841B803-DF40-5B34-74F7-4149B0A010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989414-E693-4B2A-AD61-62F13098F7F6}"/>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213686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E71-23C3-BF6C-EAC1-0D12EF6BBC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1C1F4-BC50-8413-506F-415473A2D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25AF76-DADB-8245-D303-30C96A24E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BDDB92-D968-D7C0-1729-DF9421AE1AAA}"/>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7729FE33-956A-B514-9D6B-4A488D28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4373B3-BA20-4E7A-9FC9-AB6829CD40E9}"/>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93935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26174-3435-C5D8-ABC1-AE70B9557A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80E239-DFE0-4B5D-CAC1-739A04822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829722-705A-FFBC-DBBD-D9601EB82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07468-69C5-8315-F0F5-72636073F15D}"/>
              </a:ext>
            </a:extLst>
          </p:cNvPr>
          <p:cNvSpPr>
            <a:spLocks noGrp="1"/>
          </p:cNvSpPr>
          <p:nvPr>
            <p:ph type="dt" sz="half" idx="10"/>
          </p:nvPr>
        </p:nvSpPr>
        <p:spPr/>
        <p:txBody>
          <a:bodyPr/>
          <a:lstStyle/>
          <a:p>
            <a:fld id="{E266D7DA-5BE4-49C9-A1E2-D1D5668B4A19}"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912A0B28-493A-59D5-4DDE-0537EE3C72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A7E775-73A6-053E-0F30-28BF9A54F134}"/>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66143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48ADC6-9EEA-995F-ECDF-56E8F50C9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038454-68BC-C35C-CDBD-4FABDF6A1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5AC024-4FFA-A9AD-D021-8AC9A0263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6D7DA-5BE4-49C9-A1E2-D1D5668B4A19}"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33BE2CFE-338F-D08F-ECA7-103AD13F7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1C02B-B0CD-341F-566A-AF59FD928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9328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eetcode.cn/problems/remove-adjacent-almost-equal-charac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etcode.cn/problems/cherry-pickup-i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4F247-49D0-3BAC-B9B3-20686604DB72}"/>
              </a:ext>
            </a:extLst>
          </p:cNvPr>
          <p:cNvSpPr>
            <a:spLocks noGrp="1"/>
          </p:cNvSpPr>
          <p:nvPr>
            <p:ph type="ctrTitle"/>
          </p:nvPr>
        </p:nvSpPr>
        <p:spPr/>
        <p:txBody>
          <a:bodyPr>
            <a:normAutofit/>
          </a:bodyPr>
          <a:lstStyle/>
          <a:p>
            <a:r>
              <a:rPr lang="zh-CN" altLang="zh-CN" sz="5400" kern="100" dirty="0">
                <a:solidFill>
                  <a:srgbClr val="000000"/>
                </a:solidFill>
                <a:effectLst/>
                <a:ea typeface="仿宋" panose="02010609060101010101" pitchFamily="49" charset="-122"/>
                <a:cs typeface="Times New Roman" panose="02020603050405020304" pitchFamily="18" charset="0"/>
              </a:rPr>
              <a:t>动态规划算法的应用与实现</a:t>
            </a:r>
            <a:endParaRPr lang="zh-CN" altLang="en-US" sz="19900" b="1" dirty="0"/>
          </a:p>
        </p:txBody>
      </p:sp>
      <p:sp>
        <p:nvSpPr>
          <p:cNvPr id="3" name="副标题 2">
            <a:extLst>
              <a:ext uri="{FF2B5EF4-FFF2-40B4-BE49-F238E27FC236}">
                <a16:creationId xmlns:a16="http://schemas.microsoft.com/office/drawing/2014/main" id="{27BFDBA4-C57A-7754-4703-6FEA6940BA3D}"/>
              </a:ext>
            </a:extLst>
          </p:cNvPr>
          <p:cNvSpPr>
            <a:spLocks noGrp="1"/>
          </p:cNvSpPr>
          <p:nvPr>
            <p:ph type="subTitle" idx="1"/>
          </p:nvPr>
        </p:nvSpPr>
        <p:spPr/>
        <p:txBody>
          <a:bodyPr/>
          <a:lstStyle/>
          <a:p>
            <a:r>
              <a:rPr lang="zh-CN" altLang="en-US" dirty="0"/>
              <a:t>刘纪彤</a:t>
            </a:r>
          </a:p>
        </p:txBody>
      </p:sp>
    </p:spTree>
    <p:extLst>
      <p:ext uri="{BB962C8B-B14F-4D97-AF65-F5344CB8AC3E}">
        <p14:creationId xmlns:p14="http://schemas.microsoft.com/office/powerpoint/2010/main" val="77840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0957E-8FEB-AF50-7F8A-A65D8CCE126D}"/>
              </a:ext>
            </a:extLst>
          </p:cNvPr>
          <p:cNvSpPr>
            <a:spLocks noGrp="1"/>
          </p:cNvSpPr>
          <p:nvPr>
            <p:ph type="title"/>
          </p:nvPr>
        </p:nvSpPr>
        <p:spPr/>
        <p:txBody>
          <a:bodyPr/>
          <a:lstStyle/>
          <a:p>
            <a:r>
              <a:rPr lang="zh-CN" altLang="en-US" dirty="0"/>
              <a:t>解题思路解析</a:t>
            </a:r>
            <a:r>
              <a:rPr lang="en-US" altLang="zh-CN" dirty="0"/>
              <a:t>(</a:t>
            </a:r>
            <a:r>
              <a:rPr lang="zh-CN" altLang="en-US" dirty="0"/>
              <a:t>自底向上）</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B00F9DD-B5FB-2211-CEF9-613D2B792DE8}"/>
                  </a:ext>
                </a:extLst>
              </p:cNvPr>
              <p:cNvSpPr txBox="1"/>
              <p:nvPr/>
            </p:nvSpPr>
            <p:spPr>
              <a:xfrm>
                <a:off x="57247" y="1361825"/>
                <a:ext cx="8678578" cy="5255349"/>
              </a:xfrm>
              <a:prstGeom prst="rect">
                <a:avLst/>
              </a:prstGeom>
              <a:noFill/>
            </p:spPr>
            <p:txBody>
              <a:bodyPr wrap="square">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先进行状态定义，定义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dfs</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i,j,k</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i,j</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出发，</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i,k</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出发，到达最后一行所能够获得的最大樱桃数目。</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均有三种情况，分别是向左、向右、向下，也就是有了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种情况，我们可以用一个三维数组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dfs</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i,j,k</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来存储</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得到他的状态转移方程如下所示：</a:t>
                </a:r>
              </a:p>
              <a:p>
                <a:pPr indent="304800">
                  <a:lnSpc>
                    <a:spcPct val="125000"/>
                  </a:lnSpc>
                  <a:spcBef>
                    <a:spcPts val="900"/>
                  </a:spcBef>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𝑣𝑎𝑙</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𝑚𝑎𝑥</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e>
                            </m:mr>
                          </m:m>
                        </m:e>
                      </m:d>
                    </m:oMath>
                  </m:oMathPara>
                </a14:m>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其中的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val</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 = grid[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][j] + grid[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][k](j!=k)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val</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=gird[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][j](j==k)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，表示当前位置的所能采摘的樱桃数目。</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做好出界判定，我们就对所有出界情况返回</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，同时作为递归的终止条件。</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为了降低时间复杂度，我们可以通过存储已经遍历过的数组来减少大量不需要的重复计算，达到降低时间复杂度的效果。</a:t>
                </a:r>
              </a:p>
            </p:txBody>
          </p:sp>
        </mc:Choice>
        <mc:Fallback>
          <p:sp>
            <p:nvSpPr>
              <p:cNvPr id="8" name="文本框 7">
                <a:extLst>
                  <a:ext uri="{FF2B5EF4-FFF2-40B4-BE49-F238E27FC236}">
                    <a16:creationId xmlns:a16="http://schemas.microsoft.com/office/drawing/2014/main" id="{6B00F9DD-B5FB-2211-CEF9-613D2B792DE8}"/>
                  </a:ext>
                </a:extLst>
              </p:cNvPr>
              <p:cNvSpPr txBox="1">
                <a:spLocks noRot="1" noChangeAspect="1" noMove="1" noResize="1" noEditPoints="1" noAdjustHandles="1" noChangeArrowheads="1" noChangeShapeType="1" noTextEdit="1"/>
              </p:cNvSpPr>
              <p:nvPr/>
            </p:nvSpPr>
            <p:spPr>
              <a:xfrm>
                <a:off x="57247" y="1361825"/>
                <a:ext cx="8678578" cy="5255349"/>
              </a:xfrm>
              <a:prstGeom prst="rect">
                <a:avLst/>
              </a:prstGeom>
              <a:blipFill>
                <a:blip r:embed="rId3"/>
                <a:stretch>
                  <a:fillRect l="-562" t="-232" r="-562" b="-580"/>
                </a:stretch>
              </a:blipFill>
            </p:spPr>
            <p:txBody>
              <a:bodyPr/>
              <a:lstStyle/>
              <a:p>
                <a:r>
                  <a:rPr lang="zh-CN" altLang="en-US">
                    <a:noFill/>
                  </a:rPr>
                  <a:t> </a:t>
                </a:r>
              </a:p>
            </p:txBody>
          </p:sp>
        </mc:Fallback>
      </mc:AlternateContent>
      <p:pic>
        <p:nvPicPr>
          <p:cNvPr id="10" name="Picture 13">
            <a:extLst>
              <a:ext uri="{FF2B5EF4-FFF2-40B4-BE49-F238E27FC236}">
                <a16:creationId xmlns:a16="http://schemas.microsoft.com/office/drawing/2014/main" id="{303BF39B-FF0F-A191-C417-FB32A98C5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225" y="1123408"/>
            <a:ext cx="3323133" cy="445157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a:extLst>
              <a:ext uri="{FF2B5EF4-FFF2-40B4-BE49-F238E27FC236}">
                <a16:creationId xmlns:a16="http://schemas.microsoft.com/office/drawing/2014/main" id="{B31CC35D-4757-62C8-271E-95D742D046BA}"/>
              </a:ext>
            </a:extLst>
          </p:cNvPr>
          <p:cNvGrpSpPr/>
          <p:nvPr/>
        </p:nvGrpSpPr>
        <p:grpSpPr>
          <a:xfrm>
            <a:off x="8972602" y="4341840"/>
            <a:ext cx="779959" cy="477627"/>
            <a:chOff x="8794748" y="3728743"/>
            <a:chExt cx="779959" cy="477627"/>
          </a:xfrm>
        </p:grpSpPr>
        <p:cxnSp>
          <p:nvCxnSpPr>
            <p:cNvPr id="19" name="直接箭头连接符 18">
              <a:extLst>
                <a:ext uri="{FF2B5EF4-FFF2-40B4-BE49-F238E27FC236}">
                  <a16:creationId xmlns:a16="http://schemas.microsoft.com/office/drawing/2014/main" id="{46E483FC-649F-146C-82B2-78042538C935}"/>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1804F73A-9E9D-DB6C-CFAA-60A8ADEFEF2F}"/>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5" name="组合 44">
            <a:extLst>
              <a:ext uri="{FF2B5EF4-FFF2-40B4-BE49-F238E27FC236}">
                <a16:creationId xmlns:a16="http://schemas.microsoft.com/office/drawing/2014/main" id="{921A2791-8689-E75E-C98B-B122D72A650E}"/>
              </a:ext>
            </a:extLst>
          </p:cNvPr>
          <p:cNvGrpSpPr/>
          <p:nvPr/>
        </p:nvGrpSpPr>
        <p:grpSpPr>
          <a:xfrm>
            <a:off x="9141297" y="3485071"/>
            <a:ext cx="1508987" cy="477627"/>
            <a:chOff x="9002347" y="3728743"/>
            <a:chExt cx="1508987" cy="477627"/>
          </a:xfrm>
        </p:grpSpPr>
        <p:cxnSp>
          <p:nvCxnSpPr>
            <p:cNvPr id="24" name="直接箭头连接符 23">
              <a:extLst>
                <a:ext uri="{FF2B5EF4-FFF2-40B4-BE49-F238E27FC236}">
                  <a16:creationId xmlns:a16="http://schemas.microsoft.com/office/drawing/2014/main" id="{CE360001-3364-5AE0-B63A-08778C4A3529}"/>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377337FB-2823-987F-733E-787F3F430A46}"/>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15D593CC-F8E7-B257-4A1E-B9BFCC170900}"/>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3" name="组合 42">
            <a:extLst>
              <a:ext uri="{FF2B5EF4-FFF2-40B4-BE49-F238E27FC236}">
                <a16:creationId xmlns:a16="http://schemas.microsoft.com/office/drawing/2014/main" id="{3E22AFD0-1059-0FA7-D68C-9F29672EFB87}"/>
              </a:ext>
            </a:extLst>
          </p:cNvPr>
          <p:cNvGrpSpPr/>
          <p:nvPr/>
        </p:nvGrpSpPr>
        <p:grpSpPr>
          <a:xfrm>
            <a:off x="10210148" y="3455181"/>
            <a:ext cx="757601" cy="477627"/>
            <a:chOff x="9951670" y="2819920"/>
            <a:chExt cx="757601" cy="477627"/>
          </a:xfrm>
        </p:grpSpPr>
        <p:cxnSp>
          <p:nvCxnSpPr>
            <p:cNvPr id="39" name="直接箭头连接符 38">
              <a:extLst>
                <a:ext uri="{FF2B5EF4-FFF2-40B4-BE49-F238E27FC236}">
                  <a16:creationId xmlns:a16="http://schemas.microsoft.com/office/drawing/2014/main" id="{21073356-1517-3B37-75E9-592E6F699EED}"/>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a:extLst>
                <a:ext uri="{FF2B5EF4-FFF2-40B4-BE49-F238E27FC236}">
                  <a16:creationId xmlns:a16="http://schemas.microsoft.com/office/drawing/2014/main" id="{AF6DBAF8-2EF9-33D7-691C-50B9770CAC72}"/>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6" name="组合 45">
            <a:extLst>
              <a:ext uri="{FF2B5EF4-FFF2-40B4-BE49-F238E27FC236}">
                <a16:creationId xmlns:a16="http://schemas.microsoft.com/office/drawing/2014/main" id="{ACEA5586-D738-C558-F392-2C394710A097}"/>
              </a:ext>
            </a:extLst>
          </p:cNvPr>
          <p:cNvGrpSpPr/>
          <p:nvPr/>
        </p:nvGrpSpPr>
        <p:grpSpPr>
          <a:xfrm>
            <a:off x="8956727" y="2693769"/>
            <a:ext cx="779959" cy="477627"/>
            <a:chOff x="8794748" y="3728743"/>
            <a:chExt cx="779959" cy="477627"/>
          </a:xfrm>
        </p:grpSpPr>
        <p:cxnSp>
          <p:nvCxnSpPr>
            <p:cNvPr id="47" name="直接箭头连接符 46">
              <a:extLst>
                <a:ext uri="{FF2B5EF4-FFF2-40B4-BE49-F238E27FC236}">
                  <a16:creationId xmlns:a16="http://schemas.microsoft.com/office/drawing/2014/main" id="{2BE5093A-20FE-8F85-A45A-7EE70CC72B65}"/>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BCE4CC14-B6B1-74C3-C33B-2F3890BD8155}"/>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9" name="组合 48">
            <a:extLst>
              <a:ext uri="{FF2B5EF4-FFF2-40B4-BE49-F238E27FC236}">
                <a16:creationId xmlns:a16="http://schemas.microsoft.com/office/drawing/2014/main" id="{30ECAA40-55B9-CB68-347D-5C39C03792E6}"/>
              </a:ext>
            </a:extLst>
          </p:cNvPr>
          <p:cNvGrpSpPr/>
          <p:nvPr/>
        </p:nvGrpSpPr>
        <p:grpSpPr>
          <a:xfrm>
            <a:off x="8988478" y="3511873"/>
            <a:ext cx="779959" cy="477627"/>
            <a:chOff x="8794748" y="3728743"/>
            <a:chExt cx="779959" cy="477627"/>
          </a:xfrm>
        </p:grpSpPr>
        <p:cxnSp>
          <p:nvCxnSpPr>
            <p:cNvPr id="50" name="直接箭头连接符 49">
              <a:extLst>
                <a:ext uri="{FF2B5EF4-FFF2-40B4-BE49-F238E27FC236}">
                  <a16:creationId xmlns:a16="http://schemas.microsoft.com/office/drawing/2014/main" id="{FF6457DE-D9C3-581A-3819-9339D869F6FB}"/>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直接箭头连接符 50">
              <a:extLst>
                <a:ext uri="{FF2B5EF4-FFF2-40B4-BE49-F238E27FC236}">
                  <a16:creationId xmlns:a16="http://schemas.microsoft.com/office/drawing/2014/main" id="{789E97ED-C555-64DF-DEFA-D601398B66DA}"/>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2" name="组合 51">
            <a:extLst>
              <a:ext uri="{FF2B5EF4-FFF2-40B4-BE49-F238E27FC236}">
                <a16:creationId xmlns:a16="http://schemas.microsoft.com/office/drawing/2014/main" id="{66BBF9F5-43E1-F0FF-8596-94797345D708}"/>
              </a:ext>
            </a:extLst>
          </p:cNvPr>
          <p:cNvGrpSpPr/>
          <p:nvPr/>
        </p:nvGrpSpPr>
        <p:grpSpPr>
          <a:xfrm>
            <a:off x="10176445" y="2648763"/>
            <a:ext cx="757601" cy="477627"/>
            <a:chOff x="9951670" y="2819920"/>
            <a:chExt cx="757601" cy="477627"/>
          </a:xfrm>
        </p:grpSpPr>
        <p:cxnSp>
          <p:nvCxnSpPr>
            <p:cNvPr id="53" name="直接箭头连接符 52">
              <a:extLst>
                <a:ext uri="{FF2B5EF4-FFF2-40B4-BE49-F238E27FC236}">
                  <a16:creationId xmlns:a16="http://schemas.microsoft.com/office/drawing/2014/main" id="{E8E7C3EB-AA32-33E9-2AAC-54E41D1A2682}"/>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4" name="直接箭头连接符 53">
              <a:extLst>
                <a:ext uri="{FF2B5EF4-FFF2-40B4-BE49-F238E27FC236}">
                  <a16:creationId xmlns:a16="http://schemas.microsoft.com/office/drawing/2014/main" id="{801F8B85-4D31-014E-5AC7-42DFAAE43860}"/>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3" name="组合 62">
            <a:extLst>
              <a:ext uri="{FF2B5EF4-FFF2-40B4-BE49-F238E27FC236}">
                <a16:creationId xmlns:a16="http://schemas.microsoft.com/office/drawing/2014/main" id="{0190A5AD-0F10-9BC2-633A-E53D0C527ED1}"/>
              </a:ext>
            </a:extLst>
          </p:cNvPr>
          <p:cNvGrpSpPr/>
          <p:nvPr/>
        </p:nvGrpSpPr>
        <p:grpSpPr>
          <a:xfrm>
            <a:off x="10224883" y="4362957"/>
            <a:ext cx="757601" cy="477627"/>
            <a:chOff x="9951670" y="2819920"/>
            <a:chExt cx="757601" cy="477627"/>
          </a:xfrm>
        </p:grpSpPr>
        <p:cxnSp>
          <p:nvCxnSpPr>
            <p:cNvPr id="5120" name="直接箭头连接符 5119">
              <a:extLst>
                <a:ext uri="{FF2B5EF4-FFF2-40B4-BE49-F238E27FC236}">
                  <a16:creationId xmlns:a16="http://schemas.microsoft.com/office/drawing/2014/main" id="{57C79715-1B5C-38C1-1517-AFE026429A32}"/>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1" name="直接箭头连接符 5120">
              <a:extLst>
                <a:ext uri="{FF2B5EF4-FFF2-40B4-BE49-F238E27FC236}">
                  <a16:creationId xmlns:a16="http://schemas.microsoft.com/office/drawing/2014/main" id="{CFF8EC30-B35B-E04F-00FB-10A2173728A1}"/>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123" name="组合 5122">
            <a:extLst>
              <a:ext uri="{FF2B5EF4-FFF2-40B4-BE49-F238E27FC236}">
                <a16:creationId xmlns:a16="http://schemas.microsoft.com/office/drawing/2014/main" id="{1EEAA5B0-6330-6BF5-66A7-BAB42E199DE2}"/>
              </a:ext>
            </a:extLst>
          </p:cNvPr>
          <p:cNvGrpSpPr/>
          <p:nvPr/>
        </p:nvGrpSpPr>
        <p:grpSpPr>
          <a:xfrm>
            <a:off x="9196553" y="4330648"/>
            <a:ext cx="1508987" cy="477627"/>
            <a:chOff x="9002347" y="3728743"/>
            <a:chExt cx="1508987" cy="477627"/>
          </a:xfrm>
        </p:grpSpPr>
        <p:cxnSp>
          <p:nvCxnSpPr>
            <p:cNvPr id="5124" name="直接箭头连接符 5123">
              <a:extLst>
                <a:ext uri="{FF2B5EF4-FFF2-40B4-BE49-F238E27FC236}">
                  <a16:creationId xmlns:a16="http://schemas.microsoft.com/office/drawing/2014/main" id="{F8BA4131-15B2-7999-813E-1128564F31E8}"/>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5" name="直接箭头连接符 5124">
              <a:extLst>
                <a:ext uri="{FF2B5EF4-FFF2-40B4-BE49-F238E27FC236}">
                  <a16:creationId xmlns:a16="http://schemas.microsoft.com/office/drawing/2014/main" id="{C835417A-4F19-FF67-F72C-C3F6C18A16B1}"/>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6" name="直接箭头连接符 5125">
              <a:extLst>
                <a:ext uri="{FF2B5EF4-FFF2-40B4-BE49-F238E27FC236}">
                  <a16:creationId xmlns:a16="http://schemas.microsoft.com/office/drawing/2014/main" id="{9AFC73A0-DE69-7567-5593-2268132498B8}"/>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
        <p:nvSpPr>
          <p:cNvPr id="5128" name="文本框 5127">
            <a:extLst>
              <a:ext uri="{FF2B5EF4-FFF2-40B4-BE49-F238E27FC236}">
                <a16:creationId xmlns:a16="http://schemas.microsoft.com/office/drawing/2014/main" id="{7413031A-DBA0-2428-EAC5-3A6025B54791}"/>
              </a:ext>
            </a:extLst>
          </p:cNvPr>
          <p:cNvSpPr txBox="1"/>
          <p:nvPr/>
        </p:nvSpPr>
        <p:spPr>
          <a:xfrm>
            <a:off x="8955704" y="5583957"/>
            <a:ext cx="2441482" cy="369332"/>
          </a:xfrm>
          <a:prstGeom prst="rect">
            <a:avLst/>
          </a:prstGeom>
          <a:noFill/>
        </p:spPr>
        <p:txBody>
          <a:bodyPr wrap="square" rtlCol="0">
            <a:spAutoFit/>
          </a:bodyPr>
          <a:lstStyle/>
          <a:p>
            <a:r>
              <a:rPr lang="zh-CN" altLang="en-US" dirty="0"/>
              <a:t>搜索过程动态演示</a:t>
            </a:r>
          </a:p>
        </p:txBody>
      </p:sp>
    </p:spTree>
    <p:extLst>
      <p:ext uri="{BB962C8B-B14F-4D97-AF65-F5344CB8AC3E}">
        <p14:creationId xmlns:p14="http://schemas.microsoft.com/office/powerpoint/2010/main" val="389743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23"/>
                                        </p:tgtEl>
                                        <p:attrNameLst>
                                          <p:attrName>style.visibility</p:attrName>
                                        </p:attrNameLst>
                                      </p:cBhvr>
                                      <p:to>
                                        <p:strVal val="visible"/>
                                      </p:to>
                                    </p:set>
                                    <p:animEffect transition="in" filter="wipe(down)">
                                      <p:cBhvr>
                                        <p:cTn id="37" dur="500"/>
                                        <p:tgtEl>
                                          <p:spTgt spid="51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541C269-5D35-3510-C996-5F59630EC1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106" y="1690688"/>
            <a:ext cx="5359788" cy="485023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BF55D5EC-48B5-A3F2-34F7-3650A84CFA07}"/>
              </a:ext>
            </a:extLst>
          </p:cNvPr>
          <p:cNvSpPr>
            <a:spLocks noGrp="1"/>
          </p:cNvSpPr>
          <p:nvPr>
            <p:ph type="title"/>
          </p:nvPr>
        </p:nvSpPr>
        <p:spPr/>
        <p:txBody>
          <a:bodyPr/>
          <a:lstStyle/>
          <a:p>
            <a:r>
              <a:rPr lang="zh-CN" altLang="en-US" dirty="0"/>
              <a:t>（整个搜索树）</a:t>
            </a:r>
          </a:p>
        </p:txBody>
      </p:sp>
      <p:grpSp>
        <p:nvGrpSpPr>
          <p:cNvPr id="4" name="组合 3">
            <a:extLst>
              <a:ext uri="{FF2B5EF4-FFF2-40B4-BE49-F238E27FC236}">
                <a16:creationId xmlns:a16="http://schemas.microsoft.com/office/drawing/2014/main" id="{333F955B-F4F7-B67D-F229-46A16A959D69}"/>
              </a:ext>
            </a:extLst>
          </p:cNvPr>
          <p:cNvGrpSpPr/>
          <p:nvPr/>
        </p:nvGrpSpPr>
        <p:grpSpPr>
          <a:xfrm>
            <a:off x="3882721" y="4115803"/>
            <a:ext cx="1508987" cy="477627"/>
            <a:chOff x="9002347" y="3728743"/>
            <a:chExt cx="1508987" cy="477627"/>
          </a:xfrm>
        </p:grpSpPr>
        <p:cxnSp>
          <p:nvCxnSpPr>
            <p:cNvPr id="5" name="直接箭头连接符 4">
              <a:extLst>
                <a:ext uri="{FF2B5EF4-FFF2-40B4-BE49-F238E27FC236}">
                  <a16:creationId xmlns:a16="http://schemas.microsoft.com/office/drawing/2014/main" id="{391AF19D-5145-A43E-0E3B-8A25349B4085}"/>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 name="直接箭头连接符 5">
              <a:extLst>
                <a:ext uri="{FF2B5EF4-FFF2-40B4-BE49-F238E27FC236}">
                  <a16:creationId xmlns:a16="http://schemas.microsoft.com/office/drawing/2014/main" id="{B5D3ACFB-34E7-24E6-E492-95EF49A7C3F8}"/>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a:extLst>
                <a:ext uri="{FF2B5EF4-FFF2-40B4-BE49-F238E27FC236}">
                  <a16:creationId xmlns:a16="http://schemas.microsoft.com/office/drawing/2014/main" id="{9C7189FD-C88F-AD68-F08A-72FA8EE5395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0" name="组合 9">
            <a:extLst>
              <a:ext uri="{FF2B5EF4-FFF2-40B4-BE49-F238E27FC236}">
                <a16:creationId xmlns:a16="http://schemas.microsoft.com/office/drawing/2014/main" id="{3FCDD712-968C-9591-F066-92A317E2FCD0}"/>
              </a:ext>
            </a:extLst>
          </p:cNvPr>
          <p:cNvGrpSpPr/>
          <p:nvPr/>
        </p:nvGrpSpPr>
        <p:grpSpPr>
          <a:xfrm>
            <a:off x="3860363" y="3399363"/>
            <a:ext cx="779959" cy="477627"/>
            <a:chOff x="8794748" y="3728743"/>
            <a:chExt cx="779959" cy="477627"/>
          </a:xfrm>
        </p:grpSpPr>
        <p:cxnSp>
          <p:nvCxnSpPr>
            <p:cNvPr id="11" name="直接箭头连接符 10">
              <a:extLst>
                <a:ext uri="{FF2B5EF4-FFF2-40B4-BE49-F238E27FC236}">
                  <a16:creationId xmlns:a16="http://schemas.microsoft.com/office/drawing/2014/main" id="{6EE0F9E9-54F7-778C-C903-B3285251D53D}"/>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4451C1A7-248C-7D74-8742-F5D4CB73F882}"/>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3" name="组合 12">
            <a:extLst>
              <a:ext uri="{FF2B5EF4-FFF2-40B4-BE49-F238E27FC236}">
                <a16:creationId xmlns:a16="http://schemas.microsoft.com/office/drawing/2014/main" id="{37F09420-7DA3-2DF5-DF89-EE72D0F47207}"/>
              </a:ext>
            </a:extLst>
          </p:cNvPr>
          <p:cNvGrpSpPr/>
          <p:nvPr/>
        </p:nvGrpSpPr>
        <p:grpSpPr>
          <a:xfrm>
            <a:off x="3871541" y="4076367"/>
            <a:ext cx="779959" cy="477627"/>
            <a:chOff x="8794748" y="3728743"/>
            <a:chExt cx="779959" cy="477627"/>
          </a:xfrm>
        </p:grpSpPr>
        <p:cxnSp>
          <p:nvCxnSpPr>
            <p:cNvPr id="14" name="直接箭头连接符 13">
              <a:extLst>
                <a:ext uri="{FF2B5EF4-FFF2-40B4-BE49-F238E27FC236}">
                  <a16:creationId xmlns:a16="http://schemas.microsoft.com/office/drawing/2014/main" id="{A11F571A-900D-CD11-4AD1-ED7866AA6AC0}"/>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EC237083-F43B-2A2B-6864-A55CA95BC20F}"/>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6" name="组合 15">
            <a:extLst>
              <a:ext uri="{FF2B5EF4-FFF2-40B4-BE49-F238E27FC236}">
                <a16:creationId xmlns:a16="http://schemas.microsoft.com/office/drawing/2014/main" id="{DE78D0C3-8C47-0791-2112-A68AC60E2612}"/>
              </a:ext>
            </a:extLst>
          </p:cNvPr>
          <p:cNvGrpSpPr/>
          <p:nvPr/>
        </p:nvGrpSpPr>
        <p:grpSpPr>
          <a:xfrm>
            <a:off x="3860363" y="4859573"/>
            <a:ext cx="779959" cy="477627"/>
            <a:chOff x="8794748" y="3728743"/>
            <a:chExt cx="779959" cy="477627"/>
          </a:xfrm>
        </p:grpSpPr>
        <p:cxnSp>
          <p:nvCxnSpPr>
            <p:cNvPr id="17" name="直接箭头连接符 16">
              <a:extLst>
                <a:ext uri="{FF2B5EF4-FFF2-40B4-BE49-F238E27FC236}">
                  <a16:creationId xmlns:a16="http://schemas.microsoft.com/office/drawing/2014/main" id="{F3777BA7-6B73-9DBB-7905-012772603131}"/>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9A1EBE76-7B79-F831-D308-85EA41BCE2E3}"/>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9" name="组合 18">
            <a:extLst>
              <a:ext uri="{FF2B5EF4-FFF2-40B4-BE49-F238E27FC236}">
                <a16:creationId xmlns:a16="http://schemas.microsoft.com/office/drawing/2014/main" id="{AD8CFE43-5159-AFFB-898E-C6A66182AF7C}"/>
              </a:ext>
            </a:extLst>
          </p:cNvPr>
          <p:cNvGrpSpPr/>
          <p:nvPr/>
        </p:nvGrpSpPr>
        <p:grpSpPr>
          <a:xfrm>
            <a:off x="3860362" y="5551657"/>
            <a:ext cx="779959" cy="477627"/>
            <a:chOff x="8794748" y="3728743"/>
            <a:chExt cx="779959" cy="477627"/>
          </a:xfrm>
        </p:grpSpPr>
        <p:cxnSp>
          <p:nvCxnSpPr>
            <p:cNvPr id="20" name="直接箭头连接符 19">
              <a:extLst>
                <a:ext uri="{FF2B5EF4-FFF2-40B4-BE49-F238E27FC236}">
                  <a16:creationId xmlns:a16="http://schemas.microsoft.com/office/drawing/2014/main" id="{CCC9BC15-2DA0-1D94-B9CE-59C4B2E14730}"/>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5FFE9391-9BC1-1C72-C091-1043C68B6238}"/>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2" name="组合 21">
            <a:extLst>
              <a:ext uri="{FF2B5EF4-FFF2-40B4-BE49-F238E27FC236}">
                <a16:creationId xmlns:a16="http://schemas.microsoft.com/office/drawing/2014/main" id="{D94B8BFA-34F9-DE75-D4F1-8B561BE7B605}"/>
              </a:ext>
            </a:extLst>
          </p:cNvPr>
          <p:cNvGrpSpPr/>
          <p:nvPr/>
        </p:nvGrpSpPr>
        <p:grpSpPr>
          <a:xfrm>
            <a:off x="3897006" y="4843796"/>
            <a:ext cx="1508987" cy="477627"/>
            <a:chOff x="9002347" y="3728743"/>
            <a:chExt cx="1508987" cy="477627"/>
          </a:xfrm>
        </p:grpSpPr>
        <p:cxnSp>
          <p:nvCxnSpPr>
            <p:cNvPr id="23" name="直接箭头连接符 22">
              <a:extLst>
                <a:ext uri="{FF2B5EF4-FFF2-40B4-BE49-F238E27FC236}">
                  <a16:creationId xmlns:a16="http://schemas.microsoft.com/office/drawing/2014/main" id="{EC8C69CC-A577-5AAB-72AC-AB9CF69FD96A}"/>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0FC17713-2C9E-EDFC-2467-31300DC1D0CE}"/>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a:extLst>
                <a:ext uri="{FF2B5EF4-FFF2-40B4-BE49-F238E27FC236}">
                  <a16:creationId xmlns:a16="http://schemas.microsoft.com/office/drawing/2014/main" id="{EBB3E82F-1312-83A6-F81C-B325C44BF62A}"/>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6" name="组合 25">
            <a:extLst>
              <a:ext uri="{FF2B5EF4-FFF2-40B4-BE49-F238E27FC236}">
                <a16:creationId xmlns:a16="http://schemas.microsoft.com/office/drawing/2014/main" id="{4DD73656-739A-AAF7-6CFA-82187684F2A6}"/>
              </a:ext>
            </a:extLst>
          </p:cNvPr>
          <p:cNvGrpSpPr/>
          <p:nvPr/>
        </p:nvGrpSpPr>
        <p:grpSpPr>
          <a:xfrm>
            <a:off x="3871541" y="5524686"/>
            <a:ext cx="1508987" cy="477627"/>
            <a:chOff x="9002347" y="3728743"/>
            <a:chExt cx="1508987" cy="477627"/>
          </a:xfrm>
        </p:grpSpPr>
        <p:cxnSp>
          <p:nvCxnSpPr>
            <p:cNvPr id="27" name="直接箭头连接符 26">
              <a:extLst>
                <a:ext uri="{FF2B5EF4-FFF2-40B4-BE49-F238E27FC236}">
                  <a16:creationId xmlns:a16="http://schemas.microsoft.com/office/drawing/2014/main" id="{7585F3DB-7CFE-0143-3D5A-CEBD451C266D}"/>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63810EFA-5C7C-25A8-B604-EA24420AFB77}"/>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C0EABB82-32E9-8709-5FB3-14100FA1F450}"/>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0" name="组合 29">
            <a:extLst>
              <a:ext uri="{FF2B5EF4-FFF2-40B4-BE49-F238E27FC236}">
                <a16:creationId xmlns:a16="http://schemas.microsoft.com/office/drawing/2014/main" id="{A915E625-7143-5FD3-D1AD-1EDBCF3FA988}"/>
              </a:ext>
            </a:extLst>
          </p:cNvPr>
          <p:cNvGrpSpPr/>
          <p:nvPr/>
        </p:nvGrpSpPr>
        <p:grpSpPr>
          <a:xfrm>
            <a:off x="4600569" y="4859572"/>
            <a:ext cx="1508987" cy="477627"/>
            <a:chOff x="9002347" y="3728743"/>
            <a:chExt cx="1508987" cy="477627"/>
          </a:xfrm>
        </p:grpSpPr>
        <p:cxnSp>
          <p:nvCxnSpPr>
            <p:cNvPr id="31" name="直接箭头连接符 30">
              <a:extLst>
                <a:ext uri="{FF2B5EF4-FFF2-40B4-BE49-F238E27FC236}">
                  <a16:creationId xmlns:a16="http://schemas.microsoft.com/office/drawing/2014/main" id="{87C19BD9-CCA6-E8A0-8FA0-032A3D7F9CDC}"/>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直接箭头连接符 31">
              <a:extLst>
                <a:ext uri="{FF2B5EF4-FFF2-40B4-BE49-F238E27FC236}">
                  <a16:creationId xmlns:a16="http://schemas.microsoft.com/office/drawing/2014/main" id="{D715AE02-ECD1-828B-03D1-83A4B3F287F7}"/>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a:extLst>
                <a:ext uri="{FF2B5EF4-FFF2-40B4-BE49-F238E27FC236}">
                  <a16:creationId xmlns:a16="http://schemas.microsoft.com/office/drawing/2014/main" id="{B17238D3-082D-6E1F-8076-1C1EC427180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4" name="组合 33">
            <a:extLst>
              <a:ext uri="{FF2B5EF4-FFF2-40B4-BE49-F238E27FC236}">
                <a16:creationId xmlns:a16="http://schemas.microsoft.com/office/drawing/2014/main" id="{DEE63F46-A8E4-0DB6-6BA8-A9AC2E32FB2E}"/>
              </a:ext>
            </a:extLst>
          </p:cNvPr>
          <p:cNvGrpSpPr/>
          <p:nvPr/>
        </p:nvGrpSpPr>
        <p:grpSpPr>
          <a:xfrm>
            <a:off x="4587013" y="5600293"/>
            <a:ext cx="1508987" cy="477627"/>
            <a:chOff x="9002347" y="3728743"/>
            <a:chExt cx="1508987" cy="477627"/>
          </a:xfrm>
        </p:grpSpPr>
        <p:cxnSp>
          <p:nvCxnSpPr>
            <p:cNvPr id="35" name="直接箭头连接符 34">
              <a:extLst>
                <a:ext uri="{FF2B5EF4-FFF2-40B4-BE49-F238E27FC236}">
                  <a16:creationId xmlns:a16="http://schemas.microsoft.com/office/drawing/2014/main" id="{C9B990BF-4783-1499-8A0C-3BCFA5E5273E}"/>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2DF94EFA-FB91-521E-E28E-3B155C5CDF9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6AA2EB83-21AE-3C7C-2D7C-C987AC513ECF}"/>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8" name="组合 37">
            <a:extLst>
              <a:ext uri="{FF2B5EF4-FFF2-40B4-BE49-F238E27FC236}">
                <a16:creationId xmlns:a16="http://schemas.microsoft.com/office/drawing/2014/main" id="{0FA46C95-427A-71ED-511C-1E6083C0ABFD}"/>
              </a:ext>
            </a:extLst>
          </p:cNvPr>
          <p:cNvGrpSpPr/>
          <p:nvPr/>
        </p:nvGrpSpPr>
        <p:grpSpPr>
          <a:xfrm>
            <a:off x="5324900" y="5571254"/>
            <a:ext cx="1508987" cy="477627"/>
            <a:chOff x="9002347" y="3728743"/>
            <a:chExt cx="1508987" cy="477627"/>
          </a:xfrm>
        </p:grpSpPr>
        <p:cxnSp>
          <p:nvCxnSpPr>
            <p:cNvPr id="39" name="直接箭头连接符 38">
              <a:extLst>
                <a:ext uri="{FF2B5EF4-FFF2-40B4-BE49-F238E27FC236}">
                  <a16:creationId xmlns:a16="http://schemas.microsoft.com/office/drawing/2014/main" id="{8BB2C747-9C06-9F97-108C-E11679A21086}"/>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a:extLst>
                <a:ext uri="{FF2B5EF4-FFF2-40B4-BE49-F238E27FC236}">
                  <a16:creationId xmlns:a16="http://schemas.microsoft.com/office/drawing/2014/main" id="{599946EC-5298-998B-F00B-5DD2C005F0D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接箭头连接符 40">
              <a:extLst>
                <a:ext uri="{FF2B5EF4-FFF2-40B4-BE49-F238E27FC236}">
                  <a16:creationId xmlns:a16="http://schemas.microsoft.com/office/drawing/2014/main" id="{B30FDAA2-B29B-F6B1-6721-E719DF650FE6}"/>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2" name="组合 41">
            <a:extLst>
              <a:ext uri="{FF2B5EF4-FFF2-40B4-BE49-F238E27FC236}">
                <a16:creationId xmlns:a16="http://schemas.microsoft.com/office/drawing/2014/main" id="{81BCCC0E-8CCC-62A3-9540-72237244B37A}"/>
              </a:ext>
            </a:extLst>
          </p:cNvPr>
          <p:cNvGrpSpPr/>
          <p:nvPr/>
        </p:nvGrpSpPr>
        <p:grpSpPr>
          <a:xfrm>
            <a:off x="6825758" y="4071298"/>
            <a:ext cx="1508987" cy="477627"/>
            <a:chOff x="9002347" y="3728743"/>
            <a:chExt cx="1508987" cy="477627"/>
          </a:xfrm>
        </p:grpSpPr>
        <p:cxnSp>
          <p:nvCxnSpPr>
            <p:cNvPr id="43" name="直接箭头连接符 42">
              <a:extLst>
                <a:ext uri="{FF2B5EF4-FFF2-40B4-BE49-F238E27FC236}">
                  <a16:creationId xmlns:a16="http://schemas.microsoft.com/office/drawing/2014/main" id="{D2FD692D-CBAE-79E0-9FD6-BD4AE1068322}"/>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4" name="直接箭头连接符 43">
              <a:extLst>
                <a:ext uri="{FF2B5EF4-FFF2-40B4-BE49-F238E27FC236}">
                  <a16:creationId xmlns:a16="http://schemas.microsoft.com/office/drawing/2014/main" id="{2055BC40-B2A3-B7D9-9B6D-DE258CF793EC}"/>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E0B583E1-8AD1-CB93-AF5F-E83DBD087D87}"/>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6" name="组合 45">
            <a:extLst>
              <a:ext uri="{FF2B5EF4-FFF2-40B4-BE49-F238E27FC236}">
                <a16:creationId xmlns:a16="http://schemas.microsoft.com/office/drawing/2014/main" id="{FF1FCB87-4BC7-DAAA-C824-BB544BAA8CBC}"/>
              </a:ext>
            </a:extLst>
          </p:cNvPr>
          <p:cNvGrpSpPr/>
          <p:nvPr/>
        </p:nvGrpSpPr>
        <p:grpSpPr>
          <a:xfrm>
            <a:off x="6813820" y="4737786"/>
            <a:ext cx="1508987" cy="477627"/>
            <a:chOff x="9002347" y="3728743"/>
            <a:chExt cx="1508987" cy="477627"/>
          </a:xfrm>
        </p:grpSpPr>
        <p:cxnSp>
          <p:nvCxnSpPr>
            <p:cNvPr id="47" name="直接箭头连接符 46">
              <a:extLst>
                <a:ext uri="{FF2B5EF4-FFF2-40B4-BE49-F238E27FC236}">
                  <a16:creationId xmlns:a16="http://schemas.microsoft.com/office/drawing/2014/main" id="{653ADAB6-9020-EE71-E02E-3B89266E0023}"/>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FE844B87-5BD9-42F6-1862-035851936313}"/>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B9740E02-5E70-67AB-84A9-BFE0857CDEDE}"/>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0" name="组合 49">
            <a:extLst>
              <a:ext uri="{FF2B5EF4-FFF2-40B4-BE49-F238E27FC236}">
                <a16:creationId xmlns:a16="http://schemas.microsoft.com/office/drawing/2014/main" id="{353093E2-724F-8EF2-340C-7B5105570495}"/>
              </a:ext>
            </a:extLst>
          </p:cNvPr>
          <p:cNvGrpSpPr/>
          <p:nvPr/>
        </p:nvGrpSpPr>
        <p:grpSpPr>
          <a:xfrm>
            <a:off x="6079583" y="4847777"/>
            <a:ext cx="1508987" cy="477627"/>
            <a:chOff x="9002347" y="3728743"/>
            <a:chExt cx="1508987" cy="477627"/>
          </a:xfrm>
        </p:grpSpPr>
        <p:cxnSp>
          <p:nvCxnSpPr>
            <p:cNvPr id="51" name="直接箭头连接符 50">
              <a:extLst>
                <a:ext uri="{FF2B5EF4-FFF2-40B4-BE49-F238E27FC236}">
                  <a16:creationId xmlns:a16="http://schemas.microsoft.com/office/drawing/2014/main" id="{76C368BB-FDBA-379A-29DF-EB9FEBDB9A76}"/>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a:extLst>
                <a:ext uri="{FF2B5EF4-FFF2-40B4-BE49-F238E27FC236}">
                  <a16:creationId xmlns:a16="http://schemas.microsoft.com/office/drawing/2014/main" id="{665C0B00-54B2-B2FC-4DCE-3E1A2088C2D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直接箭头连接符 52">
              <a:extLst>
                <a:ext uri="{FF2B5EF4-FFF2-40B4-BE49-F238E27FC236}">
                  <a16:creationId xmlns:a16="http://schemas.microsoft.com/office/drawing/2014/main" id="{827896CE-C4D8-732D-EB01-B1986AB95645}"/>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4" name="组合 53">
            <a:extLst>
              <a:ext uri="{FF2B5EF4-FFF2-40B4-BE49-F238E27FC236}">
                <a16:creationId xmlns:a16="http://schemas.microsoft.com/office/drawing/2014/main" id="{2A981364-AC87-747C-9E92-D3BAE78B1EE3}"/>
              </a:ext>
            </a:extLst>
          </p:cNvPr>
          <p:cNvGrpSpPr/>
          <p:nvPr/>
        </p:nvGrpSpPr>
        <p:grpSpPr>
          <a:xfrm>
            <a:off x="6053927" y="5616939"/>
            <a:ext cx="1508987" cy="477627"/>
            <a:chOff x="9002347" y="3728743"/>
            <a:chExt cx="1508987" cy="477627"/>
          </a:xfrm>
        </p:grpSpPr>
        <p:cxnSp>
          <p:nvCxnSpPr>
            <p:cNvPr id="55" name="直接箭头连接符 54">
              <a:extLst>
                <a:ext uri="{FF2B5EF4-FFF2-40B4-BE49-F238E27FC236}">
                  <a16:creationId xmlns:a16="http://schemas.microsoft.com/office/drawing/2014/main" id="{6C91446F-30F3-0024-C1E5-609C1A2532ED}"/>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a:extLst>
                <a:ext uri="{FF2B5EF4-FFF2-40B4-BE49-F238E27FC236}">
                  <a16:creationId xmlns:a16="http://schemas.microsoft.com/office/drawing/2014/main" id="{5DEA976C-C068-7D8E-0A21-D9DF7676EE56}"/>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直接箭头连接符 56">
              <a:extLst>
                <a:ext uri="{FF2B5EF4-FFF2-40B4-BE49-F238E27FC236}">
                  <a16:creationId xmlns:a16="http://schemas.microsoft.com/office/drawing/2014/main" id="{58614384-2671-9B81-72DC-87DDED473412}"/>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8" name="组合 57">
            <a:extLst>
              <a:ext uri="{FF2B5EF4-FFF2-40B4-BE49-F238E27FC236}">
                <a16:creationId xmlns:a16="http://schemas.microsoft.com/office/drawing/2014/main" id="{694F0821-B8CA-C11E-08F1-976B4CAEB413}"/>
              </a:ext>
            </a:extLst>
          </p:cNvPr>
          <p:cNvGrpSpPr/>
          <p:nvPr/>
        </p:nvGrpSpPr>
        <p:grpSpPr>
          <a:xfrm>
            <a:off x="6791815" y="5616938"/>
            <a:ext cx="1508987" cy="477627"/>
            <a:chOff x="9002347" y="3728743"/>
            <a:chExt cx="1508987" cy="477627"/>
          </a:xfrm>
        </p:grpSpPr>
        <p:cxnSp>
          <p:nvCxnSpPr>
            <p:cNvPr id="59" name="直接箭头连接符 58">
              <a:extLst>
                <a:ext uri="{FF2B5EF4-FFF2-40B4-BE49-F238E27FC236}">
                  <a16:creationId xmlns:a16="http://schemas.microsoft.com/office/drawing/2014/main" id="{8BFEC462-40A8-F8EB-8CE0-F8FCCC50BEF2}"/>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直接箭头连接符 59">
              <a:extLst>
                <a:ext uri="{FF2B5EF4-FFF2-40B4-BE49-F238E27FC236}">
                  <a16:creationId xmlns:a16="http://schemas.microsoft.com/office/drawing/2014/main" id="{84C1EFE6-53D4-A5E6-9F7C-F338A8BD2A4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a:extLst>
                <a:ext uri="{FF2B5EF4-FFF2-40B4-BE49-F238E27FC236}">
                  <a16:creationId xmlns:a16="http://schemas.microsoft.com/office/drawing/2014/main" id="{EF8B9B14-1CF6-E2A8-C684-61AEA2424CB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47" name="组合 6146">
            <a:extLst>
              <a:ext uri="{FF2B5EF4-FFF2-40B4-BE49-F238E27FC236}">
                <a16:creationId xmlns:a16="http://schemas.microsoft.com/office/drawing/2014/main" id="{5BBC43CA-2F89-4A03-D10B-6D2F7917310F}"/>
              </a:ext>
            </a:extLst>
          </p:cNvPr>
          <p:cNvGrpSpPr/>
          <p:nvPr/>
        </p:nvGrpSpPr>
        <p:grpSpPr>
          <a:xfrm>
            <a:off x="7549416" y="3499240"/>
            <a:ext cx="757601" cy="477627"/>
            <a:chOff x="9951670" y="2819920"/>
            <a:chExt cx="757601" cy="477627"/>
          </a:xfrm>
        </p:grpSpPr>
        <p:cxnSp>
          <p:nvCxnSpPr>
            <p:cNvPr id="6148" name="直接箭头连接符 6147">
              <a:extLst>
                <a:ext uri="{FF2B5EF4-FFF2-40B4-BE49-F238E27FC236}">
                  <a16:creationId xmlns:a16="http://schemas.microsoft.com/office/drawing/2014/main" id="{03E83764-54D3-14A8-A148-5DEB03C05163}"/>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49" name="直接箭头连接符 6148">
              <a:extLst>
                <a:ext uri="{FF2B5EF4-FFF2-40B4-BE49-F238E27FC236}">
                  <a16:creationId xmlns:a16="http://schemas.microsoft.com/office/drawing/2014/main" id="{52951C32-2F01-0F2A-F157-F4F630A55012}"/>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0" name="组合 6149">
            <a:extLst>
              <a:ext uri="{FF2B5EF4-FFF2-40B4-BE49-F238E27FC236}">
                <a16:creationId xmlns:a16="http://schemas.microsoft.com/office/drawing/2014/main" id="{93E4814F-EB87-027E-8722-CFD10CD88572}"/>
              </a:ext>
            </a:extLst>
          </p:cNvPr>
          <p:cNvGrpSpPr/>
          <p:nvPr/>
        </p:nvGrpSpPr>
        <p:grpSpPr>
          <a:xfrm>
            <a:off x="7520843" y="4019820"/>
            <a:ext cx="757601" cy="477627"/>
            <a:chOff x="9951670" y="2819920"/>
            <a:chExt cx="757601" cy="477627"/>
          </a:xfrm>
        </p:grpSpPr>
        <p:cxnSp>
          <p:nvCxnSpPr>
            <p:cNvPr id="6151" name="直接箭头连接符 6150">
              <a:extLst>
                <a:ext uri="{FF2B5EF4-FFF2-40B4-BE49-F238E27FC236}">
                  <a16:creationId xmlns:a16="http://schemas.microsoft.com/office/drawing/2014/main" id="{D0776374-EF7C-1035-19CE-7B7BB42BEFA4}"/>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2" name="直接箭头连接符 6151">
              <a:extLst>
                <a:ext uri="{FF2B5EF4-FFF2-40B4-BE49-F238E27FC236}">
                  <a16:creationId xmlns:a16="http://schemas.microsoft.com/office/drawing/2014/main" id="{3672747E-72E9-B8B6-CE4D-8CF163ECD8BD}"/>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3" name="组合 6152">
            <a:extLst>
              <a:ext uri="{FF2B5EF4-FFF2-40B4-BE49-F238E27FC236}">
                <a16:creationId xmlns:a16="http://schemas.microsoft.com/office/drawing/2014/main" id="{252346B9-895F-10CF-43F0-9755AE312849}"/>
              </a:ext>
            </a:extLst>
          </p:cNvPr>
          <p:cNvGrpSpPr/>
          <p:nvPr/>
        </p:nvGrpSpPr>
        <p:grpSpPr>
          <a:xfrm>
            <a:off x="7555358" y="4788981"/>
            <a:ext cx="757601" cy="477627"/>
            <a:chOff x="9951670" y="2819920"/>
            <a:chExt cx="757601" cy="477627"/>
          </a:xfrm>
        </p:grpSpPr>
        <p:cxnSp>
          <p:nvCxnSpPr>
            <p:cNvPr id="6154" name="直接箭头连接符 6153">
              <a:extLst>
                <a:ext uri="{FF2B5EF4-FFF2-40B4-BE49-F238E27FC236}">
                  <a16:creationId xmlns:a16="http://schemas.microsoft.com/office/drawing/2014/main" id="{727E0F29-24B9-D782-65AE-99DA9C2A22D3}"/>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5" name="直接箭头连接符 6154">
              <a:extLst>
                <a:ext uri="{FF2B5EF4-FFF2-40B4-BE49-F238E27FC236}">
                  <a16:creationId xmlns:a16="http://schemas.microsoft.com/office/drawing/2014/main" id="{96B29D1B-09B3-DB01-66FA-B387973C7B89}"/>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6" name="组合 6155">
            <a:extLst>
              <a:ext uri="{FF2B5EF4-FFF2-40B4-BE49-F238E27FC236}">
                <a16:creationId xmlns:a16="http://schemas.microsoft.com/office/drawing/2014/main" id="{A6CD516B-1A92-C4D4-A4F3-BBBA77567D41}"/>
              </a:ext>
            </a:extLst>
          </p:cNvPr>
          <p:cNvGrpSpPr/>
          <p:nvPr/>
        </p:nvGrpSpPr>
        <p:grpSpPr>
          <a:xfrm>
            <a:off x="7582288" y="5639352"/>
            <a:ext cx="757601" cy="477627"/>
            <a:chOff x="9951670" y="2819920"/>
            <a:chExt cx="757601" cy="477627"/>
          </a:xfrm>
        </p:grpSpPr>
        <p:cxnSp>
          <p:nvCxnSpPr>
            <p:cNvPr id="6157" name="直接箭头连接符 6156">
              <a:extLst>
                <a:ext uri="{FF2B5EF4-FFF2-40B4-BE49-F238E27FC236}">
                  <a16:creationId xmlns:a16="http://schemas.microsoft.com/office/drawing/2014/main" id="{EAB3BD86-A216-1242-70EA-D7C6D430D765}"/>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8" name="直接箭头连接符 6157">
              <a:extLst>
                <a:ext uri="{FF2B5EF4-FFF2-40B4-BE49-F238E27FC236}">
                  <a16:creationId xmlns:a16="http://schemas.microsoft.com/office/drawing/2014/main" id="{6DEED460-1DA1-F6C2-29B9-DDEA83C446D7}"/>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8490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6B6DD-8DC0-FBF9-77EE-6650107FEA2B}"/>
              </a:ext>
            </a:extLst>
          </p:cNvPr>
          <p:cNvSpPr>
            <a:spLocks noGrp="1"/>
          </p:cNvSpPr>
          <p:nvPr>
            <p:ph type="title"/>
          </p:nvPr>
        </p:nvSpPr>
        <p:spPr/>
        <p:txBody>
          <a:bodyPr/>
          <a:lstStyle/>
          <a:p>
            <a:r>
              <a:rPr lang="zh-CN" altLang="en-US" dirty="0"/>
              <a:t>自底向上的搜索</a:t>
            </a:r>
          </a:p>
        </p:txBody>
      </p:sp>
      <p:pic>
        <p:nvPicPr>
          <p:cNvPr id="5" name="Picture 2">
            <a:extLst>
              <a:ext uri="{FF2B5EF4-FFF2-40B4-BE49-F238E27FC236}">
                <a16:creationId xmlns:a16="http://schemas.microsoft.com/office/drawing/2014/main" id="{EF62AAC5-9622-CECD-07B8-795D016C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4635" y="1982459"/>
            <a:ext cx="5102729" cy="46176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3BC8AB4-91BF-09F2-A895-9AEBFCD86D46}"/>
              </a:ext>
            </a:extLst>
          </p:cNvPr>
          <p:cNvSpPr txBox="1"/>
          <p:nvPr/>
        </p:nvSpPr>
        <p:spPr>
          <a:xfrm>
            <a:off x="137160" y="2872740"/>
            <a:ext cx="3291840" cy="369332"/>
          </a:xfrm>
          <a:prstGeom prst="rect">
            <a:avLst/>
          </a:prstGeom>
          <a:noFill/>
        </p:spPr>
        <p:txBody>
          <a:bodyPr wrap="square" rtlCol="0">
            <a:spAutoFit/>
          </a:bodyPr>
          <a:lstStyle/>
          <a:p>
            <a:r>
              <a:rPr lang="en-US" altLang="zh-CN" dirty="0" err="1"/>
              <a:t>i</a:t>
            </a:r>
            <a:r>
              <a:rPr lang="en-US" altLang="zh-CN" dirty="0"/>
              <a:t>=m-1</a:t>
            </a:r>
            <a:r>
              <a:rPr lang="zh-CN" altLang="en-US" dirty="0"/>
              <a:t>时</a:t>
            </a:r>
            <a:r>
              <a:rPr lang="en-US" altLang="zh-CN" dirty="0"/>
              <a:t>,</a:t>
            </a:r>
            <a:r>
              <a:rPr lang="en-US" altLang="zh-CN" dirty="0" err="1"/>
              <a:t>find_max</a:t>
            </a:r>
            <a:r>
              <a:rPr lang="en-US" altLang="zh-CN" dirty="0"/>
              <a:t>=9(j=3,k=6)</a:t>
            </a:r>
            <a:endParaRPr lang="zh-CN" altLang="en-US" dirty="0"/>
          </a:p>
        </p:txBody>
      </p:sp>
      <p:cxnSp>
        <p:nvCxnSpPr>
          <p:cNvPr id="8" name="直接箭头连接符 7">
            <a:extLst>
              <a:ext uri="{FF2B5EF4-FFF2-40B4-BE49-F238E27FC236}">
                <a16:creationId xmlns:a16="http://schemas.microsoft.com/office/drawing/2014/main" id="{9D256139-4C4F-79DE-48BA-6F37667974C4}"/>
              </a:ext>
            </a:extLst>
          </p:cNvPr>
          <p:cNvCxnSpPr/>
          <p:nvPr/>
        </p:nvCxnSpPr>
        <p:spPr>
          <a:xfrm flipV="1">
            <a:off x="4000500" y="631190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CF5F32E-ECCC-9BEF-C3A8-DFBD399E1933}"/>
              </a:ext>
            </a:extLst>
          </p:cNvPr>
          <p:cNvCxnSpPr/>
          <p:nvPr/>
        </p:nvCxnSpPr>
        <p:spPr>
          <a:xfrm flipV="1">
            <a:off x="8210550" y="631190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E441A5C-7261-6880-66EA-3AEC99BB8C1C}"/>
              </a:ext>
            </a:extLst>
          </p:cNvPr>
          <p:cNvCxnSpPr/>
          <p:nvPr/>
        </p:nvCxnSpPr>
        <p:spPr>
          <a:xfrm flipV="1">
            <a:off x="7524750" y="637464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ECA11E3-38C7-9418-4C26-B22DAA9D2BD6}"/>
              </a:ext>
            </a:extLst>
          </p:cNvPr>
          <p:cNvCxnSpPr/>
          <p:nvPr/>
        </p:nvCxnSpPr>
        <p:spPr>
          <a:xfrm flipV="1">
            <a:off x="6814820" y="634606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F2BB806-6432-A9C7-FB0C-755A45FA7B2D}"/>
              </a:ext>
            </a:extLst>
          </p:cNvPr>
          <p:cNvCxnSpPr/>
          <p:nvPr/>
        </p:nvCxnSpPr>
        <p:spPr>
          <a:xfrm flipV="1">
            <a:off x="6031230" y="637464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9A51BE4-5F01-11B8-9F75-1B0C45C89176}"/>
              </a:ext>
            </a:extLst>
          </p:cNvPr>
          <p:cNvCxnSpPr/>
          <p:nvPr/>
        </p:nvCxnSpPr>
        <p:spPr>
          <a:xfrm flipV="1">
            <a:off x="5386070" y="635293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3331CC7-2A3D-4D27-CF44-5465FFEBACE9}"/>
              </a:ext>
            </a:extLst>
          </p:cNvPr>
          <p:cNvCxnSpPr/>
          <p:nvPr/>
        </p:nvCxnSpPr>
        <p:spPr>
          <a:xfrm flipV="1">
            <a:off x="4654550" y="634606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5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2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22" presetClass="entr" presetSubtype="4"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6B6DD-8DC0-FBF9-77EE-6650107FEA2B}"/>
              </a:ext>
            </a:extLst>
          </p:cNvPr>
          <p:cNvSpPr>
            <a:spLocks noGrp="1"/>
          </p:cNvSpPr>
          <p:nvPr>
            <p:ph type="title"/>
          </p:nvPr>
        </p:nvSpPr>
        <p:spPr/>
        <p:txBody>
          <a:bodyPr/>
          <a:lstStyle/>
          <a:p>
            <a:r>
              <a:rPr lang="zh-CN" altLang="en-US" dirty="0"/>
              <a:t>自底向上的搜索</a:t>
            </a:r>
          </a:p>
        </p:txBody>
      </p:sp>
      <p:pic>
        <p:nvPicPr>
          <p:cNvPr id="5" name="Picture 2">
            <a:extLst>
              <a:ext uri="{FF2B5EF4-FFF2-40B4-BE49-F238E27FC236}">
                <a16:creationId xmlns:a16="http://schemas.microsoft.com/office/drawing/2014/main" id="{EF62AAC5-9622-CECD-07B8-795D016C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4635" y="1982459"/>
            <a:ext cx="5102729" cy="46176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3BC8AB4-91BF-09F2-A895-9AEBFCD86D46}"/>
              </a:ext>
            </a:extLst>
          </p:cNvPr>
          <p:cNvSpPr txBox="1"/>
          <p:nvPr/>
        </p:nvSpPr>
        <p:spPr>
          <a:xfrm>
            <a:off x="137160" y="2872740"/>
            <a:ext cx="3291840" cy="646331"/>
          </a:xfrm>
          <a:prstGeom prst="rect">
            <a:avLst/>
          </a:prstGeom>
          <a:noFill/>
        </p:spPr>
        <p:txBody>
          <a:bodyPr wrap="square" rtlCol="0">
            <a:spAutoFit/>
          </a:bodyPr>
          <a:lstStyle/>
          <a:p>
            <a:r>
              <a:rPr lang="en-US" altLang="zh-CN" dirty="0" err="1"/>
              <a:t>i</a:t>
            </a:r>
            <a:r>
              <a:rPr lang="en-US" altLang="zh-CN" dirty="0"/>
              <a:t>=m-2</a:t>
            </a:r>
            <a:r>
              <a:rPr lang="zh-CN" altLang="en-US" dirty="0"/>
              <a:t>时</a:t>
            </a:r>
            <a:r>
              <a:rPr lang="en-US" altLang="zh-CN" dirty="0"/>
              <a:t>,</a:t>
            </a:r>
            <a:r>
              <a:rPr lang="en-US" altLang="zh-CN" dirty="0" err="1"/>
              <a:t>find_max</a:t>
            </a:r>
            <a:r>
              <a:rPr lang="en-US" altLang="zh-CN" dirty="0"/>
              <a:t>=5+4+4+3</a:t>
            </a:r>
          </a:p>
          <a:p>
            <a:r>
              <a:rPr lang="en-US" altLang="zh-CN" dirty="0"/>
              <a:t>(j=3,k=4)</a:t>
            </a:r>
            <a:endParaRPr lang="zh-CN" altLang="en-US" dirty="0"/>
          </a:p>
        </p:txBody>
      </p:sp>
      <p:cxnSp>
        <p:nvCxnSpPr>
          <p:cNvPr id="3" name="直接箭头连接符 2">
            <a:extLst>
              <a:ext uri="{FF2B5EF4-FFF2-40B4-BE49-F238E27FC236}">
                <a16:creationId xmlns:a16="http://schemas.microsoft.com/office/drawing/2014/main" id="{9D256139-4C4F-79DE-48BA-6F37667974C4}"/>
              </a:ext>
            </a:extLst>
          </p:cNvPr>
          <p:cNvCxnSpPr/>
          <p:nvPr/>
        </p:nvCxnSpPr>
        <p:spPr>
          <a:xfrm flipV="1">
            <a:off x="4046220" y="561086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FCF5F32E-ECCC-9BEF-C3A8-DFBD399E1933}"/>
              </a:ext>
            </a:extLst>
          </p:cNvPr>
          <p:cNvCxnSpPr/>
          <p:nvPr/>
        </p:nvCxnSpPr>
        <p:spPr>
          <a:xfrm flipV="1">
            <a:off x="8285298" y="565189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E441A5C-7261-6880-66EA-3AEC99BB8C1C}"/>
              </a:ext>
            </a:extLst>
          </p:cNvPr>
          <p:cNvCxnSpPr/>
          <p:nvPr/>
        </p:nvCxnSpPr>
        <p:spPr>
          <a:xfrm flipV="1">
            <a:off x="7570470" y="567360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ECA11E3-38C7-9418-4C26-B22DAA9D2BD6}"/>
              </a:ext>
            </a:extLst>
          </p:cNvPr>
          <p:cNvCxnSpPr/>
          <p:nvPr/>
        </p:nvCxnSpPr>
        <p:spPr>
          <a:xfrm flipV="1">
            <a:off x="6860540" y="564502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F2BB806-6432-A9C7-FB0C-755A45FA7B2D}"/>
              </a:ext>
            </a:extLst>
          </p:cNvPr>
          <p:cNvCxnSpPr/>
          <p:nvPr/>
        </p:nvCxnSpPr>
        <p:spPr>
          <a:xfrm flipV="1">
            <a:off x="6076950" y="567360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9A51BE4-5F01-11B8-9F75-1B0C45C89176}"/>
              </a:ext>
            </a:extLst>
          </p:cNvPr>
          <p:cNvCxnSpPr/>
          <p:nvPr/>
        </p:nvCxnSpPr>
        <p:spPr>
          <a:xfrm flipV="1">
            <a:off x="5431790" y="565189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3331CC7-2A3D-4D27-CF44-5465FFEBACE9}"/>
              </a:ext>
            </a:extLst>
          </p:cNvPr>
          <p:cNvCxnSpPr/>
          <p:nvPr/>
        </p:nvCxnSpPr>
        <p:spPr>
          <a:xfrm flipV="1">
            <a:off x="4700270" y="564502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5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22" presetClass="entr" presetSubtype="4"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22" presetClass="entr" presetSubtype="4"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9D227-4351-5C89-999A-DF7DA44C22F1}"/>
              </a:ext>
            </a:extLst>
          </p:cNvPr>
          <p:cNvSpPr>
            <a:spLocks noGrp="1"/>
          </p:cNvSpPr>
          <p:nvPr>
            <p:ph type="title"/>
          </p:nvPr>
        </p:nvSpPr>
        <p:spPr>
          <a:xfrm>
            <a:off x="215900" y="0"/>
            <a:ext cx="10515600" cy="1325563"/>
          </a:xfrm>
        </p:spPr>
        <p:txBody>
          <a:bodyPr/>
          <a:lstStyle/>
          <a:p>
            <a:r>
              <a:rPr lang="en-US" altLang="zh-CN" dirty="0"/>
              <a:t>Code(C++)</a:t>
            </a:r>
            <a:endParaRPr lang="zh-CN" altLang="en-US" dirty="0"/>
          </a:p>
        </p:txBody>
      </p:sp>
      <p:sp>
        <p:nvSpPr>
          <p:cNvPr id="7" name="文本框 6">
            <a:extLst>
              <a:ext uri="{FF2B5EF4-FFF2-40B4-BE49-F238E27FC236}">
                <a16:creationId xmlns:a16="http://schemas.microsoft.com/office/drawing/2014/main" id="{7D95DA14-F310-917D-02E3-6CD43BC9AFF5}"/>
              </a:ext>
            </a:extLst>
          </p:cNvPr>
          <p:cNvSpPr txBox="1"/>
          <p:nvPr/>
        </p:nvSpPr>
        <p:spPr>
          <a:xfrm>
            <a:off x="215900" y="825501"/>
            <a:ext cx="7454900" cy="6186309"/>
          </a:xfrm>
          <a:prstGeom prst="rect">
            <a:avLst/>
          </a:prstGeom>
          <a:noFill/>
        </p:spPr>
        <p:txBody>
          <a:bodyPr wrap="square" rtlCol="0">
            <a:spAutoFit/>
          </a:bodyPr>
          <a:lstStyle/>
          <a:p>
            <a:r>
              <a:rPr lang="en-US" altLang="zh-CN" sz="1600" dirty="0"/>
              <a:t>class Solution {</a:t>
            </a:r>
          </a:p>
          <a:p>
            <a:r>
              <a:rPr lang="en-US" altLang="zh-CN" sz="1600" dirty="0"/>
              <a:t>public:</a:t>
            </a:r>
          </a:p>
          <a:p>
            <a:r>
              <a:rPr lang="en-US" altLang="zh-CN" sz="1600" dirty="0"/>
              <a:t>    int </a:t>
            </a:r>
            <a:r>
              <a:rPr lang="en-US" altLang="zh-CN" sz="1600" dirty="0" err="1"/>
              <a:t>dfs</a:t>
            </a:r>
            <a:r>
              <a:rPr lang="en-US" altLang="zh-CN" sz="1600" dirty="0"/>
              <a:t>(vector&lt;vector&lt;vector&lt;int&gt;&gt;&gt;&amp; memo, vector&lt;vector&lt;int&gt;&gt;&amp; grid, int </a:t>
            </a:r>
            <a:r>
              <a:rPr lang="en-US" altLang="zh-CN" sz="1600" dirty="0" err="1"/>
              <a:t>i</a:t>
            </a:r>
            <a:r>
              <a:rPr lang="en-US" altLang="zh-CN" sz="1600" dirty="0"/>
              <a:t>,</a:t>
            </a:r>
          </a:p>
          <a:p>
            <a:r>
              <a:rPr lang="en-US" altLang="zh-CN" sz="1600" dirty="0"/>
              <a:t>            int j, int k) {</a:t>
            </a:r>
          </a:p>
          <a:p>
            <a:r>
              <a:rPr lang="en-US" altLang="zh-CN" sz="1600" dirty="0"/>
              <a:t>        int m = </a:t>
            </a:r>
            <a:r>
              <a:rPr lang="en-US" altLang="zh-CN" sz="1600" dirty="0" err="1"/>
              <a:t>grid.size</a:t>
            </a:r>
            <a:r>
              <a:rPr lang="en-US" altLang="zh-CN" sz="1600" dirty="0"/>
              <a:t>(), n = grid[0].size();</a:t>
            </a:r>
          </a:p>
          <a:p>
            <a:r>
              <a:rPr lang="en-US" altLang="zh-CN" sz="1600" dirty="0"/>
              <a:t>        // </a:t>
            </a:r>
            <a:r>
              <a:rPr lang="zh-CN" altLang="en-US" sz="1600" dirty="0"/>
              <a:t>越界处理</a:t>
            </a:r>
          </a:p>
          <a:p>
            <a:r>
              <a:rPr lang="zh-CN" altLang="en-US" sz="1600" dirty="0"/>
              <a:t>        </a:t>
            </a:r>
            <a:r>
              <a:rPr lang="en-US" altLang="zh-CN" sz="1600" dirty="0"/>
              <a:t>if (</a:t>
            </a:r>
            <a:r>
              <a:rPr lang="en-US" altLang="zh-CN" sz="1600" dirty="0" err="1"/>
              <a:t>i</a:t>
            </a:r>
            <a:r>
              <a:rPr lang="en-US" altLang="zh-CN" sz="1600" dirty="0"/>
              <a:t> == m || j &lt; 0 || j &gt;= n || k &lt; 0 || k &gt;= n)</a:t>
            </a:r>
          </a:p>
          <a:p>
            <a:r>
              <a:rPr lang="en-US" altLang="zh-CN" sz="1600" dirty="0"/>
              <a:t>            return 0;</a:t>
            </a:r>
          </a:p>
          <a:p>
            <a:r>
              <a:rPr lang="en-US" altLang="zh-CN" sz="1600" dirty="0"/>
              <a:t>        int&amp; res = memo[</a:t>
            </a:r>
            <a:r>
              <a:rPr lang="en-US" altLang="zh-CN" sz="1600" dirty="0" err="1"/>
              <a:t>i</a:t>
            </a:r>
            <a:r>
              <a:rPr lang="en-US" altLang="zh-CN" sz="1600" dirty="0"/>
              <a:t>][j][k];</a:t>
            </a:r>
          </a:p>
          <a:p>
            <a:r>
              <a:rPr lang="en-US" altLang="zh-CN" sz="1600" dirty="0"/>
              <a:t>        if (res != -1)</a:t>
            </a:r>
          </a:p>
          <a:p>
            <a:r>
              <a:rPr lang="en-US" altLang="zh-CN" sz="1600" dirty="0"/>
              <a:t>            return res;</a:t>
            </a:r>
          </a:p>
          <a:p>
            <a:r>
              <a:rPr lang="en-US" altLang="zh-CN" sz="1600" dirty="0"/>
              <a:t>        for (int j2 = j - 1; j2 &lt;= j + 1; j2++) {</a:t>
            </a:r>
          </a:p>
          <a:p>
            <a:r>
              <a:rPr lang="en-US" altLang="zh-CN" sz="1600" dirty="0"/>
              <a:t>            for (int k2 = k - 1; k2 &lt;= k + 1; k2++) {</a:t>
            </a:r>
          </a:p>
          <a:p>
            <a:r>
              <a:rPr lang="en-US" altLang="zh-CN" sz="1600" dirty="0"/>
              <a:t>                res = max(res, </a:t>
            </a:r>
            <a:r>
              <a:rPr lang="en-US" altLang="zh-CN" sz="1600" dirty="0" err="1"/>
              <a:t>dfs</a:t>
            </a:r>
            <a:r>
              <a:rPr lang="en-US" altLang="zh-CN" sz="1600" dirty="0"/>
              <a:t>(memo, grid, </a:t>
            </a:r>
            <a:r>
              <a:rPr lang="en-US" altLang="zh-CN" sz="1600" dirty="0" err="1"/>
              <a:t>i</a:t>
            </a:r>
            <a:r>
              <a:rPr lang="en-US" altLang="zh-CN" sz="1600" dirty="0"/>
              <a:t> + 1, j2, k2)); // </a:t>
            </a:r>
            <a:r>
              <a:rPr lang="zh-CN" altLang="en-US" sz="1600" dirty="0"/>
              <a:t>递归求解</a:t>
            </a:r>
          </a:p>
          <a:p>
            <a:r>
              <a:rPr lang="zh-CN" altLang="en-US" sz="1600" dirty="0"/>
              <a:t>            </a:t>
            </a:r>
            <a:r>
              <a:rPr lang="en-US" altLang="zh-CN" sz="1600" dirty="0"/>
              <a:t>}</a:t>
            </a:r>
          </a:p>
          <a:p>
            <a:r>
              <a:rPr lang="en-US" altLang="zh-CN" sz="1600" dirty="0"/>
              <a:t>        }</a:t>
            </a:r>
          </a:p>
          <a:p>
            <a:r>
              <a:rPr lang="en-US" altLang="zh-CN" sz="1600" dirty="0"/>
              <a:t>        res += grid[</a:t>
            </a:r>
            <a:r>
              <a:rPr lang="en-US" altLang="zh-CN" sz="1600" dirty="0" err="1"/>
              <a:t>i</a:t>
            </a:r>
            <a:r>
              <a:rPr lang="en-US" altLang="zh-CN" sz="1600" dirty="0"/>
              <a:t>][j];</a:t>
            </a:r>
          </a:p>
          <a:p>
            <a:r>
              <a:rPr lang="en-US" altLang="zh-CN" sz="1600" dirty="0"/>
              <a:t>        if (k == j)</a:t>
            </a:r>
          </a:p>
          <a:p>
            <a:r>
              <a:rPr lang="en-US" altLang="zh-CN" sz="1600" dirty="0"/>
              <a:t>            return res;</a:t>
            </a:r>
          </a:p>
          <a:p>
            <a:r>
              <a:rPr lang="en-US" altLang="zh-CN" sz="1600" dirty="0"/>
              <a:t>        else {</a:t>
            </a:r>
          </a:p>
          <a:p>
            <a:r>
              <a:rPr lang="en-US" altLang="zh-CN" sz="1600" dirty="0"/>
              <a:t>            res += grid[</a:t>
            </a:r>
            <a:r>
              <a:rPr lang="en-US" altLang="zh-CN" sz="1600" dirty="0" err="1"/>
              <a:t>i</a:t>
            </a:r>
            <a:r>
              <a:rPr lang="en-US" altLang="zh-CN" sz="1600" dirty="0"/>
              <a:t>][k];</a:t>
            </a:r>
          </a:p>
          <a:p>
            <a:r>
              <a:rPr lang="en-US" altLang="zh-CN" sz="1600" dirty="0"/>
              <a:t>            return res;</a:t>
            </a:r>
          </a:p>
          <a:p>
            <a:r>
              <a:rPr lang="en-US" altLang="zh-CN" sz="1600" dirty="0"/>
              <a:t>        }</a:t>
            </a:r>
          </a:p>
          <a:p>
            <a:r>
              <a:rPr lang="en-US" altLang="zh-CN" sz="1600" dirty="0"/>
              <a:t>    }</a:t>
            </a:r>
          </a:p>
        </p:txBody>
      </p:sp>
      <p:sp>
        <p:nvSpPr>
          <p:cNvPr id="9" name="文本框 8">
            <a:extLst>
              <a:ext uri="{FF2B5EF4-FFF2-40B4-BE49-F238E27FC236}">
                <a16:creationId xmlns:a16="http://schemas.microsoft.com/office/drawing/2014/main" id="{BA991054-85F9-03DE-757D-ECEE5072A85B}"/>
              </a:ext>
            </a:extLst>
          </p:cNvPr>
          <p:cNvSpPr txBox="1"/>
          <p:nvPr/>
        </p:nvSpPr>
        <p:spPr>
          <a:xfrm>
            <a:off x="6096000" y="2737525"/>
            <a:ext cx="6115050" cy="2862322"/>
          </a:xfrm>
          <a:prstGeom prst="rect">
            <a:avLst/>
          </a:prstGeom>
          <a:noFill/>
        </p:spPr>
        <p:txBody>
          <a:bodyPr wrap="square">
            <a:spAutoFit/>
          </a:bodyPr>
          <a:lstStyle/>
          <a:p>
            <a:r>
              <a:rPr lang="en-US" altLang="zh-CN" dirty="0"/>
              <a:t> int </a:t>
            </a:r>
            <a:r>
              <a:rPr lang="en-US" altLang="zh-CN" dirty="0" err="1"/>
              <a:t>cherryPickup</a:t>
            </a:r>
            <a:r>
              <a:rPr lang="en-US" altLang="zh-CN" dirty="0"/>
              <a:t>(vector&lt;vector&lt;int&gt;&gt;&amp; grid) {</a:t>
            </a:r>
          </a:p>
          <a:p>
            <a:endParaRPr lang="en-US" altLang="zh-CN" dirty="0"/>
          </a:p>
          <a:p>
            <a:r>
              <a:rPr lang="en-US" altLang="zh-CN" dirty="0"/>
              <a:t>        vector&lt;vector&lt;vector&lt;int&gt;&gt;&gt; memo(</a:t>
            </a:r>
          </a:p>
          <a:p>
            <a:r>
              <a:rPr lang="en-US" altLang="zh-CN" dirty="0"/>
              <a:t>            </a:t>
            </a:r>
            <a:r>
              <a:rPr lang="en-US" altLang="zh-CN" dirty="0" err="1"/>
              <a:t>grid.size</a:t>
            </a:r>
            <a:r>
              <a:rPr lang="en-US" altLang="zh-CN" dirty="0"/>
              <a:t>(), vector&lt;vector&lt;int&gt;&gt;(</a:t>
            </a:r>
          </a:p>
          <a:p>
            <a:r>
              <a:rPr lang="en-US" altLang="zh-CN" dirty="0"/>
              <a:t>                             grid[0].size(),</a:t>
            </a:r>
          </a:p>
          <a:p>
            <a:r>
              <a:rPr lang="en-US" altLang="zh-CN" dirty="0"/>
              <a:t>                             vector&lt;int&gt;(grid[0].size(), -1))); //-1</a:t>
            </a:r>
            <a:r>
              <a:rPr lang="zh-CN" altLang="en-US" dirty="0"/>
              <a:t>表示没有记忆</a:t>
            </a:r>
          </a:p>
          <a:p>
            <a:r>
              <a:rPr lang="zh-CN" altLang="en-US" dirty="0"/>
              <a:t>        </a:t>
            </a:r>
            <a:r>
              <a:rPr lang="en-US" altLang="zh-CN" dirty="0"/>
              <a:t>return </a:t>
            </a:r>
            <a:r>
              <a:rPr lang="en-US" altLang="zh-CN" dirty="0" err="1"/>
              <a:t>dfs</a:t>
            </a:r>
            <a:r>
              <a:rPr lang="en-US" altLang="zh-CN" dirty="0"/>
              <a:t>(memo, grid, 0, 0, grid[0].size() - 1);</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429057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7AD85-0B68-DCE8-1EF2-FD2BF74AC36D}"/>
              </a:ext>
            </a:extLst>
          </p:cNvPr>
          <p:cNvSpPr>
            <a:spLocks noGrp="1"/>
          </p:cNvSpPr>
          <p:nvPr>
            <p:ph type="title"/>
          </p:nvPr>
        </p:nvSpPr>
        <p:spPr/>
        <p:txBody>
          <a:bodyPr/>
          <a:lstStyle/>
          <a:p>
            <a:r>
              <a:rPr lang="zh-CN" altLang="en-US" dirty="0"/>
              <a:t>复杂度分析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2B9CFF0-2DB3-D481-F56C-43C77E62977A}"/>
                  </a:ext>
                </a:extLst>
              </p:cNvPr>
              <p:cNvSpPr>
                <a:spLocks noGrp="1"/>
              </p:cNvSpPr>
              <p:nvPr>
                <p:ph idx="1"/>
              </p:nvPr>
            </p:nvSpPr>
            <p:spPr/>
            <p:txBody>
              <a:bodyPr/>
              <a:lstStyle/>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代码时间复杂度为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，空间复杂度为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。因为状态共</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种，每种状态只计算一次，所以时间复杂度为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。存储需要存储</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种状态，所以空间复杂度为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mc:Choice>
        <mc:Fallback>
          <p:sp>
            <p:nvSpPr>
              <p:cNvPr id="3" name="内容占位符 2">
                <a:extLst>
                  <a:ext uri="{FF2B5EF4-FFF2-40B4-BE49-F238E27FC236}">
                    <a16:creationId xmlns:a16="http://schemas.microsoft.com/office/drawing/2014/main" id="{72B9CFF0-2DB3-D481-F56C-43C77E62977A}"/>
                  </a:ext>
                </a:extLst>
              </p:cNvPr>
              <p:cNvSpPr>
                <a:spLocks noGrp="1" noRot="1" noChangeAspect="1" noMove="1" noResize="1" noEditPoints="1" noAdjustHandles="1" noChangeArrowheads="1" noChangeShapeType="1" noTextEdit="1"/>
              </p:cNvSpPr>
              <p:nvPr>
                <p:ph idx="1"/>
              </p:nvPr>
            </p:nvSpPr>
            <p:spPr>
              <a:blipFill>
                <a:blip r:embed="rId2"/>
                <a:stretch>
                  <a:fillRect l="-812" t="-238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91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842F8-1C62-39C0-F58C-93A7F8D8FACB}"/>
              </a:ext>
            </a:extLst>
          </p:cNvPr>
          <p:cNvSpPr>
            <a:spLocks noGrp="1"/>
          </p:cNvSpPr>
          <p:nvPr>
            <p:ph type="title"/>
          </p:nvPr>
        </p:nvSpPr>
        <p:spPr/>
        <p:txBody>
          <a:bodyPr/>
          <a:lstStyle/>
          <a:p>
            <a:r>
              <a:rPr lang="zh-CN" altLang="en-US" dirty="0"/>
              <a:t>总结</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11AAD89-CE02-793D-FC90-EB6D8900E22A}"/>
                  </a:ext>
                </a:extLst>
              </p:cNvPr>
              <p:cNvSpPr>
                <a:spLocks noGrp="1"/>
              </p:cNvSpPr>
              <p:nvPr>
                <p:ph idx="1"/>
              </p:nvPr>
            </p:nvSpPr>
            <p:spPr/>
            <p:txBody>
              <a:bodyPr/>
              <a:lstStyle/>
              <a:p>
                <a:r>
                  <a:rPr lang="en-US" altLang="zh-CN" dirty="0"/>
                  <a:t>本次算法设计课程设计，我们通过两道题目的实现，对动态规划算法有了更深一步的理解，同时也对如何使用动态规划解决一些问题有了一定认识，动态规划的大致思路就是找到状态定义，找到状态转移方程，然后通过递归或者迭代的方式进行求解，同时我们也可以通过存储已经遍历过的数组来减少大量不需要的重复计算，达到降低时间复杂度的效果。参考示例一，我们可以看到，我们通过存储已经遍历过的数组，将时间复杂度从</a:t>
                </a:r>
                <a14:m>
                  <m:oMath xmlns:m="http://schemas.openxmlformats.org/officeDocument/2006/math">
                    <m:r>
                      <a:rPr lang="en-US" altLang="zh-CN" i="1"/>
                      <m:t>𝑂</m:t>
                    </m:r>
                    <m:d>
                      <m:dPr>
                        <m:ctrlPr>
                          <a:rPr lang="zh-CN" altLang="zh-CN" i="1"/>
                        </m:ctrlPr>
                      </m:dPr>
                      <m:e>
                        <m:sSup>
                          <m:sSupPr>
                            <m:ctrlPr>
                              <a:rPr lang="zh-CN" altLang="zh-CN" i="1"/>
                            </m:ctrlPr>
                          </m:sSupPr>
                          <m:e>
                            <m:r>
                              <a:rPr lang="en-US" altLang="zh-CN" i="1"/>
                              <m:t>3</m:t>
                            </m:r>
                          </m:e>
                          <m:sup>
                            <m:r>
                              <a:rPr lang="en-US" altLang="zh-CN" i="1"/>
                              <m:t>𝑛</m:t>
                            </m:r>
                          </m:sup>
                        </m:sSup>
                      </m:e>
                    </m:d>
                  </m:oMath>
                </a14:m>
                <a:r>
                  <a:rPr lang="en-US" altLang="zh-CN" dirty="0" err="1"/>
                  <a:t>降低到了</a:t>
                </a:r>
                <a14:m>
                  <m:oMath xmlns:m="http://schemas.openxmlformats.org/officeDocument/2006/math">
                    <m:r>
                      <a:rPr lang="en-US" altLang="zh-CN" i="1"/>
                      <m:t>𝑂</m:t>
                    </m:r>
                    <m:d>
                      <m:dPr>
                        <m:ctrlPr>
                          <a:rPr lang="zh-CN" altLang="zh-CN" i="1"/>
                        </m:ctrlPr>
                      </m:dPr>
                      <m:e>
                        <m:sSup>
                          <m:sSupPr>
                            <m:ctrlPr>
                              <a:rPr lang="zh-CN" altLang="zh-CN" i="1"/>
                            </m:ctrlPr>
                          </m:sSupPr>
                          <m:e>
                            <m:r>
                              <a:rPr lang="en-US" altLang="zh-CN" i="1"/>
                              <m:t>𝑛</m:t>
                            </m:r>
                          </m:e>
                          <m:sup>
                            <m:r>
                              <a:rPr lang="en-US" altLang="zh-CN" i="1"/>
                              <m:t>3</m:t>
                            </m:r>
                          </m:sup>
                        </m:sSup>
                      </m:e>
                    </m:d>
                  </m:oMath>
                </a14:m>
                <a:r>
                  <a:rPr lang="en-US" altLang="zh-CN" dirty="0"/>
                  <a:t>，</a:t>
                </a:r>
                <a:r>
                  <a:rPr lang="en-US" altLang="zh-CN" dirty="0" err="1"/>
                  <a:t>这就是动态规划所带来的好处</a:t>
                </a:r>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911AAD89-CE02-793D-FC90-EB6D8900E22A}"/>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84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A143-0B3F-A2C6-36E3-AB921F7A4878}"/>
              </a:ext>
            </a:extLst>
          </p:cNvPr>
          <p:cNvSpPr>
            <a:spLocks noGrp="1"/>
          </p:cNvSpPr>
          <p:nvPr>
            <p:ph type="title"/>
          </p:nvPr>
        </p:nvSpPr>
        <p:spPr/>
        <p:txBody>
          <a:bodyPr/>
          <a:lstStyle/>
          <a:p>
            <a:r>
              <a:rPr lang="en-US" altLang="zh-CN" b="1" i="0" dirty="0">
                <a:effectLst/>
                <a:highlight>
                  <a:srgbClr val="F0F0F0"/>
                </a:highlight>
                <a:latin typeface="-apple-system"/>
                <a:hlinkClick r:id="rId2"/>
              </a:rPr>
              <a:t>2957. </a:t>
            </a:r>
            <a:r>
              <a:rPr lang="zh-CN" altLang="en-US" b="1" i="0" dirty="0">
                <a:effectLst/>
                <a:highlight>
                  <a:srgbClr val="F0F0F0"/>
                </a:highlight>
                <a:latin typeface="-apple-system"/>
                <a:hlinkClick r:id="rId2"/>
              </a:rPr>
              <a:t>消除相邻近似相等字符</a:t>
            </a:r>
            <a:endParaRPr lang="zh-CN" altLang="en-US" dirty="0"/>
          </a:p>
        </p:txBody>
      </p:sp>
      <p:sp>
        <p:nvSpPr>
          <p:cNvPr id="3" name="内容占位符 2">
            <a:extLst>
              <a:ext uri="{FF2B5EF4-FFF2-40B4-BE49-F238E27FC236}">
                <a16:creationId xmlns:a16="http://schemas.microsoft.com/office/drawing/2014/main" id="{E6AB60B8-3258-2175-CE67-AC83F6CCD30B}"/>
              </a:ext>
            </a:extLst>
          </p:cNvPr>
          <p:cNvSpPr>
            <a:spLocks noGrp="1"/>
          </p:cNvSpPr>
          <p:nvPr>
            <p:ph idx="1"/>
          </p:nvPr>
        </p:nvSpPr>
        <p:spPr/>
        <p:txBody>
          <a:bodyPr>
            <a:normAutofit/>
          </a:bodyPr>
          <a:lstStyle/>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给你一个下标从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开始的字符串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一次操作中，你可以选择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中任意一个下标 </a:t>
            </a:r>
            <a:r>
              <a:rPr lang="en-US" altLang="zh-CN" sz="24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，将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修改成任意一个小写英文字母。</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请你返回消除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中所有相邻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近似相等</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字符的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最少</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操作次数。</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两个字符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如果满足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 == 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或者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在字母表中是相邻的，那么我们称它们是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近似相等</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字符。</a:t>
            </a:r>
          </a:p>
        </p:txBody>
      </p:sp>
    </p:spTree>
    <p:extLst>
      <p:ext uri="{BB962C8B-B14F-4D97-AF65-F5344CB8AC3E}">
        <p14:creationId xmlns:p14="http://schemas.microsoft.com/office/powerpoint/2010/main" val="12090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37FC0-2468-B381-2DC3-5C70D47FFD65}"/>
              </a:ext>
            </a:extLst>
          </p:cNvPr>
          <p:cNvSpPr>
            <a:spLocks noGrp="1"/>
          </p:cNvSpPr>
          <p:nvPr>
            <p:ph type="title"/>
          </p:nvPr>
        </p:nvSpPr>
        <p:spPr/>
        <p:txBody>
          <a:bodyPr/>
          <a:lstStyle/>
          <a:p>
            <a:r>
              <a:rPr lang="zh-CN" altLang="en-US" dirty="0"/>
              <a:t>解题思路</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F8CA541-AEB3-815B-A397-6CE04945B299}"/>
                  </a:ext>
                </a:extLst>
              </p:cNvPr>
              <p:cNvSpPr>
                <a:spLocks noGrp="1"/>
              </p:cNvSpPr>
              <p:nvPr>
                <p:ph idx="1"/>
              </p:nvPr>
            </p:nvSpPr>
            <p:spPr>
              <a:xfrm>
                <a:off x="838200" y="1825625"/>
                <a:ext cx="10375900" cy="4079875"/>
              </a:xfrm>
            </p:spPr>
            <p:txBody>
              <a:bodyPr>
                <a:norm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先确定状态定义：创建初始数组，那么我们就设置一个</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数组用来存储次数，</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就表示消除前</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个字符中所有相邻的近似相等字符的最小操作次数。</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确定状态转移方程：</a:t>
                </a:r>
              </a:p>
              <a:p>
                <a:pPr marL="342900" lvl="0" indent="-342900">
                  <a:lnSpc>
                    <a:spcPct val="125000"/>
                  </a:lnSpc>
                  <a:spcBef>
                    <a:spcPts val="900"/>
                  </a:spcBef>
                  <a:buFont typeface="Arial" panose="020B0604020202020204" pitchFamily="34" charset="0"/>
                  <a:buChar char="•"/>
                  <a:tabLst>
                    <a:tab pos="457200" algn="l"/>
                  </a:tabLst>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 + 1  </m:t>
                            </m:r>
                            <m:r>
                              <a:rPr lang="zh-CN" altLang="zh-CN" sz="1800" i="1">
                                <a:effectLst/>
                                <a:latin typeface="Cambria Math" panose="02040503050406030204" pitchFamily="18" charset="0"/>
                                <a:ea typeface="宋体" panose="02010600030101010101" pitchFamily="2" charset="-122"/>
                                <a:cs typeface="Times New Roman" panose="02020603050405020304" pitchFamily="18" charset="0"/>
                              </a:rPr>
                              <m:t>如果</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𝑤𝑜𝑟𝑑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𝑤𝑜𝑟𝑑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  </m:t>
                            </m:r>
                            <m:r>
                              <a:rPr lang="zh-CN" altLang="zh-CN" sz="1800" i="1">
                                <a:effectLst/>
                                <a:latin typeface="Cambria Math" panose="02040503050406030204" pitchFamily="18" charset="0"/>
                                <a:ea typeface="宋体" panose="02010600030101010101" pitchFamily="2" charset="-122"/>
                                <a:cs typeface="Times New Roman" panose="02020603050405020304" pitchFamily="18" charset="0"/>
                              </a:rPr>
                              <m:t>其他情况</m:t>
                            </m:r>
                          </m:e>
                        </m:eqAr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近似相等之时，我们选择消除</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，保证了他与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互不相等，加上原有次数后</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[i-2] + 1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，再进行继续搜索操作。直到整个字符串被遍历完毕。</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对于初始状态的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，我们置零，对于</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我们按照上述规则，如果</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近似相等，我们就置</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 = 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，否则</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 = 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3" name="内容占位符 2">
                <a:extLst>
                  <a:ext uri="{FF2B5EF4-FFF2-40B4-BE49-F238E27FC236}">
                    <a16:creationId xmlns:a16="http://schemas.microsoft.com/office/drawing/2014/main" id="{4F8CA541-AEB3-815B-A397-6CE04945B299}"/>
                  </a:ext>
                </a:extLst>
              </p:cNvPr>
              <p:cNvSpPr>
                <a:spLocks noGrp="1" noRot="1" noChangeAspect="1" noMove="1" noResize="1" noEditPoints="1" noAdjustHandles="1" noChangeArrowheads="1" noChangeShapeType="1" noTextEdit="1"/>
              </p:cNvSpPr>
              <p:nvPr>
                <p:ph idx="1"/>
              </p:nvPr>
            </p:nvSpPr>
            <p:spPr>
              <a:xfrm>
                <a:off x="838200" y="1825625"/>
                <a:ext cx="10375900" cy="4079875"/>
              </a:xfrm>
              <a:blipFill>
                <a:blip r:embed="rId2"/>
                <a:stretch>
                  <a:fillRect t="-299" r="-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996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687F1-3C5A-0481-76AD-F2582161385E}"/>
              </a:ext>
            </a:extLst>
          </p:cNvPr>
          <p:cNvSpPr>
            <a:spLocks noGrp="1"/>
          </p:cNvSpPr>
          <p:nvPr>
            <p:ph type="title"/>
          </p:nvPr>
        </p:nvSpPr>
        <p:spPr/>
        <p:txBody>
          <a:bodyPr/>
          <a:lstStyle/>
          <a:p>
            <a:r>
              <a:rPr lang="zh-CN" altLang="en-US" dirty="0"/>
              <a:t>过程</a:t>
            </a:r>
          </a:p>
        </p:txBody>
      </p:sp>
      <p:sp>
        <p:nvSpPr>
          <p:cNvPr id="3" name="内容占位符 2">
            <a:extLst>
              <a:ext uri="{FF2B5EF4-FFF2-40B4-BE49-F238E27FC236}">
                <a16:creationId xmlns:a16="http://schemas.microsoft.com/office/drawing/2014/main" id="{C81FC0B0-4BC7-5D07-C8C7-3DF590B6B41A}"/>
              </a:ext>
            </a:extLst>
          </p:cNvPr>
          <p:cNvSpPr>
            <a:spLocks noGrp="1"/>
          </p:cNvSpPr>
          <p:nvPr>
            <p:ph idx="1"/>
          </p:nvPr>
        </p:nvSpPr>
        <p:spPr>
          <a:xfrm>
            <a:off x="838200" y="1825625"/>
            <a:ext cx="10515600" cy="523292"/>
          </a:xfrm>
        </p:spPr>
        <p:txBody>
          <a:bodyPr/>
          <a:lstStyle/>
          <a:p>
            <a:r>
              <a:rPr lang="en-US" altLang="zh-CN" dirty="0"/>
              <a:t>a </a:t>
            </a:r>
            <a:r>
              <a:rPr lang="en-US" altLang="zh-CN" dirty="0" err="1"/>
              <a:t>a</a:t>
            </a:r>
            <a:r>
              <a:rPr lang="en-US" altLang="zh-CN" dirty="0"/>
              <a:t> </a:t>
            </a:r>
            <a:r>
              <a:rPr lang="en-US" altLang="zh-CN" dirty="0" err="1"/>
              <a:t>a</a:t>
            </a:r>
            <a:r>
              <a:rPr lang="en-US" altLang="zh-CN" dirty="0"/>
              <a:t> </a:t>
            </a:r>
            <a:r>
              <a:rPr lang="en-US" altLang="zh-CN" dirty="0" err="1"/>
              <a:t>a</a:t>
            </a:r>
            <a:r>
              <a:rPr lang="en-US" altLang="zh-CN" dirty="0"/>
              <a:t> </a:t>
            </a:r>
            <a:r>
              <a:rPr lang="en-US" altLang="zh-CN" dirty="0" err="1"/>
              <a:t>a</a:t>
            </a:r>
            <a:endParaRPr lang="en-US" altLang="zh-CN" dirty="0"/>
          </a:p>
          <a:p>
            <a:endParaRPr lang="zh-CN" altLang="en-US" dirty="0"/>
          </a:p>
        </p:txBody>
      </p:sp>
      <p:pic>
        <p:nvPicPr>
          <p:cNvPr id="5" name="图片 4">
            <a:extLst>
              <a:ext uri="{FF2B5EF4-FFF2-40B4-BE49-F238E27FC236}">
                <a16:creationId xmlns:a16="http://schemas.microsoft.com/office/drawing/2014/main" id="{BBDAE873-C2B9-94AB-2DD3-3E370C8E0E32}"/>
              </a:ext>
            </a:extLst>
          </p:cNvPr>
          <p:cNvPicPr>
            <a:picLocks noChangeAspect="1"/>
          </p:cNvPicPr>
          <p:nvPr/>
        </p:nvPicPr>
        <p:blipFill>
          <a:blip r:embed="rId2">
            <a:clrChange>
              <a:clrFrom>
                <a:srgbClr val="201F1E"/>
              </a:clrFrom>
              <a:clrTo>
                <a:srgbClr val="201F1E">
                  <a:alpha val="0"/>
                </a:srgbClr>
              </a:clrTo>
            </a:clrChange>
            <a:duotone>
              <a:prstClr val="black"/>
              <a:schemeClr val="tx1">
                <a:tint val="45000"/>
                <a:satMod val="400000"/>
              </a:schemeClr>
            </a:duotone>
          </a:blip>
          <a:stretch>
            <a:fillRect/>
          </a:stretch>
        </p:blipFill>
        <p:spPr>
          <a:xfrm>
            <a:off x="708738" y="1736709"/>
            <a:ext cx="10774523" cy="4756166"/>
          </a:xfrm>
          <a:prstGeom prst="rect">
            <a:avLst/>
          </a:prstGeom>
        </p:spPr>
      </p:pic>
    </p:spTree>
    <p:extLst>
      <p:ext uri="{BB962C8B-B14F-4D97-AF65-F5344CB8AC3E}">
        <p14:creationId xmlns:p14="http://schemas.microsoft.com/office/powerpoint/2010/main" val="377737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324ED5-4477-A5CB-1026-E5E67A336726}"/>
              </a:ext>
            </a:extLst>
          </p:cNvPr>
          <p:cNvSpPr>
            <a:spLocks noGrp="1"/>
          </p:cNvSpPr>
          <p:nvPr>
            <p:ph idx="1"/>
          </p:nvPr>
        </p:nvSpPr>
        <p:spPr>
          <a:xfrm>
            <a:off x="838200" y="461394"/>
            <a:ext cx="10515600" cy="5715569"/>
          </a:xfrm>
        </p:spPr>
        <p:txBody>
          <a:bodyPr/>
          <a:lstStyle/>
          <a:p>
            <a:r>
              <a:rPr lang="en-US" altLang="zh-CN" dirty="0" err="1"/>
              <a:t>abddez</a:t>
            </a:r>
            <a:endParaRPr lang="zh-CN" altLang="en-US" dirty="0"/>
          </a:p>
          <a:p>
            <a:endParaRPr lang="zh-CN" altLang="en-US" dirty="0"/>
          </a:p>
        </p:txBody>
      </p:sp>
      <p:pic>
        <p:nvPicPr>
          <p:cNvPr id="5" name="图片 4">
            <a:extLst>
              <a:ext uri="{FF2B5EF4-FFF2-40B4-BE49-F238E27FC236}">
                <a16:creationId xmlns:a16="http://schemas.microsoft.com/office/drawing/2014/main" id="{50D41A17-AAEC-244F-AD66-B2E1DB2F7AB5}"/>
              </a:ext>
            </a:extLst>
          </p:cNvPr>
          <p:cNvPicPr>
            <a:picLocks noChangeAspect="1"/>
          </p:cNvPicPr>
          <p:nvPr/>
        </p:nvPicPr>
        <p:blipFill>
          <a:blip r:embed="rId2">
            <a:clrChange>
              <a:clrFrom>
                <a:srgbClr val="201F1E"/>
              </a:clrFrom>
              <a:clrTo>
                <a:srgbClr val="201F1E">
                  <a:alpha val="0"/>
                </a:srgbClr>
              </a:clrTo>
            </a:clrChange>
          </a:blip>
          <a:stretch>
            <a:fillRect/>
          </a:stretch>
        </p:blipFill>
        <p:spPr>
          <a:xfrm>
            <a:off x="372327" y="1751387"/>
            <a:ext cx="11819673" cy="3659298"/>
          </a:xfrm>
          <a:prstGeom prst="rect">
            <a:avLst/>
          </a:prstGeom>
          <a:ln>
            <a:noFill/>
          </a:ln>
          <a:effectLst>
            <a:outerShdw blurRad="107950" dist="12700" dir="5400000" algn="ctr">
              <a:srgbClr val="000000"/>
            </a:outerShdw>
          </a:effectLst>
        </p:spPr>
      </p:pic>
    </p:spTree>
    <p:extLst>
      <p:ext uri="{BB962C8B-B14F-4D97-AF65-F5344CB8AC3E}">
        <p14:creationId xmlns:p14="http://schemas.microsoft.com/office/powerpoint/2010/main" val="40625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F43BD-B280-00BB-10A4-DA953C833DDF}"/>
              </a:ext>
            </a:extLst>
          </p:cNvPr>
          <p:cNvSpPr>
            <a:spLocks noGrp="1"/>
          </p:cNvSpPr>
          <p:nvPr>
            <p:ph type="title"/>
          </p:nvPr>
        </p:nvSpPr>
        <p:spPr/>
        <p:txBody>
          <a:bodyPr/>
          <a:lstStyle/>
          <a:p>
            <a:r>
              <a:rPr lang="en-US" altLang="zh-CN" dirty="0"/>
              <a:t>Code(C++)</a:t>
            </a:r>
            <a:endParaRPr lang="zh-CN" altLang="en-US" dirty="0"/>
          </a:p>
        </p:txBody>
      </p:sp>
      <p:sp>
        <p:nvSpPr>
          <p:cNvPr id="4" name="文本框 3">
            <a:extLst>
              <a:ext uri="{FF2B5EF4-FFF2-40B4-BE49-F238E27FC236}">
                <a16:creationId xmlns:a16="http://schemas.microsoft.com/office/drawing/2014/main" id="{B336D0F5-8D1C-AAB3-BA6D-992664F141F2}"/>
              </a:ext>
            </a:extLst>
          </p:cNvPr>
          <p:cNvSpPr txBox="1"/>
          <p:nvPr/>
        </p:nvSpPr>
        <p:spPr>
          <a:xfrm>
            <a:off x="444500" y="1409700"/>
            <a:ext cx="10909300" cy="5478423"/>
          </a:xfrm>
          <a:prstGeom prst="rect">
            <a:avLst/>
          </a:prstGeom>
          <a:noFill/>
        </p:spPr>
        <p:txBody>
          <a:bodyPr wrap="square" rtlCol="0">
            <a:spAutoFit/>
          </a:bodyPr>
          <a:lstStyle/>
          <a:p>
            <a:r>
              <a:rPr lang="en-US" altLang="zh-CN" sz="1400" dirty="0"/>
              <a:t>class Solution {</a:t>
            </a:r>
          </a:p>
          <a:p>
            <a:r>
              <a:rPr lang="en-US" altLang="zh-CN" sz="1400" dirty="0"/>
              <a:t>public:</a:t>
            </a:r>
          </a:p>
          <a:p>
            <a:r>
              <a:rPr lang="en-US" altLang="zh-CN" sz="1400" dirty="0"/>
              <a:t>    bool </a:t>
            </a:r>
            <a:r>
              <a:rPr lang="en-US" altLang="zh-CN" sz="1400" dirty="0" err="1"/>
              <a:t>isapprox</a:t>
            </a:r>
            <a:r>
              <a:rPr lang="en-US" altLang="zh-CN" sz="1400" dirty="0"/>
              <a:t>(char a, char b) {</a:t>
            </a:r>
          </a:p>
          <a:p>
            <a:r>
              <a:rPr lang="en-US" altLang="zh-CN" sz="1400" dirty="0"/>
              <a:t>        return (a - b) == 1 || a == b || (b - a) == 1;</a:t>
            </a:r>
          </a:p>
          <a:p>
            <a:r>
              <a:rPr lang="en-US" altLang="zh-CN" sz="1400" dirty="0"/>
              <a:t>    }</a:t>
            </a:r>
          </a:p>
          <a:p>
            <a:r>
              <a:rPr lang="en-US" altLang="zh-CN" sz="1400" dirty="0"/>
              <a:t>    int </a:t>
            </a:r>
            <a:r>
              <a:rPr lang="en-US" altLang="zh-CN" sz="1400" dirty="0" err="1"/>
              <a:t>removeAlmostEqualCharacters</a:t>
            </a:r>
            <a:r>
              <a:rPr lang="en-US" altLang="zh-CN" sz="1400" dirty="0"/>
              <a:t>(string word) {</a:t>
            </a:r>
          </a:p>
          <a:p>
            <a:endParaRPr lang="en-US" altLang="zh-CN" sz="1400" dirty="0"/>
          </a:p>
          <a:p>
            <a:r>
              <a:rPr lang="en-US" altLang="zh-CN" sz="1400" dirty="0"/>
              <a:t>        int n = </a:t>
            </a:r>
            <a:r>
              <a:rPr lang="en-US" altLang="zh-CN" sz="1400" dirty="0" err="1"/>
              <a:t>word.size</a:t>
            </a:r>
            <a:r>
              <a:rPr lang="en-US" altLang="zh-CN" sz="1400" dirty="0"/>
              <a:t>();</a:t>
            </a:r>
          </a:p>
          <a:p>
            <a:r>
              <a:rPr lang="en-US" altLang="zh-CN" sz="1400" dirty="0"/>
              <a:t>        if (n == 1)</a:t>
            </a:r>
          </a:p>
          <a:p>
            <a:r>
              <a:rPr lang="en-US" altLang="zh-CN" sz="1400" dirty="0"/>
              <a:t>            return 0;</a:t>
            </a:r>
          </a:p>
          <a:p>
            <a:r>
              <a:rPr lang="en-US" altLang="zh-CN" sz="1400" dirty="0"/>
              <a:t>        vector&lt;int&gt; </a:t>
            </a:r>
            <a:r>
              <a:rPr lang="en-US" altLang="zh-CN" sz="1400" dirty="0" err="1"/>
              <a:t>dp</a:t>
            </a:r>
            <a:r>
              <a:rPr lang="en-US" altLang="zh-CN" sz="1400" dirty="0"/>
              <a:t>(n);</a:t>
            </a:r>
          </a:p>
          <a:p>
            <a:r>
              <a:rPr lang="en-US" altLang="zh-CN" sz="1400" dirty="0"/>
              <a:t>        </a:t>
            </a:r>
            <a:r>
              <a:rPr lang="en-US" altLang="zh-CN" sz="1400" dirty="0" err="1"/>
              <a:t>dp</a:t>
            </a:r>
            <a:r>
              <a:rPr lang="en-US" altLang="zh-CN" sz="1400" dirty="0"/>
              <a:t>[0] = 0;</a:t>
            </a:r>
          </a:p>
          <a:p>
            <a:r>
              <a:rPr lang="en-US" altLang="zh-CN" sz="1400" dirty="0"/>
              <a:t>        if (</a:t>
            </a:r>
            <a:r>
              <a:rPr lang="en-US" altLang="zh-CN" sz="1400" dirty="0" err="1"/>
              <a:t>isapprox</a:t>
            </a:r>
            <a:r>
              <a:rPr lang="en-US" altLang="zh-CN" sz="1400" dirty="0"/>
              <a:t>(word[0], word[1]))</a:t>
            </a:r>
          </a:p>
          <a:p>
            <a:r>
              <a:rPr lang="en-US" altLang="zh-CN" sz="1400" dirty="0"/>
              <a:t>            </a:t>
            </a:r>
            <a:r>
              <a:rPr lang="en-US" altLang="zh-CN" sz="1400" dirty="0" err="1"/>
              <a:t>dp</a:t>
            </a:r>
            <a:r>
              <a:rPr lang="en-US" altLang="zh-CN" sz="1400" dirty="0"/>
              <a:t>[1] = 1;</a:t>
            </a:r>
          </a:p>
          <a:p>
            <a:r>
              <a:rPr lang="en-US" altLang="zh-CN" sz="1400" dirty="0"/>
              <a:t>        else</a:t>
            </a:r>
          </a:p>
          <a:p>
            <a:r>
              <a:rPr lang="en-US" altLang="zh-CN" sz="1400" dirty="0"/>
              <a:t>            </a:t>
            </a:r>
            <a:r>
              <a:rPr lang="en-US" altLang="zh-CN" sz="1400" dirty="0" err="1"/>
              <a:t>dp</a:t>
            </a:r>
            <a:r>
              <a:rPr lang="en-US" altLang="zh-CN" sz="1400" dirty="0"/>
              <a:t>[1] = 0;</a:t>
            </a:r>
          </a:p>
          <a:p>
            <a:r>
              <a:rPr lang="en-US" altLang="zh-CN" sz="1400" dirty="0"/>
              <a:t>        for (int </a:t>
            </a:r>
            <a:r>
              <a:rPr lang="en-US" altLang="zh-CN" sz="1400" dirty="0" err="1"/>
              <a:t>i</a:t>
            </a:r>
            <a:r>
              <a:rPr lang="en-US" altLang="zh-CN" sz="1400" dirty="0"/>
              <a:t> = 2; </a:t>
            </a:r>
            <a:r>
              <a:rPr lang="en-US" altLang="zh-CN" sz="1400" dirty="0" err="1"/>
              <a:t>i</a:t>
            </a:r>
            <a:r>
              <a:rPr lang="en-US" altLang="zh-CN" sz="1400" dirty="0"/>
              <a:t> &lt; </a:t>
            </a:r>
            <a:r>
              <a:rPr lang="en-US" altLang="zh-CN" sz="1400" dirty="0" err="1"/>
              <a:t>word.size</a:t>
            </a:r>
            <a:r>
              <a:rPr lang="en-US" altLang="zh-CN" sz="1400" dirty="0"/>
              <a:t>(); </a:t>
            </a:r>
            <a:r>
              <a:rPr lang="en-US" altLang="zh-CN" sz="1400" dirty="0" err="1"/>
              <a:t>i</a:t>
            </a:r>
            <a:r>
              <a:rPr lang="en-US" altLang="zh-CN" sz="1400" dirty="0"/>
              <a:t>++) {</a:t>
            </a:r>
          </a:p>
          <a:p>
            <a:r>
              <a:rPr lang="en-US" altLang="zh-CN" sz="1400" dirty="0"/>
              <a:t>            if (</a:t>
            </a:r>
            <a:r>
              <a:rPr lang="en-US" altLang="zh-CN" sz="1400" dirty="0" err="1"/>
              <a:t>isapprox</a:t>
            </a:r>
            <a:r>
              <a:rPr lang="en-US" altLang="zh-CN" sz="1400" dirty="0"/>
              <a:t>(word[</a:t>
            </a:r>
            <a:r>
              <a:rPr lang="en-US" altLang="zh-CN" sz="1400" dirty="0" err="1"/>
              <a:t>i</a:t>
            </a:r>
            <a:r>
              <a:rPr lang="en-US" altLang="zh-CN" sz="1400" dirty="0"/>
              <a:t>], word[</a:t>
            </a:r>
            <a:r>
              <a:rPr lang="en-US" altLang="zh-CN" sz="1400" dirty="0" err="1"/>
              <a:t>i</a:t>
            </a:r>
            <a:r>
              <a:rPr lang="en-US" altLang="zh-CN" sz="1400" dirty="0"/>
              <a:t> - 1]))</a:t>
            </a:r>
          </a:p>
          <a:p>
            <a:r>
              <a:rPr lang="en-US" altLang="zh-CN" sz="1400" dirty="0"/>
              <a:t>                </a:t>
            </a:r>
            <a:r>
              <a:rPr lang="en-US" altLang="zh-CN" sz="1400" dirty="0" err="1"/>
              <a:t>dp</a:t>
            </a:r>
            <a:r>
              <a:rPr lang="en-US" altLang="zh-CN" sz="1400" dirty="0"/>
              <a:t>[</a:t>
            </a:r>
            <a:r>
              <a:rPr lang="en-US" altLang="zh-CN" sz="1400" dirty="0" err="1"/>
              <a:t>i</a:t>
            </a:r>
            <a:r>
              <a:rPr lang="en-US" altLang="zh-CN" sz="1400" dirty="0"/>
              <a:t>] = </a:t>
            </a:r>
            <a:r>
              <a:rPr lang="en-US" altLang="zh-CN" sz="1400" dirty="0" err="1"/>
              <a:t>dp</a:t>
            </a:r>
            <a:r>
              <a:rPr lang="en-US" altLang="zh-CN" sz="1400" dirty="0"/>
              <a:t>[</a:t>
            </a:r>
            <a:r>
              <a:rPr lang="en-US" altLang="zh-CN" sz="1400" dirty="0" err="1"/>
              <a:t>i</a:t>
            </a:r>
            <a:r>
              <a:rPr lang="en-US" altLang="zh-CN" sz="1400" dirty="0"/>
              <a:t> - 2] + 1;</a:t>
            </a:r>
          </a:p>
          <a:p>
            <a:r>
              <a:rPr lang="en-US" altLang="zh-CN" sz="1400" dirty="0"/>
              <a:t>            else</a:t>
            </a:r>
          </a:p>
          <a:p>
            <a:r>
              <a:rPr lang="en-US" altLang="zh-CN" sz="1400" dirty="0"/>
              <a:t>                </a:t>
            </a:r>
            <a:r>
              <a:rPr lang="en-US" altLang="zh-CN" sz="1400" dirty="0" err="1"/>
              <a:t>dp</a:t>
            </a:r>
            <a:r>
              <a:rPr lang="en-US" altLang="zh-CN" sz="1400" dirty="0"/>
              <a:t>[</a:t>
            </a:r>
            <a:r>
              <a:rPr lang="en-US" altLang="zh-CN" sz="1400" dirty="0" err="1"/>
              <a:t>i</a:t>
            </a:r>
            <a:r>
              <a:rPr lang="en-US" altLang="zh-CN" sz="1400" dirty="0"/>
              <a:t>] = </a:t>
            </a:r>
            <a:r>
              <a:rPr lang="en-US" altLang="zh-CN" sz="1400" dirty="0" err="1"/>
              <a:t>dp</a:t>
            </a:r>
            <a:r>
              <a:rPr lang="en-US" altLang="zh-CN" sz="1400" dirty="0"/>
              <a:t>[</a:t>
            </a:r>
            <a:r>
              <a:rPr lang="en-US" altLang="zh-CN" sz="1400" dirty="0" err="1"/>
              <a:t>i</a:t>
            </a:r>
            <a:r>
              <a:rPr lang="en-US" altLang="zh-CN" sz="1400" dirty="0"/>
              <a:t> - 1];</a:t>
            </a:r>
          </a:p>
          <a:p>
            <a:r>
              <a:rPr lang="en-US" altLang="zh-CN" sz="1400" dirty="0"/>
              <a:t>        }</a:t>
            </a:r>
          </a:p>
          <a:p>
            <a:r>
              <a:rPr lang="en-US" altLang="zh-CN" sz="1400" dirty="0"/>
              <a:t>        return </a:t>
            </a:r>
            <a:r>
              <a:rPr lang="en-US" altLang="zh-CN" sz="1400" dirty="0" err="1"/>
              <a:t>dp</a:t>
            </a:r>
            <a:r>
              <a:rPr lang="en-US" altLang="zh-CN" sz="1400" dirty="0"/>
              <a:t>[n - 1];</a:t>
            </a:r>
          </a:p>
          <a:p>
            <a:r>
              <a:rPr lang="en-US" altLang="zh-CN" sz="1400" dirty="0"/>
              <a:t>    }</a:t>
            </a:r>
          </a:p>
          <a:p>
            <a:r>
              <a:rPr lang="en-US" altLang="zh-CN" sz="1400" dirty="0"/>
              <a:t>};</a:t>
            </a:r>
            <a:endParaRPr lang="zh-CN" altLang="en-US" sz="1400" dirty="0"/>
          </a:p>
        </p:txBody>
      </p:sp>
      <p:sp>
        <p:nvSpPr>
          <p:cNvPr id="5" name="Rectangle 1">
            <a:extLst>
              <a:ext uri="{FF2B5EF4-FFF2-40B4-BE49-F238E27FC236}">
                <a16:creationId xmlns:a16="http://schemas.microsoft.com/office/drawing/2014/main" id="{0A224E7F-1155-6A56-8130-B527FBAA6570}"/>
              </a:ext>
            </a:extLst>
          </p:cNvPr>
          <p:cNvSpPr>
            <a:spLocks noChangeArrowheads="1"/>
          </p:cNvSpPr>
          <p:nvPr/>
        </p:nvSpPr>
        <p:spPr bwMode="auto">
          <a:xfrm>
            <a:off x="5899150" y="1950695"/>
            <a:ext cx="4838700" cy="178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在这串代码中我们不难发现，其时间、空间复杂度均达到了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再观察发现，我们并不需要存储所有的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数组，我们只需要存储</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即可，所以我们可以将空间复杂度降低到</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07924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2EBE-3068-13F0-CBEB-74472900A565}"/>
              </a:ext>
            </a:extLst>
          </p:cNvPr>
          <p:cNvSpPr>
            <a:spLocks noGrp="1"/>
          </p:cNvSpPr>
          <p:nvPr>
            <p:ph type="title"/>
          </p:nvPr>
        </p:nvSpPr>
        <p:spPr/>
        <p:txBody>
          <a:bodyPr/>
          <a:lstStyle/>
          <a:p>
            <a:r>
              <a:rPr lang="zh-CN" altLang="en-US" dirty="0"/>
              <a:t>代码优化</a:t>
            </a:r>
          </a:p>
        </p:txBody>
      </p:sp>
      <p:sp>
        <p:nvSpPr>
          <p:cNvPr id="6" name="文本框 5">
            <a:extLst>
              <a:ext uri="{FF2B5EF4-FFF2-40B4-BE49-F238E27FC236}">
                <a16:creationId xmlns:a16="http://schemas.microsoft.com/office/drawing/2014/main" id="{CB15C0B1-038F-37B6-293C-9C3E72F6E8C5}"/>
              </a:ext>
            </a:extLst>
          </p:cNvPr>
          <p:cNvSpPr txBox="1"/>
          <p:nvPr/>
        </p:nvSpPr>
        <p:spPr>
          <a:xfrm>
            <a:off x="5677168" y="326624"/>
            <a:ext cx="9042400" cy="6124754"/>
          </a:xfrm>
          <a:prstGeom prst="rect">
            <a:avLst/>
          </a:prstGeom>
          <a:noFill/>
        </p:spPr>
        <p:txBody>
          <a:bodyPr wrap="square">
            <a:spAutoFit/>
          </a:bodyPr>
          <a:lstStyle/>
          <a:p>
            <a:r>
              <a:rPr lang="zh-CN" altLang="en-US" sz="1400" dirty="0"/>
              <a:t>class Solution {</a:t>
            </a:r>
          </a:p>
          <a:p>
            <a:r>
              <a:rPr lang="zh-CN" altLang="en-US" sz="1400" dirty="0"/>
              <a:t>public:</a:t>
            </a:r>
          </a:p>
          <a:p>
            <a:r>
              <a:rPr lang="zh-CN" altLang="en-US" sz="1400" dirty="0"/>
              <a:t>    bool isapprox(char a, char b) {</a:t>
            </a:r>
          </a:p>
          <a:p>
            <a:r>
              <a:rPr lang="zh-CN" altLang="en-US" sz="1400" dirty="0"/>
              <a:t>        return (a - b) == 1 || a == b || (b - a) == 1;</a:t>
            </a:r>
          </a:p>
          <a:p>
            <a:r>
              <a:rPr lang="zh-CN" altLang="en-US" sz="1400" dirty="0"/>
              <a:t>    }</a:t>
            </a:r>
          </a:p>
          <a:p>
            <a:r>
              <a:rPr lang="zh-CN" altLang="en-US" sz="1400" dirty="0"/>
              <a:t>    int removeAlmostEqualCharacters(string word) {</a:t>
            </a:r>
          </a:p>
          <a:p>
            <a:endParaRPr lang="zh-CN" altLang="en-US" sz="1400" dirty="0"/>
          </a:p>
          <a:p>
            <a:r>
              <a:rPr lang="zh-CN" altLang="en-US" sz="1400" dirty="0"/>
              <a:t>        int n = word.size();</a:t>
            </a:r>
          </a:p>
          <a:p>
            <a:r>
              <a:rPr lang="zh-CN" altLang="en-US" sz="1400" dirty="0"/>
              <a:t>        if (n == 1)</a:t>
            </a:r>
          </a:p>
          <a:p>
            <a:r>
              <a:rPr lang="zh-CN" altLang="en-US" sz="1400" dirty="0"/>
              <a:t>            return 0;</a:t>
            </a:r>
          </a:p>
          <a:p>
            <a:r>
              <a:rPr lang="zh-CN" altLang="en-US" sz="1400" dirty="0"/>
              <a:t>        vector&lt;int&gt; dp(2);</a:t>
            </a:r>
          </a:p>
          <a:p>
            <a:r>
              <a:rPr lang="zh-CN" altLang="en-US" sz="1400" dirty="0"/>
              <a:t>        dp[0] = 0;</a:t>
            </a:r>
          </a:p>
          <a:p>
            <a:r>
              <a:rPr lang="zh-CN" altLang="en-US" sz="1400" dirty="0"/>
              <a:t>        if (isapprox(word[0], word[1]))</a:t>
            </a:r>
          </a:p>
          <a:p>
            <a:r>
              <a:rPr lang="zh-CN" altLang="en-US" sz="1400" dirty="0"/>
              <a:t>            dp[1] = 1;</a:t>
            </a:r>
          </a:p>
          <a:p>
            <a:r>
              <a:rPr lang="zh-CN" altLang="en-US" sz="1400" dirty="0"/>
              <a:t>        else</a:t>
            </a:r>
          </a:p>
          <a:p>
            <a:r>
              <a:rPr lang="zh-CN" altLang="en-US" sz="1400" dirty="0"/>
              <a:t>            dp[1] = 0;</a:t>
            </a:r>
          </a:p>
          <a:p>
            <a:r>
              <a:rPr lang="zh-CN" altLang="en-US" sz="1400" dirty="0"/>
              <a:t>        for (int i = 2; i &lt; word.size(); i++) {</a:t>
            </a:r>
          </a:p>
          <a:p>
            <a:r>
              <a:rPr lang="zh-CN" altLang="en-US" sz="1400" dirty="0"/>
              <a:t>            int tmp = dp[1];</a:t>
            </a:r>
          </a:p>
          <a:p>
            <a:r>
              <a:rPr lang="zh-CN" altLang="en-US" sz="1400" dirty="0"/>
              <a:t>            if (isapprox(word[i], word[i - 1])) {</a:t>
            </a:r>
          </a:p>
          <a:p>
            <a:r>
              <a:rPr lang="zh-CN" altLang="en-US" sz="1400" dirty="0"/>
              <a:t>                dp[1] = dp[0] + 1;</a:t>
            </a:r>
          </a:p>
          <a:p>
            <a:r>
              <a:rPr lang="zh-CN" altLang="en-US" sz="1400" dirty="0"/>
              <a:t>                dp[0] = tmp;</a:t>
            </a:r>
          </a:p>
          <a:p>
            <a:r>
              <a:rPr lang="zh-CN" altLang="en-US" sz="1400" dirty="0"/>
              <a:t>            } else {</a:t>
            </a:r>
          </a:p>
          <a:p>
            <a:r>
              <a:rPr lang="zh-CN" altLang="en-US" sz="1400" dirty="0"/>
              <a:t>                dp[0] = dp[1];</a:t>
            </a:r>
          </a:p>
          <a:p>
            <a:r>
              <a:rPr lang="zh-CN" altLang="en-US" sz="1400" dirty="0"/>
              <a:t>            }</a:t>
            </a:r>
          </a:p>
          <a:p>
            <a:r>
              <a:rPr lang="zh-CN" altLang="en-US" sz="1400" dirty="0"/>
              <a:t>        }</a:t>
            </a:r>
          </a:p>
          <a:p>
            <a:r>
              <a:rPr lang="zh-CN" altLang="en-US" sz="1400" dirty="0"/>
              <a:t>        return dp[1];</a:t>
            </a:r>
          </a:p>
          <a:p>
            <a:r>
              <a:rPr lang="zh-CN" altLang="en-US" sz="1400" dirty="0"/>
              <a:t>    }</a:t>
            </a:r>
          </a:p>
          <a:p>
            <a:r>
              <a:rPr lang="zh-CN" altLang="en-US" sz="1400" dirty="0"/>
              <a:t>};</a:t>
            </a:r>
          </a:p>
        </p:txBody>
      </p:sp>
      <p:sp>
        <p:nvSpPr>
          <p:cNvPr id="7" name="Rectangle 1">
            <a:extLst>
              <a:ext uri="{FF2B5EF4-FFF2-40B4-BE49-F238E27FC236}">
                <a16:creationId xmlns:a16="http://schemas.microsoft.com/office/drawing/2014/main" id="{975C1301-3AFB-79BB-C33D-385132E146B6}"/>
              </a:ext>
            </a:extLst>
          </p:cNvPr>
          <p:cNvSpPr>
            <a:spLocks noChangeArrowheads="1"/>
          </p:cNvSpPr>
          <p:nvPr/>
        </p:nvSpPr>
        <p:spPr bwMode="auto">
          <a:xfrm>
            <a:off x="228600" y="3657103"/>
            <a:ext cx="4838700" cy="40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此时的空间复杂度就降低到了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O(1)</a:t>
            </a: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055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6BAC-BCCC-B83B-A0F7-9A85ABF6A439}"/>
              </a:ext>
            </a:extLst>
          </p:cNvPr>
          <p:cNvSpPr>
            <a:spLocks noGrp="1"/>
          </p:cNvSpPr>
          <p:nvPr>
            <p:ph type="title"/>
          </p:nvPr>
        </p:nvSpPr>
        <p:spPr/>
        <p:txBody>
          <a:bodyPr/>
          <a:lstStyle/>
          <a:p>
            <a:r>
              <a:rPr lang="en-US" altLang="zh-CN" b="1" i="0" dirty="0">
                <a:effectLst/>
                <a:highlight>
                  <a:srgbClr val="F0F0F0"/>
                </a:highlight>
                <a:latin typeface="-apple-system"/>
                <a:hlinkClick r:id="rId2"/>
              </a:rPr>
              <a:t>1463. </a:t>
            </a:r>
            <a:r>
              <a:rPr lang="zh-CN" altLang="en-US" b="1" i="0" dirty="0">
                <a:effectLst/>
                <a:highlight>
                  <a:srgbClr val="F0F0F0"/>
                </a:highlight>
                <a:latin typeface="-apple-system"/>
                <a:hlinkClick r:id="rId2"/>
              </a:rPr>
              <a:t>摘樱桃 </a:t>
            </a:r>
            <a:r>
              <a:rPr lang="en-US" altLang="zh-CN" b="1" i="0" dirty="0">
                <a:effectLst/>
                <a:highlight>
                  <a:srgbClr val="F0F0F0"/>
                </a:highlight>
                <a:latin typeface="-apple-system"/>
                <a:hlinkClick r:id="rId2"/>
              </a:rPr>
              <a:t>II</a:t>
            </a:r>
            <a:endParaRPr lang="zh-CN" altLang="en-US" dirty="0"/>
          </a:p>
        </p:txBody>
      </p:sp>
      <p:sp>
        <p:nvSpPr>
          <p:cNvPr id="3" name="内容占位符 2">
            <a:extLst>
              <a:ext uri="{FF2B5EF4-FFF2-40B4-BE49-F238E27FC236}">
                <a16:creationId xmlns:a16="http://schemas.microsoft.com/office/drawing/2014/main" id="{5E5916C7-B592-1667-DA5C-185034DBB830}"/>
              </a:ext>
            </a:extLst>
          </p:cNvPr>
          <p:cNvSpPr>
            <a:spLocks noGrp="1"/>
          </p:cNvSpPr>
          <p:nvPr>
            <p:ph idx="1"/>
          </p:nvPr>
        </p:nvSpPr>
        <p:spPr>
          <a:xfrm>
            <a:off x="404567" y="1580529"/>
            <a:ext cx="7495095" cy="4351338"/>
          </a:xfrm>
        </p:spPr>
        <p:txBody>
          <a:bodyPr>
            <a:normAutofit fontScale="62500" lnSpcReduction="20000"/>
          </a:bodyPr>
          <a:lstStyle/>
          <a:p>
            <a:r>
              <a:rPr lang="zh-CN" altLang="en-US" dirty="0"/>
              <a:t>给你一个 </a:t>
            </a:r>
            <a:r>
              <a:rPr lang="en-US" altLang="zh-CN" dirty="0"/>
              <a:t>rows x cols </a:t>
            </a:r>
            <a:r>
              <a:rPr lang="zh-CN" altLang="en-US" dirty="0"/>
              <a:t>的矩阵 </a:t>
            </a:r>
            <a:r>
              <a:rPr lang="en-US" altLang="zh-CN" dirty="0"/>
              <a:t>grid </a:t>
            </a:r>
            <a:r>
              <a:rPr lang="zh-CN" altLang="en-US" dirty="0"/>
              <a:t>来表示一块樱桃地。 </a:t>
            </a:r>
            <a:r>
              <a:rPr lang="en-US" altLang="zh-CN" dirty="0"/>
              <a:t>grid </a:t>
            </a:r>
            <a:r>
              <a:rPr lang="zh-CN" altLang="en-US" dirty="0"/>
              <a:t>中每个格子的数字表示你能获得的樱桃数目。</a:t>
            </a:r>
          </a:p>
          <a:p>
            <a:endParaRPr lang="zh-CN" altLang="en-US" dirty="0"/>
          </a:p>
          <a:p>
            <a:r>
              <a:rPr lang="zh-CN" altLang="en-US" dirty="0"/>
              <a:t>你有两个机器人帮你收集樱桃，机器人 </a:t>
            </a:r>
            <a:r>
              <a:rPr lang="en-US" altLang="zh-CN" dirty="0"/>
              <a:t>1 </a:t>
            </a:r>
            <a:r>
              <a:rPr lang="zh-CN" altLang="en-US" dirty="0"/>
              <a:t>从左上角格子 </a:t>
            </a:r>
            <a:r>
              <a:rPr lang="en-US" altLang="zh-CN" dirty="0"/>
              <a:t>(0,0) </a:t>
            </a:r>
            <a:r>
              <a:rPr lang="zh-CN" altLang="en-US" dirty="0"/>
              <a:t>出发，机器人 </a:t>
            </a:r>
            <a:r>
              <a:rPr lang="en-US" altLang="zh-CN" dirty="0"/>
              <a:t>2 </a:t>
            </a:r>
            <a:r>
              <a:rPr lang="zh-CN" altLang="en-US" dirty="0"/>
              <a:t>从右上角格子 </a:t>
            </a:r>
            <a:r>
              <a:rPr lang="en-US" altLang="zh-CN" dirty="0"/>
              <a:t>(0, cols-1) </a:t>
            </a:r>
            <a:r>
              <a:rPr lang="zh-CN" altLang="en-US" dirty="0"/>
              <a:t>出发。</a:t>
            </a:r>
          </a:p>
          <a:p>
            <a:endParaRPr lang="zh-CN" altLang="en-US" dirty="0"/>
          </a:p>
          <a:p>
            <a:r>
              <a:rPr lang="zh-CN" altLang="en-US" dirty="0"/>
              <a:t>请你按照如下规则，返回两个机器人能收集的最多樱桃数目：</a:t>
            </a:r>
          </a:p>
          <a:p>
            <a:endParaRPr lang="zh-CN" altLang="en-US" dirty="0"/>
          </a:p>
          <a:p>
            <a:r>
              <a:rPr lang="zh-CN" altLang="en-US" dirty="0"/>
              <a:t>从格子 </a:t>
            </a:r>
            <a:r>
              <a:rPr lang="en-US" altLang="zh-CN" dirty="0"/>
              <a:t>(</a:t>
            </a:r>
            <a:r>
              <a:rPr lang="en-US" altLang="zh-CN" dirty="0" err="1"/>
              <a:t>i,j</a:t>
            </a:r>
            <a:r>
              <a:rPr lang="en-US" altLang="zh-CN" dirty="0"/>
              <a:t>) </a:t>
            </a:r>
            <a:r>
              <a:rPr lang="zh-CN" altLang="en-US" dirty="0"/>
              <a:t>出发，机器人可以移动到格子 </a:t>
            </a:r>
            <a:r>
              <a:rPr lang="en-US" altLang="zh-CN" dirty="0"/>
              <a:t>(i+1, j-1)</a:t>
            </a:r>
            <a:r>
              <a:rPr lang="zh-CN" altLang="en-US" dirty="0"/>
              <a:t>，</a:t>
            </a:r>
            <a:r>
              <a:rPr lang="en-US" altLang="zh-CN" dirty="0"/>
              <a:t>(i+1, j) </a:t>
            </a:r>
            <a:r>
              <a:rPr lang="zh-CN" altLang="en-US" dirty="0"/>
              <a:t>或者 </a:t>
            </a:r>
            <a:r>
              <a:rPr lang="en-US" altLang="zh-CN" dirty="0"/>
              <a:t>(i+1, j+1) </a:t>
            </a:r>
            <a:r>
              <a:rPr lang="zh-CN" altLang="en-US" dirty="0"/>
              <a:t>。</a:t>
            </a:r>
          </a:p>
          <a:p>
            <a:r>
              <a:rPr lang="zh-CN" altLang="en-US" dirty="0"/>
              <a:t>当一个机器人经过某个格子时，它会把该格子内所有的樱桃都摘走，然后这个位置会变成空格子，即没有樱桃的格子。</a:t>
            </a:r>
          </a:p>
          <a:p>
            <a:r>
              <a:rPr lang="zh-CN" altLang="en-US" dirty="0"/>
              <a:t>当两个机器人同时到达同一个格子时，它们中只有一个可以摘到樱桃。</a:t>
            </a:r>
          </a:p>
          <a:p>
            <a:r>
              <a:rPr lang="zh-CN" altLang="en-US" dirty="0"/>
              <a:t>两个机器人在任意时刻都不能移动到 </a:t>
            </a:r>
            <a:r>
              <a:rPr lang="en-US" altLang="zh-CN" dirty="0"/>
              <a:t>grid </a:t>
            </a:r>
            <a:r>
              <a:rPr lang="zh-CN" altLang="en-US" dirty="0"/>
              <a:t>外面。</a:t>
            </a:r>
          </a:p>
          <a:p>
            <a:r>
              <a:rPr lang="zh-CN" altLang="en-US" dirty="0"/>
              <a:t>两个机器人最后都要到达 </a:t>
            </a:r>
            <a:r>
              <a:rPr lang="en-US" altLang="zh-CN" dirty="0"/>
              <a:t>grid </a:t>
            </a:r>
            <a:r>
              <a:rPr lang="zh-CN" altLang="en-US" dirty="0"/>
              <a:t>最底下一行。</a:t>
            </a:r>
          </a:p>
        </p:txBody>
      </p:sp>
    </p:spTree>
    <p:extLst>
      <p:ext uri="{BB962C8B-B14F-4D97-AF65-F5344CB8AC3E}">
        <p14:creationId xmlns:p14="http://schemas.microsoft.com/office/powerpoint/2010/main" val="28846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B0F504-4A9F-4DBE-6994-FAE4B9A4D020}"/>
              </a:ext>
            </a:extLst>
          </p:cNvPr>
          <p:cNvSpPr>
            <a:spLocks noGrp="1"/>
          </p:cNvSpPr>
          <p:nvPr>
            <p:ph idx="1"/>
          </p:nvPr>
        </p:nvSpPr>
        <p:spPr>
          <a:xfrm>
            <a:off x="428626" y="1253331"/>
            <a:ext cx="6838950" cy="4351338"/>
          </a:xfrm>
        </p:spPr>
        <p:txBody>
          <a:bodyPr/>
          <a:lstStyle/>
          <a:p>
            <a:r>
              <a:rPr lang="zh-CN" altLang="en-US" dirty="0"/>
              <a:t>输入：</a:t>
            </a:r>
            <a:r>
              <a:rPr lang="en-US" altLang="zh-CN" dirty="0"/>
              <a:t>grid = [[3,1,1],[2,5,1],[1,5,5],[2,1,1]]</a:t>
            </a:r>
          </a:p>
          <a:p>
            <a:r>
              <a:rPr lang="zh-CN" altLang="en-US" dirty="0"/>
              <a:t>输出：</a:t>
            </a:r>
            <a:r>
              <a:rPr lang="en-US" altLang="zh-CN" dirty="0"/>
              <a:t>24</a:t>
            </a:r>
          </a:p>
          <a:p>
            <a:r>
              <a:rPr lang="zh-CN" altLang="en-US" dirty="0"/>
              <a:t>解释：机器人 </a:t>
            </a:r>
            <a:r>
              <a:rPr lang="en-US" altLang="zh-CN" dirty="0"/>
              <a:t>1 </a:t>
            </a:r>
            <a:r>
              <a:rPr lang="zh-CN" altLang="en-US" dirty="0"/>
              <a:t>和机器人 </a:t>
            </a:r>
            <a:r>
              <a:rPr lang="en-US" altLang="zh-CN" dirty="0"/>
              <a:t>2 </a:t>
            </a:r>
            <a:r>
              <a:rPr lang="zh-CN" altLang="en-US" dirty="0"/>
              <a:t>的路径在上图中分别用绿色和蓝色表示。</a:t>
            </a:r>
          </a:p>
          <a:p>
            <a:r>
              <a:rPr lang="zh-CN" altLang="en-US" dirty="0"/>
              <a:t>机器人 </a:t>
            </a:r>
            <a:r>
              <a:rPr lang="en-US" altLang="zh-CN" dirty="0"/>
              <a:t>1 </a:t>
            </a:r>
            <a:r>
              <a:rPr lang="zh-CN" altLang="en-US" dirty="0"/>
              <a:t>摘的樱桃数目为 </a:t>
            </a:r>
            <a:r>
              <a:rPr lang="en-US" altLang="zh-CN" dirty="0"/>
              <a:t>(3 + 2 + 5 + 2) = 12 </a:t>
            </a:r>
            <a:r>
              <a:rPr lang="zh-CN" altLang="en-US" dirty="0"/>
              <a:t>。</a:t>
            </a:r>
          </a:p>
          <a:p>
            <a:r>
              <a:rPr lang="zh-CN" altLang="en-US" dirty="0"/>
              <a:t>机器人 </a:t>
            </a:r>
            <a:r>
              <a:rPr lang="en-US" altLang="zh-CN" dirty="0"/>
              <a:t>2 </a:t>
            </a:r>
            <a:r>
              <a:rPr lang="zh-CN" altLang="en-US" dirty="0"/>
              <a:t>摘的樱桃数目为 </a:t>
            </a:r>
            <a:r>
              <a:rPr lang="en-US" altLang="zh-CN" dirty="0"/>
              <a:t>(1 + 5 + 5 + 1) = 12 </a:t>
            </a:r>
            <a:r>
              <a:rPr lang="zh-CN" altLang="en-US" dirty="0"/>
              <a:t>。</a:t>
            </a:r>
          </a:p>
          <a:p>
            <a:r>
              <a:rPr lang="zh-CN" altLang="en-US" dirty="0"/>
              <a:t>樱桃总数为： </a:t>
            </a:r>
            <a:r>
              <a:rPr lang="en-US" altLang="zh-CN" dirty="0"/>
              <a:t>12 + 12 = 24 </a:t>
            </a:r>
            <a:r>
              <a:rPr lang="zh-CN" altLang="en-US" dirty="0"/>
              <a:t>。</a:t>
            </a:r>
          </a:p>
        </p:txBody>
      </p:sp>
      <p:pic>
        <p:nvPicPr>
          <p:cNvPr id="2061" name="Picture 13">
            <a:extLst>
              <a:ext uri="{FF2B5EF4-FFF2-40B4-BE49-F238E27FC236}">
                <a16:creationId xmlns:a16="http://schemas.microsoft.com/office/drawing/2014/main" id="{1A4A39BE-9F84-010D-095D-399DF6D3D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576" y="681037"/>
            <a:ext cx="356235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5576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1702</Words>
  <Application>Microsoft Office PowerPoint</Application>
  <PresentationFormat>宽屏</PresentationFormat>
  <Paragraphs>144</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仿宋</vt:lpstr>
      <vt:lpstr>宋体</vt:lpstr>
      <vt:lpstr>Arial</vt:lpstr>
      <vt:lpstr>Cambria Math</vt:lpstr>
      <vt:lpstr>Times New Roman</vt:lpstr>
      <vt:lpstr>Office 主题​​</vt:lpstr>
      <vt:lpstr>动态规划算法的应用与实现</vt:lpstr>
      <vt:lpstr>2957. 消除相邻近似相等字符</vt:lpstr>
      <vt:lpstr>解题思路</vt:lpstr>
      <vt:lpstr>过程</vt:lpstr>
      <vt:lpstr>PowerPoint 演示文稿</vt:lpstr>
      <vt:lpstr>Code(C++)</vt:lpstr>
      <vt:lpstr>代码优化</vt:lpstr>
      <vt:lpstr>1463. 摘樱桃 II</vt:lpstr>
      <vt:lpstr>PowerPoint 演示文稿</vt:lpstr>
      <vt:lpstr>解题思路解析(自底向上）</vt:lpstr>
      <vt:lpstr>（整个搜索树）</vt:lpstr>
      <vt:lpstr>自底向上的搜索</vt:lpstr>
      <vt:lpstr>自底向上的搜索</vt:lpstr>
      <vt:lpstr>Code(C++)</vt:lpstr>
      <vt:lpstr>复杂度分析</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动态规划算法的应用与实现</dc:title>
  <dc:creator>纪彤 刘</dc:creator>
  <cp:lastModifiedBy>纪彤 刘</cp:lastModifiedBy>
  <cp:revision>6</cp:revision>
  <dcterms:created xsi:type="dcterms:W3CDTF">2024-05-05T09:39:42Z</dcterms:created>
  <dcterms:modified xsi:type="dcterms:W3CDTF">2024-05-09T09:03:26Z</dcterms:modified>
</cp:coreProperties>
</file>