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68" r:id="rId2"/>
    <p:sldId id="269" r:id="rId3"/>
    <p:sldId id="271" r:id="rId4"/>
    <p:sldId id="270" r:id="rId5"/>
    <p:sldId id="274" r:id="rId6"/>
    <p:sldId id="272" r:id="rId7"/>
    <p:sldId id="275" r:id="rId8"/>
    <p:sldId id="276" r:id="rId9"/>
    <p:sldId id="277" r:id="rId10"/>
    <p:sldId id="278" r:id="rId11"/>
    <p:sldId id="279" r:id="rId12"/>
    <p:sldId id="291" r:id="rId13"/>
    <p:sldId id="292" r:id="rId14"/>
    <p:sldId id="293" r:id="rId15"/>
    <p:sldId id="294" r:id="rId16"/>
    <p:sldId id="295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90" r:id="rId25"/>
    <p:sldId id="28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598"/>
  </p:normalViewPr>
  <p:slideViewPr>
    <p:cSldViewPr>
      <p:cViewPr varScale="1">
        <p:scale>
          <a:sx n="105" d="100"/>
          <a:sy n="105" d="100"/>
        </p:scale>
        <p:origin x="9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07C7-DDB3-4B51-8091-48EFBB751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8707E-9DA0-452E-894E-09692CE90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CFB24-53BD-45E7-9DA0-80F531E29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3F860-97EB-4E76-A8DF-CEFE5071E8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77F04-D368-43F3-83EC-AF645335A6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87040-74AB-4181-AC20-F334C40E9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29409-7CD3-48C8-8D4B-504DAB916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D0A31-8953-464C-B394-6BEC8CFB9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2D4D2-C38B-43DE-AED6-E35CF2F5F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8380A-A228-46D6-96C0-820A179E9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22BEB-58F3-49AF-AA98-D04039FF92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finity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83613" y="1905000"/>
            <a:ext cx="560387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rinfinit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60388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河山图标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24200" y="6248400"/>
            <a:ext cx="3009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infinity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52600" y="594360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0B81D78-62EE-4F1A-B045-0BE859752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mageSearch/imagesearch.jsp" TargetMode="External"/><Relationship Id="rId2" Type="http://schemas.openxmlformats.org/officeDocument/2006/relationships/hyperlink" Target="http://www.cnblogs.com/hateislove214/archive/2010/11/23/1885182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819268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bg1"/>
                </a:solidFill>
                <a:ea typeface="宋体" charset="-122"/>
              </a:rPr>
              <a:t>图片搜索设计说明</a:t>
            </a:r>
            <a:endParaRPr lang="zh-CN" altLang="zh-CN" sz="6000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3214686"/>
            <a:ext cx="7772400" cy="1947866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智能技术与系统国家重点实验室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2018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ctr" eaLnBrk="1" hangingPunct="1"/>
            <a:endParaRPr lang="zh-CN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dirty="0" smtClean="0">
                <a:solidFill>
                  <a:schemeClr val="bg1"/>
                </a:solidFill>
              </a:rPr>
              <a:t>排序算法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向量空间模型（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VSM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由</a:t>
            </a:r>
            <a:r>
              <a:rPr lang="en-US" altLang="zh-CN" sz="2000" dirty="0" smtClean="0">
                <a:solidFill>
                  <a:schemeClr val="bg1"/>
                </a:solidFill>
              </a:rPr>
              <a:t>Salton</a:t>
            </a:r>
            <a:r>
              <a:rPr lang="zh-CN" altLang="en-US" sz="2000" dirty="0" smtClean="0">
                <a:solidFill>
                  <a:schemeClr val="bg1"/>
                </a:solidFill>
              </a:rPr>
              <a:t>等人于</a:t>
            </a:r>
            <a:r>
              <a:rPr lang="en-US" altLang="zh-CN" sz="2000" dirty="0" smtClean="0">
                <a:solidFill>
                  <a:schemeClr val="bg1"/>
                </a:solidFill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</a:rPr>
              <a:t>世纪</a:t>
            </a:r>
            <a:r>
              <a:rPr lang="en-US" altLang="zh-CN" sz="2000" dirty="0" smtClean="0">
                <a:solidFill>
                  <a:schemeClr val="bg1"/>
                </a:solidFill>
              </a:rPr>
              <a:t>70</a:t>
            </a:r>
            <a:r>
              <a:rPr lang="zh-CN" altLang="en-US" sz="2000" dirty="0" smtClean="0">
                <a:solidFill>
                  <a:schemeClr val="bg1"/>
                </a:solidFill>
              </a:rPr>
              <a:t>年代提出，基于假设是文档 </a:t>
            </a:r>
            <a:r>
              <a:rPr lang="en-US" altLang="zh-CN" sz="2000" dirty="0" smtClean="0">
                <a:solidFill>
                  <a:schemeClr val="bg1"/>
                </a:solidFill>
              </a:rPr>
              <a:t>d</a:t>
            </a:r>
            <a:r>
              <a:rPr lang="zh-CN" altLang="en-US" sz="2000" dirty="0" smtClean="0">
                <a:solidFill>
                  <a:schemeClr val="bg1"/>
                </a:solidFill>
              </a:rPr>
              <a:t>和查询 </a:t>
            </a:r>
            <a:r>
              <a:rPr lang="en-US" altLang="zh-CN" sz="2000" dirty="0" smtClean="0">
                <a:solidFill>
                  <a:schemeClr val="bg1"/>
                </a:solidFill>
              </a:rPr>
              <a:t>q</a:t>
            </a:r>
            <a:r>
              <a:rPr lang="zh-CN" altLang="en-US" sz="2000" dirty="0" smtClean="0">
                <a:solidFill>
                  <a:schemeClr val="bg1"/>
                </a:solidFill>
              </a:rPr>
              <a:t>的相关性可以由它们包含的共有词汇情况来刻画。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dirty="0" smtClean="0">
                <a:solidFill>
                  <a:schemeClr val="bg1"/>
                </a:solidFill>
              </a:rPr>
              <a:t>排序算法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sz="2000" dirty="0" smtClean="0">
                <a:solidFill>
                  <a:schemeClr val="bg1"/>
                </a:solidFill>
              </a:rPr>
              <a:t> 排序算法基于向量空间模型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bg1"/>
              </a:solidFill>
            </a:endParaRPr>
          </a:p>
        </p:txBody>
      </p:sp>
      <p:pic>
        <p:nvPicPr>
          <p:cNvPr id="5" name="图片 22" descr="d:\我的文档\桌面\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2436513"/>
            <a:ext cx="8715404" cy="7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4" descr="d:\我的文档\桌面\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3332744"/>
            <a:ext cx="7620529" cy="297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1" kern="1200" dirty="0" err="1">
                <a:solidFill>
                  <a:schemeClr val="bg1"/>
                </a:solidFill>
                <a:latin typeface="Calibri"/>
              </a:rPr>
              <a:t>tf</a:t>
            </a:r>
            <a:r>
              <a:rPr kumimoji="0" lang="en-US" altLang="zh-CN" b="1" kern="1200" dirty="0">
                <a:solidFill>
                  <a:schemeClr val="bg1"/>
                </a:solidFill>
                <a:latin typeface="Calibri"/>
              </a:rPr>
              <a:t>(t in d)</a:t>
            </a:r>
            <a:r>
              <a:rPr kumimoji="0" lang="zh-CN" altLang="en-US" b="1" kern="1200" dirty="0">
                <a:solidFill>
                  <a:schemeClr val="bg1"/>
                </a:solidFill>
                <a:latin typeface="Calibri"/>
                <a:ea typeface="隶书"/>
              </a:rPr>
              <a:t>：项频率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chemeClr val="bg1"/>
                </a:solidFill>
              </a:rPr>
              <a:t>缺省的</a:t>
            </a:r>
            <a:r>
              <a:rPr lang="en-US" altLang="zh-CN" i="1" dirty="0" err="1">
                <a:solidFill>
                  <a:schemeClr val="bg1"/>
                </a:solidFill>
              </a:rPr>
              <a:t>tf</a:t>
            </a:r>
            <a:r>
              <a:rPr lang="en-US" altLang="zh-CN" i="1" dirty="0">
                <a:solidFill>
                  <a:schemeClr val="bg1"/>
                </a:solidFill>
              </a:rPr>
              <a:t>(t in d)</a:t>
            </a:r>
            <a:r>
              <a:rPr lang="zh-CN" altLang="en-US" dirty="0">
                <a:solidFill>
                  <a:schemeClr val="bg1"/>
                </a:solidFill>
              </a:rPr>
              <a:t>算法实现在</a:t>
            </a:r>
            <a:r>
              <a:rPr lang="en-US" altLang="zh-CN" dirty="0" err="1">
                <a:solidFill>
                  <a:schemeClr val="bg1"/>
                </a:solidFill>
              </a:rPr>
              <a:t>DefaultSimilarity</a:t>
            </a:r>
            <a:r>
              <a:rPr lang="zh-CN" altLang="en-US" dirty="0">
                <a:solidFill>
                  <a:schemeClr val="bg1"/>
                </a:solidFill>
              </a:rPr>
              <a:t>类中，公式如下</a:t>
            </a:r>
          </a:p>
          <a:p>
            <a:endParaRPr lang="zh-CN" altLang="en-US" dirty="0"/>
          </a:p>
        </p:txBody>
      </p:sp>
      <p:pic>
        <p:nvPicPr>
          <p:cNvPr id="4" name="图片 23" descr="d:\我的文档\桌面\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3789040"/>
            <a:ext cx="457829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22" descr="d:\我的文档\桌面\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517232"/>
            <a:ext cx="8715404" cy="7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10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idf</a:t>
            </a:r>
            <a:r>
              <a:rPr lang="en-US" altLang="zh-CN" b="1" dirty="0">
                <a:solidFill>
                  <a:schemeClr val="bg1"/>
                </a:solidFill>
              </a:rPr>
              <a:t>(t)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反转文档频率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缺省</a:t>
            </a:r>
            <a:r>
              <a:rPr lang="en-US" altLang="zh-CN" dirty="0" err="1">
                <a:solidFill>
                  <a:schemeClr val="bg1"/>
                </a:solidFill>
              </a:rPr>
              <a:t>idf</a:t>
            </a:r>
            <a:r>
              <a:rPr lang="en-US" altLang="zh-CN" i="1" dirty="0" err="1">
                <a:solidFill>
                  <a:schemeClr val="bg1"/>
                </a:solidFill>
              </a:rPr>
              <a:t>f</a:t>
            </a:r>
            <a:r>
              <a:rPr lang="en-US" altLang="zh-CN" i="1" dirty="0">
                <a:solidFill>
                  <a:schemeClr val="bg1"/>
                </a:solidFill>
              </a:rPr>
              <a:t>(t in d)</a:t>
            </a:r>
            <a:r>
              <a:rPr lang="zh-CN" altLang="en-US" dirty="0">
                <a:solidFill>
                  <a:schemeClr val="bg1"/>
                </a:solidFill>
              </a:rPr>
              <a:t>算法实现在</a:t>
            </a:r>
            <a:r>
              <a:rPr lang="en-US" altLang="zh-CN" dirty="0" err="1">
                <a:solidFill>
                  <a:schemeClr val="bg1"/>
                </a:solidFill>
              </a:rPr>
              <a:t>DefaultSimilarity</a:t>
            </a:r>
            <a:r>
              <a:rPr lang="zh-CN" altLang="en-US" dirty="0">
                <a:solidFill>
                  <a:schemeClr val="bg1"/>
                </a:solidFill>
              </a:rPr>
              <a:t>类中，公式如下</a:t>
            </a:r>
          </a:p>
        </p:txBody>
      </p:sp>
      <p:pic>
        <p:nvPicPr>
          <p:cNvPr id="4" name="图片 24" descr="d:\我的文档\桌面\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3869615"/>
            <a:ext cx="479381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22" descr="d:\我的文档\桌面\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5805264"/>
            <a:ext cx="8715404" cy="7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12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coord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q,d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 err="1">
                <a:solidFill>
                  <a:schemeClr val="bg1"/>
                </a:solidFill>
              </a:rPr>
              <a:t>coord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q,d</a:t>
            </a:r>
            <a:r>
              <a:rPr lang="en-US" altLang="zh-CN" b="1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是一个评分因子，</a:t>
            </a:r>
            <a:r>
              <a:rPr lang="zh-CN" altLang="en-US" dirty="0" smtClean="0">
                <a:solidFill>
                  <a:schemeClr val="bg1"/>
                </a:solidFill>
              </a:rPr>
              <a:t>基于有</a:t>
            </a:r>
            <a:r>
              <a:rPr lang="zh-CN" altLang="en-US" dirty="0">
                <a:solidFill>
                  <a:schemeClr val="bg1"/>
                </a:solidFill>
              </a:rPr>
              <a:t>多少个查询</a:t>
            </a:r>
            <a:r>
              <a:rPr lang="en-US" altLang="zh-CN" dirty="0">
                <a:solidFill>
                  <a:schemeClr val="bg1"/>
                </a:solidFill>
              </a:rPr>
              <a:t>terms</a:t>
            </a:r>
            <a:r>
              <a:rPr lang="zh-CN" altLang="en-US" dirty="0">
                <a:solidFill>
                  <a:schemeClr val="bg1"/>
                </a:solidFill>
              </a:rPr>
              <a:t>在特定的</a:t>
            </a:r>
            <a:r>
              <a:rPr lang="zh-CN" altLang="en-US" dirty="0" smtClean="0">
                <a:solidFill>
                  <a:schemeClr val="bg1"/>
                </a:solidFill>
              </a:rPr>
              <a:t>文档中</a:t>
            </a:r>
            <a:r>
              <a:rPr lang="zh-CN" altLang="en-US" dirty="0">
                <a:solidFill>
                  <a:schemeClr val="bg1"/>
                </a:solidFill>
              </a:rPr>
              <a:t>被找到。</a:t>
            </a:r>
            <a:r>
              <a:rPr lang="zh-CN" altLang="en-US" dirty="0" smtClean="0">
                <a:solidFill>
                  <a:schemeClr val="bg1"/>
                </a:solidFill>
              </a:rPr>
              <a:t>通常一</a:t>
            </a:r>
            <a:r>
              <a:rPr lang="zh-CN" altLang="en-US" dirty="0">
                <a:solidFill>
                  <a:schemeClr val="bg1"/>
                </a:solidFill>
              </a:rPr>
              <a:t>篇包含了越多的查询</a:t>
            </a:r>
            <a:r>
              <a:rPr lang="en-US" altLang="zh-CN" dirty="0">
                <a:solidFill>
                  <a:schemeClr val="bg1"/>
                </a:solidFill>
              </a:rPr>
              <a:t>terms</a:t>
            </a:r>
            <a:r>
              <a:rPr lang="zh-CN" altLang="en-US" dirty="0">
                <a:solidFill>
                  <a:schemeClr val="bg1"/>
                </a:solidFill>
              </a:rPr>
              <a:t>的文档将比另一篇包含更少查询</a:t>
            </a:r>
            <a:r>
              <a:rPr lang="en-US" altLang="zh-CN" dirty="0">
                <a:solidFill>
                  <a:schemeClr val="bg1"/>
                </a:solidFill>
              </a:rPr>
              <a:t>terms</a:t>
            </a:r>
            <a:r>
              <a:rPr lang="zh-CN" altLang="en-US" dirty="0">
                <a:solidFill>
                  <a:schemeClr val="bg1"/>
                </a:solidFill>
              </a:rPr>
              <a:t>的文档获得更高的分数。这是一个搜索时的因子（</a:t>
            </a:r>
            <a:r>
              <a:rPr lang="en-US" altLang="zh-CN" dirty="0">
                <a:solidFill>
                  <a:schemeClr val="bg1"/>
                </a:solidFill>
              </a:rPr>
              <a:t>search time factor</a:t>
            </a:r>
            <a:r>
              <a:rPr lang="zh-CN" altLang="en-US" dirty="0">
                <a:solidFill>
                  <a:schemeClr val="bg1"/>
                </a:solidFill>
              </a:rPr>
              <a:t>）是在搜索的时候</a:t>
            </a:r>
            <a:r>
              <a:rPr lang="zh-CN" altLang="en-US" dirty="0" smtClean="0">
                <a:solidFill>
                  <a:schemeClr val="bg1"/>
                </a:solidFill>
              </a:rPr>
              <a:t>起作用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它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Similarity</a:t>
            </a:r>
            <a:r>
              <a:rPr lang="zh-CN" altLang="en-US" dirty="0">
                <a:solidFill>
                  <a:schemeClr val="bg1"/>
                </a:solidFill>
              </a:rPr>
              <a:t>对象的</a:t>
            </a:r>
            <a:r>
              <a:rPr lang="en-US" altLang="zh-CN" i="1" dirty="0" err="1">
                <a:solidFill>
                  <a:schemeClr val="bg1"/>
                </a:solidFill>
              </a:rPr>
              <a:t>coord</a:t>
            </a:r>
            <a:r>
              <a:rPr lang="en-US" altLang="zh-CN" i="1" dirty="0">
                <a:solidFill>
                  <a:schemeClr val="bg1"/>
                </a:solidFill>
              </a:rPr>
              <a:t>(</a:t>
            </a:r>
            <a:r>
              <a:rPr lang="en-US" altLang="zh-CN" i="1" dirty="0" err="1">
                <a:solidFill>
                  <a:schemeClr val="bg1"/>
                </a:solidFill>
              </a:rPr>
              <a:t>q,d</a:t>
            </a:r>
            <a:r>
              <a:rPr lang="en-US" altLang="zh-CN" i="1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函数中计算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22" descr="d:\我的文档\桌面\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874" y="5949280"/>
            <a:ext cx="8715404" cy="7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7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queryNorm</a:t>
            </a:r>
            <a:r>
              <a:rPr lang="en-US" altLang="zh-CN" b="1" dirty="0">
                <a:solidFill>
                  <a:schemeClr val="bg1"/>
                </a:solidFill>
              </a:rPr>
              <a:t>(q)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queryNorm</a:t>
            </a:r>
            <a:r>
              <a:rPr lang="en-US" altLang="zh-CN" b="1" dirty="0">
                <a:solidFill>
                  <a:schemeClr val="bg1"/>
                </a:solidFill>
              </a:rPr>
              <a:t>(q)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是一个修正</a:t>
            </a:r>
            <a:r>
              <a:rPr lang="zh-CN" altLang="en-US" dirty="0" smtClean="0">
                <a:solidFill>
                  <a:schemeClr val="bg1"/>
                </a:solidFill>
              </a:rPr>
              <a:t>因子，</a:t>
            </a:r>
            <a:r>
              <a:rPr lang="zh-CN" altLang="en-US" dirty="0">
                <a:solidFill>
                  <a:schemeClr val="bg1"/>
                </a:solidFill>
              </a:rPr>
              <a:t>用来使不同查询间的分数更</a:t>
            </a:r>
            <a:r>
              <a:rPr lang="zh-CN" altLang="en-US" dirty="0" smtClean="0">
                <a:solidFill>
                  <a:schemeClr val="bg1"/>
                </a:solidFill>
              </a:rPr>
              <a:t>可比较。</a:t>
            </a:r>
            <a:r>
              <a:rPr lang="zh-CN" altLang="en-US" dirty="0">
                <a:solidFill>
                  <a:schemeClr val="bg1"/>
                </a:solidFill>
              </a:rPr>
              <a:t>这个因子不影响文档的</a:t>
            </a:r>
            <a:r>
              <a:rPr lang="zh-CN" altLang="en-US" dirty="0" smtClean="0">
                <a:solidFill>
                  <a:schemeClr val="bg1"/>
                </a:solidFill>
              </a:rPr>
              <a:t>排名。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22" descr="d:\我的文档\桌面\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5445224"/>
            <a:ext cx="8715404" cy="7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9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norm(</a:t>
            </a:r>
            <a:r>
              <a:rPr lang="en-US" altLang="zh-CN" b="1" dirty="0" err="1">
                <a:solidFill>
                  <a:schemeClr val="bg1"/>
                </a:solidFill>
              </a:rPr>
              <a:t>t,d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长度因子，由每个索引词汇在域中的总体长度决定的，这个参数在索引建立时确定。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22" descr="d:\我的文档\桌面\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5157192"/>
            <a:ext cx="8715404" cy="7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2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实验任务说明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ea typeface="宋体" charset="-122"/>
              </a:rPr>
              <a:t>Lucene</a:t>
            </a: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简介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r>
              <a:rPr lang="zh-CN" altLang="en-US" dirty="0" smtClean="0">
                <a:solidFill>
                  <a:srgbClr val="FFC000"/>
                </a:solidFill>
                <a:ea typeface="宋体" charset="-122"/>
              </a:rPr>
              <a:t>课程提供框架使用说明</a:t>
            </a:r>
            <a:endParaRPr lang="en-US" altLang="zh-CN" dirty="0" smtClean="0">
              <a:solidFill>
                <a:srgbClr val="FFC000"/>
              </a:solidFill>
              <a:ea typeface="宋体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实验框架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后端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索引：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(java)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分词：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IKAnalyser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检索：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Lucene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服务器：</a:t>
            </a:r>
            <a:r>
              <a:rPr lang="en-US" altLang="zh-CN" sz="2000" dirty="0" smtClean="0">
                <a:solidFill>
                  <a:schemeClr val="bg1"/>
                </a:solidFill>
              </a:rPr>
              <a:t>Tomcat</a:t>
            </a:r>
          </a:p>
          <a:p>
            <a:pPr lvl="1"/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前端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显示：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Servlet+JSP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代码框架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检索：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bg1"/>
                </a:solidFill>
              </a:rPr>
              <a:t>ImageIndexer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</a:rPr>
              <a:t>实现简单的索引功能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bg1"/>
                </a:solidFill>
              </a:rPr>
              <a:t>ImageSearcher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</a:rPr>
              <a:t>实现简单的检索功能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bg1"/>
                </a:solidFill>
              </a:rPr>
              <a:t>SimpleQuery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SimpleScorer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SimpleSimilarity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</a:rPr>
              <a:t>BM25</a:t>
            </a:r>
            <a:r>
              <a:rPr lang="zh-CN" altLang="en-US" sz="2000" dirty="0" smtClean="0">
                <a:solidFill>
                  <a:schemeClr val="bg1"/>
                </a:solidFill>
              </a:rPr>
              <a:t>算法实现的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sz="2000" dirty="0" smtClean="0">
                <a:solidFill>
                  <a:schemeClr val="bg1"/>
                </a:solidFill>
              </a:rPr>
              <a:t>评分核心类，只能检索整个查询词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显示：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bg1"/>
                </a:solidFill>
              </a:rPr>
              <a:t>ImageServer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Servlet</a:t>
            </a:r>
            <a:r>
              <a:rPr lang="zh-CN" altLang="en-US" sz="2000" dirty="0" smtClean="0">
                <a:solidFill>
                  <a:schemeClr val="bg1"/>
                </a:solidFill>
              </a:rPr>
              <a:t>服务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bg1"/>
                </a:solidFill>
              </a:rPr>
              <a:t>WebRoot</a:t>
            </a:r>
            <a:r>
              <a:rPr lang="en-US" altLang="zh-CN" sz="2000" dirty="0" smtClean="0">
                <a:solidFill>
                  <a:schemeClr val="bg1"/>
                </a:solidFill>
              </a:rPr>
              <a:t>/imagesearch.jsp,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WebRoot</a:t>
            </a:r>
            <a:r>
              <a:rPr lang="en-US" altLang="zh-CN" sz="2000" dirty="0" smtClean="0">
                <a:solidFill>
                  <a:schemeClr val="bg1"/>
                </a:solidFill>
              </a:rPr>
              <a:t>/imageshow.jsp: </a:t>
            </a:r>
            <a:r>
              <a:rPr lang="zh-CN" altLang="en-US" sz="2000" dirty="0" smtClean="0">
                <a:solidFill>
                  <a:schemeClr val="bg1"/>
                </a:solidFill>
              </a:rPr>
              <a:t>检索显示页面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outline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实验任务说明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ea typeface="宋体" charset="-122"/>
              </a:rPr>
              <a:t>Lucene</a:t>
            </a: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简介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课程提供框架使用说明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需要完成的任务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基本任务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查找资料，跑通流程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根据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ImageIndexer</a:t>
            </a:r>
            <a:r>
              <a:rPr lang="zh-CN" altLang="en-US" sz="2000" dirty="0" smtClean="0">
                <a:solidFill>
                  <a:schemeClr val="bg1"/>
                </a:solidFill>
              </a:rPr>
              <a:t>中对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Sogou</a:t>
            </a:r>
            <a:r>
              <a:rPr lang="zh-CN" altLang="en-US" sz="2000" dirty="0" smtClean="0">
                <a:solidFill>
                  <a:schemeClr val="bg1"/>
                </a:solidFill>
              </a:rPr>
              <a:t>图片分类目录的索引，对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Sogou</a:t>
            </a:r>
            <a:r>
              <a:rPr lang="zh-CN" altLang="en-US" sz="2000" dirty="0" smtClean="0">
                <a:solidFill>
                  <a:schemeClr val="bg1"/>
                </a:solidFill>
              </a:rPr>
              <a:t>图片搜索热门查询对应图片建立索引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根据</a:t>
            </a:r>
            <a:r>
              <a:rPr lang="en-US" altLang="zh-CN" sz="2000" dirty="0" smtClean="0">
                <a:solidFill>
                  <a:schemeClr val="bg1"/>
                </a:solidFill>
              </a:rPr>
              <a:t>Simple</a:t>
            </a:r>
            <a:r>
              <a:rPr lang="zh-CN" altLang="en-US" sz="2000" dirty="0" smtClean="0">
                <a:solidFill>
                  <a:schemeClr val="bg1"/>
                </a:solidFill>
              </a:rPr>
              <a:t>实现的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sz="2000" dirty="0" smtClean="0">
                <a:solidFill>
                  <a:schemeClr val="bg1"/>
                </a:solidFill>
              </a:rPr>
              <a:t>评分核心类，了解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sz="2000" dirty="0" smtClean="0">
                <a:solidFill>
                  <a:schemeClr val="bg1"/>
                </a:solidFill>
              </a:rPr>
              <a:t>评分架构，在</a:t>
            </a:r>
            <a:r>
              <a:rPr lang="en-US" altLang="zh-CN" sz="2000" dirty="0" smtClean="0">
                <a:solidFill>
                  <a:schemeClr val="bg1"/>
                </a:solidFill>
              </a:rPr>
              <a:t>SimpleScorer.java</a:t>
            </a:r>
            <a:r>
              <a:rPr lang="zh-CN" altLang="en-US" sz="2000" dirty="0" smtClean="0">
                <a:solidFill>
                  <a:schemeClr val="bg1"/>
                </a:solidFill>
              </a:rPr>
              <a:t>中实现</a:t>
            </a:r>
            <a:r>
              <a:rPr lang="en-US" altLang="zh-CN" sz="2000" dirty="0" smtClean="0">
                <a:solidFill>
                  <a:schemeClr val="bg1"/>
                </a:solidFill>
              </a:rPr>
              <a:t>BM25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模型算法（实现很简单）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利用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sz="2000" dirty="0" smtClean="0">
                <a:solidFill>
                  <a:schemeClr val="bg1"/>
                </a:solidFill>
              </a:rPr>
              <a:t>提供的评分核心类实现</a:t>
            </a:r>
            <a:r>
              <a:rPr lang="en-US" altLang="zh-CN" sz="2000" dirty="0" smtClean="0">
                <a:solidFill>
                  <a:schemeClr val="bg1"/>
                </a:solidFill>
              </a:rPr>
              <a:t>VSM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模型，并与</a:t>
            </a:r>
            <a:r>
              <a:rPr lang="en-US" altLang="zh-CN" sz="2000" dirty="0" smtClean="0">
                <a:solidFill>
                  <a:schemeClr val="bg1"/>
                </a:solidFill>
              </a:rPr>
              <a:t>BM25</a:t>
            </a:r>
            <a:r>
              <a:rPr lang="zh-CN" altLang="en-US" sz="2000" dirty="0" smtClean="0">
                <a:solidFill>
                  <a:schemeClr val="bg1"/>
                </a:solidFill>
              </a:rPr>
              <a:t>进行对比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b="1" dirty="0" smtClean="0">
              <a:solidFill>
                <a:schemeClr val="bg1"/>
              </a:solidFill>
            </a:endParaRPr>
          </a:p>
          <a:p>
            <a:pPr lvl="1"/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扩展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扩展任务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bg1"/>
                </a:solidFill>
              </a:rPr>
              <a:t>基于语料库所提供的图片所在网页内容，对图片描述文本进行扩充，实现基于图片描述文本的图像检索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基于</a:t>
            </a:r>
            <a:r>
              <a:rPr lang="en-US" altLang="zh-CN" sz="2000" dirty="0" smtClean="0">
                <a:solidFill>
                  <a:schemeClr val="bg1"/>
                </a:solidFill>
              </a:rPr>
              <a:t>BM25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模型实现对于查询词的分词检索（参考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sz="2000" dirty="0" smtClean="0">
                <a:solidFill>
                  <a:schemeClr val="bg1"/>
                </a:solidFill>
              </a:rPr>
              <a:t>的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MultiTermQuery</a:t>
            </a:r>
            <a:r>
              <a:rPr lang="zh-CN" altLang="en-US" sz="2000" dirty="0" smtClean="0">
                <a:solidFill>
                  <a:schemeClr val="bg1"/>
                </a:solidFill>
              </a:rPr>
              <a:t>对应的核心评分类实现，也可参考网上的开源代码，最终大作业时需要）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实验相关下载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ftp:</a:t>
            </a:r>
            <a:r>
              <a:rPr lang="en-US" altLang="en-US" sz="2400" dirty="0">
                <a:solidFill>
                  <a:schemeClr val="bg1"/>
                </a:solidFill>
              </a:rPr>
              <a:t>/</a:t>
            </a:r>
            <a:r>
              <a:rPr lang="en-US" altLang="en-US" sz="2400" dirty="0" smtClean="0">
                <a:solidFill>
                  <a:schemeClr val="bg1"/>
                </a:solidFill>
              </a:rPr>
              <a:t>/166.111.138.86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匿名用户访问，作业所需文件在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irwork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image_search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</a:rPr>
              <a:t>目录下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bg1"/>
                </a:solidFill>
              </a:rPr>
              <a:t>sougou.tar.gz</a:t>
            </a:r>
            <a:r>
              <a:rPr lang="en-US" altLang="zh-CN" sz="2000" dirty="0" smtClean="0">
                <a:solidFill>
                  <a:schemeClr val="bg1"/>
                </a:solidFill>
              </a:rPr>
              <a:t> :</a:t>
            </a:r>
            <a:r>
              <a:rPr lang="zh-CN" altLang="en-US" sz="2000" dirty="0" smtClean="0">
                <a:solidFill>
                  <a:schemeClr val="bg1"/>
                </a:solidFill>
              </a:rPr>
              <a:t> 搜狗图片分类目录数据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bg1"/>
                </a:solidFill>
              </a:rPr>
              <a:t>sogou.xml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图片对应的标签文件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bg1"/>
                </a:solidFill>
              </a:rPr>
              <a:t>imagesearch.zip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 实验代码框架</a:t>
            </a:r>
            <a:r>
              <a:rPr lang="en-US" altLang="zh-CN" sz="2000" dirty="0" smtClean="0">
                <a:solidFill>
                  <a:schemeClr val="bg1"/>
                </a:solidFill>
              </a:rPr>
              <a:t>(Java Web Project)</a:t>
            </a:r>
          </a:p>
          <a:p>
            <a:pPr lvl="1"/>
            <a:r>
              <a:rPr lang="en-US" altLang="zh-CN" sz="2000" dirty="0" err="1" smtClean="0">
                <a:solidFill>
                  <a:schemeClr val="bg1"/>
                </a:solidFill>
              </a:rPr>
              <a:t>tools.zip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 相关工具集合（</a:t>
            </a:r>
            <a:r>
              <a:rPr lang="en-US" altLang="zh-CN" sz="2000" dirty="0" smtClean="0">
                <a:solidFill>
                  <a:schemeClr val="bg1"/>
                </a:solidFill>
              </a:rPr>
              <a:t>Lucene3.5,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IKAnalyser</a:t>
            </a:r>
            <a:r>
              <a:rPr lang="en-US" altLang="zh-CN" sz="2000" dirty="0" smtClean="0">
                <a:solidFill>
                  <a:schemeClr val="bg1"/>
                </a:solidFill>
              </a:rPr>
              <a:t>, Tomcat6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实验最终提交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实验报告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可直接部署的程序包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需要说明部署使用方法及各种数据存放位置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程序源代码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简短的框架部署使用说明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实验代码框架是一个打包的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MyEclipse</a:t>
            </a:r>
            <a:r>
              <a:rPr lang="zh-CN" altLang="en-US" sz="2000" dirty="0" smtClean="0">
                <a:solidFill>
                  <a:schemeClr val="bg1"/>
                </a:solidFill>
              </a:rPr>
              <a:t>下的</a:t>
            </a:r>
            <a:r>
              <a:rPr lang="en-US" altLang="zh-CN" sz="2000" dirty="0" smtClean="0">
                <a:solidFill>
                  <a:schemeClr val="bg1"/>
                </a:solidFill>
              </a:rPr>
              <a:t>Java Web Project</a:t>
            </a:r>
            <a:r>
              <a:rPr lang="zh-CN" altLang="en-US" sz="2000" dirty="0" smtClean="0">
                <a:solidFill>
                  <a:schemeClr val="bg1"/>
                </a:solidFill>
              </a:rPr>
              <a:t>，如果有</a:t>
            </a:r>
            <a:r>
              <a:rPr lang="en-US" altLang="zh-CN" sz="2000" dirty="0" smtClean="0">
                <a:solidFill>
                  <a:schemeClr val="bg1"/>
                </a:solidFill>
              </a:rPr>
              <a:t>java</a:t>
            </a:r>
            <a:r>
              <a:rPr lang="zh-CN" altLang="en-US" sz="2000" dirty="0" smtClean="0">
                <a:solidFill>
                  <a:schemeClr val="bg1"/>
                </a:solidFill>
              </a:rPr>
              <a:t>网络开发的经验，那么可以使用任意开发工具及部署环境，如果是初学者可以参考以下步骤：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MyEclipse</a:t>
            </a:r>
            <a:r>
              <a:rPr lang="zh-CN" altLang="en-US" sz="1600" dirty="0" smtClean="0">
                <a:solidFill>
                  <a:schemeClr val="bg1"/>
                </a:solidFill>
              </a:rPr>
              <a:t>导入该工程，运行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ImageIndexer</a:t>
            </a:r>
            <a:r>
              <a:rPr lang="zh-CN" altLang="en-US" sz="1600" dirty="0" smtClean="0">
                <a:solidFill>
                  <a:schemeClr val="bg1"/>
                </a:solidFill>
              </a:rPr>
              <a:t>建立索引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</a:rPr>
              <a:t>下载安装</a:t>
            </a:r>
            <a:r>
              <a:rPr lang="en-US" altLang="zh-CN" sz="1600" dirty="0" smtClean="0">
                <a:solidFill>
                  <a:schemeClr val="bg1"/>
                </a:solidFill>
              </a:rPr>
              <a:t>Tomcat</a:t>
            </a:r>
            <a:r>
              <a:rPr lang="zh-CN" altLang="en-US" sz="1600" dirty="0" smtClean="0">
                <a:solidFill>
                  <a:schemeClr val="bg1"/>
                </a:solidFill>
              </a:rPr>
              <a:t>，在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MyEclipse</a:t>
            </a:r>
            <a:r>
              <a:rPr lang="zh-CN" altLang="en-US" sz="1600" dirty="0" smtClean="0">
                <a:solidFill>
                  <a:schemeClr val="bg1"/>
                </a:solidFill>
              </a:rPr>
              <a:t>中配置</a:t>
            </a:r>
            <a:r>
              <a:rPr lang="en-US" altLang="zh-CN" sz="1600" dirty="0" smtClean="0">
                <a:solidFill>
                  <a:schemeClr val="bg1"/>
                </a:solidFill>
              </a:rPr>
              <a:t>Tomcat</a:t>
            </a:r>
            <a:r>
              <a:rPr lang="zh-CN" altLang="en-US" sz="1600" dirty="0" smtClean="0">
                <a:solidFill>
                  <a:schemeClr val="bg1"/>
                </a:solidFill>
              </a:rPr>
              <a:t>（参考</a:t>
            </a:r>
            <a:r>
              <a:rPr lang="en-US" altLang="zh-CN" sz="1600" dirty="0" smtClean="0">
                <a:solidFill>
                  <a:schemeClr val="bg1"/>
                </a:solidFill>
                <a:hlinkClick r:id="rId2"/>
              </a:rPr>
              <a:t>http://www.cnblogs.com/hateislove214/archive/2010/11/23/1885182.html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</a:rPr>
              <a:t>将建好的索引放在</a:t>
            </a:r>
            <a:r>
              <a:rPr lang="en-US" altLang="zh-CN" sz="1600" dirty="0" smtClean="0">
                <a:solidFill>
                  <a:schemeClr val="bg1"/>
                </a:solidFill>
              </a:rPr>
              <a:t>Tomcat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</a:rPr>
              <a:t>bin</a:t>
            </a:r>
            <a:r>
              <a:rPr lang="zh-CN" altLang="en-US" sz="1600" dirty="0" smtClean="0">
                <a:solidFill>
                  <a:schemeClr val="bg1"/>
                </a:solidFill>
              </a:rPr>
              <a:t>目录下（可执行文件的根目录）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</a:rPr>
              <a:t>将图片资料放在</a:t>
            </a:r>
            <a:r>
              <a:rPr lang="en-US" altLang="zh-CN" sz="1600" dirty="0" smtClean="0">
                <a:solidFill>
                  <a:schemeClr val="bg1"/>
                </a:solidFill>
              </a:rPr>
              <a:t>Tomcat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webapps</a:t>
            </a:r>
            <a:r>
              <a:rPr lang="zh-CN" altLang="en-US" sz="1600" dirty="0" smtClean="0">
                <a:solidFill>
                  <a:schemeClr val="bg1"/>
                </a:solidFill>
              </a:rPr>
              <a:t>目录下（部署的根目录）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</a:rPr>
              <a:t>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MyEclipse</a:t>
            </a:r>
            <a:r>
              <a:rPr lang="zh-CN" altLang="en-US" sz="1600" dirty="0" smtClean="0">
                <a:solidFill>
                  <a:schemeClr val="bg1"/>
                </a:solidFill>
              </a:rPr>
              <a:t>中部署工程，启动</a:t>
            </a:r>
            <a:r>
              <a:rPr lang="en-US" altLang="zh-CN" sz="1600" dirty="0" smtClean="0">
                <a:solidFill>
                  <a:schemeClr val="bg1"/>
                </a:solidFill>
              </a:rPr>
              <a:t>Tomcat Server</a:t>
            </a: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</a:rPr>
              <a:t>访问 </a:t>
            </a:r>
            <a:r>
              <a:rPr lang="en-US" altLang="zh-CN" sz="1600" dirty="0" smtClean="0">
                <a:solidFill>
                  <a:schemeClr val="bg1"/>
                </a:solidFill>
                <a:hlinkClick r:id="rId3"/>
              </a:rPr>
              <a:t>http://localhost:8080/ImageSearch/imagesearch.jsp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</a:rPr>
              <a:t>即可进行搜索显示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</a:rPr>
              <a:t>注：请注意文本编码格式，这是网络传输中常见的问题，建议全部使用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utf8</a:t>
            </a:r>
            <a:r>
              <a:rPr lang="zh-CN" altLang="en-US" sz="1600" dirty="0" smtClean="0">
                <a:solidFill>
                  <a:schemeClr val="bg1"/>
                </a:solidFill>
              </a:rPr>
              <a:t>编码，将</a:t>
            </a:r>
            <a:r>
              <a:rPr lang="en-US" altLang="zh-CN" sz="1600" dirty="0" smtClean="0">
                <a:solidFill>
                  <a:schemeClr val="bg1"/>
                </a:solidFill>
              </a:rPr>
              <a:t>Tomcat/conf/server.xml</a:t>
            </a:r>
            <a:r>
              <a:rPr lang="zh-CN" altLang="en-US" sz="1600" dirty="0" smtClean="0">
                <a:solidFill>
                  <a:schemeClr val="bg1"/>
                </a:solidFill>
              </a:rPr>
              <a:t>中的传输编码设为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URIEncoding</a:t>
            </a:r>
            <a:r>
              <a:rPr lang="en-US" altLang="zh-CN" sz="1600" dirty="0" smtClean="0">
                <a:solidFill>
                  <a:schemeClr val="bg1"/>
                </a:solidFill>
              </a:rPr>
              <a:t>="utf-8"</a:t>
            </a: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结果显示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787"/>
          <a:stretch>
            <a:fillRect/>
          </a:stretch>
        </p:blipFill>
        <p:spPr bwMode="auto">
          <a:xfrm>
            <a:off x="1280160" y="1981200"/>
            <a:ext cx="6583680" cy="387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  <a:ea typeface="宋体" charset="-122"/>
              </a:rPr>
              <a:t>实验任务说明</a:t>
            </a:r>
            <a:endParaRPr lang="en-US" altLang="zh-CN" dirty="0" smtClean="0">
              <a:solidFill>
                <a:srgbClr val="FFC000"/>
              </a:solidFill>
              <a:ea typeface="宋体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ea typeface="宋体" charset="-122"/>
              </a:rPr>
              <a:t>Lucene</a:t>
            </a: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简介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课程提供框架使用说明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实验任务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sz="2800" dirty="0" smtClean="0">
                <a:solidFill>
                  <a:schemeClr val="bg1"/>
                </a:solidFill>
                <a:ea typeface="宋体" charset="-122"/>
              </a:rPr>
              <a:t>基本任务：</a:t>
            </a:r>
            <a:endParaRPr lang="en-US" altLang="zh-CN" sz="2800" dirty="0" smtClean="0">
              <a:solidFill>
                <a:schemeClr val="bg1"/>
              </a:solidFill>
              <a:ea typeface="宋体" charset="-122"/>
            </a:endParaRPr>
          </a:p>
          <a:p>
            <a:pPr lvl="1"/>
            <a:r>
              <a:rPr lang="zh-CN" altLang="zh-CN" sz="2400" dirty="0" smtClean="0">
                <a:solidFill>
                  <a:schemeClr val="bg1"/>
                </a:solidFill>
              </a:rPr>
              <a:t>基于语料库所提供的标签信息实现</a:t>
            </a:r>
            <a:r>
              <a:rPr lang="zh-CN" altLang="en-US" sz="2400" dirty="0" smtClean="0">
                <a:solidFill>
                  <a:schemeClr val="bg1"/>
                </a:solidFill>
              </a:rPr>
              <a:t>基于</a:t>
            </a:r>
            <a:r>
              <a:rPr lang="en-US" altLang="zh-CN" sz="2400" dirty="0" smtClean="0">
                <a:solidFill>
                  <a:schemeClr val="bg1"/>
                </a:solidFill>
              </a:rPr>
              <a:t>BM25</a:t>
            </a:r>
            <a:r>
              <a:rPr lang="zh-CN" altLang="en-US" sz="2400" dirty="0" smtClean="0">
                <a:solidFill>
                  <a:schemeClr val="bg1"/>
                </a:solidFill>
              </a:rPr>
              <a:t>检索算法的</a:t>
            </a:r>
            <a:r>
              <a:rPr lang="zh-CN" altLang="zh-CN" sz="2400" dirty="0" smtClean="0">
                <a:solidFill>
                  <a:schemeClr val="bg1"/>
                </a:solidFill>
              </a:rPr>
              <a:t>基本图像检索功能</a:t>
            </a:r>
            <a:r>
              <a:rPr lang="zh-CN" altLang="en-US" sz="2400" dirty="0" smtClean="0">
                <a:solidFill>
                  <a:schemeClr val="bg1"/>
                </a:solidFill>
              </a:rPr>
              <a:t>（基于开源工具跑通流程，注意标签本身的分词）</a:t>
            </a:r>
            <a:endParaRPr kumimoji="0" lang="en-US" altLang="zh-CN" sz="2400" dirty="0" smtClean="0">
              <a:solidFill>
                <a:schemeClr val="bg1"/>
              </a:solidFill>
              <a:ea typeface="宋体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ea typeface="宋体" charset="-122"/>
              </a:rPr>
              <a:t>扩展任务：</a:t>
            </a:r>
            <a:endParaRPr lang="en-US" altLang="zh-CN" sz="2800" dirty="0" smtClean="0">
              <a:solidFill>
                <a:schemeClr val="bg1"/>
              </a:solidFill>
              <a:ea typeface="宋体" charset="-122"/>
            </a:endParaRPr>
          </a:p>
          <a:p>
            <a:pPr lvl="1"/>
            <a:r>
              <a:rPr lang="zh-CN" altLang="zh-CN" sz="2400" dirty="0" smtClean="0">
                <a:solidFill>
                  <a:schemeClr val="bg1"/>
                </a:solidFill>
              </a:rPr>
              <a:t>基于语料库所提供的图片所在网页内容，对图片描述文本进行扩充，实现基于图片描述文本的图像检索</a:t>
            </a:r>
            <a:endParaRPr kumimoji="0" lang="en-US" altLang="zh-CN" sz="2400" dirty="0" smtClean="0">
              <a:solidFill>
                <a:schemeClr val="bg1"/>
              </a:solidFill>
              <a:ea typeface="宋体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数据说明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使用内容（共约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</a:rPr>
              <a:t>G</a:t>
            </a:r>
            <a:r>
              <a:rPr lang="zh-CN" altLang="en-US" sz="2800" dirty="0" smtClean="0">
                <a:solidFill>
                  <a:schemeClr val="bg1"/>
                </a:solidFill>
              </a:rPr>
              <a:t>）：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 err="1" smtClean="0">
                <a:solidFill>
                  <a:schemeClr val="bg1"/>
                </a:solidFill>
              </a:rPr>
              <a:t>Sogou</a:t>
            </a:r>
            <a:r>
              <a:rPr lang="zh-CN" altLang="en-US" sz="2400" dirty="0" smtClean="0">
                <a:solidFill>
                  <a:schemeClr val="bg1"/>
                </a:solidFill>
              </a:rPr>
              <a:t>图片分类目录：</a:t>
            </a:r>
            <a:r>
              <a:rPr lang="en-US" altLang="zh-CN" sz="2400" dirty="0" smtClean="0">
                <a:solidFill>
                  <a:schemeClr val="bg1"/>
                </a:solidFill>
              </a:rPr>
              <a:t> 48,711</a:t>
            </a:r>
            <a:r>
              <a:rPr lang="zh-CN" altLang="en-US" sz="2400" dirty="0" smtClean="0">
                <a:solidFill>
                  <a:schemeClr val="bg1"/>
                </a:solidFill>
              </a:rPr>
              <a:t>张图片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格式：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每个查询</a:t>
            </a:r>
            <a:r>
              <a:rPr lang="en-US" altLang="zh-CN" sz="2400" dirty="0" smtClean="0">
                <a:solidFill>
                  <a:schemeClr val="bg1"/>
                </a:solidFill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</a:rPr>
              <a:t>子目录对应一个文件夹，文件夹内有该查询</a:t>
            </a:r>
            <a:r>
              <a:rPr lang="en-US" altLang="zh-CN" sz="2400" dirty="0" smtClean="0">
                <a:solidFill>
                  <a:schemeClr val="bg1"/>
                </a:solidFill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</a:rPr>
              <a:t>子目录对应的图片及辅助语料，分别为：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sz="2000" dirty="0" smtClean="0">
                <a:solidFill>
                  <a:schemeClr val="bg1"/>
                </a:solidFill>
              </a:rPr>
              <a:t>文本文件</a:t>
            </a:r>
            <a:r>
              <a:rPr lang="en-US" altLang="zh-CN" sz="2000" dirty="0" smtClean="0">
                <a:solidFill>
                  <a:schemeClr val="bg1"/>
                </a:solidFill>
              </a:rPr>
              <a:t>(txt)</a:t>
            </a:r>
            <a:r>
              <a:rPr lang="zh-CN" altLang="en-US" sz="2000" dirty="0" smtClean="0">
                <a:solidFill>
                  <a:schemeClr val="bg1"/>
                </a:solidFill>
              </a:rPr>
              <a:t>：暂时不需考虑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sz="2000" dirty="0" smtClean="0">
                <a:solidFill>
                  <a:schemeClr val="bg1"/>
                </a:solidFill>
              </a:rPr>
              <a:t>图片文件</a:t>
            </a:r>
            <a:r>
              <a:rPr lang="en-US" altLang="zh-CN" sz="2000" dirty="0" smtClean="0">
                <a:solidFill>
                  <a:schemeClr val="bg1"/>
                </a:solidFill>
              </a:rPr>
              <a:t>(jpg)</a:t>
            </a:r>
            <a:r>
              <a:rPr lang="zh-CN" altLang="en-US" sz="2000" dirty="0" smtClean="0">
                <a:solidFill>
                  <a:schemeClr val="bg1"/>
                </a:solidFill>
              </a:rPr>
              <a:t>：进行结果展示时需要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sz="2000" dirty="0" smtClean="0">
                <a:solidFill>
                  <a:schemeClr val="bg1"/>
                </a:solidFill>
              </a:rPr>
              <a:t>网页文件</a:t>
            </a:r>
            <a:r>
              <a:rPr lang="en-US" altLang="zh-CN" sz="2000" dirty="0" smtClean="0">
                <a:solidFill>
                  <a:schemeClr val="bg1"/>
                </a:solidFill>
              </a:rPr>
              <a:t>(html)</a:t>
            </a:r>
            <a:r>
              <a:rPr lang="zh-CN" altLang="en-US" sz="2000" dirty="0" smtClean="0">
                <a:solidFill>
                  <a:schemeClr val="bg1"/>
                </a:solidFill>
              </a:rPr>
              <a:t>：图片所在的原始网页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lvl="3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数据说明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Sogou</a:t>
            </a:r>
            <a:r>
              <a:rPr lang="zh-CN" altLang="en-US" dirty="0" smtClean="0">
                <a:solidFill>
                  <a:schemeClr val="bg1"/>
                </a:solidFill>
              </a:rPr>
              <a:t>图片分类目录</a:t>
            </a:r>
            <a:r>
              <a:rPr lang="en-US" altLang="zh-CN" dirty="0" smtClean="0">
                <a:solidFill>
                  <a:schemeClr val="bg1"/>
                </a:solidFill>
              </a:rPr>
              <a:t>(sogou.xml)</a:t>
            </a:r>
          </a:p>
          <a:p>
            <a:pPr lvl="3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662" y="3357562"/>
            <a:ext cx="777686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&lt;pic id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=“0”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bigClass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爆笑趣图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smallClass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爆笑真人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=“PS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宋祖德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locate="pictures/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sogou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爆笑趣图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爆笑真人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PS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宋祖德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/0.jpg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 /&gt;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实验任务说明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r>
              <a:rPr lang="en-US" altLang="zh-CN" dirty="0" err="1" smtClean="0">
                <a:solidFill>
                  <a:srgbClr val="FFC000"/>
                </a:solidFill>
                <a:ea typeface="宋体" charset="-122"/>
              </a:rPr>
              <a:t>Lucene</a:t>
            </a:r>
            <a:r>
              <a:rPr lang="en-US" altLang="zh-CN" dirty="0" smtClean="0">
                <a:solidFill>
                  <a:srgbClr val="FFC000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  <a:ea typeface="宋体" charset="-122"/>
              </a:rPr>
              <a:t>简介</a:t>
            </a:r>
            <a:endParaRPr lang="en-US" altLang="zh-CN" dirty="0" smtClean="0">
              <a:solidFill>
                <a:srgbClr val="FFC000"/>
              </a:solidFill>
              <a:ea typeface="宋体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课程提供框架使用说明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sz="2400" dirty="0" smtClean="0">
                <a:solidFill>
                  <a:schemeClr val="bg1"/>
                </a:solidFill>
              </a:rPr>
              <a:t>是一套用于全文检索和搜寻的开源程式库，由</a:t>
            </a:r>
            <a:r>
              <a:rPr lang="en-US" altLang="zh-CN" sz="2400" dirty="0" smtClean="0">
                <a:solidFill>
                  <a:schemeClr val="bg1"/>
                </a:solidFill>
              </a:rPr>
              <a:t>Apache</a:t>
            </a:r>
            <a:r>
              <a:rPr lang="zh-CN" altLang="en-US" sz="2400" dirty="0" smtClean="0">
                <a:solidFill>
                  <a:schemeClr val="bg1"/>
                </a:solidFill>
              </a:rPr>
              <a:t>软件基金会支持和提供。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sz="2400" dirty="0" smtClean="0">
                <a:solidFill>
                  <a:schemeClr val="bg1"/>
                </a:solidFill>
              </a:rPr>
              <a:t>提供了一个简单确强大的应用程式接口，能够做全文索引和搜寻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3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Lucene</a:t>
            </a:r>
            <a:r>
              <a:rPr lang="zh-CN" altLang="en-US" dirty="0" smtClean="0">
                <a:solidFill>
                  <a:schemeClr val="bg1"/>
                </a:solidFill>
              </a:rPr>
              <a:t>核心类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索引核心类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Document </a:t>
            </a:r>
            <a:r>
              <a:rPr lang="zh-CN" altLang="en-US" sz="1600" dirty="0" smtClean="0">
                <a:solidFill>
                  <a:schemeClr val="bg1"/>
                </a:solidFill>
              </a:rPr>
              <a:t>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描述文档，由多个</a:t>
            </a:r>
            <a:r>
              <a:rPr lang="en-US" altLang="zh-CN" sz="1600" dirty="0" smtClean="0">
                <a:solidFill>
                  <a:schemeClr val="bg1"/>
                </a:solidFill>
              </a:rPr>
              <a:t>Field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对象组成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Field</a:t>
            </a:r>
            <a:r>
              <a:rPr lang="zh-CN" altLang="en-US" sz="1600" dirty="0" smtClean="0">
                <a:solidFill>
                  <a:schemeClr val="bg1"/>
                </a:solidFill>
              </a:rPr>
              <a:t>          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描述文档的属性，例如标题、内容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Analyzer</a:t>
            </a:r>
            <a:r>
              <a:rPr lang="zh-CN" altLang="en-US" sz="1600" dirty="0" smtClean="0">
                <a:solidFill>
                  <a:schemeClr val="bg1"/>
                </a:solidFill>
              </a:rPr>
              <a:t>   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从被索引的文本中提取语汇单元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err="1" smtClean="0">
                <a:solidFill>
                  <a:schemeClr val="bg1"/>
                </a:solidFill>
              </a:rPr>
              <a:t>IndexWriter</a:t>
            </a:r>
            <a:r>
              <a:rPr lang="zh-CN" altLang="en-US" sz="1600" dirty="0" smtClean="0">
                <a:solidFill>
                  <a:schemeClr val="bg1"/>
                </a:solidFill>
              </a:rPr>
              <a:t>   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提供对索引的写入操作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Directory</a:t>
            </a:r>
            <a:r>
              <a:rPr lang="zh-CN" altLang="en-US" sz="1600" dirty="0" smtClean="0">
                <a:solidFill>
                  <a:schemeClr val="bg1"/>
                </a:solidFill>
              </a:rPr>
              <a:t>  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描述索引存放位置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搜索核心类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         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抽象类 ，描述查询词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Term</a:t>
            </a:r>
            <a:r>
              <a:rPr lang="zh-CN" altLang="en-US" sz="1600" dirty="0" smtClean="0">
                <a:solidFill>
                  <a:schemeClr val="bg1"/>
                </a:solidFill>
              </a:rPr>
              <a:t>           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用于搜索的基本单元</a:t>
            </a:r>
            <a:r>
              <a:rPr lang="en-US" altLang="zh-CN" sz="1600" dirty="0" smtClean="0">
                <a:solidFill>
                  <a:schemeClr val="bg1"/>
                </a:solidFill>
              </a:rPr>
              <a:t>&lt;name, value&gt;</a:t>
            </a:r>
          </a:p>
          <a:p>
            <a:pPr lvl="1"/>
            <a:r>
              <a:rPr lang="en-US" altLang="zh-CN" sz="1600" dirty="0" err="1" smtClean="0">
                <a:solidFill>
                  <a:schemeClr val="bg1"/>
                </a:solidFill>
              </a:rPr>
              <a:t>TermQuery</a:t>
            </a:r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zh-CN" altLang="en-US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抽象类</a:t>
            </a:r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的一个子类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err="1" smtClean="0">
                <a:solidFill>
                  <a:schemeClr val="bg1"/>
                </a:solidFill>
              </a:rPr>
              <a:t>IndexSearcher</a:t>
            </a:r>
            <a:r>
              <a:rPr lang="zh-CN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以只读方式打开索引，进行搜索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Hits</a:t>
            </a:r>
            <a:r>
              <a:rPr lang="zh-CN" altLang="en-US" sz="1600" dirty="0" smtClean="0">
                <a:solidFill>
                  <a:schemeClr val="bg1"/>
                </a:solidFill>
              </a:rPr>
              <a:t>            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存放有序搜索结果指针的简单容器</a:t>
            </a:r>
          </a:p>
          <a:p>
            <a:pPr lvl="3">
              <a:buNone/>
            </a:pP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80">
  <a:themeElements>
    <a:clrScheme name="2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5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2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680</Template>
  <TotalTime>1176</TotalTime>
  <Words>989</Words>
  <Application>Microsoft Office PowerPoint</Application>
  <PresentationFormat>全屏显示(4:3)</PresentationFormat>
  <Paragraphs>120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隶书</vt:lpstr>
      <vt:lpstr>宋体</vt:lpstr>
      <vt:lpstr>Calibri</vt:lpstr>
      <vt:lpstr>Times New Roman</vt:lpstr>
      <vt:lpstr>680</vt:lpstr>
      <vt:lpstr>图片搜索设计说明</vt:lpstr>
      <vt:lpstr>outline</vt:lpstr>
      <vt:lpstr>PowerPoint 演示文稿</vt:lpstr>
      <vt:lpstr>实验任务</vt:lpstr>
      <vt:lpstr>数据说明</vt:lpstr>
      <vt:lpstr>数据说明</vt:lpstr>
      <vt:lpstr>PowerPoint 演示文稿</vt:lpstr>
      <vt:lpstr>Lucene简介</vt:lpstr>
      <vt:lpstr>Lucene核心类</vt:lpstr>
      <vt:lpstr>Lucene排序算法</vt:lpstr>
      <vt:lpstr>Lucene排序算法</vt:lpstr>
      <vt:lpstr>tf(t in d)：项频率</vt:lpstr>
      <vt:lpstr>idf(t)：反转文档频率</vt:lpstr>
      <vt:lpstr>coord(q,d)</vt:lpstr>
      <vt:lpstr>queryNorm(q)</vt:lpstr>
      <vt:lpstr>norm(t,d)</vt:lpstr>
      <vt:lpstr>PowerPoint 演示文稿</vt:lpstr>
      <vt:lpstr>实验框架</vt:lpstr>
      <vt:lpstr>代码框架</vt:lpstr>
      <vt:lpstr>需要完成的任务</vt:lpstr>
      <vt:lpstr>扩展</vt:lpstr>
      <vt:lpstr>实验相关下载</vt:lpstr>
      <vt:lpstr>实验最终提交</vt:lpstr>
      <vt:lpstr>简短的框架部署使用说明</vt:lpstr>
      <vt:lpstr>结果显示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图片搜索设计说明</dc:title>
  <dc:creator>czz</dc:creator>
  <cp:lastModifiedBy>Ning Su</cp:lastModifiedBy>
  <cp:revision>72</cp:revision>
  <dcterms:created xsi:type="dcterms:W3CDTF">2012-03-24T15:08:54Z</dcterms:created>
  <dcterms:modified xsi:type="dcterms:W3CDTF">2018-04-10T03:54:40Z</dcterms:modified>
</cp:coreProperties>
</file>