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63" r:id="rId9"/>
    <p:sldId id="269" r:id="rId10"/>
    <p:sldId id="276" r:id="rId11"/>
    <p:sldId id="272" r:id="rId12"/>
    <p:sldId id="273" r:id="rId13"/>
    <p:sldId id="274" r:id="rId14"/>
    <p:sldId id="275" r:id="rId15"/>
    <p:sldId id="280" r:id="rId16"/>
    <p:sldId id="28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3950" y="5609153"/>
            <a:ext cx="1116000" cy="1102222"/>
          </a:xfrm>
          <a:prstGeom prst="rect">
            <a:avLst/>
          </a:prstGeom>
        </p:spPr>
      </p:pic>
      <p:pic>
        <p:nvPicPr>
          <p:cNvPr id="1026" name="Picture 2" descr="http://www.hnyande.com/Gaokao/UploadPic/2009-9/200992210442374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23928" y="5552739"/>
            <a:ext cx="1002246" cy="11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145" b="58476"/>
          <a:stretch/>
        </p:blipFill>
        <p:spPr>
          <a:xfrm>
            <a:off x="2735920" y="5652731"/>
            <a:ext cx="1116000" cy="1088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844824"/>
            <a:ext cx="7804389" cy="4752528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800" baseline="0">
                <a:latin typeface="Arial Narrow" pitchFamily="34" charset="0"/>
                <a:ea typeface="楷体_GB2312" pitchFamily="49" charset="-122"/>
              </a:defRPr>
            </a:lvl1pPr>
            <a:lvl2pPr>
              <a:defRPr sz="2400" baseline="0">
                <a:latin typeface="Arial Narrow" pitchFamily="34" charset="0"/>
                <a:ea typeface="楷体_GB2312" pitchFamily="49" charset="-122"/>
              </a:defRPr>
            </a:lvl2pPr>
            <a:lvl3pPr>
              <a:defRPr sz="2400" baseline="0">
                <a:latin typeface="Arial Narrow" pitchFamily="34" charset="0"/>
                <a:ea typeface="楷体_GB2312" pitchFamily="49" charset="-122"/>
              </a:defRPr>
            </a:lvl3pPr>
            <a:lvl4pPr>
              <a:defRPr sz="2000" baseline="0">
                <a:latin typeface="Arial Narrow" pitchFamily="34" charset="0"/>
                <a:ea typeface="楷体_GB2312" pitchFamily="49" charset="-122"/>
              </a:defRPr>
            </a:lvl4pPr>
            <a:lvl5pPr>
              <a:defRPr sz="1800" baseline="0">
                <a:latin typeface="Arial Narrow" pitchFamily="34" charset="0"/>
                <a:ea typeface="楷体_GB2312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012" y="3133165"/>
            <a:ext cx="3939988" cy="3724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ounded Rectangle 13"/>
          <p:cNvSpPr/>
          <p:nvPr/>
        </p:nvSpPr>
        <p:spPr>
          <a:xfrm>
            <a:off x="228600" y="228600"/>
            <a:ext cx="8695944" cy="177808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502050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58" y="338328"/>
            <a:ext cx="7196442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507" y="1808311"/>
            <a:ext cx="8388949" cy="431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07" y="404664"/>
            <a:ext cx="1202851" cy="118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FFFFF"/>
          </a:solidFill>
          <a:latin typeface="+mj-lt"/>
          <a:ea typeface="楷体_GB2312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 baseline="0">
          <a:solidFill>
            <a:schemeClr val="tx2"/>
          </a:solidFill>
          <a:latin typeface="Arial" pitchFamily="34" charset="0"/>
          <a:ea typeface="楷体_GB2312" pitchFamily="49" charset="-122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 baseline="0">
          <a:solidFill>
            <a:schemeClr val="tx2"/>
          </a:solidFill>
          <a:latin typeface="Arial" pitchFamily="34" charset="0"/>
          <a:ea typeface="楷体_GB2312" pitchFamily="49" charset="-122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 baseline="0">
          <a:solidFill>
            <a:schemeClr val="tx2"/>
          </a:solidFill>
          <a:latin typeface="Arial" pitchFamily="34" charset="0"/>
          <a:ea typeface="楷体_GB2312" pitchFamily="49" charset="-122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 baseline="0">
          <a:solidFill>
            <a:schemeClr val="tx2"/>
          </a:solidFill>
          <a:latin typeface="Arial" pitchFamily="34" charset="0"/>
          <a:ea typeface="楷体_GB2312" pitchFamily="49" charset="-122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 baseline="0">
          <a:solidFill>
            <a:schemeClr val="tx2"/>
          </a:solidFill>
          <a:latin typeface="Arial" pitchFamily="34" charset="0"/>
          <a:ea typeface="楷体_GB2312" pitchFamily="49" charset="-122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news.tsinghua.edu.c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dfbox.apache.org/" TargetMode="External"/><Relationship Id="rId4" Type="http://schemas.openxmlformats.org/officeDocument/2006/relationships/hyperlink" Target="http://poi.apach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mlparser.sourceforge.n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" TargetMode="External"/><Relationship Id="rId4" Type="http://schemas.openxmlformats.org/officeDocument/2006/relationships/hyperlink" Target="http://ictclas.org/" TargetMode="External"/><Relationship Id="rId5" Type="http://schemas.openxmlformats.org/officeDocument/2006/relationships/hyperlink" Target="http://code.google.com/p/paoding/" TargetMode="External"/><Relationship Id="rId6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wler.archiv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ws.tsinghua.edu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搜索引擎技术基础课程设计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673199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智能技术与系统国家重点实验室</a:t>
            </a:r>
            <a:endParaRPr lang="en-US" altLang="zh-CN" sz="2800" dirty="0" smtClean="0"/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2018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日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Heritrix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组件配置参考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Select Crawl Scope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org.archive.crawler.scope.BroadScope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Select URI Frontier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org.archive.crawler.frontier.BdbFrontier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Select Pre Processors</a:t>
            </a: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org.archive.crawler.prefetch.Preselector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org.archive.crawler.prefetch.PreconditionEnforcer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Select Fetchers</a:t>
            </a: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org.archive.crawler.fetcher.FetchDNS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org.archive.crawler.fetcher.FetchHTTP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Select Extractors</a:t>
            </a: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org.archive.crawler.extractor.ExtractorHTTP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org.archive.crawler.extractor.ExtractorHTML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Select Writers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org.archive.crawler.writer.MirrorWriterProcessor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Select Post Processors</a:t>
            </a: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org.archive.crawler.postprocessor.CrawlStateUpdater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org.archive.crawler.postprocessor.LinksScoper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org.archive.crawler.postprocessor.FrontierScheduler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校园搜索引擎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81220"/>
            <a:ext cx="56769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校园搜索引擎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5572132" y="2643182"/>
            <a:ext cx="3000396" cy="1428760"/>
          </a:xfrm>
          <a:prstGeom prst="wedgeRectCallout">
            <a:avLst>
              <a:gd name="adj1" fmla="val -68317"/>
              <a:gd name="adj2" fmla="val 1027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种子列表参考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至少包含</a:t>
            </a:r>
            <a:r>
              <a:rPr lang="en-US" altLang="zh-CN" dirty="0" smtClean="0">
                <a:hlinkClick r:id="rId3"/>
              </a:rPr>
              <a:t>http://news.tsinghua.edu.cn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校园搜索引擎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56" y="1928802"/>
            <a:ext cx="67246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4857752" y="1928802"/>
            <a:ext cx="4128561" cy="475252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Heritrix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组件配置参考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Select Crawl Scope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 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org.archive.crawler.scope.BroadScope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Select URI Frontier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 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org.archive.crawler.frontier.BdbFrontier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Select Pre Processors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org.archive.crawler.prefetch.Preselector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org.archive.crawler.prefetch.PreconditionEnforcer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Select Fetchers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org.archive.crawler.fetcher.FetchDNS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org.archive.crawler.fetcher.FetchHTTP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Select Extractors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org.archive.crawler.extractor.ExtractorHTTP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org.archive.crawler.extractor.ExtractorHTML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Select Writers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 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org.archive.crawler.writer.MirrorWriterProcessor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Select Post Processors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org.archive.crawler.postprocessor.CrawlStateUpdater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org.archive.crawler.postprocessor.LinksScoper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  <a:cs typeface="+mn-cs"/>
              </a:rPr>
              <a:t>org.archive.crawler.postprocessor.FrontierScheduler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校园搜索引擎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20" y="1847872"/>
            <a:ext cx="6477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标注 5"/>
          <p:cNvSpPr/>
          <p:nvPr/>
        </p:nvSpPr>
        <p:spPr>
          <a:xfrm>
            <a:off x="5929322" y="3643314"/>
            <a:ext cx="3000396" cy="1428760"/>
          </a:xfrm>
          <a:prstGeom prst="wedgeRectCallout">
            <a:avLst>
              <a:gd name="adj1" fmla="val -68317"/>
              <a:gd name="adj2" fmla="val 1027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过滤器设置参考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校园搜索引擎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4282" y="214290"/>
            <a:ext cx="6929486" cy="6358006"/>
            <a:chOff x="214282" y="214290"/>
            <a:chExt cx="7172325" cy="6929486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214290"/>
              <a:ext cx="7172325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282" y="1419251"/>
              <a:ext cx="7162800" cy="572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矩形标注 12"/>
          <p:cNvSpPr/>
          <p:nvPr/>
        </p:nvSpPr>
        <p:spPr>
          <a:xfrm>
            <a:off x="5715008" y="2071678"/>
            <a:ext cx="3000396" cy="1428760"/>
          </a:xfrm>
          <a:prstGeom prst="wedgeRectCallout">
            <a:avLst>
              <a:gd name="adj1" fmla="val -64385"/>
              <a:gd name="adj2" fmla="val -871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过滤器设置参考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其他工具参考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使用第三方分词工具，例如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IK Analyzer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、庖丁解牛、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ICTCLAS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等等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使用第三方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页面解析工具，例如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htmlparser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http://htmlparser.sourceforge.net/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解析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文件可用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PDFBox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http://pdfbox.apache.org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解析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文件可用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Apache POI 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http://poi.apache.org/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写检索页面，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apache+tomcat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解析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校园搜索引擎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日程建议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9~11</a:t>
            </a:r>
            <a:r>
              <a:rPr lang="zh-CN" altLang="en-US" dirty="0" smtClean="0"/>
              <a:t>周：抓取网页内容，处理格式，构建测试用小数据集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12~13</a:t>
            </a:r>
            <a:r>
              <a:rPr lang="zh-CN" altLang="en-US" dirty="0" smtClean="0"/>
              <a:t>周：搭建校园搜索引擎，完善各种功能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14~15</a:t>
            </a:r>
            <a:r>
              <a:rPr lang="zh-CN" altLang="en-US" dirty="0" smtClean="0"/>
              <a:t>周：选择完成扩展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校园搜索引擎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844824"/>
            <a:ext cx="7804389" cy="4824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题目：校园搜索引擎构建</a:t>
            </a:r>
            <a:endParaRPr lang="en-US" altLang="zh-CN" dirty="0" smtClean="0"/>
          </a:p>
          <a:p>
            <a:r>
              <a:rPr lang="zh-CN" altLang="en-US" dirty="0" smtClean="0"/>
              <a:t>内容：</a:t>
            </a:r>
            <a:r>
              <a:rPr lang="zh-CN" altLang="zh-CN" dirty="0" smtClean="0"/>
              <a:t>综合运用搜索引擎</a:t>
            </a:r>
            <a:r>
              <a:rPr lang="zh-CN" altLang="zh-CN" dirty="0"/>
              <a:t>体系结构和核心算法方面的知识，基于开</a:t>
            </a:r>
            <a:r>
              <a:rPr lang="zh-CN" altLang="zh-CN" dirty="0" smtClean="0"/>
              <a:t>源</a:t>
            </a:r>
            <a:r>
              <a:rPr lang="zh-CN" altLang="en-US" dirty="0"/>
              <a:t>资源</a:t>
            </a:r>
            <a:r>
              <a:rPr lang="zh-CN" altLang="zh-CN" dirty="0" smtClean="0"/>
              <a:t>搭建搜索引擎</a:t>
            </a:r>
            <a:endParaRPr lang="en-US" altLang="zh-CN" dirty="0" smtClean="0"/>
          </a:p>
          <a:p>
            <a:r>
              <a:rPr lang="zh-CN" altLang="en-US" dirty="0" smtClean="0"/>
              <a:t>开源搜索引擎工具资源：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抓取工具：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Heritrix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  <a:hlinkClick r:id="rId2"/>
              </a:rPr>
              <a:t>crawler.archive.org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索引构建及检索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工具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Lucene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  <a:hlinkClick r:id="rId3"/>
              </a:rPr>
              <a:t>lucene.apache.org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分词工具：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ICTCLAS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分词工具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  <a:hlinkClick r:id="rId4"/>
              </a:rPr>
              <a:t>http://ictclas.org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庖丁解牛分词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包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  <a:hlinkClick r:id="rId5"/>
              </a:rPr>
              <a:t>code.google.com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  <a:hlinkClick r:id="rId5"/>
              </a:rPr>
              <a:t>/p/</a:t>
            </a:r>
            <a:r>
              <a:rPr lang="en-US" altLang="zh-CN" u="sng" dirty="0" err="1">
                <a:latin typeface="Times New Roman" pitchFamily="18" charset="0"/>
                <a:cs typeface="Times New Roman" pitchFamily="18" charset="0"/>
                <a:hlinkClick r:id="rId5"/>
              </a:rPr>
              <a:t>paoding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前端服务：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apache+tomcat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6"/>
              </a:rPr>
              <a:t>http://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hlinkClick r:id="rId6"/>
              </a:rPr>
              <a:t>tomcat.apache.org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45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重点：开源搜索引擎运行流程</a:t>
            </a:r>
            <a:endParaRPr lang="en-US" altLang="zh-CN" dirty="0" smtClean="0"/>
          </a:p>
          <a:p>
            <a:r>
              <a:rPr lang="zh-CN" altLang="en-US" dirty="0" smtClean="0"/>
              <a:t>难点：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资源抓取控制：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Heritrix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文件格式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/IP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地址过滤器设置、存储中的编码问题等。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网页预处理：网页内容编码（可以过滤掉除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GBK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UTF-8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以外的内容）、无关内容过滤等。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链接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结构分析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M.S. office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文档解析。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确定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结果相关性计算公式。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检索结果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正确性验证。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校园搜索引擎</a:t>
            </a:r>
          </a:p>
        </p:txBody>
      </p:sp>
      <p:sp>
        <p:nvSpPr>
          <p:cNvPr id="4" name="矩形 3"/>
          <p:cNvSpPr/>
          <p:nvPr/>
        </p:nvSpPr>
        <p:spPr>
          <a:xfrm>
            <a:off x="3491880" y="4540707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PageRank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计算，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Anchor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信息重定位</a:t>
            </a:r>
          </a:p>
        </p:txBody>
      </p:sp>
    </p:spTree>
    <p:extLst>
      <p:ext uri="{BB962C8B-B14F-4D97-AF65-F5344CB8AC3E}">
        <p14:creationId xmlns:p14="http://schemas.microsoft.com/office/powerpoint/2010/main" val="1935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实验要求</a:t>
            </a:r>
            <a:endParaRPr lang="en-US" altLang="zh-CN" dirty="0" smtClean="0"/>
          </a:p>
          <a:p>
            <a:pPr lvl="1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抓取清华校内绝大部分网页资源以及大部分在线万维网文本资源（含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M.S. office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文档、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文档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20-30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万个文件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实现基于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概率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模型的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内容排序算法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图片检索实验已经让大家实现对查询不分词的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BM25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模型，建议改写框架相或查找开源资源在其之上进行加工。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校园搜索引擎</a:t>
            </a:r>
          </a:p>
        </p:txBody>
      </p:sp>
    </p:spTree>
    <p:extLst>
      <p:ext uri="{BB962C8B-B14F-4D97-AF65-F5344CB8AC3E}">
        <p14:creationId xmlns:p14="http://schemas.microsoft.com/office/powerpoint/2010/main" val="32428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9" y="1844824"/>
            <a:ext cx="8352928" cy="4896544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实现基于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结构的分域权重计算，并应用到搜索结果排序中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Title, Anchor, Keyword, content, h1-h6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等，如何确定权重？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建立小规模测试集合，进行参数调节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实现基于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PageRank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链接结构分析功能，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并应用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到搜索结果排序中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离线计算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PageRank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，如何与在线更新的结果整合？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采用便于用户信息交互的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界面。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可以考虑尝试实现查询扩展、查询纠错等功能。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是否可能设计与主流搜索引擎展现方式不同的界面？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校园搜索引擎</a:t>
            </a:r>
          </a:p>
        </p:txBody>
      </p:sp>
    </p:spTree>
    <p:extLst>
      <p:ext uri="{BB962C8B-B14F-4D97-AF65-F5344CB8AC3E}">
        <p14:creationId xmlns:p14="http://schemas.microsoft.com/office/powerpoint/2010/main" val="4233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扩展内容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任何自己感兴趣的附加内容，建议选择一个点进行深入探索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尝试在抓取阶段实现有效的垂直抓取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尝试抓取其它学校资源并整合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尝试实现其它的概率模型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尝试设计新颖的展示界面</a:t>
            </a:r>
            <a:endParaRPr lang="en-US" altLang="zh-CN" dirty="0" smtClean="0"/>
          </a:p>
          <a:p>
            <a:pPr lvl="2"/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校园搜索引擎</a:t>
            </a:r>
          </a:p>
        </p:txBody>
      </p:sp>
    </p:spTree>
    <p:extLst>
      <p:ext uri="{BB962C8B-B14F-4D97-AF65-F5344CB8AC3E}">
        <p14:creationId xmlns:p14="http://schemas.microsoft.com/office/powerpoint/2010/main" val="32428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实验分组及检查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人一组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助教当面检查，暂定第十四周周末在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楼检查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实验提交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实验报告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程序代码、可执行文件及使用说明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校园搜索引擎</a:t>
            </a:r>
          </a:p>
        </p:txBody>
      </p:sp>
    </p:spTree>
    <p:extLst>
      <p:ext uri="{BB962C8B-B14F-4D97-AF65-F5344CB8AC3E}">
        <p14:creationId xmlns:p14="http://schemas.microsoft.com/office/powerpoint/2010/main" val="32428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基本功能实现流程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校园搜索引擎</a:t>
            </a:r>
            <a:endParaRPr lang="zh-CN" altLang="en-US" dirty="0"/>
          </a:p>
        </p:txBody>
      </p:sp>
      <p:sp>
        <p:nvSpPr>
          <p:cNvPr id="43" name="流程图: 直接访问存储器 42"/>
          <p:cNvSpPr/>
          <p:nvPr/>
        </p:nvSpPr>
        <p:spPr>
          <a:xfrm>
            <a:off x="1857356" y="2571744"/>
            <a:ext cx="2214578" cy="785818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清华校内网页数据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流程图: 终止 43"/>
          <p:cNvSpPr/>
          <p:nvPr/>
        </p:nvSpPr>
        <p:spPr>
          <a:xfrm>
            <a:off x="5143504" y="2571744"/>
            <a:ext cx="1785950" cy="64294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使用爬虫抓取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2000232" y="5500702"/>
            <a:ext cx="1928826" cy="92869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倒排索引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流程图: 终止 45"/>
          <p:cNvSpPr/>
          <p:nvPr/>
        </p:nvSpPr>
        <p:spPr>
          <a:xfrm>
            <a:off x="5143504" y="5643578"/>
            <a:ext cx="1785950" cy="642942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构建索引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流程图: 终止 46"/>
          <p:cNvSpPr/>
          <p:nvPr/>
        </p:nvSpPr>
        <p:spPr>
          <a:xfrm>
            <a:off x="2071670" y="4000504"/>
            <a:ext cx="1785950" cy="642942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检索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4214810" y="2786058"/>
            <a:ext cx="857256" cy="35719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>
          <a:xfrm>
            <a:off x="5786446" y="3286124"/>
            <a:ext cx="428628" cy="64294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5786446" y="4786322"/>
            <a:ext cx="428628" cy="78581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左箭头 51"/>
          <p:cNvSpPr/>
          <p:nvPr/>
        </p:nvSpPr>
        <p:spPr>
          <a:xfrm>
            <a:off x="4071934" y="5715016"/>
            <a:ext cx="928694" cy="428628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>
            <a:off x="2714612" y="4714884"/>
            <a:ext cx="428628" cy="714380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直接访问存储器 65"/>
          <p:cNvSpPr/>
          <p:nvPr/>
        </p:nvSpPr>
        <p:spPr>
          <a:xfrm>
            <a:off x="4929190" y="3929066"/>
            <a:ext cx="2214578" cy="785818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文本网页数据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Heritrix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抓取对象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清华校内网页（不包括图书馆）资源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种子至少包含</a:t>
            </a:r>
            <a:r>
              <a:rPr lang="en-US" altLang="zh-CN" dirty="0" smtClean="0">
                <a:hlinkClick r:id="rId2"/>
              </a:rPr>
              <a:t>http://news.tsinghua.edu.cn/</a:t>
            </a:r>
            <a:endParaRPr lang="en-US" altLang="zh-CN" dirty="0" smtClean="0"/>
          </a:p>
          <a:p>
            <a:r>
              <a:rPr lang="zh-CN" altLang="en-US" dirty="0" smtClean="0"/>
              <a:t>使用正则表达式对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进行过滤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过滤无关格式</a:t>
            </a:r>
            <a:r>
              <a:rPr lang="en-US" altLang="zh-CN" dirty="0" smtClean="0"/>
              <a:t>.*(?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)\.(mso|tar|txt|asx|asf|bz2|mpe?g|MPE?G| tiff?|</a:t>
            </a:r>
            <a:r>
              <a:rPr lang="en-US" altLang="zh-CN" dirty="0" err="1" smtClean="0"/>
              <a:t>gif|GIF|png|PNG|ico|ICO|css|sit|eps|wmf|zip|pptx</a:t>
            </a:r>
            <a:r>
              <a:rPr lang="en-US" altLang="zh-CN" dirty="0" smtClean="0"/>
              <a:t>?|</a:t>
            </a:r>
            <a:r>
              <a:rPr lang="en-US" altLang="zh-CN" dirty="0" err="1" smtClean="0"/>
              <a:t>xlsx</a:t>
            </a:r>
            <a:r>
              <a:rPr lang="en-US" altLang="zh-CN" dirty="0" smtClean="0"/>
              <a:t>?|</a:t>
            </a:r>
            <a:r>
              <a:rPr lang="en-US" altLang="zh-CN" dirty="0" err="1" smtClean="0"/>
              <a:t>gz|rpm|tgz|mov|MOV|exe|jpe?g|JPE?G|bmp|BMP|docx</a:t>
            </a:r>
            <a:r>
              <a:rPr lang="en-US" altLang="zh-CN" dirty="0" smtClean="0"/>
              <a:t>?|DOCX?|pdf|PDF|rar|RAR|jar|JAR|ZIP|zip|gz|GZ|wma|WMA|rm|RM|rmvb|RMVB|avi|AVI|swf|SWF|mp3|MP3|wmv|WMV|ps|PS)$</a:t>
            </a:r>
          </a:p>
          <a:p>
            <a:pPr lvl="1"/>
            <a:r>
              <a:rPr lang="zh-CN" altLang="en-US" dirty="0" smtClean="0"/>
              <a:t>禁止抓取图书馆资源：</a:t>
            </a:r>
            <a:r>
              <a:rPr lang="en-US" altLang="zh-CN" dirty="0" smtClean="0"/>
              <a:t>	[\S]*lib.tsinghua.edu.cn[\S]*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[\S]*166.111.120.[\S]*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校园搜索引擎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面向搜索引擎的用户行为分析2011v2</Template>
  <TotalTime>825</TotalTime>
  <Words>721</Words>
  <Application>Microsoft Macintosh PowerPoint</Application>
  <PresentationFormat>全屏显示(4:3)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Candara</vt:lpstr>
      <vt:lpstr>Symbol</vt:lpstr>
      <vt:lpstr>Times New Roman</vt:lpstr>
      <vt:lpstr>华文楷体</vt:lpstr>
      <vt:lpstr>楷体</vt:lpstr>
      <vt:lpstr>楷体_GB2312</vt:lpstr>
      <vt:lpstr>波形</vt:lpstr>
      <vt:lpstr>搜索引擎技术基础课程设计</vt:lpstr>
      <vt:lpstr>课程设计题目</vt:lpstr>
      <vt:lpstr>校园搜索引擎</vt:lpstr>
      <vt:lpstr>校园搜索引擎</vt:lpstr>
      <vt:lpstr>校园搜索引擎</vt:lpstr>
      <vt:lpstr>校园搜索引擎</vt:lpstr>
      <vt:lpstr>校园搜索引擎</vt:lpstr>
      <vt:lpstr>校园搜索引擎</vt:lpstr>
      <vt:lpstr>校园搜索引擎</vt:lpstr>
      <vt:lpstr>校园搜索引擎</vt:lpstr>
      <vt:lpstr>校园搜索引擎</vt:lpstr>
      <vt:lpstr>校园搜索引擎</vt:lpstr>
      <vt:lpstr>校园搜索引擎</vt:lpstr>
      <vt:lpstr>校园搜索引擎</vt:lpstr>
      <vt:lpstr>校园搜索引擎</vt:lpstr>
      <vt:lpstr>校园搜索引擎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搜索引擎技术基础课程设计</dc:title>
  <dc:creator>Yiqun Liu</dc:creator>
  <cp:lastModifiedBy>Su Ning</cp:lastModifiedBy>
  <cp:revision>57</cp:revision>
  <dcterms:created xsi:type="dcterms:W3CDTF">2011-04-06T05:56:52Z</dcterms:created>
  <dcterms:modified xsi:type="dcterms:W3CDTF">2018-04-16T11:46:03Z</dcterms:modified>
</cp:coreProperties>
</file>