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5070"/>
  </p:normalViewPr>
  <p:slideViewPr>
    <p:cSldViewPr snapToGrid="0" snapToObjects="1">
      <p:cViewPr varScale="1">
        <p:scale>
          <a:sx n="92" d="100"/>
          <a:sy n="92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5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0A8-A769-0C43-A8C5-03BA4CD9BF62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1F42-654B-664B-A390-5008A551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ojiaxin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naive_bay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Adul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</a:t>
            </a:r>
            <a:r>
              <a:rPr lang="en-US" dirty="0" smtClean="0"/>
              <a:t>Bayes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 Experiment 1</a:t>
            </a:r>
          </a:p>
          <a:p>
            <a:r>
              <a:rPr lang="en-US" dirty="0" smtClean="0"/>
              <a:t>Spring 201</a:t>
            </a:r>
            <a:r>
              <a:rPr lang="en-US" altLang="zh-CN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3:</a:t>
            </a:r>
            <a:r>
              <a:rPr lang="en-US" altLang="zh-CN" dirty="0"/>
              <a:t> continuous </a:t>
            </a:r>
            <a:r>
              <a:rPr lang="en-US" altLang="zh-CN" dirty="0" smtClean="0"/>
              <a:t>and missing attributes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handle </a:t>
                </a:r>
                <a:r>
                  <a:rPr lang="en-US" altLang="zh-CN" dirty="0"/>
                  <a:t>continuous and missing </a:t>
                </a:r>
                <a:r>
                  <a:rPr lang="en-US" altLang="zh-CN" dirty="0" smtClean="0"/>
                  <a:t>attributes?</a:t>
                </a:r>
              </a:p>
              <a:p>
                <a:r>
                  <a:rPr lang="en-US" dirty="0" smtClean="0"/>
                  <a:t>Possible solutions:</a:t>
                </a:r>
              </a:p>
              <a:p>
                <a:pPr lvl="1"/>
                <a:r>
                  <a:rPr lang="en-US" dirty="0" smtClean="0"/>
                  <a:t>Continuous attributes:</a:t>
                </a:r>
              </a:p>
              <a:p>
                <a:pPr lvl="2"/>
                <a:r>
                  <a:rPr lang="en-US" dirty="0" smtClean="0"/>
                  <a:t>Binning: convert continuous attributes into category attributes by assigned them into non-overlapping buckets or bins.</a:t>
                </a:r>
              </a:p>
              <a:p>
                <a:pPr lvl="2"/>
                <a:r>
                  <a:rPr lang="en-US" dirty="0" smtClean="0"/>
                  <a:t>(optional) Using Gaussian distribution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Missing attributes:</a:t>
                </a:r>
              </a:p>
              <a:p>
                <a:pPr lvl="2"/>
                <a:r>
                  <a:rPr lang="en-US" dirty="0" smtClean="0"/>
                  <a:t>Treat “?” as a special category</a:t>
                </a:r>
              </a:p>
              <a:p>
                <a:pPr lvl="2"/>
                <a:r>
                  <a:rPr lang="en-US" dirty="0" smtClean="0"/>
                  <a:t>Or replace “?” with other values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a Naïve Bayes classifier</a:t>
            </a:r>
            <a:r>
              <a:rPr lang="en-US" dirty="0" smtClean="0"/>
              <a:t> (30% of the overall score)</a:t>
            </a:r>
          </a:p>
          <a:p>
            <a:r>
              <a:rPr lang="en-US" dirty="0"/>
              <a:t>A</a:t>
            </a:r>
            <a:r>
              <a:rPr lang="en-US" dirty="0" smtClean="0"/>
              <a:t>ddress all 3 mentioned issues:</a:t>
            </a:r>
          </a:p>
          <a:p>
            <a:pPr lvl="1"/>
            <a:r>
              <a:rPr lang="en-US" dirty="0" smtClean="0"/>
              <a:t>Issue 1 (30%)</a:t>
            </a:r>
            <a:endParaRPr lang="en-US" dirty="0"/>
          </a:p>
          <a:p>
            <a:pPr lvl="1"/>
            <a:r>
              <a:rPr lang="en-US" dirty="0" smtClean="0"/>
              <a:t>Issue 2&amp;3 (2*20%=40%)</a:t>
            </a:r>
          </a:p>
          <a:p>
            <a:r>
              <a:rPr lang="en-US" dirty="0" smtClean="0"/>
              <a:t>NOTE: the score is not based on the performance (i.e. the accuracy) of your model, but how you implement the algorithm, evaluate its performance and analyze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1566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zipped file that contains:</a:t>
            </a:r>
          </a:p>
          <a:p>
            <a:r>
              <a:rPr lang="en-US" dirty="0" smtClean="0"/>
              <a:t>Source Code:</a:t>
            </a:r>
          </a:p>
          <a:p>
            <a:pPr lvl="1"/>
            <a:r>
              <a:rPr lang="en-US" dirty="0" smtClean="0"/>
              <a:t>With necessary comments</a:t>
            </a:r>
          </a:p>
          <a:p>
            <a:pPr lvl="1"/>
            <a:r>
              <a:rPr lang="en-US" dirty="0" smtClean="0"/>
              <a:t>Make sure the TA can understand/run your code</a:t>
            </a:r>
          </a:p>
          <a:p>
            <a:r>
              <a:rPr lang="en-US" dirty="0" smtClean="0"/>
              <a:t>README</a:t>
            </a:r>
          </a:p>
          <a:p>
            <a:pPr lvl="1"/>
            <a:r>
              <a:rPr lang="en-US" dirty="0" smtClean="0"/>
              <a:t>A text file (in utf8 encoding)</a:t>
            </a:r>
          </a:p>
          <a:p>
            <a:pPr lvl="1"/>
            <a:r>
              <a:rPr lang="en-US" dirty="0" smtClean="0"/>
              <a:t>Includes your name, student id and contact information (the TA may give you feedbacks if you submit before the deadline:) )</a:t>
            </a:r>
          </a:p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A PDF file</a:t>
            </a:r>
          </a:p>
          <a:p>
            <a:pPr lvl="1"/>
            <a:r>
              <a:rPr lang="en-US" dirty="0" smtClean="0"/>
              <a:t>Experiment design/results/analysis/discussion</a:t>
            </a:r>
          </a:p>
          <a:p>
            <a:pPr lvl="1"/>
            <a:r>
              <a:rPr lang="en-US" dirty="0" smtClean="0"/>
              <a:t>Don’t just </a:t>
            </a:r>
            <a:r>
              <a:rPr lang="en-US" dirty="0" err="1" smtClean="0"/>
              <a:t>copy&amp;paste</a:t>
            </a:r>
            <a:r>
              <a:rPr lang="en-US" dirty="0" smtClean="0"/>
              <a:t>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863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 &amp; other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Deadline: </a:t>
            </a:r>
            <a:r>
              <a:rPr lang="en-US" dirty="0" smtClean="0">
                <a:solidFill>
                  <a:srgbClr val="FF0000"/>
                </a:solidFill>
              </a:rPr>
              <a:t>2016.03.2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Thursday</a:t>
            </a:r>
            <a:r>
              <a:rPr lang="en-US" dirty="0" smtClean="0">
                <a:solidFill>
                  <a:srgbClr val="FF0000"/>
                </a:solidFill>
              </a:rPr>
              <a:t> 23:59</a:t>
            </a:r>
          </a:p>
          <a:p>
            <a:pPr lvl="1"/>
            <a:r>
              <a:rPr lang="en-US" dirty="0" smtClean="0"/>
              <a:t>Upload the zipped file, with your name and student id in the filename, to </a:t>
            </a:r>
            <a:r>
              <a:rPr lang="en-US" dirty="0" err="1" smtClean="0"/>
              <a:t>learn.tsinghua.edu.cn</a:t>
            </a:r>
            <a:endParaRPr lang="en-US" dirty="0" smtClean="0"/>
          </a:p>
          <a:p>
            <a:pPr lvl="1"/>
            <a:r>
              <a:rPr lang="en-US" dirty="0" smtClean="0"/>
              <a:t>Late submissions </a:t>
            </a:r>
            <a:r>
              <a:rPr lang="en-US" dirty="0" smtClean="0">
                <a:solidFill>
                  <a:srgbClr val="FF0000"/>
                </a:solidFill>
              </a:rPr>
              <a:t>WILL NOT BE ACCEPTED</a:t>
            </a:r>
          </a:p>
          <a:p>
            <a:pPr lvl="2"/>
            <a:r>
              <a:rPr lang="en-US" sz="1200" dirty="0" smtClean="0"/>
              <a:t>In fact, they will. But the final score will be </a:t>
            </a:r>
            <a:r>
              <a:rPr lang="en-US" sz="1200" dirty="0"/>
              <a:t>at most </a:t>
            </a:r>
            <a:r>
              <a:rPr lang="en-US" sz="1200" dirty="0" smtClean="0"/>
              <a:t>the original score*0.8.</a:t>
            </a:r>
          </a:p>
          <a:p>
            <a:r>
              <a:rPr lang="en-US" dirty="0" smtClean="0"/>
              <a:t>Contact the TA:</a:t>
            </a:r>
          </a:p>
          <a:p>
            <a:pPr lvl="1"/>
            <a:r>
              <a:rPr lang="en-US" altLang="zh-CN" dirty="0" smtClean="0">
                <a:hlinkClick r:id="rId2"/>
              </a:rPr>
              <a:t>frankyzf94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pPr lvl="1"/>
            <a:r>
              <a:rPr lang="en-US" altLang="zh-CN" dirty="0" smtClean="0"/>
              <a:t>18671829106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scikit-learn.org/stable/modules/naive_bayes.html</a:t>
            </a:r>
            <a:r>
              <a:rPr lang="en-US" dirty="0" smtClean="0"/>
              <a:t> (for smoothing and Gaussian estimation for continuous attributes)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8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Naïve Bayes classifier and test it on a real dataset</a:t>
            </a:r>
          </a:p>
          <a:p>
            <a:r>
              <a:rPr lang="en-US" dirty="0" smtClean="0"/>
              <a:t>Have basic ideas about: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implement</a:t>
            </a:r>
            <a:r>
              <a:rPr lang="en-US" dirty="0" smtClean="0"/>
              <a:t> and apply a machine learning algorithm on a practical dataset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its performance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analyze</a:t>
            </a:r>
            <a:r>
              <a:rPr lang="en-US" dirty="0" smtClean="0"/>
              <a:t> your results</a:t>
            </a:r>
          </a:p>
          <a:p>
            <a:r>
              <a:rPr lang="en-US" dirty="0" smtClean="0"/>
              <a:t>NOTE: all these parts are very important, and should be included in your code/report.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 smtClean="0"/>
                  <a:t>Assume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that</a:t>
                </a:r>
                <a:r>
                  <a:rPr lang="zh-CN" altLang="en-US" b="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r>
                      <a:rPr lang="en-US" altLang="zh-CN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altLang="zh-CN" dirty="0"/>
                  <a:t>Training: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Estimate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r>
                  <a:rPr lang="en-US" dirty="0" smtClean="0"/>
                  <a:t>Test:</a:t>
                </a:r>
              </a:p>
              <a:p>
                <a:pPr lvl="1"/>
                <a:r>
                  <a:rPr lang="en-US" dirty="0" smtClean="0"/>
                  <a:t>Output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𝑃</m:t>
                    </m:r>
                    <m:r>
                      <a:rPr lang="en-US" altLang="zh-CN" i="1">
                        <a:latin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</a:rPr>
                      <m:t>𝑦</m:t>
                    </m:r>
                    <m:r>
                      <a:rPr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://archive.ics.uci.edu/ml/datasets/Adult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Aims at determining whether a person’s income exceed a certain amount (50k)</a:t>
            </a:r>
          </a:p>
          <a:p>
            <a:r>
              <a:rPr lang="en-US" altLang="zh-CN" dirty="0" smtClean="0"/>
              <a:t>Each record (a line in the file) corresponds to a person, and has 15 attributes</a:t>
            </a:r>
          </a:p>
          <a:p>
            <a:r>
              <a:rPr lang="en-US" altLang="zh-CN" dirty="0" smtClean="0"/>
              <a:t>The last attributes, (&lt;=50k or &gt;50k), is the class label</a:t>
            </a:r>
          </a:p>
          <a:p>
            <a:r>
              <a:rPr lang="en-US" altLang="zh-CN" dirty="0" smtClean="0"/>
              <a:t>There are continuous and categorical attributes, and some of the values are missing (denoted by “?”)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3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Files:</a:t>
            </a:r>
          </a:p>
          <a:p>
            <a:pPr lvl="1"/>
            <a:r>
              <a:rPr lang="en-US" dirty="0" err="1" smtClean="0"/>
              <a:t>adult.train</a:t>
            </a:r>
            <a:r>
              <a:rPr lang="en-US" dirty="0" smtClean="0"/>
              <a:t>: training set, 32561 lines</a:t>
            </a:r>
          </a:p>
          <a:p>
            <a:pPr lvl="1"/>
            <a:r>
              <a:rPr lang="en-US" dirty="0" err="1" smtClean="0"/>
              <a:t>adult.test</a:t>
            </a:r>
            <a:r>
              <a:rPr lang="en-US" dirty="0" smtClean="0"/>
              <a:t>: test set, 16281 lines</a:t>
            </a:r>
          </a:p>
          <a:p>
            <a:pPr lvl="1"/>
            <a:r>
              <a:rPr lang="en-US" dirty="0" err="1" smtClean="0"/>
              <a:t>adult.names</a:t>
            </a:r>
            <a:r>
              <a:rPr lang="en-US" dirty="0" smtClean="0"/>
              <a:t>: detailed description of the dataset, including the meaning/type/possible values of each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the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 your classifier on training set and test it performance on test set</a:t>
                </a:r>
              </a:p>
              <a:p>
                <a:r>
                  <a:rPr lang="en-US" dirty="0" smtClean="0"/>
                  <a:t>At least report the accuracy: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correctly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classified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records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number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records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You are welcome to learn about, and then use other evaluation metrics (e.g. precision, recall or F1)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Analyze Your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issue that you encounter?</a:t>
            </a:r>
          </a:p>
          <a:p>
            <a:r>
              <a:rPr lang="en-US" dirty="0" smtClean="0"/>
              <a:t>How do you address the issue?</a:t>
            </a:r>
          </a:p>
          <a:p>
            <a:pPr lvl="1"/>
            <a:r>
              <a:rPr lang="en-US" dirty="0" smtClean="0"/>
              <a:t>how do you design the experiment?</a:t>
            </a:r>
          </a:p>
          <a:p>
            <a:pPr lvl="1"/>
            <a:r>
              <a:rPr lang="en-US" dirty="0" smtClean="0"/>
              <a:t>how do you modify the algorithm?</a:t>
            </a:r>
          </a:p>
          <a:p>
            <a:r>
              <a:rPr lang="en-US" dirty="0" smtClean="0"/>
              <a:t>Does your solution work or not?</a:t>
            </a:r>
          </a:p>
          <a:p>
            <a:pPr lvl="1"/>
            <a:r>
              <a:rPr lang="en-US" dirty="0" smtClean="0"/>
              <a:t>Does the classification performance improve?</a:t>
            </a:r>
          </a:p>
          <a:p>
            <a:r>
              <a:rPr lang="en-US" dirty="0" smtClean="0"/>
              <a:t>And finally try to explain why your solution works (or why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 not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51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1: the impact of the size of training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size of training set influence the classification performance?</a:t>
            </a:r>
          </a:p>
          <a:p>
            <a:r>
              <a:rPr lang="en-US" dirty="0" smtClean="0"/>
              <a:t>Suggested solution: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5%, 50% and 100% from the whole training set to train your model </a:t>
            </a:r>
          </a:p>
          <a:p>
            <a:pPr lvl="1"/>
            <a:r>
              <a:rPr lang="en-US" dirty="0" smtClean="0"/>
              <a:t>Repeat the random sampling (5 times) and report min/max/average accuracy</a:t>
            </a:r>
          </a:p>
        </p:txBody>
      </p:sp>
    </p:spTree>
    <p:extLst>
      <p:ext uri="{BB962C8B-B14F-4D97-AF65-F5344CB8AC3E}">
        <p14:creationId xmlns:p14="http://schemas.microsoft.com/office/powerpoint/2010/main" val="9777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2: zero-probabilities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on training set, no records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(why is this an issue? When does it likely to happen?)</a:t>
                </a:r>
              </a:p>
              <a:p>
                <a:r>
                  <a:rPr lang="en-US" dirty="0" smtClean="0"/>
                  <a:t>Possible solution:</a:t>
                </a:r>
              </a:p>
              <a:p>
                <a:pPr lvl="1"/>
                <a:r>
                  <a:rPr lang="en-US" dirty="0" smtClean="0"/>
                  <a:t>Smoothing: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#{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#{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 is the number of unique class label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1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3490</TotalTime>
  <Words>604</Words>
  <Application>Microsoft Macintosh PowerPoint</Application>
  <PresentationFormat>全屏显示(4:3)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宋体</vt:lpstr>
      <vt:lpstr>Office Theme</vt:lpstr>
      <vt:lpstr>Naïve Bayes classifier</vt:lpstr>
      <vt:lpstr>Goal</vt:lpstr>
      <vt:lpstr>Naïve Bayes classifier</vt:lpstr>
      <vt:lpstr>Data</vt:lpstr>
      <vt:lpstr>Data (cont.)</vt:lpstr>
      <vt:lpstr>How to Evaluate the Performance</vt:lpstr>
      <vt:lpstr>How to Analyze Your Results</vt:lpstr>
      <vt:lpstr>Issue 1: the impact of the size of training set </vt:lpstr>
      <vt:lpstr>Issue 2: zero-probabilities</vt:lpstr>
      <vt:lpstr>Issue 3: continuous and missing attributes</vt:lpstr>
      <vt:lpstr>Requirement</vt:lpstr>
      <vt:lpstr>Submission</vt:lpstr>
      <vt:lpstr>Deadline &amp; other Information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</dc:title>
  <dc:creator>Jiaxin Mao</dc:creator>
  <cp:lastModifiedBy>Yuhan Tang</cp:lastModifiedBy>
  <cp:revision>26</cp:revision>
  <dcterms:created xsi:type="dcterms:W3CDTF">2016-03-05T07:41:56Z</dcterms:created>
  <dcterms:modified xsi:type="dcterms:W3CDTF">2017-03-23T14:29:25Z</dcterms:modified>
</cp:coreProperties>
</file>