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0" r:id="rId10"/>
    <p:sldId id="271" r:id="rId11"/>
    <p:sldId id="269" r:id="rId12"/>
    <p:sldId id="272" r:id="rId13"/>
    <p:sldId id="273" r:id="rId14"/>
    <p:sldId id="274" r:id="rId15"/>
    <p:sldId id="278" r:id="rId16"/>
    <p:sldId id="277" r:id="rId17"/>
    <p:sldId id="276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EDDD8E-D0C4-44DD-87DA-5A80EA21F3B6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70"/>
            <p14:sldId id="271"/>
            <p14:sldId id="269"/>
            <p14:sldId id="272"/>
            <p14:sldId id="273"/>
            <p14:sldId id="274"/>
            <p14:sldId id="278"/>
            <p14:sldId id="277"/>
            <p14:sldId id="27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2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3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0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85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8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6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9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5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6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6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4AB48F-DB07-43AC-9B07-E15E570B7763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E2CE02-9D40-48DB-8B99-E3F3E093C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97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18581" y="1739036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比特</a:t>
            </a:r>
            <a:r>
              <a:rPr lang="zh-CN" altLang="en-US" sz="5400" b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币那些事儿</a:t>
            </a:r>
            <a:endParaRPr lang="zh-CN" altLang="en-US" sz="5400" b="1" cap="none" spc="0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93624" y="4913194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21 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张梦豪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2012011401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11" y="2977252"/>
            <a:ext cx="3810330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1950" y="640391"/>
            <a:ext cx="75921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比特币</a:t>
            </a:r>
            <a:r>
              <a:rPr lang="en-US" altLang="zh-CN" sz="5400" dirty="0"/>
              <a:t>Block</a:t>
            </a:r>
            <a:r>
              <a:rPr lang="zh-CN" altLang="en-US" sz="5400" dirty="0"/>
              <a:t>的</a:t>
            </a:r>
            <a:r>
              <a:rPr lang="zh-CN" altLang="en-US" sz="5400" dirty="0" smtClean="0"/>
              <a:t>产生</a:t>
            </a:r>
            <a:r>
              <a:rPr lang="en-US" altLang="zh-CN" sz="5400" dirty="0"/>
              <a:t>:</a:t>
            </a:r>
            <a:r>
              <a:rPr lang="zh-CN" altLang="en-US" sz="5400" dirty="0" smtClean="0"/>
              <a:t>挖</a:t>
            </a:r>
            <a:r>
              <a:rPr lang="zh-CN" altLang="en-US" sz="5400" dirty="0"/>
              <a:t>矿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952" y="1763973"/>
            <a:ext cx="8845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工作量证明难度系数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存在一个难度系数，此系数可以转换为一个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256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位的整数，挖矿计算出的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必须小于该整数，此条件作为寻找随机数的附加条件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。当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某时刻网络检测到新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的产生速度不符合约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分钟一个时，将调解该系数（加大或者缩小），从而使下一个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的产生速度符合预期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。（摩尔定律）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全网每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周检测一次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产生速度并依此对难度系数进行调节使得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产生速度符合预期。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会记录其本身产生时的难度系数数值，因此每个节点都可以根据历史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计算出当前的难度系数。</a:t>
            </a: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02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0504" y="640391"/>
            <a:ext cx="9958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比特币</a:t>
            </a:r>
            <a:r>
              <a:rPr lang="en-US" altLang="zh-CN" sz="5400" dirty="0"/>
              <a:t>Block</a:t>
            </a:r>
            <a:r>
              <a:rPr lang="zh-CN" altLang="en-US" sz="5400" dirty="0"/>
              <a:t>的组织方式</a:t>
            </a:r>
            <a:r>
              <a:rPr lang="en-US" altLang="zh-CN" sz="5400" dirty="0"/>
              <a:t>:Block</a:t>
            </a:r>
            <a:r>
              <a:rPr lang="zh-CN" altLang="en-US" sz="5400" dirty="0"/>
              <a:t>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952" y="1763973"/>
            <a:ext cx="8845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以双向链表的方式链接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起来形成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链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且每个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都会保存其上一个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值（这样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之间的顺序一旦确定就无法更改）。只有一个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无上一节点，即：创世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（第一个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链全网唯一，每个节点都有相同的备份。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链一旦有更新则全网通知。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59" y="4661794"/>
            <a:ext cx="7645047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0504" y="640391"/>
            <a:ext cx="9958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比特币</a:t>
            </a:r>
            <a:r>
              <a:rPr lang="en-US" altLang="zh-CN" sz="5400" dirty="0"/>
              <a:t>Block</a:t>
            </a:r>
            <a:r>
              <a:rPr lang="zh-CN" altLang="en-US" sz="5400" dirty="0"/>
              <a:t>的组织方式</a:t>
            </a:r>
            <a:r>
              <a:rPr lang="en-US" altLang="zh-CN" sz="5400" dirty="0"/>
              <a:t>:Block</a:t>
            </a:r>
            <a:r>
              <a:rPr lang="zh-CN" altLang="en-US" sz="5400" dirty="0"/>
              <a:t>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952" y="1763973"/>
            <a:ext cx="88450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链的更新：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每当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节点（矿工）计算出了一个符合条件的随机数时，它仅仅获得了创建临时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的权利，它立即将相关数据打包好作为一个临时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并广播全网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分钟内全网不止一个节点能计算出幸运数字，即十分钟内会有多个节点在网络中广播它们各自打包好的临时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（都是合法的）。通过谁先计算出谁后计算出来决定接受谁的临时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转正显然很难做到，因为所有节点的时间不可能严格一致（而且可以任意被调节），而且网络传输有快有慢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链分支：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一节点若收到多个针对同一前续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的后续临时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，则该节点会在本地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链上建立分支，多个临时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对应多个分支。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0504" y="640391"/>
            <a:ext cx="9958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比特币</a:t>
            </a:r>
            <a:r>
              <a:rPr lang="en-US" altLang="zh-CN" sz="5400" dirty="0"/>
              <a:t>Block</a:t>
            </a:r>
            <a:r>
              <a:rPr lang="zh-CN" altLang="en-US" sz="5400" dirty="0"/>
              <a:t>的组织方式</a:t>
            </a:r>
            <a:r>
              <a:rPr lang="en-US" altLang="zh-CN" sz="5400" dirty="0"/>
              <a:t>:Block</a:t>
            </a:r>
            <a:r>
              <a:rPr lang="zh-CN" altLang="en-US" sz="5400" dirty="0"/>
              <a:t>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952" y="1763973"/>
            <a:ext cx="88450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全网唯一的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链是那支付出最大计算力的分支，也即最长分支。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节点总在它认为最有可能成为最长分支的分支上继续工作（否则一旦当前工作的分支被其他分支淘汰，那么当前做的计算工作会前功尽弃）。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节点按照以下原则决定在哪条分支（最大期望分支）上继续工作：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高度的分支，总是接受最高的分支。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高度，接受难度最大的。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否则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接受先收到的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链高度增加，则重新选取最大期望分支（以分支的实际增长速度为准），当某分支的高度稳定的高于其他分支时，其他分支将会被网络彻底抛弃。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1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0504" y="640391"/>
            <a:ext cx="9958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比特币</a:t>
            </a:r>
            <a:r>
              <a:rPr lang="en-US" altLang="zh-CN" sz="5400" dirty="0"/>
              <a:t>Block</a:t>
            </a:r>
            <a:r>
              <a:rPr lang="zh-CN" altLang="en-US" sz="5400" dirty="0"/>
              <a:t>的组织方式</a:t>
            </a:r>
            <a:r>
              <a:rPr lang="en-US" altLang="zh-CN" sz="5400" dirty="0"/>
              <a:t>:Block</a:t>
            </a:r>
            <a:r>
              <a:rPr lang="zh-CN" altLang="en-US" sz="5400" dirty="0"/>
              <a:t>链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952" y="1763973"/>
            <a:ext cx="88450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分支博弈：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节点均独自挖矿不理会其他节点，且当分支出现时死守对自己有利的分支。那么算力最强的节点（节点群）挖得的分支必然是最长的。对于某个节点而言若其收益存在不被认可的风险（其工作的分支被其他节点抛弃），那么必然导致众多节点联合起来成为节点群共同挖某一分支，以尽可能使得该节点成为最长节点。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节点群出现，则会有更多的节点投于此节点群（否则他们受益归零的风险将加剧），于是分支迅速汇聚，所以节点都选择在算力最强的分支上工作，该分支最后成为主干分支。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461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8336" y="640391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比特</a:t>
            </a:r>
            <a:r>
              <a:rPr lang="zh-CN" altLang="en-US" sz="5400" dirty="0"/>
              <a:t>币安全体系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952" y="1763973"/>
            <a:ext cx="8845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二重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支付：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考虑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如下一种情况，假设现在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高度为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，攻击者给商户发了一个交易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10BTC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，记作交易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，通常这笔交易会被收录进高度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中，当商户在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块中看到这笔交易后，就把货物给了攻击者。此时，攻击者便开始构造另一个高度为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，但用交易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替换了交易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，交易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中的输入是同一笔，使得发给商户的那笔钱发给他自己。同时，攻击者努力计算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，使得他的分支能够赶上并超过主分支，如果最终大家接受其分支为主干分支，这笔钱就成功的完成双重支付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90" y="574002"/>
            <a:ext cx="5447619" cy="20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" y="3458857"/>
            <a:ext cx="5904762" cy="25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524" y="2916001"/>
            <a:ext cx="5990476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8336" y="640391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比特</a:t>
            </a:r>
            <a:r>
              <a:rPr lang="zh-CN" altLang="en-US" sz="5400" dirty="0"/>
              <a:t>币安全体系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952" y="1763973"/>
            <a:ext cx="8845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防御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个交易单要想被最终确认，首先需要被放入一个新成功创建的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。再等待该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的后续数个（一般是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被成功创建后，该交易才会被最终确定安全通过，即交易成功。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币世界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链被增加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个后，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链被修改的可能性机会降为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者必须在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分钟内连续创建出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个合法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才有可能将原链替换，这意味着攻击者在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分钟内产生的算力需超过比特币世界其他所有节点在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分钟内算力的总和。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602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3504" y="613096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比特币</a:t>
            </a:r>
            <a:r>
              <a:rPr lang="zh-CN" altLang="en-US" sz="5400" dirty="0"/>
              <a:t>展望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952" y="1763973"/>
            <a:ext cx="8845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比特币的根本价值在于其货币属性（有成为世界货币的可能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比特币价格的剧烈动荡及部分人对比特币的囤积（投机与投资），导致比特币逐渐失去交易支付功能，从而丧失货币属性。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一旦比特币丧失其货币属性，比特币将一文不值。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37" y="3761978"/>
            <a:ext cx="2798307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6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2423" y="2967335"/>
            <a:ext cx="36471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谢谢观赏！</a:t>
            </a:r>
            <a:endParaRPr lang="en-US" altLang="zh-CN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欢迎指正！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54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96537" y="2197290"/>
            <a:ext cx="959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比特币是一种虚拟货币（数字货币）。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比特币是一种由开源的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P2P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软件产生的电子币，数字币，是一种网络虚拟资产。比特币也被意译为“比特金”。比特币基于一套密码编码、通过复杂算法产生，这一规则不受任何个人或组织干扰，去中心化；任何人都可以下载并运行比特币客户端而参与制造比特币；比特币利用电子签名的方式来实现流通，通过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P2P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分布式网络来核查重复消费。每一块比特币的产生、消费都会通过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P2P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分布式网络记录并告知全网，不存在伪造的可能。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9077" y="701281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什么比特币？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809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4038" y="688159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 smtClean="0"/>
              <a:t>比特币的运行基石</a:t>
            </a:r>
            <a:endParaRPr lang="en-US" altLang="zh-CN" sz="5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47446" y="2338753"/>
            <a:ext cx="8352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散列（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SHA256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工作量证明（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Proof of Work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公开密钥密码体系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0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1281" y="681335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比特币的交易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951" y="1763973"/>
            <a:ext cx="90825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如何交易：每一位所有者（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）利用他的私钥对前一次交易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和下一位所有者（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）的公钥（俗称：地址）签署一个随机散列的数字签名，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将此数据签名制作为交易单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并将其（交易单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T2)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广播全网，电子货币就发送给了下一位所有者。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交易发起者的私钥：私钥为个人所知，他人无从知晓。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前一次交易：前一次交易数据说明了该次交易的货币的来源（这部分货币是怎么到当前发起人这里来的）。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下一位所有者的公钥：即交易接收方的地址，此数据说明了当前交易的目标是谁。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数字签名：发起方将前一次交易数据和接收方公钥连接起来并对其求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，再利用自己的私钥对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加密，便得到了这份数字签名。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0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8217" y="681335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比特币的交易</a:t>
            </a:r>
            <a:r>
              <a:rPr lang="zh-CN" altLang="en-US" sz="5400" dirty="0"/>
              <a:t>验证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952" y="1763973"/>
            <a:ext cx="8845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利用交易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中交易的发起方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的公钥对签名进行解密，得到整数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交易数据和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的公钥连接起来，用同样的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算法计算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x==y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，说明：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这笔交易确实是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本人发起的，因为只有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本人的私钥才可以生成此签名（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同时也无法否认自己曾签署了此份交易）。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交易的目的方确实是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发起方确实是打算把交易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获得的货币发送给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0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3963" y="654039"/>
            <a:ext cx="7398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比特币</a:t>
            </a:r>
            <a:r>
              <a:rPr lang="zh-CN" altLang="en-US" sz="5400" dirty="0"/>
              <a:t>的交易单与</a:t>
            </a:r>
            <a:r>
              <a:rPr lang="en-US" altLang="zh-CN" sz="5400" dirty="0"/>
              <a:t>Block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952" y="1763973"/>
            <a:ext cx="9164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交易单记录一笔交易的具体信息，比如付款人（交易发起方的公钥）、收款人（交易接收方的公钥）、付款金额（上一笔交易信息）、付款人签名（加密后的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值）等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比特币的提现依托于交易单，交易单类似于银行的对账单，其通过记录货币的去留来证明你有多少货币，而不是提供给你具体的货币单元。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82" y="3990555"/>
            <a:ext cx="5267401" cy="26763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92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1134" y="640391"/>
            <a:ext cx="7398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比特币的</a:t>
            </a:r>
            <a:r>
              <a:rPr lang="zh-CN" altLang="en-US" sz="5400" dirty="0"/>
              <a:t>交易单与</a:t>
            </a:r>
            <a:r>
              <a:rPr lang="en-US" altLang="zh-CN" sz="5400" dirty="0"/>
              <a:t>Block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952" y="1763973"/>
            <a:ext cx="8845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块、账簿）：记录交易单的数据单元叫做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上会记录很多交易单。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有很多份，每个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只记录比特币全网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分钟内的交易信息，每约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分钟产生一个新的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截止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10:24,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全网已有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27192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被生产出来。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194" y="3903217"/>
            <a:ext cx="238374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2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1950" y="640391"/>
            <a:ext cx="75921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比特币</a:t>
            </a:r>
            <a:r>
              <a:rPr lang="en-US" altLang="zh-CN" sz="5400" dirty="0"/>
              <a:t>Block</a:t>
            </a:r>
            <a:r>
              <a:rPr lang="zh-CN" altLang="en-US" sz="5400" dirty="0"/>
              <a:t>的</a:t>
            </a:r>
            <a:r>
              <a:rPr lang="zh-CN" altLang="en-US" sz="5400" dirty="0" smtClean="0"/>
              <a:t>产生</a:t>
            </a:r>
            <a:r>
              <a:rPr lang="en-US" altLang="zh-CN" sz="5400" dirty="0" smtClean="0"/>
              <a:t>:</a:t>
            </a:r>
            <a:r>
              <a:rPr lang="zh-CN" altLang="en-US" sz="5400" dirty="0" smtClean="0"/>
              <a:t>挖</a:t>
            </a:r>
            <a:r>
              <a:rPr lang="zh-CN" altLang="en-US" sz="5400" dirty="0"/>
              <a:t>矿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952" y="1763973"/>
            <a:ext cx="8845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怎么来的：通过复杂的密码学计算产生，计算过程即“挖矿”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钱（比特币）怎么来的：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被创建后，这个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里初始就有钱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归创建这个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者所有）</a:t>
            </a:r>
          </a:p>
          <a:p>
            <a:pPr marL="1257300" lvl="2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–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万个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里有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个比特币</a:t>
            </a:r>
          </a:p>
          <a:p>
            <a:pPr marL="1257300" lvl="2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万个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，每个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里有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个比特币</a:t>
            </a:r>
          </a:p>
          <a:p>
            <a:pPr marL="1257300" lvl="2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依次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递减，最后比特币全网中只会有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2100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万个比特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币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最后比特币的实际可用个数应少于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2100W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，因为会有部分币随着拥有者的密钥丢失而永远的无法流通（尽管记录这些币的交易单还在，但谁也无法使用它）</a:t>
            </a: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QQ截图2013112610403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65" y="1563721"/>
            <a:ext cx="6174310" cy="5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02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1950" y="640391"/>
            <a:ext cx="75921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比特币</a:t>
            </a:r>
            <a:r>
              <a:rPr lang="en-US" altLang="zh-CN" sz="5400" dirty="0"/>
              <a:t>Block</a:t>
            </a:r>
            <a:r>
              <a:rPr lang="zh-CN" altLang="en-US" sz="5400" dirty="0"/>
              <a:t>的</a:t>
            </a:r>
            <a:r>
              <a:rPr lang="zh-CN" altLang="en-US" sz="5400" dirty="0" smtClean="0"/>
              <a:t>产生</a:t>
            </a:r>
            <a:r>
              <a:rPr lang="en-US" altLang="zh-CN" sz="5400" dirty="0"/>
              <a:t>:</a:t>
            </a:r>
            <a:r>
              <a:rPr lang="zh-CN" altLang="en-US" sz="5400" dirty="0" smtClean="0"/>
              <a:t>挖</a:t>
            </a:r>
            <a:r>
              <a:rPr lang="zh-CN" altLang="en-US" sz="5400" dirty="0"/>
              <a:t>矿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952" y="1763973"/>
            <a:ext cx="88450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的产生细则：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网每十分钟（算法动态调节至约十分钟产生一个）产生一个新的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，每个新的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含有的一定数额的比特币归创建者所有，此规则称为“激励”。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具体产生原理：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节点尝试寻找一个随机数（又称“幸运数”），使得将最后一个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值、当前世界中尚未被加入到任何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的交易单、随机数三部分组织起来送入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SHA256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算法计算出散列值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256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位），如果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满足一定条件（比如前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位均为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），那么该节点初步获得创建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的权利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。（工作量证明）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4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119</TotalTime>
  <Words>2063</Words>
  <Application>Microsoft Office PowerPoint</Application>
  <PresentationFormat>宽屏</PresentationFormat>
  <Paragraphs>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方正舒体</vt:lpstr>
      <vt:lpstr>Calisto MT</vt:lpstr>
      <vt:lpstr>Trebuchet MS</vt:lpstr>
      <vt:lpstr>Wingdings</vt:lpstr>
      <vt:lpstr>Wingdings 2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 Brown</dc:creator>
  <cp:lastModifiedBy>Eric Brown</cp:lastModifiedBy>
  <cp:revision>38</cp:revision>
  <dcterms:created xsi:type="dcterms:W3CDTF">2015-05-03T01:38:31Z</dcterms:created>
  <dcterms:modified xsi:type="dcterms:W3CDTF">2015-05-11T05:20:23Z</dcterms:modified>
</cp:coreProperties>
</file>