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72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2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3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1999-0615-4DE7-B3F3-D0B9BF0316C5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6506-125D-4888-A268-9D1CEFB2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92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了解编译器优化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9285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4200" dirty="0">
                <a:latin typeface="+mj-ea"/>
                <a:ea typeface="+mj-ea"/>
                <a:cs typeface="Calibri" panose="020F0502020204030204" pitchFamily="34" charset="0"/>
              </a:rPr>
              <a:t>Compiler Optimizations</a:t>
            </a:r>
            <a:endParaRPr lang="zh-CN" altLang="en-US" sz="4200" dirty="0">
              <a:latin typeface="+mj-ea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1198" y="2810658"/>
            <a:ext cx="6858000" cy="781276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+mn-ea"/>
              </a:rPr>
              <a:t>space-speed tradeoff</a:t>
            </a:r>
            <a:endParaRPr lang="zh-CN" altLang="en-US" sz="5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021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内容占位符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62"/>
          <a:stretch/>
        </p:blipFill>
        <p:spPr>
          <a:xfrm>
            <a:off x="628650" y="1904281"/>
            <a:ext cx="4727228" cy="998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Loop Unrolling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5766308" y="1904280"/>
            <a:ext cx="2850642" cy="42642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en-GB" altLang="zh-CN" sz="2000" dirty="0">
                <a:latin typeface="+mn-ea"/>
              </a:rPr>
              <a:t>increase code size</a:t>
            </a:r>
          </a:p>
          <a:p>
            <a:pPr>
              <a:lnSpc>
                <a:spcPct val="125000"/>
              </a:lnSpc>
            </a:pPr>
            <a:r>
              <a:rPr lang="en-US" sz="2000" dirty="0">
                <a:latin typeface="+mn-ea"/>
              </a:rPr>
              <a:t>decrease the number of operations</a:t>
            </a:r>
          </a:p>
          <a:p>
            <a:pPr>
              <a:lnSpc>
                <a:spcPct val="125000"/>
              </a:lnSpc>
            </a:pPr>
            <a:r>
              <a:rPr lang="en-US" sz="2000" dirty="0">
                <a:latin typeface="+mn-ea"/>
              </a:rPr>
              <a:t>further optimizations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1600" dirty="0">
                <a:latin typeface="+mn-ea"/>
              </a:rPr>
              <a:t>potentially be executed in parallel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1600" dirty="0">
                <a:latin typeface="+mn-ea"/>
              </a:rPr>
              <a:t>……</a:t>
            </a:r>
            <a:endParaRPr lang="en-US" sz="1500" dirty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t="34225"/>
          <a:stretch/>
        </p:blipFill>
        <p:spPr>
          <a:xfrm>
            <a:off x="628650" y="3429000"/>
            <a:ext cx="4730906" cy="21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6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altLang="zh-CN" dirty="0" err="1">
                <a:latin typeface="+mj-ea"/>
              </a:rPr>
              <a:t>Inlining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162877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replace a function call site with the body of the called function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3465739"/>
            <a:ext cx="7942036" cy="1498147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latin typeface="+mn-ea"/>
              </a:rPr>
              <a:t>-</a:t>
            </a:r>
            <a:r>
              <a:rPr lang="en-GB" altLang="zh-CN" sz="2400" dirty="0" err="1">
                <a:latin typeface="+mn-ea"/>
              </a:rPr>
              <a:t>finline</a:t>
            </a:r>
            <a:r>
              <a:rPr lang="en-GB" altLang="zh-CN" sz="2400" dirty="0">
                <a:latin typeface="+mn-ea"/>
              </a:rPr>
              <a:t>-functions-called-once</a:t>
            </a:r>
          </a:p>
          <a:p>
            <a:r>
              <a:rPr lang="en-GB" altLang="zh-CN" sz="2400" dirty="0">
                <a:latin typeface="+mn-ea"/>
              </a:rPr>
              <a:t>-</a:t>
            </a:r>
            <a:r>
              <a:rPr lang="en-GB" altLang="zh-CN" sz="2400" dirty="0" err="1">
                <a:latin typeface="+mn-ea"/>
              </a:rPr>
              <a:t>finline</a:t>
            </a:r>
            <a:r>
              <a:rPr lang="en-GB" altLang="zh-CN" sz="2400" dirty="0">
                <a:latin typeface="+mn-ea"/>
              </a:rPr>
              <a:t>-small-functions</a:t>
            </a:r>
          </a:p>
          <a:p>
            <a:r>
              <a:rPr lang="zh-CN" altLang="zh-CN" sz="2400" dirty="0">
                <a:latin typeface="+mn-ea"/>
              </a:rPr>
              <a:t>-finline-functions</a:t>
            </a: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35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</a:rPr>
              <a:t>Inlining</a:t>
            </a:r>
            <a:endParaRPr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2800" dirty="0">
                <a:latin typeface="+mn-ea"/>
              </a:rPr>
              <a:t>advantages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9392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</a:rPr>
              <a:t>eliminate instructions required for a function call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</a:rPr>
              <a:t>"global optimizations" becomes possible on the enlarged function body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</a:rPr>
              <a:t>register allocation can be done across the larger function body</a:t>
            </a:r>
          </a:p>
          <a:p>
            <a:endParaRPr lang="zh-CN" altLang="en-US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2800" dirty="0">
                <a:latin typeface="+mn-ea"/>
              </a:rPr>
              <a:t>disadvantages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large functions that are used in many places greatly increase code size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code expansion may hurt instruction cache performance</a:t>
            </a:r>
          </a:p>
          <a:p>
            <a:pPr>
              <a:lnSpc>
                <a:spcPct val="125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65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04281"/>
            <a:ext cx="4727228" cy="30490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An example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896874"/>
            <a:ext cx="2851150" cy="4208840"/>
          </a:xfrm>
        </p:spPr>
      </p:pic>
    </p:spTree>
    <p:extLst>
      <p:ext uri="{BB962C8B-B14F-4D97-AF65-F5344CB8AC3E}">
        <p14:creationId xmlns:p14="http://schemas.microsoft.com/office/powerpoint/2010/main" val="25564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Conclusion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86832"/>
          </a:xfrm>
        </p:spPr>
        <p:txBody>
          <a:bodyPr>
            <a:normAutofit fontScale="92500"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</a:rPr>
              <a:t>It’s much better to focus on writing understandable code, than making manual optimizations that result in cryptic, hard-to-maintain code. 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3843111"/>
            <a:ext cx="7886700" cy="168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600" dirty="0">
                <a:latin typeface="+mn-ea"/>
              </a:rPr>
              <a:t>..Avoid writing both unnecessary and extremely inefficient codes, especially those block the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41079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798" y="1332770"/>
            <a:ext cx="7888515" cy="790997"/>
          </a:xfrm>
        </p:spPr>
        <p:txBody>
          <a:bodyPr anchor="t">
            <a:norm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The two most important characteristics</a:t>
            </a:r>
            <a:r>
              <a:rPr lang="zh-CN" altLang="zh-CN" sz="2800" dirty="0">
                <a:latin typeface="+mj-ea"/>
                <a:ea typeface="+mj-ea"/>
              </a:rPr>
              <a:t>：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2800" y="2120443"/>
            <a:ext cx="3685382" cy="114272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execution time </a:t>
            </a:r>
          </a:p>
          <a:p>
            <a:r>
              <a:rPr lang="en-US" altLang="zh-CN" sz="2400" dirty="0">
                <a:latin typeface="+mn-ea"/>
              </a:rPr>
              <a:t>(code size)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12800" y="3647799"/>
            <a:ext cx="3469821" cy="790997"/>
          </a:xfrm>
        </p:spPr>
        <p:txBody>
          <a:bodyPr anchor="t">
            <a:norm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Expense : 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12800" y="4438796"/>
            <a:ext cx="7670800" cy="406589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compilation time </a:t>
            </a:r>
          </a:p>
          <a:p>
            <a:r>
              <a:rPr lang="en-US" altLang="zh-CN" sz="2400" dirty="0">
                <a:latin typeface="+mn-ea"/>
              </a:rPr>
              <a:t>possibly the ability to debug the program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66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734" y="365126"/>
            <a:ext cx="7942036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j-ea"/>
              </a:rPr>
              <a:t>Options that Control Optimization</a:t>
            </a:r>
            <a:endParaRPr lang="zh-CN" altLang="en-US" sz="4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007350" cy="435133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altLang="zh-CN" dirty="0">
                <a:latin typeface="+mn-ea"/>
              </a:rPr>
              <a:t>-O1	</a:t>
            </a:r>
            <a:r>
              <a:rPr lang="en-US" altLang="zh-CN" sz="2400" dirty="0">
                <a:latin typeface="+mn-ea"/>
              </a:rPr>
              <a:t>without performing any optimizations that take a great 	deal of compilation time</a:t>
            </a:r>
            <a:endParaRPr lang="zh-CN" altLang="zh-CN" dirty="0">
              <a:latin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dirty="0">
                <a:latin typeface="+mn-ea"/>
              </a:rPr>
              <a:t>-O2</a:t>
            </a:r>
            <a:r>
              <a:rPr lang="en-US" altLang="zh-CN" sz="2400" dirty="0">
                <a:latin typeface="+mn-ea"/>
              </a:rPr>
              <a:t>	perform nearly all supported optimizations that do not 	involve a space-speed tradeoff</a:t>
            </a:r>
            <a:endParaRPr lang="zh-CN" altLang="zh-CN" dirty="0">
              <a:latin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dirty="0">
                <a:latin typeface="+mn-ea"/>
              </a:rPr>
              <a:t>-O3	</a:t>
            </a:r>
            <a:r>
              <a:rPr lang="en-US" altLang="zh-CN" sz="2400" dirty="0">
                <a:latin typeface="+mn-ea"/>
              </a:rPr>
              <a:t>optimize yet more</a:t>
            </a:r>
            <a:endParaRPr lang="zh-CN" altLang="zh-CN" dirty="0">
              <a:latin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dirty="0">
                <a:latin typeface="+mn-ea"/>
              </a:rPr>
              <a:t>-</a:t>
            </a:r>
            <a:r>
              <a:rPr lang="en-US" altLang="zh-CN" dirty="0" err="1">
                <a:latin typeface="+mn-ea"/>
              </a:rPr>
              <a:t>Os</a:t>
            </a:r>
            <a:r>
              <a:rPr lang="en-US" altLang="zh-CN" dirty="0">
                <a:latin typeface="+mn-ea"/>
              </a:rPr>
              <a:t>	</a:t>
            </a:r>
            <a:r>
              <a:rPr lang="en-US" altLang="zh-CN" sz="2600" dirty="0">
                <a:latin typeface="+mn-ea"/>
              </a:rPr>
              <a:t>enable all -O2 optimizations that do not typically 	increase code size</a:t>
            </a:r>
            <a:endParaRPr lang="en-US" altLang="zh-CN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sz="2200" dirty="0">
                <a:latin typeface="+mn-ea"/>
              </a:rPr>
              <a:t>(</a:t>
            </a:r>
            <a:r>
              <a:rPr lang="zh-CN" altLang="zh-CN" sz="2200" dirty="0">
                <a:latin typeface="+mn-ea"/>
              </a:rPr>
              <a:t>多用于嵌入式系统</a:t>
            </a:r>
            <a:r>
              <a:rPr lang="en-US" altLang="zh-CN" sz="2200" dirty="0">
                <a:latin typeface="+mn-ea"/>
              </a:rPr>
              <a:t>)</a:t>
            </a:r>
            <a:endParaRPr lang="zh-CN" altLang="zh-CN" sz="2200" dirty="0">
              <a:latin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dirty="0">
                <a:latin typeface="+mn-ea"/>
              </a:rPr>
              <a:t>-</a:t>
            </a:r>
            <a:r>
              <a:rPr lang="en-US" altLang="zh-CN" dirty="0" err="1">
                <a:latin typeface="+mn-ea"/>
              </a:rPr>
              <a:t>Og</a:t>
            </a:r>
            <a:r>
              <a:rPr lang="en-US" altLang="zh-CN" dirty="0">
                <a:latin typeface="+mn-ea"/>
              </a:rPr>
              <a:t>	</a:t>
            </a:r>
            <a:r>
              <a:rPr lang="en-US" altLang="zh-CN" sz="2600" dirty="0">
                <a:latin typeface="+mn-ea"/>
              </a:rPr>
              <a:t>enable optimizations that do not interfere with 	debugging</a:t>
            </a:r>
            <a:endParaRPr lang="zh-CN" altLang="en-US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9596" y="6176963"/>
            <a:ext cx="30802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Using the GNU Compiler Collection (GCC)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35088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Optimization Flags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92514"/>
            <a:ext cx="7886700" cy="38825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zh-CN" sz="1400" dirty="0">
                <a:latin typeface="+mn-ea"/>
              </a:rPr>
              <a:t>-</a:t>
            </a:r>
            <a:r>
              <a:rPr lang="en-GB" altLang="zh-CN" sz="1400" dirty="0" err="1">
                <a:latin typeface="+mn-ea"/>
              </a:rPr>
              <a:t>fauto-inc-dec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fbranch</a:t>
            </a:r>
            <a:r>
              <a:rPr lang="en-GB" altLang="zh-CN" sz="1400" dirty="0">
                <a:latin typeface="+mn-ea"/>
              </a:rPr>
              <a:t>-count-</a:t>
            </a:r>
            <a:r>
              <a:rPr lang="en-GB" altLang="zh-CN" sz="1400" dirty="0" err="1">
                <a:latin typeface="+mn-ea"/>
              </a:rPr>
              <a:t>reg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fcombine</a:t>
            </a:r>
            <a:r>
              <a:rPr lang="en-GB" altLang="zh-CN" sz="1400" dirty="0">
                <a:latin typeface="+mn-ea"/>
              </a:rPr>
              <a:t>-stack-adjustments -</a:t>
            </a:r>
            <a:r>
              <a:rPr lang="en-GB" altLang="zh-CN" sz="1400" dirty="0" err="1">
                <a:latin typeface="+mn-ea"/>
              </a:rPr>
              <a:t>fcompare-elim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fcprop</a:t>
            </a:r>
            <a:r>
              <a:rPr lang="en-GB" altLang="zh-CN" sz="1400" dirty="0">
                <a:latin typeface="+mn-ea"/>
              </a:rPr>
              <a:t>-registers -</a:t>
            </a:r>
            <a:r>
              <a:rPr lang="en-GB" altLang="zh-CN" sz="1400" dirty="0" err="1">
                <a:latin typeface="+mn-ea"/>
              </a:rPr>
              <a:t>fdce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fdefer</a:t>
            </a:r>
            <a:r>
              <a:rPr lang="en-GB" altLang="zh-CN" sz="1400" dirty="0">
                <a:latin typeface="+mn-ea"/>
              </a:rPr>
              <a:t>-pop -</a:t>
            </a:r>
            <a:r>
              <a:rPr lang="en-GB" altLang="zh-CN" sz="1400" dirty="0" err="1">
                <a:latin typeface="+mn-ea"/>
              </a:rPr>
              <a:t>fdelayed</a:t>
            </a:r>
            <a:r>
              <a:rPr lang="en-GB" altLang="zh-CN" sz="1400" dirty="0">
                <a:latin typeface="+mn-ea"/>
              </a:rPr>
              <a:t>-branch -</a:t>
            </a:r>
            <a:r>
              <a:rPr lang="en-GB" altLang="zh-CN" sz="1400" dirty="0" err="1">
                <a:latin typeface="+mn-ea"/>
              </a:rPr>
              <a:t>fdse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fforward</a:t>
            </a:r>
            <a:r>
              <a:rPr lang="en-GB" altLang="zh-CN" sz="1400" dirty="0">
                <a:latin typeface="+mn-ea"/>
              </a:rPr>
              <a:t>-propagate -</a:t>
            </a:r>
            <a:r>
              <a:rPr lang="en-GB" altLang="zh-CN" sz="1400" dirty="0" err="1">
                <a:latin typeface="+mn-ea"/>
              </a:rPr>
              <a:t>fguess</a:t>
            </a:r>
            <a:r>
              <a:rPr lang="en-GB" altLang="zh-CN" sz="1400" dirty="0">
                <a:latin typeface="+mn-ea"/>
              </a:rPr>
              <a:t>-branch-probability -fif-conversion2 -</a:t>
            </a:r>
            <a:r>
              <a:rPr lang="en-GB" altLang="zh-CN" sz="1400" dirty="0" err="1">
                <a:latin typeface="+mn-ea"/>
              </a:rPr>
              <a:t>fif</a:t>
            </a:r>
            <a:r>
              <a:rPr lang="en-GB" altLang="zh-CN" sz="1400" dirty="0">
                <a:latin typeface="+mn-ea"/>
              </a:rPr>
              <a:t>-conversion -</a:t>
            </a:r>
            <a:r>
              <a:rPr lang="en-GB" altLang="zh-CN" sz="1400" dirty="0" err="1">
                <a:latin typeface="+mn-ea"/>
              </a:rPr>
              <a:t>finline</a:t>
            </a:r>
            <a:r>
              <a:rPr lang="en-GB" altLang="zh-CN" sz="1400" dirty="0">
                <a:latin typeface="+mn-ea"/>
              </a:rPr>
              <a:t>-functions-called-once -</a:t>
            </a:r>
            <a:r>
              <a:rPr lang="en-GB" altLang="zh-CN" sz="1400" dirty="0" err="1">
                <a:latin typeface="+mn-ea"/>
              </a:rPr>
              <a:t>fipa</a:t>
            </a:r>
            <a:r>
              <a:rPr lang="en-GB" altLang="zh-CN" sz="1400" dirty="0">
                <a:latin typeface="+mn-ea"/>
              </a:rPr>
              <a:t>-pure-</a:t>
            </a:r>
            <a:r>
              <a:rPr lang="en-GB" altLang="zh-CN" sz="1400" dirty="0" err="1">
                <a:latin typeface="+mn-ea"/>
              </a:rPr>
              <a:t>const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fipa</a:t>
            </a:r>
            <a:r>
              <a:rPr lang="en-GB" altLang="zh-CN" sz="1400" dirty="0">
                <a:latin typeface="+mn-ea"/>
              </a:rPr>
              <a:t>-profile -</a:t>
            </a:r>
            <a:r>
              <a:rPr lang="en-GB" altLang="zh-CN" sz="1400" dirty="0" err="1">
                <a:latin typeface="+mn-ea"/>
              </a:rPr>
              <a:t>fipa</a:t>
            </a:r>
            <a:r>
              <a:rPr lang="en-GB" altLang="zh-CN" sz="1400" dirty="0">
                <a:latin typeface="+mn-ea"/>
              </a:rPr>
              <a:t>-reference -</a:t>
            </a:r>
            <a:r>
              <a:rPr lang="en-GB" altLang="zh-CN" sz="1400" dirty="0" err="1">
                <a:latin typeface="+mn-ea"/>
              </a:rPr>
              <a:t>fmerge</a:t>
            </a:r>
            <a:r>
              <a:rPr lang="en-GB" altLang="zh-CN" sz="1400" dirty="0">
                <a:latin typeface="+mn-ea"/>
              </a:rPr>
              <a:t>-constants -</a:t>
            </a:r>
            <a:r>
              <a:rPr lang="en-GB" altLang="zh-CN" sz="1400" dirty="0" err="1">
                <a:latin typeface="+mn-ea"/>
              </a:rPr>
              <a:t>fmove</a:t>
            </a:r>
            <a:r>
              <a:rPr lang="en-GB" altLang="zh-CN" sz="1400" dirty="0">
                <a:latin typeface="+mn-ea"/>
              </a:rPr>
              <a:t>-loop-invariants -</a:t>
            </a:r>
            <a:r>
              <a:rPr lang="en-GB" altLang="zh-CN" sz="1400" dirty="0" err="1">
                <a:latin typeface="+mn-ea"/>
              </a:rPr>
              <a:t>freorder</a:t>
            </a:r>
            <a:r>
              <a:rPr lang="en-GB" altLang="zh-CN" sz="1400" dirty="0">
                <a:latin typeface="+mn-ea"/>
              </a:rPr>
              <a:t>-blocks -</a:t>
            </a:r>
            <a:r>
              <a:rPr lang="en-GB" altLang="zh-CN" sz="1400" dirty="0" err="1">
                <a:latin typeface="+mn-ea"/>
              </a:rPr>
              <a:t>fshrink</a:t>
            </a:r>
            <a:r>
              <a:rPr lang="en-GB" altLang="zh-CN" sz="1400" dirty="0">
                <a:latin typeface="+mn-ea"/>
              </a:rPr>
              <a:t>-wrap -</a:t>
            </a:r>
            <a:r>
              <a:rPr lang="en-GB" altLang="zh-CN" sz="1400" dirty="0" err="1">
                <a:latin typeface="+mn-ea"/>
              </a:rPr>
              <a:t>fshrink</a:t>
            </a:r>
            <a:r>
              <a:rPr lang="en-GB" altLang="zh-CN" sz="1400" dirty="0">
                <a:latin typeface="+mn-ea"/>
              </a:rPr>
              <a:t>-wrap-separate -</a:t>
            </a:r>
            <a:r>
              <a:rPr lang="en-GB" altLang="zh-CN" sz="1400" dirty="0" err="1">
                <a:latin typeface="+mn-ea"/>
              </a:rPr>
              <a:t>fsplit</a:t>
            </a:r>
            <a:r>
              <a:rPr lang="en-GB" altLang="zh-CN" sz="1400" dirty="0">
                <a:latin typeface="+mn-ea"/>
              </a:rPr>
              <a:t>-wide-types -</a:t>
            </a:r>
            <a:r>
              <a:rPr lang="en-GB" altLang="zh-CN" sz="1400" dirty="0" err="1">
                <a:latin typeface="+mn-ea"/>
              </a:rPr>
              <a:t>fssa</a:t>
            </a:r>
            <a:r>
              <a:rPr lang="en-GB" altLang="zh-CN" sz="1400" dirty="0">
                <a:latin typeface="+mn-ea"/>
              </a:rPr>
              <a:t>-backprop -</a:t>
            </a:r>
            <a:r>
              <a:rPr lang="en-GB" altLang="zh-CN" sz="1400" dirty="0" err="1">
                <a:latin typeface="+mn-ea"/>
              </a:rPr>
              <a:t>fssa-phiopt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</a:t>
            </a:r>
            <a:r>
              <a:rPr lang="en-GB" altLang="zh-CN" sz="1400" dirty="0">
                <a:latin typeface="+mn-ea"/>
              </a:rPr>
              <a:t>-bit-</a:t>
            </a:r>
            <a:r>
              <a:rPr lang="en-GB" altLang="zh-CN" sz="1400" dirty="0" err="1">
                <a:latin typeface="+mn-ea"/>
              </a:rPr>
              <a:t>ccp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ftree-ccp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ftree-ch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</a:t>
            </a:r>
            <a:r>
              <a:rPr lang="en-GB" altLang="zh-CN" sz="1400" dirty="0">
                <a:latin typeface="+mn-ea"/>
              </a:rPr>
              <a:t>-coalesce-</a:t>
            </a:r>
            <a:r>
              <a:rPr lang="en-GB" altLang="zh-CN" sz="1400" dirty="0" err="1">
                <a:latin typeface="+mn-ea"/>
              </a:rPr>
              <a:t>vars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</a:t>
            </a:r>
            <a:r>
              <a:rPr lang="en-GB" altLang="zh-CN" sz="1400" dirty="0">
                <a:latin typeface="+mn-ea"/>
              </a:rPr>
              <a:t>-copy-prop -</a:t>
            </a:r>
            <a:r>
              <a:rPr lang="en-GB" altLang="zh-CN" sz="1400" dirty="0" err="1">
                <a:latin typeface="+mn-ea"/>
              </a:rPr>
              <a:t>ftree-dce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</a:t>
            </a:r>
            <a:r>
              <a:rPr lang="en-GB" altLang="zh-CN" sz="1400" dirty="0">
                <a:latin typeface="+mn-ea"/>
              </a:rPr>
              <a:t>-dominator-opts -</a:t>
            </a:r>
            <a:r>
              <a:rPr lang="en-GB" altLang="zh-CN" sz="1400" dirty="0" err="1">
                <a:latin typeface="+mn-ea"/>
              </a:rPr>
              <a:t>ftree-dse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ftree-forwprop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ftree-fre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ftree-phiprop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</a:t>
            </a:r>
            <a:r>
              <a:rPr lang="en-GB" altLang="zh-CN" sz="1400" dirty="0">
                <a:latin typeface="+mn-ea"/>
              </a:rPr>
              <a:t>-sink -</a:t>
            </a:r>
            <a:r>
              <a:rPr lang="en-GB" altLang="zh-CN" sz="1400" dirty="0" err="1">
                <a:latin typeface="+mn-ea"/>
              </a:rPr>
              <a:t>ftree-slsr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ftree-sra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ftree-pta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ftree-ter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funit</a:t>
            </a:r>
            <a:r>
              <a:rPr lang="en-GB" altLang="zh-CN" sz="1400" dirty="0">
                <a:latin typeface="+mn-ea"/>
              </a:rPr>
              <a:t>-at-a-time -</a:t>
            </a:r>
            <a:r>
              <a:rPr lang="en-GB" altLang="zh-CN" sz="1400" dirty="0" err="1">
                <a:latin typeface="+mn-ea"/>
              </a:rPr>
              <a:t>fthread</a:t>
            </a:r>
            <a:r>
              <a:rPr lang="en-GB" altLang="zh-CN" sz="1400" dirty="0">
                <a:latin typeface="+mn-ea"/>
              </a:rPr>
              <a:t>-jumps -</a:t>
            </a:r>
            <a:r>
              <a:rPr lang="en-GB" altLang="zh-CN" sz="1400" dirty="0" err="1">
                <a:latin typeface="+mn-ea"/>
              </a:rPr>
              <a:t>falign</a:t>
            </a:r>
            <a:r>
              <a:rPr lang="en-GB" altLang="zh-CN" sz="1400" dirty="0">
                <a:latin typeface="+mn-ea"/>
              </a:rPr>
              <a:t>-functions -</a:t>
            </a:r>
            <a:r>
              <a:rPr lang="en-GB" altLang="zh-CN" sz="1400" dirty="0" err="1">
                <a:latin typeface="+mn-ea"/>
              </a:rPr>
              <a:t>falign</a:t>
            </a:r>
            <a:r>
              <a:rPr lang="en-GB" altLang="zh-CN" sz="1400" dirty="0">
                <a:latin typeface="+mn-ea"/>
              </a:rPr>
              <a:t>-jumps -</a:t>
            </a:r>
            <a:r>
              <a:rPr lang="en-GB" altLang="zh-CN" sz="1400" dirty="0" err="1">
                <a:latin typeface="+mn-ea"/>
              </a:rPr>
              <a:t>falign</a:t>
            </a:r>
            <a:r>
              <a:rPr lang="en-GB" altLang="zh-CN" sz="1400" dirty="0">
                <a:latin typeface="+mn-ea"/>
              </a:rPr>
              <a:t>-loops -</a:t>
            </a:r>
            <a:r>
              <a:rPr lang="en-GB" altLang="zh-CN" sz="1400" dirty="0" err="1">
                <a:latin typeface="+mn-ea"/>
              </a:rPr>
              <a:t>falign</a:t>
            </a:r>
            <a:r>
              <a:rPr lang="en-GB" altLang="zh-CN" sz="1400" dirty="0">
                <a:latin typeface="+mn-ea"/>
              </a:rPr>
              <a:t>-labels -</a:t>
            </a:r>
            <a:r>
              <a:rPr lang="en-GB" altLang="zh-CN" sz="1400" dirty="0" err="1">
                <a:latin typeface="+mn-ea"/>
              </a:rPr>
              <a:t>fcaller</a:t>
            </a:r>
            <a:r>
              <a:rPr lang="en-GB" altLang="zh-CN" sz="1400" dirty="0">
                <a:latin typeface="+mn-ea"/>
              </a:rPr>
              <a:t>-saves -</a:t>
            </a:r>
            <a:r>
              <a:rPr lang="en-GB" altLang="zh-CN" sz="1400" dirty="0" err="1">
                <a:latin typeface="+mn-ea"/>
              </a:rPr>
              <a:t>fcrossjumping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fcse</a:t>
            </a:r>
            <a:r>
              <a:rPr lang="en-GB" altLang="zh-CN" sz="1400" dirty="0">
                <a:latin typeface="+mn-ea"/>
              </a:rPr>
              <a:t>-follow-jumps -</a:t>
            </a:r>
            <a:r>
              <a:rPr lang="en-GB" altLang="zh-CN" sz="1400" dirty="0" err="1">
                <a:latin typeface="+mn-ea"/>
              </a:rPr>
              <a:t>fcse</a:t>
            </a:r>
            <a:r>
              <a:rPr lang="en-GB" altLang="zh-CN" sz="1400" dirty="0">
                <a:latin typeface="+mn-ea"/>
              </a:rPr>
              <a:t>-skip-blocks -</a:t>
            </a:r>
            <a:r>
              <a:rPr lang="en-GB" altLang="zh-CN" sz="1400" dirty="0" err="1">
                <a:latin typeface="+mn-ea"/>
              </a:rPr>
              <a:t>fdelete</a:t>
            </a:r>
            <a:r>
              <a:rPr lang="en-GB" altLang="zh-CN" sz="1400" dirty="0">
                <a:latin typeface="+mn-ea"/>
              </a:rPr>
              <a:t>-null-pointer-checks -</a:t>
            </a:r>
            <a:r>
              <a:rPr lang="en-GB" altLang="zh-CN" sz="1400" dirty="0" err="1">
                <a:latin typeface="+mn-ea"/>
              </a:rPr>
              <a:t>fdevirtualize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fdevirtualize</a:t>
            </a:r>
            <a:r>
              <a:rPr lang="en-GB" altLang="zh-CN" sz="1400" dirty="0">
                <a:latin typeface="+mn-ea"/>
              </a:rPr>
              <a:t>-speculatively -</a:t>
            </a:r>
            <a:r>
              <a:rPr lang="en-GB" altLang="zh-CN" sz="1400" dirty="0" err="1">
                <a:latin typeface="+mn-ea"/>
              </a:rPr>
              <a:t>fexpensive</a:t>
            </a:r>
            <a:r>
              <a:rPr lang="en-GB" altLang="zh-CN" sz="1400" dirty="0">
                <a:latin typeface="+mn-ea"/>
              </a:rPr>
              <a:t>-optimizations -</a:t>
            </a:r>
            <a:r>
              <a:rPr lang="en-GB" altLang="zh-CN" sz="1400" dirty="0" err="1">
                <a:latin typeface="+mn-ea"/>
              </a:rPr>
              <a:t>fgcse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fgcse-lm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fhoist</a:t>
            </a:r>
            <a:r>
              <a:rPr lang="en-GB" altLang="zh-CN" sz="1400" dirty="0">
                <a:latin typeface="+mn-ea"/>
              </a:rPr>
              <a:t>-adjacent-loads -</a:t>
            </a:r>
            <a:r>
              <a:rPr lang="en-GB" altLang="zh-CN" sz="1400" dirty="0" err="1">
                <a:latin typeface="+mn-ea"/>
              </a:rPr>
              <a:t>finline</a:t>
            </a:r>
            <a:r>
              <a:rPr lang="en-GB" altLang="zh-CN" sz="1400" dirty="0">
                <a:latin typeface="+mn-ea"/>
              </a:rPr>
              <a:t>-small-functions -</a:t>
            </a:r>
            <a:r>
              <a:rPr lang="en-GB" altLang="zh-CN" sz="1400" dirty="0" err="1">
                <a:latin typeface="+mn-ea"/>
              </a:rPr>
              <a:t>findirect-inlining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fipa-cp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fipa</a:t>
            </a:r>
            <a:r>
              <a:rPr lang="en-GB" altLang="zh-CN" sz="1400" dirty="0">
                <a:latin typeface="+mn-ea"/>
              </a:rPr>
              <a:t>-bit-</a:t>
            </a:r>
            <a:r>
              <a:rPr lang="en-GB" altLang="zh-CN" sz="1400" dirty="0" err="1">
                <a:latin typeface="+mn-ea"/>
              </a:rPr>
              <a:t>cp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fipa-sra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fipa-icf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fisolate</a:t>
            </a:r>
            <a:r>
              <a:rPr lang="en-GB" altLang="zh-CN" sz="1400" dirty="0">
                <a:latin typeface="+mn-ea"/>
              </a:rPr>
              <a:t>-erroneous-paths-dereference -</a:t>
            </a:r>
            <a:r>
              <a:rPr lang="en-GB" altLang="zh-CN" sz="1400" dirty="0" err="1">
                <a:latin typeface="+mn-ea"/>
              </a:rPr>
              <a:t>flra-remat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foptimize</a:t>
            </a:r>
            <a:r>
              <a:rPr lang="en-GB" altLang="zh-CN" sz="1400" dirty="0">
                <a:latin typeface="+mn-ea"/>
              </a:rPr>
              <a:t>-sibling-calls -</a:t>
            </a:r>
            <a:r>
              <a:rPr lang="en-GB" altLang="zh-CN" sz="1400" dirty="0" err="1">
                <a:latin typeface="+mn-ea"/>
              </a:rPr>
              <a:t>foptimize-strlen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fpartial-inlining</a:t>
            </a:r>
            <a:r>
              <a:rPr lang="en-GB" altLang="zh-CN" sz="1400" dirty="0">
                <a:latin typeface="+mn-ea"/>
              </a:rPr>
              <a:t> -fpeephole2 -</a:t>
            </a:r>
            <a:r>
              <a:rPr lang="en-GB" altLang="zh-CN" sz="1400" dirty="0" err="1">
                <a:latin typeface="+mn-ea"/>
              </a:rPr>
              <a:t>freorder</a:t>
            </a:r>
            <a:r>
              <a:rPr lang="en-GB" altLang="zh-CN" sz="1400" dirty="0">
                <a:latin typeface="+mn-ea"/>
              </a:rPr>
              <a:t>-blocks-algorithm=</a:t>
            </a:r>
            <a:r>
              <a:rPr lang="en-GB" altLang="zh-CN" sz="1400" dirty="0" err="1">
                <a:latin typeface="+mn-ea"/>
              </a:rPr>
              <a:t>stc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freorder</a:t>
            </a:r>
            <a:r>
              <a:rPr lang="en-GB" altLang="zh-CN" sz="1400" dirty="0">
                <a:latin typeface="+mn-ea"/>
              </a:rPr>
              <a:t>-blocks-and-partition -</a:t>
            </a:r>
            <a:r>
              <a:rPr lang="en-GB" altLang="zh-CN" sz="1400" dirty="0" err="1">
                <a:latin typeface="+mn-ea"/>
              </a:rPr>
              <a:t>freorder</a:t>
            </a:r>
            <a:r>
              <a:rPr lang="en-GB" altLang="zh-CN" sz="1400" dirty="0">
                <a:latin typeface="+mn-ea"/>
              </a:rPr>
              <a:t>-functions -</a:t>
            </a:r>
            <a:r>
              <a:rPr lang="en-GB" altLang="zh-CN" sz="1400" dirty="0" err="1">
                <a:latin typeface="+mn-ea"/>
              </a:rPr>
              <a:t>frerun</a:t>
            </a:r>
            <a:r>
              <a:rPr lang="en-GB" altLang="zh-CN" sz="1400" dirty="0">
                <a:latin typeface="+mn-ea"/>
              </a:rPr>
              <a:t>-</a:t>
            </a:r>
            <a:r>
              <a:rPr lang="en-GB" altLang="zh-CN" sz="1400" dirty="0" err="1">
                <a:latin typeface="+mn-ea"/>
              </a:rPr>
              <a:t>cse</a:t>
            </a:r>
            <a:r>
              <a:rPr lang="en-GB" altLang="zh-CN" sz="1400" dirty="0">
                <a:latin typeface="+mn-ea"/>
              </a:rPr>
              <a:t>-after-loop -</a:t>
            </a:r>
            <a:r>
              <a:rPr lang="en-GB" altLang="zh-CN" sz="1400" dirty="0" err="1">
                <a:latin typeface="+mn-ea"/>
              </a:rPr>
              <a:t>fsched-interblock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fsched</a:t>
            </a:r>
            <a:r>
              <a:rPr lang="en-GB" altLang="zh-CN" sz="1400" dirty="0">
                <a:latin typeface="+mn-ea"/>
              </a:rPr>
              <a:t>-spec -</a:t>
            </a:r>
            <a:r>
              <a:rPr lang="en-GB" altLang="zh-CN" sz="1400" dirty="0" err="1">
                <a:latin typeface="+mn-ea"/>
              </a:rPr>
              <a:t>fschedule-insns</a:t>
            </a:r>
            <a:r>
              <a:rPr lang="en-GB" altLang="zh-CN" sz="1400" dirty="0">
                <a:latin typeface="+mn-ea"/>
              </a:rPr>
              <a:t> -fschedule-insns2 -</a:t>
            </a:r>
            <a:r>
              <a:rPr lang="en-GB" altLang="zh-CN" sz="1400" dirty="0" err="1">
                <a:latin typeface="+mn-ea"/>
              </a:rPr>
              <a:t>fstore</a:t>
            </a:r>
            <a:r>
              <a:rPr lang="en-GB" altLang="zh-CN" sz="1400" dirty="0">
                <a:latin typeface="+mn-ea"/>
              </a:rPr>
              <a:t>-merging -</a:t>
            </a:r>
            <a:r>
              <a:rPr lang="en-GB" altLang="zh-CN" sz="1400" dirty="0" err="1">
                <a:latin typeface="+mn-ea"/>
              </a:rPr>
              <a:t>fstrict</a:t>
            </a:r>
            <a:r>
              <a:rPr lang="en-GB" altLang="zh-CN" sz="1400" dirty="0">
                <a:latin typeface="+mn-ea"/>
              </a:rPr>
              <a:t>-aliasing -</a:t>
            </a:r>
            <a:r>
              <a:rPr lang="en-GB" altLang="zh-CN" sz="1400" dirty="0" err="1">
                <a:latin typeface="+mn-ea"/>
              </a:rPr>
              <a:t>fstrict</a:t>
            </a:r>
            <a:r>
              <a:rPr lang="en-GB" altLang="zh-CN" sz="1400" dirty="0">
                <a:latin typeface="+mn-ea"/>
              </a:rPr>
              <a:t>-overflow -</a:t>
            </a:r>
            <a:r>
              <a:rPr lang="en-GB" altLang="zh-CN" sz="1400" dirty="0" err="1">
                <a:latin typeface="+mn-ea"/>
              </a:rPr>
              <a:t>ftree</a:t>
            </a:r>
            <a:r>
              <a:rPr lang="en-GB" altLang="zh-CN" sz="1400" dirty="0">
                <a:latin typeface="+mn-ea"/>
              </a:rPr>
              <a:t>-</a:t>
            </a:r>
            <a:r>
              <a:rPr lang="en-GB" altLang="zh-CN" sz="1400" dirty="0" err="1">
                <a:latin typeface="+mn-ea"/>
              </a:rPr>
              <a:t>builtin</a:t>
            </a:r>
            <a:r>
              <a:rPr lang="en-GB" altLang="zh-CN" sz="1400" dirty="0">
                <a:latin typeface="+mn-ea"/>
              </a:rPr>
              <a:t>-call-</a:t>
            </a:r>
            <a:r>
              <a:rPr lang="en-GB" altLang="zh-CN" sz="1400" dirty="0" err="1">
                <a:latin typeface="+mn-ea"/>
              </a:rPr>
              <a:t>dce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ftree</a:t>
            </a:r>
            <a:r>
              <a:rPr lang="en-GB" altLang="zh-CN" sz="1400" dirty="0">
                <a:latin typeface="+mn-ea"/>
              </a:rPr>
              <a:t>-switch-conversion -</a:t>
            </a:r>
            <a:r>
              <a:rPr lang="en-GB" altLang="zh-CN" sz="1400" dirty="0" err="1">
                <a:latin typeface="+mn-ea"/>
              </a:rPr>
              <a:t>ftree</a:t>
            </a:r>
            <a:r>
              <a:rPr lang="en-GB" altLang="zh-CN" sz="1400" dirty="0">
                <a:latin typeface="+mn-ea"/>
              </a:rPr>
              <a:t>-tail-merge -</a:t>
            </a:r>
            <a:r>
              <a:rPr lang="en-GB" altLang="zh-CN" sz="1400" dirty="0" err="1">
                <a:latin typeface="+mn-ea"/>
              </a:rPr>
              <a:t>fcode</a:t>
            </a:r>
            <a:r>
              <a:rPr lang="en-GB" altLang="zh-CN" sz="1400" dirty="0">
                <a:latin typeface="+mn-ea"/>
              </a:rPr>
              <a:t>-hoisting -</a:t>
            </a:r>
            <a:r>
              <a:rPr lang="en-GB" altLang="zh-CN" sz="1400" dirty="0" err="1">
                <a:latin typeface="+mn-ea"/>
              </a:rPr>
              <a:t>ftree</a:t>
            </a:r>
            <a:r>
              <a:rPr lang="en-GB" altLang="zh-CN" sz="1400" dirty="0">
                <a:latin typeface="+mn-ea"/>
              </a:rPr>
              <a:t>-pre -</a:t>
            </a:r>
            <a:r>
              <a:rPr lang="en-GB" altLang="zh-CN" sz="1400" dirty="0" err="1">
                <a:latin typeface="+mn-ea"/>
              </a:rPr>
              <a:t>ftree-vrp</a:t>
            </a:r>
            <a:r>
              <a:rPr lang="en-GB" altLang="zh-CN" sz="1400" dirty="0">
                <a:latin typeface="+mn-ea"/>
              </a:rPr>
              <a:t> -</a:t>
            </a:r>
            <a:r>
              <a:rPr lang="en-GB" altLang="zh-CN" sz="1400" dirty="0" err="1">
                <a:latin typeface="+mn-ea"/>
              </a:rPr>
              <a:t>fipa-ra</a:t>
            </a:r>
            <a:r>
              <a:rPr lang="en-GB" altLang="zh-CN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-</a:t>
            </a:r>
            <a:r>
              <a:rPr lang="en-US" altLang="zh-CN" sz="1400" dirty="0" err="1">
                <a:latin typeface="+mn-ea"/>
              </a:rPr>
              <a:t>finline</a:t>
            </a:r>
            <a:r>
              <a:rPr lang="en-US" altLang="zh-CN" sz="1400" dirty="0">
                <a:latin typeface="+mn-ea"/>
              </a:rPr>
              <a:t>-functions -</a:t>
            </a:r>
            <a:r>
              <a:rPr lang="en-US" altLang="zh-CN" sz="1400" dirty="0" err="1">
                <a:latin typeface="+mn-ea"/>
              </a:rPr>
              <a:t>funswitch</a:t>
            </a:r>
            <a:r>
              <a:rPr lang="en-US" altLang="zh-CN" sz="1400" dirty="0">
                <a:latin typeface="+mn-ea"/>
              </a:rPr>
              <a:t>-loops -</a:t>
            </a:r>
            <a:r>
              <a:rPr lang="en-US" altLang="zh-CN" sz="1400" dirty="0" err="1">
                <a:latin typeface="+mn-ea"/>
              </a:rPr>
              <a:t>fpredictive-commoning</a:t>
            </a:r>
            <a:r>
              <a:rPr lang="en-US" altLang="zh-CN" sz="1400" dirty="0">
                <a:latin typeface="+mn-ea"/>
              </a:rPr>
              <a:t> -</a:t>
            </a:r>
            <a:r>
              <a:rPr lang="en-US" altLang="zh-CN" sz="1400" dirty="0" err="1">
                <a:latin typeface="+mn-ea"/>
              </a:rPr>
              <a:t>fgcse</a:t>
            </a:r>
            <a:r>
              <a:rPr lang="en-US" altLang="zh-CN" sz="1400" dirty="0">
                <a:latin typeface="+mn-ea"/>
              </a:rPr>
              <a:t>-after-reload -</a:t>
            </a:r>
            <a:r>
              <a:rPr lang="en-US" altLang="zh-CN" sz="1400" dirty="0" err="1">
                <a:latin typeface="+mn-ea"/>
              </a:rPr>
              <a:t>ftree</a:t>
            </a:r>
            <a:r>
              <a:rPr lang="en-US" altLang="zh-CN" sz="1400" dirty="0">
                <a:latin typeface="+mn-ea"/>
              </a:rPr>
              <a:t>-loop-</a:t>
            </a:r>
            <a:r>
              <a:rPr lang="en-US" altLang="zh-CN" sz="1400" dirty="0" err="1">
                <a:latin typeface="+mn-ea"/>
              </a:rPr>
              <a:t>vectorize</a:t>
            </a:r>
            <a:r>
              <a:rPr lang="en-US" altLang="zh-CN" sz="1400" dirty="0">
                <a:latin typeface="+mn-ea"/>
              </a:rPr>
              <a:t> -</a:t>
            </a:r>
            <a:r>
              <a:rPr lang="en-US" altLang="zh-CN" sz="1400" dirty="0" err="1">
                <a:latin typeface="+mn-ea"/>
              </a:rPr>
              <a:t>ftree</a:t>
            </a:r>
            <a:r>
              <a:rPr lang="en-US" altLang="zh-CN" sz="1400" dirty="0">
                <a:latin typeface="+mn-ea"/>
              </a:rPr>
              <a:t>-loop-distribute-patterns -</a:t>
            </a:r>
            <a:r>
              <a:rPr lang="en-US" altLang="zh-CN" sz="1400" dirty="0" err="1">
                <a:latin typeface="+mn-ea"/>
              </a:rPr>
              <a:t>fsplit</a:t>
            </a:r>
            <a:r>
              <a:rPr lang="en-US" altLang="zh-CN" sz="1400" dirty="0">
                <a:latin typeface="+mn-ea"/>
              </a:rPr>
              <a:t>-paths -</a:t>
            </a:r>
            <a:r>
              <a:rPr lang="en-US" altLang="zh-CN" sz="1400" dirty="0" err="1">
                <a:latin typeface="+mn-ea"/>
              </a:rPr>
              <a:t>ftree-slp-vectorize</a:t>
            </a:r>
            <a:r>
              <a:rPr lang="en-US" altLang="zh-CN" sz="1400" dirty="0">
                <a:latin typeface="+mn-ea"/>
              </a:rPr>
              <a:t> -</a:t>
            </a:r>
            <a:r>
              <a:rPr lang="en-US" altLang="zh-CN" sz="1400" dirty="0" err="1">
                <a:latin typeface="+mn-ea"/>
              </a:rPr>
              <a:t>fvect</a:t>
            </a:r>
            <a:r>
              <a:rPr lang="en-US" altLang="zh-CN" sz="1400" dirty="0">
                <a:latin typeface="+mn-ea"/>
              </a:rPr>
              <a:t>-cost-model -</a:t>
            </a:r>
            <a:r>
              <a:rPr lang="en-US" altLang="zh-CN" sz="1400" dirty="0" err="1">
                <a:latin typeface="+mn-ea"/>
              </a:rPr>
              <a:t>ftree</a:t>
            </a:r>
            <a:r>
              <a:rPr lang="en-US" altLang="zh-CN" sz="1400" dirty="0">
                <a:latin typeface="+mn-ea"/>
              </a:rPr>
              <a:t>-partial-pre -</a:t>
            </a:r>
            <a:r>
              <a:rPr lang="en-US" altLang="zh-CN" sz="1400" dirty="0" err="1">
                <a:latin typeface="+mn-ea"/>
              </a:rPr>
              <a:t>fpeel</a:t>
            </a:r>
            <a:r>
              <a:rPr lang="en-US" altLang="zh-CN" sz="1400" dirty="0">
                <a:latin typeface="+mn-ea"/>
              </a:rPr>
              <a:t>-loops -</a:t>
            </a:r>
            <a:r>
              <a:rPr lang="en-US" altLang="zh-CN" sz="1400" dirty="0" err="1">
                <a:latin typeface="+mn-ea"/>
              </a:rPr>
              <a:t>fipa</a:t>
            </a:r>
            <a:r>
              <a:rPr lang="en-US" altLang="zh-CN" sz="1400" dirty="0">
                <a:latin typeface="+mn-ea"/>
              </a:rPr>
              <a:t>-</a:t>
            </a:r>
            <a:r>
              <a:rPr lang="en-US" altLang="zh-CN" sz="1400" dirty="0" err="1">
                <a:latin typeface="+mn-ea"/>
              </a:rPr>
              <a:t>cp</a:t>
            </a:r>
            <a:r>
              <a:rPr lang="en-US" altLang="zh-CN" sz="1400" dirty="0">
                <a:latin typeface="+mn-ea"/>
              </a:rPr>
              <a:t>-clone options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7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Two steps: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9691" y="1792855"/>
            <a:ext cx="6104618" cy="211500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+mn-ea"/>
              </a:rPr>
              <a:t>from Source Code to Intermediate Representation(IR)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reduce the amount of computation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519690" y="4014107"/>
            <a:ext cx="6104619" cy="204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200" dirty="0">
                <a:latin typeface="+mn-ea"/>
              </a:rPr>
              <a:t>from IR to object code   (machine code generation)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to make the full use of hardware</a:t>
            </a:r>
          </a:p>
        </p:txBody>
      </p:sp>
    </p:spTree>
    <p:extLst>
      <p:ext uri="{BB962C8B-B14F-4D97-AF65-F5344CB8AC3E}">
        <p14:creationId xmlns:p14="http://schemas.microsoft.com/office/powerpoint/2010/main" val="13607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912711"/>
            <a:ext cx="38862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5000"/>
              </a:lnSpc>
            </a:pPr>
            <a:r>
              <a:rPr lang="en-US" altLang="zh-CN" sz="3800" dirty="0">
                <a:latin typeface="+mn-ea"/>
              </a:rPr>
              <a:t>Constant Propagation</a:t>
            </a:r>
          </a:p>
          <a:p>
            <a:pPr>
              <a:lnSpc>
                <a:spcPct val="145000"/>
              </a:lnSpc>
            </a:pPr>
            <a:r>
              <a:rPr lang="en-US" altLang="zh-CN" dirty="0">
                <a:latin typeface="+mn-ea"/>
              </a:rPr>
              <a:t>substitute the values of known constants in expressions at compile time </a:t>
            </a:r>
            <a:endParaRPr lang="zh-CN" altLang="zh-CN" dirty="0">
              <a:latin typeface="+mn-ea"/>
            </a:endParaRPr>
          </a:p>
          <a:p>
            <a:pPr>
              <a:lnSpc>
                <a:spcPct val="145000"/>
              </a:lnSpc>
              <a:spcBef>
                <a:spcPts val="1800"/>
              </a:spcBef>
            </a:pPr>
            <a:r>
              <a:rPr lang="en-US" altLang="zh-CN" sz="3800" dirty="0">
                <a:latin typeface="+mn-ea"/>
              </a:rPr>
              <a:t>Constant Folding</a:t>
            </a:r>
          </a:p>
          <a:p>
            <a:pPr>
              <a:lnSpc>
                <a:spcPct val="145000"/>
              </a:lnSpc>
              <a:spcBef>
                <a:spcPts val="1800"/>
              </a:spcBef>
            </a:pPr>
            <a:r>
              <a:rPr lang="en-US" altLang="zh-CN" dirty="0">
                <a:latin typeface="+mn-ea"/>
              </a:rPr>
              <a:t>recognize and evaluate constant expressions at compile time rather than computing them at runtime</a:t>
            </a:r>
          </a:p>
          <a:p>
            <a:pPr>
              <a:lnSpc>
                <a:spcPct val="145000"/>
              </a:lnSpc>
              <a:spcBef>
                <a:spcPts val="1800"/>
              </a:spcBef>
            </a:pPr>
            <a:r>
              <a:rPr lang="en-GB" altLang="zh-CN" sz="3800" dirty="0">
                <a:latin typeface="+mn-ea"/>
              </a:rPr>
              <a:t>Dead Code Elimination</a:t>
            </a:r>
            <a:endParaRPr lang="zh-CN" altLang="zh-CN" sz="3800" dirty="0">
              <a:latin typeface="+mn-ea"/>
            </a:endParaRPr>
          </a:p>
          <a:p>
            <a:pPr>
              <a:lnSpc>
                <a:spcPct val="145000"/>
              </a:lnSpc>
            </a:pPr>
            <a:endParaRPr lang="zh-CN" altLang="en-US" dirty="0">
              <a:latin typeface="+mn-ea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" b="76618"/>
          <a:stretch/>
        </p:blipFill>
        <p:spPr>
          <a:xfrm>
            <a:off x="4850222" y="1817367"/>
            <a:ext cx="3679642" cy="943430"/>
          </a:xfr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sz="4900" dirty="0">
                <a:latin typeface="+mj-ea"/>
              </a:rPr>
              <a:t>Common Practice</a:t>
            </a:r>
            <a:br>
              <a:rPr lang="en-GB" altLang="zh-CN" dirty="0">
                <a:latin typeface="+mj-ea"/>
              </a:rPr>
            </a:br>
            <a:r>
              <a:rPr lang="en-US" altLang="zh-CN" sz="3100" dirty="0"/>
              <a:t>from Source Code to Intermediate Representation</a:t>
            </a:r>
            <a:endParaRPr lang="zh-CN" altLang="en-US" dirty="0"/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0" b="47149"/>
          <a:stretch/>
        </p:blipFill>
        <p:spPr>
          <a:xfrm>
            <a:off x="4850222" y="3106168"/>
            <a:ext cx="3679642" cy="950686"/>
          </a:xfrm>
          <a:prstGeom prst="rect">
            <a:avLst/>
          </a:prstGeom>
        </p:spPr>
      </p:pic>
      <p:pic>
        <p:nvPicPr>
          <p:cNvPr id="9" name="内容占位符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43" b="17575"/>
          <a:stretch/>
        </p:blipFill>
        <p:spPr>
          <a:xfrm>
            <a:off x="4850222" y="4402225"/>
            <a:ext cx="3679642" cy="984363"/>
          </a:xfrm>
          <a:prstGeom prst="rect">
            <a:avLst/>
          </a:prstGeom>
        </p:spPr>
      </p:pic>
      <p:pic>
        <p:nvPicPr>
          <p:cNvPr id="10" name="内容占位符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84"/>
          <a:stretch/>
        </p:blipFill>
        <p:spPr>
          <a:xfrm>
            <a:off x="4850222" y="5731959"/>
            <a:ext cx="3679642" cy="4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708031"/>
            <a:ext cx="8167008" cy="1338489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Common Subexpression Elimination</a:t>
            </a:r>
          </a:p>
          <a:p>
            <a:pPr>
              <a:lnSpc>
                <a:spcPct val="125000"/>
              </a:lnSpc>
            </a:pPr>
            <a:r>
              <a:rPr lang="en-US" altLang="zh-CN" sz="1800" dirty="0">
                <a:latin typeface="+mn-ea"/>
              </a:rPr>
              <a:t>search for instances of identical expressions, and analyzes whether it is worthwhile replacing them with a single variable holding the computed value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63"/>
          <a:stretch/>
        </p:blipFill>
        <p:spPr>
          <a:xfrm>
            <a:off x="807244" y="2837837"/>
            <a:ext cx="3764756" cy="1081022"/>
          </a:xfrm>
        </p:spPr>
      </p:pic>
      <p:sp>
        <p:nvSpPr>
          <p:cNvPr id="8" name="文本框 7"/>
          <p:cNvSpPr txBox="1"/>
          <p:nvPr/>
        </p:nvSpPr>
        <p:spPr>
          <a:xfrm>
            <a:off x="4856786" y="4710176"/>
            <a:ext cx="376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happens when the time cost of calculating "b * c" an extra time outweighs the cost of storing and retrieving "</a:t>
            </a:r>
            <a:r>
              <a:rPr lang="en-US" altLang="zh-CN" dirty="0" err="1"/>
              <a:t>tmp</a:t>
            </a:r>
            <a:r>
              <a:rPr lang="en-US" altLang="zh-CN" dirty="0"/>
              <a:t>" .</a:t>
            </a:r>
            <a:endParaRPr lang="zh-CN" altLang="zh-CN" dirty="0"/>
          </a:p>
        </p:txBody>
      </p:sp>
      <p:pic>
        <p:nvPicPr>
          <p:cNvPr id="11" name="内容占位符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7"/>
          <a:stretch/>
        </p:blipFill>
        <p:spPr>
          <a:xfrm>
            <a:off x="807244" y="4538272"/>
            <a:ext cx="3764756" cy="15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48" y="794998"/>
            <a:ext cx="3725635" cy="1331232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Strength Reduction </a:t>
            </a:r>
          </a:p>
          <a:p>
            <a:pPr>
              <a:lnSpc>
                <a:spcPct val="125000"/>
              </a:lnSpc>
            </a:pPr>
            <a:r>
              <a:rPr lang="en-US" altLang="zh-CN" sz="1800" dirty="0">
                <a:latin typeface="+mn-ea"/>
              </a:rPr>
              <a:t>replace slow operations with faster equivalents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4801507" y="794998"/>
            <a:ext cx="3805464" cy="20877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sz="3400" dirty="0">
                <a:latin typeface="+mn-ea"/>
              </a:rPr>
              <a:t>Loop-invariant Code Motion                        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+mn-ea"/>
              </a:rPr>
              <a:t>move statements outside the body of a loop without affecting the semantics of the program</a:t>
            </a:r>
            <a:endParaRPr lang="en-US" altLang="zh-CN" sz="1700" dirty="0">
              <a:latin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27"/>
          <a:stretch/>
        </p:blipFill>
        <p:spPr>
          <a:xfrm>
            <a:off x="628648" y="3084284"/>
            <a:ext cx="3725635" cy="11466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56"/>
          <a:stretch/>
        </p:blipFill>
        <p:spPr>
          <a:xfrm>
            <a:off x="628647" y="4739139"/>
            <a:ext cx="3725635" cy="138611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" b="57792"/>
          <a:stretch/>
        </p:blipFill>
        <p:spPr>
          <a:xfrm>
            <a:off x="4801505" y="3084284"/>
            <a:ext cx="3805466" cy="114662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991"/>
          <a:stretch/>
        </p:blipFill>
        <p:spPr>
          <a:xfrm>
            <a:off x="4801505" y="4739139"/>
            <a:ext cx="3805466" cy="13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1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Machine Code Generation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latin typeface="+mn-ea"/>
              </a:rPr>
              <a:t>Register Allocation</a:t>
            </a:r>
          </a:p>
          <a:p>
            <a:r>
              <a:rPr lang="en-GB" altLang="zh-CN" sz="2400" dirty="0">
                <a:latin typeface="+mn-ea"/>
              </a:rPr>
              <a:t>Instruction Selection and Scheduling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52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3232</TotalTime>
  <Words>535</Words>
  <Application>Microsoft Office PowerPoint</Application>
  <PresentationFormat>全屏显示(4:3)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了解编译器优化</vt:lpstr>
      <vt:lpstr>PowerPoint 演示文稿</vt:lpstr>
      <vt:lpstr>Options that Control Optimization</vt:lpstr>
      <vt:lpstr>Optimization Flags</vt:lpstr>
      <vt:lpstr>Two steps:</vt:lpstr>
      <vt:lpstr>Common Practice from Source Code to Intermediate Representation</vt:lpstr>
      <vt:lpstr>PowerPoint 演示文稿</vt:lpstr>
      <vt:lpstr>PowerPoint 演示文稿</vt:lpstr>
      <vt:lpstr>Machine Code Generation</vt:lpstr>
      <vt:lpstr>PowerPoint 演示文稿</vt:lpstr>
      <vt:lpstr>Loop Unrolling</vt:lpstr>
      <vt:lpstr>Inlining</vt:lpstr>
      <vt:lpstr>Inlining</vt:lpstr>
      <vt:lpstr>An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了解编译器优化</dc:title>
  <dc:creator>mingming mao</dc:creator>
  <cp:lastModifiedBy>mingming mao</cp:lastModifiedBy>
  <cp:revision>66</cp:revision>
  <dcterms:created xsi:type="dcterms:W3CDTF">2017-03-05T07:11:27Z</dcterms:created>
  <dcterms:modified xsi:type="dcterms:W3CDTF">2017-03-07T13:05:57Z</dcterms:modified>
</cp:coreProperties>
</file>