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9" r:id="rId3"/>
    <p:sldId id="355" r:id="rId4"/>
    <p:sldId id="356" r:id="rId5"/>
    <p:sldId id="357" r:id="rId6"/>
    <p:sldId id="380" r:id="rId7"/>
    <p:sldId id="379" r:id="rId8"/>
    <p:sldId id="381" r:id="rId9"/>
    <p:sldId id="386" r:id="rId10"/>
    <p:sldId id="387" r:id="rId11"/>
    <p:sldId id="388" r:id="rId12"/>
    <p:sldId id="389" r:id="rId13"/>
    <p:sldId id="398" r:id="rId14"/>
    <p:sldId id="399" r:id="rId15"/>
    <p:sldId id="33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4569715-A82F-4E28-8627-992F385D92B4}" type="datetime1">
              <a:rPr lang="zh-CN" altLang="zh-CN"/>
              <a:pPr/>
              <a:t>2017/3/14</a:t>
            </a:fld>
            <a:endParaRPr lang="zh-CN" altLang="zh-CN" sz="1200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Click to edit Master text styles</a:t>
            </a:r>
          </a:p>
          <a:p>
            <a:pPr>
              <a:buFontTx/>
              <a:buNone/>
            </a:pPr>
            <a:r>
              <a:rPr lang="zh-CN" altLang="en-US"/>
              <a:t>Second level</a:t>
            </a:r>
          </a:p>
          <a:p>
            <a:pPr>
              <a:buFontTx/>
              <a:buNone/>
            </a:pPr>
            <a:r>
              <a:rPr lang="zh-CN" altLang="en-US"/>
              <a:t>Third level</a:t>
            </a:r>
          </a:p>
          <a:p>
            <a:pPr>
              <a:buFontTx/>
              <a:buNone/>
            </a:pPr>
            <a:r>
              <a:rPr lang="zh-CN" altLang="en-US"/>
              <a:t>Fourth level</a:t>
            </a:r>
          </a:p>
          <a:p>
            <a:pPr>
              <a:buFontTx/>
              <a:buNone/>
            </a:pPr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EF14FA8-E74C-4B55-9F53-ACC43DDF923D}" type="slidenum">
              <a:rPr lang="zh-CN" altLang="zh-CN"/>
              <a:pPr/>
              <a:t>‹#›</a:t>
            </a:fld>
            <a:endParaRPr lang="zh-CN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50D8F2-0823-4FDE-87CD-2ABA60337B05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21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F5C7F-4B3E-49AC-A061-44C37599B744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3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313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84200"/>
            <a:ext cx="6019800" cy="531336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610D7D-6E7F-43CF-B353-68068FADC68F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037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305800" y="381000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5900C007-52D4-4D30-9825-3CB404DE4610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375400"/>
            <a:ext cx="6629400" cy="3905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1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8AAE06-CE9C-4A38-8F9A-9759CEC908AC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DF3DA1-25AE-485B-A57F-33A7FCB3961C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4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D6E25C-B4EF-49F2-AA6F-1FD641D203D7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6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BE94C-1717-46D2-9707-6238896AF580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30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106CA-711A-45E4-96B9-98B629FB1EC3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55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9C4E5-D39F-4315-B6BF-65ACE2087C39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0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43B76F-FA59-4711-A228-D233BCC9C90F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62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E489C6-3E42-4143-8220-4190142A19BB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31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84200"/>
            <a:ext cx="7620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38100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F49A298-1266-4324-AAE1-1A4B75C80630}" type="slidenum">
              <a:rPr lang="zh-CN" altLang="zh-CN"/>
              <a:pPr/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558800"/>
            <a:ext cx="1524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031" name="Straight Connector 15"/>
          <p:cNvSpPr>
            <a:spLocks noChangeShapeType="1"/>
          </p:cNvSpPr>
          <p:nvPr/>
        </p:nvSpPr>
        <p:spPr bwMode="auto">
          <a:xfrm>
            <a:off x="0" y="801688"/>
            <a:ext cx="101600" cy="1587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Straight Connector 16"/>
          <p:cNvSpPr>
            <a:spLocks noChangeShapeType="1"/>
          </p:cNvSpPr>
          <p:nvPr/>
        </p:nvSpPr>
        <p:spPr bwMode="auto">
          <a:xfrm>
            <a:off x="0" y="863600"/>
            <a:ext cx="101600" cy="0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6259513"/>
            <a:ext cx="9144000" cy="623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4" name="Oval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37540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 b="1">
              <a:solidFill>
                <a:srgbClr val="BFBFBF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035" name="Oval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924800" y="637540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 b="1">
              <a:solidFill>
                <a:srgbClr val="BFBFBF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036" name="Chevron 17"/>
          <p:cNvSpPr>
            <a:spLocks noChangeArrowheads="1"/>
          </p:cNvSpPr>
          <p:nvPr/>
        </p:nvSpPr>
        <p:spPr bwMode="auto">
          <a:xfrm flipH="1">
            <a:off x="8066088" y="6491288"/>
            <a:ext cx="82550" cy="133350"/>
          </a:xfrm>
          <a:prstGeom prst="chevron">
            <a:avLst>
              <a:gd name="adj" fmla="val 79255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037" name="Chevron 18"/>
          <p:cNvSpPr>
            <a:spLocks noChangeArrowheads="1"/>
          </p:cNvSpPr>
          <p:nvPr/>
        </p:nvSpPr>
        <p:spPr bwMode="auto">
          <a:xfrm>
            <a:off x="8523288" y="6491288"/>
            <a:ext cx="82550" cy="133350"/>
          </a:xfrm>
          <a:prstGeom prst="chevron">
            <a:avLst>
              <a:gd name="adj" fmla="val 79255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03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75400"/>
            <a:ext cx="6629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7F7F7F"/>
                </a:solidFill>
                <a:latin typeface="+mj-lt"/>
                <a:sym typeface="Bebas Neue" pitchFamily="2" charset="-122"/>
              </a:defRPr>
            </a:lvl1pPr>
          </a:lstStyle>
          <a:p>
            <a:r>
              <a:rPr lang="zh-CN" altLang="zh-CN"/>
              <a:t>PUT THE NAME OF YOUR COMPANY HERE</a:t>
            </a:r>
            <a:endParaRPr lang="zh-CN" altLang="zh-CN" sz="1800" b="0"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marL="914400" indent="-914400" algn="l" rtl="0" fontAlgn="base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2pPr>
      <a:lvl3pPr marL="9144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3pPr>
      <a:lvl4pPr marL="9144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4pPr>
      <a:lvl5pPr marL="9144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Bebas Neue" pitchFamily="2" charset="-122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gdb/onlinedocs/gdb/index.html#SEC_Cont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ubtit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590813" y="3794932"/>
            <a:ext cx="4114774" cy="73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Bebas Neue" pitchFamily="2" charset="-122"/>
                <a:sym typeface="Bebas Neue" pitchFamily="2" charset="-122"/>
              </a:rPr>
              <a:t>In-Class Talk for Oriented to Object Programming Class</a:t>
            </a:r>
            <a:endParaRPr lang="zh-CN" altLang="zh-CN" sz="2200" dirty="0">
              <a:solidFill>
                <a:srgbClr val="3F3F3F"/>
              </a:solidFill>
              <a:latin typeface="Bebas Neue" pitchFamily="2" charset="-122"/>
              <a:sym typeface="Bebas Neue" pitchFamily="2" charset="-122"/>
            </a:endParaRPr>
          </a:p>
        </p:txBody>
      </p:sp>
      <p:sp>
        <p:nvSpPr>
          <p:cNvPr id="3076" name="Oval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343400" y="4770438"/>
            <a:ext cx="457200" cy="457200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BFBFBF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2209800" y="2184400"/>
            <a:ext cx="4876800" cy="1371600"/>
            <a:chOff x="0" y="0"/>
            <a:chExt cx="4876800" cy="1371600"/>
          </a:xfrm>
        </p:grpSpPr>
        <p:sp>
          <p:nvSpPr>
            <p:cNvPr id="307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4876800" cy="1371600"/>
            </a:xfrm>
            <a:prstGeom prst="rect">
              <a:avLst/>
            </a:prstGeom>
            <a:solidFill>
              <a:srgbClr val="F2F2F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  <p:sp>
          <p:nvSpPr>
            <p:cNvPr id="3079" name="Rectangle 12"/>
            <p:cNvSpPr>
              <a:spLocks noChangeArrowheads="1"/>
            </p:cNvSpPr>
            <p:nvPr/>
          </p:nvSpPr>
          <p:spPr bwMode="auto">
            <a:xfrm>
              <a:off x="0" y="3048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  <p:sp>
          <p:nvSpPr>
            <p:cNvPr id="3080" name="Rectangle 13"/>
            <p:cNvSpPr>
              <a:spLocks noChangeArrowheads="1"/>
            </p:cNvSpPr>
            <p:nvPr/>
          </p:nvSpPr>
          <p:spPr bwMode="auto">
            <a:xfrm>
              <a:off x="4724400" y="3048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  <p:sp>
        <p:nvSpPr>
          <p:cNvPr id="3081" name="Rectangle 14"/>
          <p:cNvSpPr>
            <a:spLocks noChangeArrowheads="1"/>
          </p:cNvSpPr>
          <p:nvPr/>
        </p:nvSpPr>
        <p:spPr bwMode="auto">
          <a:xfrm>
            <a:off x="2895587" y="4770438"/>
            <a:ext cx="3810000" cy="457200"/>
          </a:xfrm>
          <a:prstGeom prst="rect">
            <a:avLst/>
          </a:prstGeom>
          <a:solidFill>
            <a:srgbClr val="F2F2F2"/>
          </a:solidFill>
          <a:ln w="635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  <a:latin typeface="BebasNEUE" pitchFamily="2" charset="0"/>
                <a:sym typeface="BebasNEUE" pitchFamily="2" charset="0"/>
              </a:rPr>
              <a:t>Ding Xiangyun 2016011361</a:t>
            </a:r>
            <a:endParaRPr lang="zh-CN" altLang="zh-CN" dirty="0">
              <a:solidFill>
                <a:srgbClr val="0070C0"/>
              </a:solidFill>
              <a:latin typeface="BebasNEUE" pitchFamily="2" charset="0"/>
              <a:sym typeface="BebasNEUE" pitchFamily="2" charset="0"/>
            </a:endParaRPr>
          </a:p>
        </p:txBody>
      </p:sp>
      <p:sp>
        <p:nvSpPr>
          <p:cNvPr id="3082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362200" y="2565400"/>
            <a:ext cx="4572000" cy="609600"/>
          </a:xfrm>
          <a:ln/>
        </p:spPr>
        <p:txBody>
          <a:bodyPr/>
          <a:lstStyle/>
          <a:p>
            <a:pPr marL="0" indent="0" algn="ctr"/>
            <a:r>
              <a:rPr lang="en-US" altLang="zh-CN" dirty="0" smtClean="0">
                <a:solidFill>
                  <a:srgbClr val="0065B0"/>
                </a:solidFill>
                <a:sym typeface="Bebas Neue" pitchFamily="2" charset="-122"/>
              </a:rPr>
              <a:t>Debug Using GDB</a:t>
            </a:r>
            <a:endParaRPr lang="zh-CN" altLang="zh-CN" dirty="0">
              <a:solidFill>
                <a:srgbClr val="0065B0"/>
              </a:solidFill>
              <a:sym typeface="Bebas Neue" pitchFamily="2" charset="-122"/>
            </a:endParaRPr>
          </a:p>
        </p:txBody>
      </p:sp>
      <p:sp>
        <p:nvSpPr>
          <p:cNvPr id="3084" name="Straight Connector 10"/>
          <p:cNvSpPr>
            <a:spLocks noChangeShapeType="1"/>
          </p:cNvSpPr>
          <p:nvPr/>
        </p:nvSpPr>
        <p:spPr bwMode="auto">
          <a:xfrm>
            <a:off x="2260600" y="2757488"/>
            <a:ext cx="101600" cy="1587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Straight Connector 16"/>
          <p:cNvSpPr>
            <a:spLocks noChangeShapeType="1"/>
          </p:cNvSpPr>
          <p:nvPr/>
        </p:nvSpPr>
        <p:spPr bwMode="auto">
          <a:xfrm>
            <a:off x="2260600" y="2819400"/>
            <a:ext cx="101600" cy="0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Straight Connector 17"/>
          <p:cNvSpPr>
            <a:spLocks noChangeShapeType="1"/>
          </p:cNvSpPr>
          <p:nvPr/>
        </p:nvSpPr>
        <p:spPr bwMode="auto">
          <a:xfrm>
            <a:off x="6934200" y="2757488"/>
            <a:ext cx="101600" cy="1587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Straight Connector 18"/>
          <p:cNvSpPr>
            <a:spLocks noChangeShapeType="1"/>
          </p:cNvSpPr>
          <p:nvPr/>
        </p:nvSpPr>
        <p:spPr bwMode="auto">
          <a:xfrm>
            <a:off x="6934200" y="2819400"/>
            <a:ext cx="101600" cy="0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9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0" autoUpdateAnimBg="0"/>
      <p:bldP spid="3076" grpId="0" bldLvl="0" animBg="1" autoUpdateAnimBg="0"/>
      <p:bldP spid="3081" grpId="0" bldLvl="0" animBg="1" autoUpdateAnimBg="0"/>
      <p:bldP spid="3082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Basic commands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6388" y="1676446"/>
            <a:ext cx="7048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c(continue):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let the program continue running until next breakpoint . If there’s no breakpoint behind, go to the end of the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p(print):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print the contents of a variable or an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q(quit):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end debug and exit GDB.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" y="1147763"/>
            <a:ext cx="8832315" cy="42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465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Basic commands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6388" y="1676446"/>
            <a:ext cx="76579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disp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(display):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show the contents of a variable or an expression every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disp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&lt;variable name&gt;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disp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&lt;expression&gt;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undisp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undisplay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):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delete displays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undisp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&lt;display number&gt;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kill: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kill the debugging program (still stay in GDB)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1143060"/>
            <a:ext cx="8679879" cy="42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3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More details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6388" y="1240242"/>
            <a:ext cx="72769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info b: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show the information of all breakpoints.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clear &lt;line number&gt;: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delete all breakpoints on a specific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tb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 (temporary breakpoint):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set a breakpoint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that is automatically removed after it stops program execution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search &lt;string&gt;: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search a specific string after the current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rev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&lt;string&gt;: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search a specific string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before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the current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43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More details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6388" y="1240242"/>
            <a:ext cx="77341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save b &lt;file name&gt;: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save a list of breakpoints .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source &lt;filename&gt;: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load the breakpoints that has been saved.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break if ..: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break the program on specific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bt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 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backtrace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):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view system stack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whatis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 &lt;variable&gt;: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view the type of a variable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help (&lt;command name&gt;)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67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Debug a multi-file </a:t>
            </a:r>
            <a:r>
              <a:rPr lang="en-US" altLang="zh-CN" dirty="0">
                <a:sym typeface="Open Sans Extrabold" pitchFamily="2" charset="0"/>
              </a:rPr>
              <a:t>project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52587" y="1752644"/>
            <a:ext cx="72769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Add ‘-g’ flag in ‘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makefile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Set breakpoints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 &lt;file name&gt;:&lt;line number&gt;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 &lt;file name&gt;:&lt;function number&gt;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Use other commands in the same 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Any question?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16"/>
          <p:cNvSpPr>
            <a:spLocks noChangeArrowheads="1"/>
          </p:cNvSpPr>
          <p:nvPr/>
        </p:nvSpPr>
        <p:spPr bwMode="auto">
          <a:xfrm>
            <a:off x="0" y="2260600"/>
            <a:ext cx="228600" cy="17272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600">
              <a:solidFill>
                <a:srgbClr val="0C0C0C"/>
              </a:solidFill>
              <a:latin typeface="Bebas Neue" pitchFamily="2" charset="-122"/>
              <a:sym typeface="Bebas Neue" pitchFamily="2" charset="-122"/>
            </a:endParaRPr>
          </a:p>
        </p:txBody>
      </p:sp>
      <p:sp>
        <p:nvSpPr>
          <p:cNvPr id="34820" name="Straight Connector 17"/>
          <p:cNvSpPr>
            <a:spLocks noChangeShapeType="1"/>
          </p:cNvSpPr>
          <p:nvPr/>
        </p:nvSpPr>
        <p:spPr bwMode="auto">
          <a:xfrm>
            <a:off x="0" y="3062288"/>
            <a:ext cx="101600" cy="1587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Straight Connector 18"/>
          <p:cNvSpPr>
            <a:spLocks noChangeShapeType="1"/>
          </p:cNvSpPr>
          <p:nvPr/>
        </p:nvSpPr>
        <p:spPr bwMode="auto">
          <a:xfrm>
            <a:off x="0" y="3124200"/>
            <a:ext cx="101600" cy="0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Tex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81000" y="2286000"/>
            <a:ext cx="8153400" cy="1295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latin typeface="Bebas Neue" pitchFamily="2" charset="-122"/>
              </a:rPr>
              <a:t>Thanks for listening</a:t>
            </a:r>
            <a:endParaRPr lang="zh-CN" altLang="zh-CN" sz="6000" dirty="0">
              <a:solidFill>
                <a:schemeClr val="accent1">
                  <a:lumMod val="75000"/>
                </a:schemeClr>
              </a:solidFill>
              <a:latin typeface="Bebas Neue" pitchFamily="2" charset="-122"/>
            </a:endParaRPr>
          </a:p>
        </p:txBody>
      </p:sp>
      <p:sp>
        <p:nvSpPr>
          <p:cNvPr id="34823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886218" y="3733792"/>
            <a:ext cx="4190998" cy="76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information </a:t>
            </a:r>
            <a:r>
              <a:rPr lang="en-US" altLang="zh-CN" sz="1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GDB on </a:t>
            </a:r>
            <a:r>
              <a:rPr lang="en-US" altLang="zh-CN" sz="1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altLang="zh-CN" sz="1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altLang="zh-CN" sz="1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sourceware.org/gdb/onlinedocs/gdb/index.html#SEC_Contents</a:t>
            </a:r>
            <a:endParaRPr lang="en-US" altLang="zh-CN" sz="1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Why use a debugger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90694" y="2057436"/>
            <a:ext cx="6400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Dalao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 doesn’t need it at 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M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ost of us tend to have bugs in our code. We could use printing commands to test our code, or we could use a debugger.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What is GDB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85902" y="1466131"/>
            <a:ext cx="7924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GDB: The GNU Project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Debugger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First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written by Richard Stallman in 1986 as part of his GNU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system.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It allows you to see what is going on ‘inside’ another program while it executes -- or what another program was doing at the moment it crashed.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It can work on almost every operating system.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546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Install and invoke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90694" y="1466131"/>
            <a:ext cx="7315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The following sections are based on the windows platform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.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Those who installed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CodeBlocks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 don’t need to install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Compile your program with the ‘-g’ flag.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Bebas Neue"/>
                <a:cs typeface="Arial" panose="020B0604020202020204" pitchFamily="34" charset="0"/>
              </a:rPr>
              <a:t>Invoke GDB to run the program from the same directory it was compiled in .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ea typeface="Bebas Neue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7" y="948310"/>
            <a:ext cx="8233522" cy="1490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9" y="3174589"/>
            <a:ext cx="8258798" cy="25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3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Basic commands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6389" y="1676446"/>
            <a:ext cx="67816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file &lt;name&gt;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load the .exe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We can load the .exe file when we invoking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gdb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" y="2481706"/>
            <a:ext cx="8839088" cy="8265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62" y="5105356"/>
            <a:ext cx="3581414" cy="6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Basic commands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76389" y="1676446"/>
            <a:ext cx="67816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l(list):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show source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 &lt;line number&gt;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 &lt;line number&gt;,&lt;line number&gt;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 &lt;function name&gt;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efault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listsize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is 10 lines.</a:t>
            </a:r>
          </a:p>
          <a:p>
            <a:pPr lvl="1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set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listsize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30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show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listsize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89" y="1140796"/>
            <a:ext cx="6438739" cy="4111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2" y="584200"/>
            <a:ext cx="8580830" cy="52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97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Basic commands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6389" y="1676446"/>
            <a:ext cx="67816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r(run):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start running the program</a:t>
            </a: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b(breakpoint):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to set breakpoints in the program.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 &lt;line number&gt;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 &lt;function name&gt;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d(delete):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delete breakpoints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 &lt;breakpoint number&gt;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 (delete all breakpoints)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9" y="731660"/>
            <a:ext cx="7467496" cy="2877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2" y="4111439"/>
            <a:ext cx="8707389" cy="17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07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Basic commands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42"/>
            <a:ext cx="8305582" cy="33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57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Oriented to Object Programming</a:t>
            </a:r>
            <a:endParaRPr lang="en-US" altLang="zh-CN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ym typeface="Open Sans Extrabold" pitchFamily="2" charset="0"/>
              </a:rPr>
              <a:t>Basic commands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6389" y="1676446"/>
            <a:ext cx="67816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n: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cause the debugger to execute the current command, and stop again, showing the next command in the code to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Bebas Neue"/>
                <a:cs typeface="Courier New" panose="02070309020205020404" pitchFamily="49" charset="0"/>
              </a:rPr>
              <a:t>: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 cause the debugger to execute the current command, and if it is a function call – go to the beginning of that function (which means go into the function).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0" y="355392"/>
            <a:ext cx="8764584" cy="59922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9" y="30333"/>
            <a:ext cx="8613719" cy="67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51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Bebas Neue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Pages>0</Pages>
  <Words>681</Words>
  <Characters>0</Characters>
  <Application>Microsoft Office PowerPoint</Application>
  <DocSecurity>0</DocSecurity>
  <PresentationFormat>全屏显示(4:3)</PresentationFormat>
  <Lines>0</Lines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Bebas Neue</vt:lpstr>
      <vt:lpstr>BebasNEUE</vt:lpstr>
      <vt:lpstr>MS PGothic</vt:lpstr>
      <vt:lpstr>Open Sans Extrabold</vt:lpstr>
      <vt:lpstr>黑体</vt:lpstr>
      <vt:lpstr>宋体</vt:lpstr>
      <vt:lpstr>微软雅黑</vt:lpstr>
      <vt:lpstr>Arial</vt:lpstr>
      <vt:lpstr>Courier New</vt:lpstr>
      <vt:lpstr>Garamond</vt:lpstr>
      <vt:lpstr>Office Theme</vt:lpstr>
      <vt:lpstr>Debug Using GDB</vt:lpstr>
      <vt:lpstr>Why use a debugger</vt:lpstr>
      <vt:lpstr>What is GDB</vt:lpstr>
      <vt:lpstr>Install and invoke</vt:lpstr>
      <vt:lpstr>Basic commands</vt:lpstr>
      <vt:lpstr>Basic commands</vt:lpstr>
      <vt:lpstr>Basic commands</vt:lpstr>
      <vt:lpstr>Basic commands</vt:lpstr>
      <vt:lpstr>Basic commands</vt:lpstr>
      <vt:lpstr>Basic commands</vt:lpstr>
      <vt:lpstr>Basic commands</vt:lpstr>
      <vt:lpstr>More details</vt:lpstr>
      <vt:lpstr>More details</vt:lpstr>
      <vt:lpstr>Debug a multi-file project</vt:lpstr>
      <vt:lpstr>PowerPoint 演示文稿</vt:lpstr>
    </vt:vector>
  </TitlesOfParts>
  <Manager/>
  <Company>LIME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adrienne.reynolds</dc:creator>
  <cp:keywords/>
  <dc:description/>
  <cp:lastModifiedBy>丁相允</cp:lastModifiedBy>
  <cp:revision>335</cp:revision>
  <dcterms:created xsi:type="dcterms:W3CDTF">2011-12-26T17:46:00Z</dcterms:created>
  <dcterms:modified xsi:type="dcterms:W3CDTF">2017-03-14T13:15:58Z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