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9" r:id="rId4"/>
    <p:sldId id="261" r:id="rId5"/>
    <p:sldId id="260" r:id="rId6"/>
    <p:sldId id="262" r:id="rId7"/>
    <p:sldId id="263" r:id="rId8"/>
    <p:sldId id="264" r:id="rId9"/>
    <p:sldId id="265" r:id="rId10"/>
    <p:sldId id="266"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autoAdjust="0"/>
    <p:restoredTop sz="78674" autoAdjust="0"/>
  </p:normalViewPr>
  <p:slideViewPr>
    <p:cSldViewPr>
      <p:cViewPr>
        <p:scale>
          <a:sx n="60" d="100"/>
          <a:sy n="60" d="100"/>
        </p:scale>
        <p:origin x="-8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022A6C-4402-4C9D-A8C8-DF87AC49361C}" type="datetimeFigureOut">
              <a:rPr lang="zh-CN" altLang="en-US" smtClean="0"/>
              <a:t>2017/3/21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74C160-67EC-4DE7-8353-13096BCB7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Today I'm going to talk about one of the TOP2 Editors , that is -- Emacs. Hope I will not start a fight today, and here we go.</a:t>
            </a:r>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 If you're interested, you can go to Emacs' official website for more information.</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That's all. Thank you.</a:t>
            </a:r>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EMACS was born in MIT AI Lab in 1975, mainly by Richard Stallman &amp; Guy Steele. It support almost all the main programming language, such as C/C++, JAVA, Python, Lisp. It also has GDB, </a:t>
            </a:r>
            <a:r>
              <a:rPr lang="en-US" altLang="zh-CN" sz="1200" kern="1200" dirty="0" err="1" smtClean="0">
                <a:solidFill>
                  <a:schemeClr val="tx1"/>
                </a:solidFill>
                <a:latin typeface="+mn-lt"/>
                <a:ea typeface="+mn-ea"/>
                <a:cs typeface="+mn-cs"/>
              </a:rPr>
              <a:t>gcc</a:t>
            </a:r>
            <a:r>
              <a:rPr lang="en-US" altLang="zh-CN" sz="1200" kern="1200" dirty="0" smtClean="0">
                <a:solidFill>
                  <a:schemeClr val="tx1"/>
                </a:solidFill>
                <a:latin typeface="+mn-lt"/>
                <a:ea typeface="+mn-ea"/>
                <a:cs typeface="+mn-cs"/>
              </a:rPr>
              <a:t>, and g++ inside it, which makes it a really great text editor for programmers.</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But Emacs is not only a text editor. It can also be an... operating system.</a:t>
            </a:r>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Emacs can send/receive mails, browse web sites, play games, edit PDF files, even make coffee. In other word, except for the things that must be dealt with Adobes, everything can be done in Emacs.</a:t>
            </a:r>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Now, I'd like to introduce some of Emacs Basic Operations.</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EMACS has an ELisp interpreter inside it, so actually most of the operations are ELisp functions. Therefore, to operate Emacs, we have to know something about ELisp.</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In ELisp, our normal expression 2+2 will be like (+ 2 2),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(1+2)+3 will be like (+ (+ 1 2) 3). In other word, we have to write them as prefix expressions. And if we want to call an existing function, you have to write like this. That's just grammar. If you use Emacs in "lisp-interaction" mode, you can directly see the result of the scripts.</a:t>
            </a:r>
          </a:p>
          <a:p>
            <a:r>
              <a:rPr lang="en-US" altLang="zh-CN" sz="1200" kern="1200" dirty="0" smtClean="0">
                <a:solidFill>
                  <a:schemeClr val="tx1"/>
                </a:solidFill>
                <a:latin typeface="+mn-lt"/>
                <a:ea typeface="+mn-ea"/>
                <a:cs typeface="+mn-cs"/>
              </a:rPr>
              <a:t> At least every simple operation in Emacs is an ELisp function. You call the function, then it runs, and gives you the desired outcome.</a:t>
            </a:r>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D74C160-67EC-4DE7-8353-13096BCB74D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 For default ones, let's take "find-files" and "previous-line" as examples.</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"previous-line" has a default keystroke "C-p". It'll get you to the previous line, just like it's name.</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"find-files" has a default keystroke "C-x C-f". So, when you want to open a file, you type "C-x C-f". The mini buffer will ask you for further information about the address of the file. You type in the address, then open the file.</a:t>
            </a:r>
          </a:p>
          <a:p>
            <a:r>
              <a:rPr lang="en-US" altLang="zh-CN" sz="1200" kern="1200" dirty="0" smtClean="0">
                <a:solidFill>
                  <a:schemeClr val="tx1"/>
                </a:solidFill>
                <a:latin typeface="+mn-lt"/>
                <a:ea typeface="+mn-ea"/>
                <a:cs typeface="+mn-cs"/>
              </a:rPr>
              <a:t>Defining your own macros. In fact, EMACS stands for Editing MACroS. And it got its name mainly because the originally programmers in MIT lab wrote a lot of macros to define new keystrokes for an editor called TACO. We use ELisp to define our own macros to satisfy our own needs.</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And if you want to use a function by its name still, you can type M-x then the name of the function, like "M-x previous-line". This can also make you to the previous line, but Emacs will suggest that you should use "C-p" in the mini buffer afterwards.</a:t>
            </a:r>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D74C160-67EC-4DE7-8353-13096BCB74D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Well, to some extent, Emacs is a little bit stupid, because when you download a brand new Emacs, you'll find it has an ugly color, it cannot show you the line number, and if you want to wander around several different sub-frames, you have to type "C-x o" again, again, and again. You will definitely want to solve these problems.</a:t>
            </a:r>
            <a:endParaRPr lang="zh-CN" altLang="en-US" dirty="0"/>
          </a:p>
        </p:txBody>
      </p:sp>
      <p:sp>
        <p:nvSpPr>
          <p:cNvPr id="4" name="灯片编号占位符 3"/>
          <p:cNvSpPr>
            <a:spLocks noGrp="1"/>
          </p:cNvSpPr>
          <p:nvPr>
            <p:ph type="sldNum" sz="quarter" idx="10"/>
          </p:nvPr>
        </p:nvSpPr>
        <p:spPr/>
        <p:txBody>
          <a:bodyPr/>
          <a:lstStyle/>
          <a:p>
            <a:fld id="{CD74C160-67EC-4DE7-8353-13096BCB74D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So we have configuration files. It is usually located in "</a:t>
            </a:r>
            <a:r>
              <a:rPr lang="en-US" altLang="zh-CN" sz="1200" kern="1200" dirty="0" err="1" smtClean="0">
                <a:solidFill>
                  <a:schemeClr val="tx1"/>
                </a:solidFill>
                <a:latin typeface="+mn-lt"/>
                <a:ea typeface="+mn-ea"/>
                <a:cs typeface="+mn-cs"/>
              </a:rPr>
              <a:t>emacs</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emacs.d</a:t>
            </a:r>
            <a:r>
              <a:rPr lang="en-US" altLang="zh-CN" sz="1200" kern="1200" dirty="0" smtClean="0">
                <a:solidFill>
                  <a:schemeClr val="tx1"/>
                </a:solidFill>
                <a:latin typeface="+mn-lt"/>
                <a:ea typeface="+mn-ea"/>
                <a:cs typeface="+mn-cs"/>
              </a:rPr>
              <a:t>", and we usually name it as "</a:t>
            </a:r>
            <a:r>
              <a:rPr lang="en-US" altLang="zh-CN" sz="1200" kern="1200" dirty="0" err="1" smtClean="0">
                <a:solidFill>
                  <a:schemeClr val="tx1"/>
                </a:solidFill>
                <a:latin typeface="+mn-lt"/>
                <a:ea typeface="+mn-ea"/>
                <a:cs typeface="+mn-cs"/>
              </a:rPr>
              <a:t>init.el</a:t>
            </a:r>
            <a:r>
              <a:rPr lang="en-US" altLang="zh-CN" sz="1200" kern="1200" dirty="0" smtClean="0">
                <a:solidFill>
                  <a:schemeClr val="tx1"/>
                </a:solidFill>
                <a:latin typeface="+mn-lt"/>
                <a:ea typeface="+mn-ea"/>
                <a:cs typeface="+mn-cs"/>
              </a:rPr>
              <a:t>". Inside this file, we put in the setting we need in ELisp, especially some useful editing modes, such as bracket pairs. So here is part of my configuration file: line 49 means to show the line number, line 50 means to add pair of brackets automatically, line 51 means not to create backup files, line 46-48 set the theme, line 52-53 gives a quick way to switch between sub-frames. We can also call those functions in the "M-x" style, but I think it's obviously more convenient to directly write them in the initialization file.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You may discover that in "color theme" and "window numbering" there is a key word named "require". This means there are other files required. These files are located in "</a:t>
            </a:r>
            <a:r>
              <a:rPr lang="en-US" altLang="zh-CN" sz="1200" kern="1200" dirty="0" err="1" smtClean="0">
                <a:solidFill>
                  <a:schemeClr val="tx1"/>
                </a:solidFill>
                <a:latin typeface="+mn-lt"/>
                <a:ea typeface="+mn-ea"/>
                <a:cs typeface="+mn-cs"/>
              </a:rPr>
              <a:t>emacs</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emacs.d</a:t>
            </a:r>
            <a:r>
              <a:rPr lang="en-US" altLang="zh-CN" sz="1200" kern="1200" dirty="0" smtClean="0">
                <a:solidFill>
                  <a:schemeClr val="tx1"/>
                </a:solidFill>
                <a:latin typeface="+mn-lt"/>
                <a:ea typeface="+mn-ea"/>
                <a:cs typeface="+mn-cs"/>
              </a:rPr>
              <a:t>/lisp", and we use the script in line 43-45 to add this path to the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As for these additional files, there are lots of them on the Internet. You can easily download and use them. You can also write your own files, and upload them for everyone to share all over the world. This is highly encouraged by Emacs to create a free software environment.</a:t>
            </a:r>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D74C160-67EC-4DE7-8353-13096BCB74D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C9244D01-CAB7-407B-80E8-99E87BEC85BF}" type="datetimeFigureOut">
              <a:rPr lang="zh-CN" altLang="en-US" smtClean="0"/>
              <a:pPr/>
              <a:t>2017/3/21</a:t>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F780866-ADF0-41CA-BF32-A6EE3125D3C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9244D01-CAB7-407B-80E8-99E87BEC85B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780866-ADF0-41CA-BF32-A6EE3125D3C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9244D01-CAB7-407B-80E8-99E87BEC85BF}" type="datetimeFigureOut">
              <a:rPr lang="zh-CN" altLang="en-US" smtClean="0"/>
              <a:pPr/>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780866-ADF0-41CA-BF32-A6EE3125D3C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C9244D01-CAB7-407B-80E8-99E87BEC85BF}" type="datetimeFigureOut">
              <a:rPr lang="zh-CN" altLang="en-US" smtClean="0"/>
              <a:pPr/>
              <a:t>2017/3/21</a:t>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3F780866-ADF0-41CA-BF32-A6EE3125D3C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C9244D01-CAB7-407B-80E8-99E87BEC85BF}" type="datetimeFigureOut">
              <a:rPr lang="zh-CN" altLang="en-US" smtClean="0"/>
              <a:pPr/>
              <a:t>2017/3/21</a:t>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3F780866-ADF0-41CA-BF32-A6EE3125D3CA}" type="slidenum">
              <a:rPr lang="zh-CN" altLang="en-US" smtClean="0"/>
              <a:pPr/>
              <a:t>‹#›</a:t>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C9244D01-CAB7-407B-80E8-99E87BEC85BF}" type="datetimeFigureOut">
              <a:rPr lang="zh-CN" altLang="en-US" smtClean="0"/>
              <a:pPr/>
              <a:t>2017/3/21</a:t>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3F780866-ADF0-41CA-BF32-A6EE3125D3C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C9244D01-CAB7-407B-80E8-99E87BEC85BF}" type="datetimeFigureOut">
              <a:rPr lang="zh-CN" altLang="en-US" smtClean="0"/>
              <a:pPr/>
              <a:t>2017/3/21</a:t>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3F780866-ADF0-41CA-BF32-A6EE3125D3C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9244D01-CAB7-407B-80E8-99E87BEC85BF}" type="datetimeFigureOut">
              <a:rPr lang="zh-CN" altLang="en-US" smtClean="0"/>
              <a:pPr/>
              <a:t>2017/3/21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780866-ADF0-41CA-BF32-A6EE3125D3C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C9244D01-CAB7-407B-80E8-99E87BEC85BF}" type="datetimeFigureOut">
              <a:rPr lang="zh-CN" altLang="en-US" smtClean="0"/>
              <a:pPr/>
              <a:t>2017/3/21</a:t>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3F780866-ADF0-41CA-BF32-A6EE3125D3C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C9244D01-CAB7-407B-80E8-99E87BEC85BF}" type="datetimeFigureOut">
              <a:rPr lang="zh-CN" altLang="en-US" smtClean="0"/>
              <a:pPr/>
              <a:t>2017/3/21</a:t>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3F780866-ADF0-41CA-BF32-A6EE3125D3C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C9244D01-CAB7-407B-80E8-99E87BEC85BF}" type="datetimeFigureOut">
              <a:rPr lang="zh-CN" altLang="en-US" smtClean="0"/>
              <a:pPr/>
              <a:t>2017/3/21</a:t>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3F780866-ADF0-41CA-BF32-A6EE3125D3C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9244D01-CAB7-407B-80E8-99E87BEC85BF}" type="datetimeFigureOut">
              <a:rPr lang="zh-CN" altLang="en-US" smtClean="0"/>
              <a:pPr/>
              <a:t>2017/3/21</a:t>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F780866-ADF0-41CA-BF32-A6EE3125D3C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000" dirty="0" smtClean="0"/>
              <a:t>Emacs</a:t>
            </a:r>
            <a:endParaRPr lang="zh-CN" altLang="en-US" sz="8000" dirty="0"/>
          </a:p>
        </p:txBody>
      </p:sp>
      <p:sp>
        <p:nvSpPr>
          <p:cNvPr id="3" name="副标题 2"/>
          <p:cNvSpPr>
            <a:spLocks noGrp="1"/>
          </p:cNvSpPr>
          <p:nvPr>
            <p:ph type="subTitle" idx="1"/>
          </p:nvPr>
        </p:nvSpPr>
        <p:spPr/>
        <p:txBody>
          <a:bodyPr/>
          <a:lstStyle/>
          <a:p>
            <a:endParaRPr lang="zh-CN" altLang="en-US" dirty="0"/>
          </a:p>
        </p:txBody>
      </p:sp>
    </p:spTree>
    <p:custDataLst>
      <p:tags r:id="rId1"/>
    </p:custDataLst>
  </p:cSld>
  <p:clrMapOvr>
    <a:masterClrMapping/>
  </p:clrMapOvr>
  <p:transition advTm="104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Configuration Files</a:t>
            </a:r>
            <a:endParaRPr lang="zh-CN" altLang="en-US" dirty="0"/>
          </a:p>
        </p:txBody>
      </p:sp>
      <p:pic>
        <p:nvPicPr>
          <p:cNvPr id="4" name="图片 3" descr="init.png"/>
          <p:cNvPicPr>
            <a:picLocks noChangeAspect="1"/>
          </p:cNvPicPr>
          <p:nvPr/>
        </p:nvPicPr>
        <p:blipFill>
          <a:blip r:embed="rId4" cstate="print"/>
          <a:srcRect t="1481" b="46902"/>
          <a:stretch>
            <a:fillRect/>
          </a:stretch>
        </p:blipFill>
        <p:spPr>
          <a:xfrm>
            <a:off x="539552" y="1844824"/>
            <a:ext cx="8018598" cy="2952328"/>
          </a:xfrm>
          <a:prstGeom prst="rect">
            <a:avLst/>
          </a:prstGeom>
        </p:spPr>
      </p:pic>
    </p:spTree>
    <p:custDataLst>
      <p:tags r:id="rId1"/>
    </p:custDataLst>
  </p:cSld>
  <p:clrMapOvr>
    <a:masterClrMapping/>
  </p:clrMapOvr>
  <p:transition advTm="200187"/>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Thanks!</a:t>
            </a:r>
            <a:endParaRPr lang="zh-CN" altLang="en-US" dirty="0"/>
          </a:p>
        </p:txBody>
      </p:sp>
      <p:sp>
        <p:nvSpPr>
          <p:cNvPr id="5" name="副标题 4"/>
          <p:cNvSpPr>
            <a:spLocks noGrp="1"/>
          </p:cNvSpPr>
          <p:nvPr>
            <p:ph type="subTitle" idx="1"/>
          </p:nvPr>
        </p:nvSpPr>
        <p:spPr/>
        <p:txBody>
          <a:bodyPr/>
          <a:lstStyle/>
          <a:p>
            <a:r>
              <a:rPr lang="en-US" altLang="zh-CN" dirty="0" smtClean="0"/>
              <a:t>More Information: http://www.gnuemacs.org/</a:t>
            </a:r>
            <a:endParaRPr lang="zh-CN" altLang="en-US" dirty="0"/>
          </a:p>
        </p:txBody>
      </p:sp>
    </p:spTree>
  </p:cSld>
  <p:clrMapOvr>
    <a:masterClrMapping/>
  </p:clrMapOvr>
  <p:transition advTm="14515"/>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Emacs</a:t>
            </a:r>
            <a:endParaRPr lang="zh-CN" altLang="en-US" dirty="0"/>
          </a:p>
        </p:txBody>
      </p:sp>
      <p:sp>
        <p:nvSpPr>
          <p:cNvPr id="3" name="内容占位符 2"/>
          <p:cNvSpPr>
            <a:spLocks noGrp="1"/>
          </p:cNvSpPr>
          <p:nvPr>
            <p:ph idx="1"/>
          </p:nvPr>
        </p:nvSpPr>
        <p:spPr/>
        <p:txBody>
          <a:bodyPr/>
          <a:lstStyle/>
          <a:p>
            <a:r>
              <a:rPr lang="en-US" altLang="zh-CN" dirty="0" smtClean="0"/>
              <a:t>MIT AI Lab 1975</a:t>
            </a:r>
          </a:p>
          <a:p>
            <a:r>
              <a:rPr lang="en-US" altLang="zh-CN" dirty="0" smtClean="0"/>
              <a:t>Richard Stallman &amp; Guy Steele</a:t>
            </a:r>
            <a:endParaRPr lang="en-US" altLang="zh-CN" dirty="0" smtClean="0"/>
          </a:p>
          <a:p>
            <a:r>
              <a:rPr lang="en-US" altLang="zh-CN" dirty="0" smtClean="0"/>
              <a:t>C/C++, Python, Lisp, Perl…</a:t>
            </a:r>
            <a:endParaRPr lang="en-US" altLang="zh-CN" dirty="0" smtClean="0"/>
          </a:p>
          <a:p>
            <a:r>
              <a:rPr lang="en-US" altLang="zh-CN" dirty="0" smtClean="0"/>
              <a:t>GDB, </a:t>
            </a:r>
            <a:r>
              <a:rPr lang="en-US" altLang="zh-CN" dirty="0" err="1" smtClean="0"/>
              <a:t>gcc</a:t>
            </a:r>
            <a:r>
              <a:rPr lang="en-US" altLang="zh-CN" dirty="0" smtClean="0"/>
              <a:t>, g++</a:t>
            </a:r>
            <a:endParaRPr lang="zh-CN" altLang="en-US" dirty="0"/>
          </a:p>
        </p:txBody>
      </p:sp>
    </p:spTree>
    <p:custDataLst>
      <p:tags r:id="rId1"/>
    </p:custDataLst>
  </p:cSld>
  <p:clrMapOvr>
    <a:masterClrMapping/>
  </p:clrMapOvr>
  <p:transition advTm="457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Well… Emacs is not only an</a:t>
            </a:r>
            <a:br>
              <a:rPr lang="en-US" altLang="zh-CN" dirty="0" smtClean="0"/>
            </a:br>
            <a:r>
              <a:rPr lang="en-US" altLang="zh-CN" dirty="0" smtClean="0"/>
              <a:t>“Editor”.</a:t>
            </a:r>
            <a:endParaRPr lang="zh-CN" altLang="en-US" dirty="0"/>
          </a:p>
        </p:txBody>
      </p:sp>
      <p:sp>
        <p:nvSpPr>
          <p:cNvPr id="9" name="副标题 8"/>
          <p:cNvSpPr>
            <a:spLocks noGrp="1"/>
          </p:cNvSpPr>
          <p:nvPr>
            <p:ph type="subTitle" idx="1"/>
          </p:nvPr>
        </p:nvSpPr>
        <p:spPr/>
        <p:txBody>
          <a:bodyPr/>
          <a:lstStyle/>
          <a:p>
            <a:r>
              <a:rPr lang="en-US" altLang="zh-CN" strike="sngStrike" dirty="0" smtClean="0"/>
              <a:t>It is actually an operating system.</a:t>
            </a:r>
            <a:endParaRPr lang="zh-CN" altLang="en-US" strike="sngStrike" dirty="0"/>
          </a:p>
        </p:txBody>
      </p:sp>
    </p:spTree>
    <p:custDataLst>
      <p:tags r:id="rId1"/>
    </p:custDataLst>
  </p:cSld>
  <p:clrMapOvr>
    <a:masterClrMapping/>
  </p:clrMapOvr>
  <p:transition advTm="132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lide(fromBottom)">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Things Emacs Can Do</a:t>
            </a:r>
            <a:endParaRPr lang="zh-CN" altLang="en-US" dirty="0"/>
          </a:p>
        </p:txBody>
      </p:sp>
      <p:sp>
        <p:nvSpPr>
          <p:cNvPr id="3" name="内容占位符 2"/>
          <p:cNvSpPr>
            <a:spLocks noGrp="1"/>
          </p:cNvSpPr>
          <p:nvPr>
            <p:ph idx="1"/>
          </p:nvPr>
        </p:nvSpPr>
        <p:spPr/>
        <p:txBody>
          <a:bodyPr/>
          <a:lstStyle/>
          <a:p>
            <a:r>
              <a:rPr lang="en-US" altLang="zh-CN" dirty="0" smtClean="0"/>
              <a:t>Send/Receive Emails</a:t>
            </a:r>
          </a:p>
          <a:p>
            <a:r>
              <a:rPr lang="en-US" altLang="zh-CN" dirty="0" smtClean="0"/>
              <a:t>Browse Web Sites</a:t>
            </a:r>
          </a:p>
          <a:p>
            <a:r>
              <a:rPr lang="en-US" altLang="zh-CN" dirty="0" smtClean="0"/>
              <a:t>Edit Other Files Like PDF</a:t>
            </a:r>
          </a:p>
          <a:p>
            <a:r>
              <a:rPr lang="en-US" altLang="zh-CN" dirty="0" smtClean="0"/>
              <a:t>Play Games</a:t>
            </a:r>
          </a:p>
          <a:p>
            <a:r>
              <a:rPr lang="en-US" altLang="zh-CN" dirty="0" smtClean="0"/>
              <a:t>Make Coffee</a:t>
            </a:r>
            <a:endParaRPr lang="zh-CN" altLang="en-US" dirty="0"/>
          </a:p>
        </p:txBody>
      </p:sp>
    </p:spTree>
    <p:custDataLst>
      <p:tags r:id="rId1"/>
    </p:custDataLst>
  </p:cSld>
  <p:clrMapOvr>
    <a:masterClrMapping/>
  </p:clrMapOvr>
  <p:transition advTm="123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Emacs Operations</a:t>
            </a:r>
            <a:endParaRPr lang="zh-CN" altLang="en-US" dirty="0"/>
          </a:p>
        </p:txBody>
      </p:sp>
      <p:sp>
        <p:nvSpPr>
          <p:cNvPr id="7" name="副标题 6"/>
          <p:cNvSpPr>
            <a:spLocks noGrp="1"/>
          </p:cNvSpPr>
          <p:nvPr>
            <p:ph type="subTitle" idx="1"/>
          </p:nvPr>
        </p:nvSpPr>
        <p:spPr/>
        <p:txBody>
          <a:bodyPr/>
          <a:lstStyle/>
          <a:p>
            <a:endParaRPr lang="zh-CN" altLang="en-US"/>
          </a:p>
        </p:txBody>
      </p:sp>
    </p:spTree>
  </p:cSld>
  <p:clrMapOvr>
    <a:masterClrMapping/>
  </p:clrMapOvr>
  <p:transition advTm="484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Elisp</a:t>
            </a:r>
            <a:endParaRPr lang="zh-CN" altLang="en-US" dirty="0"/>
          </a:p>
        </p:txBody>
      </p:sp>
      <p:sp>
        <p:nvSpPr>
          <p:cNvPr id="5" name="内容占位符 4"/>
          <p:cNvSpPr>
            <a:spLocks noGrp="1"/>
          </p:cNvSpPr>
          <p:nvPr>
            <p:ph idx="1"/>
          </p:nvPr>
        </p:nvSpPr>
        <p:spPr/>
        <p:txBody>
          <a:bodyPr/>
          <a:lstStyle/>
          <a:p>
            <a:r>
              <a:rPr lang="en-US" altLang="zh-CN" dirty="0" smtClean="0"/>
              <a:t>Operation – Functions</a:t>
            </a:r>
          </a:p>
          <a:p>
            <a:r>
              <a:rPr lang="en-US" altLang="zh-CN" dirty="0" smtClean="0"/>
              <a:t>2+2</a:t>
            </a:r>
          </a:p>
          <a:p>
            <a:r>
              <a:rPr lang="en-US" altLang="zh-CN" dirty="0" smtClean="0"/>
              <a:t>(+ 2 2)</a:t>
            </a:r>
          </a:p>
          <a:p>
            <a:r>
              <a:rPr lang="en-US" altLang="zh-CN" dirty="0" smtClean="0"/>
              <a:t>(1+3)+</a:t>
            </a:r>
            <a:r>
              <a:rPr lang="en-US" altLang="zh-CN" dirty="0" smtClean="0"/>
              <a:t>2</a:t>
            </a:r>
            <a:endParaRPr lang="en-US" altLang="zh-CN" dirty="0" smtClean="0"/>
          </a:p>
          <a:p>
            <a:r>
              <a:rPr lang="en-US" altLang="zh-CN" dirty="0" smtClean="0"/>
              <a:t>(+ (+ 1 3) </a:t>
            </a:r>
            <a:r>
              <a:rPr lang="en-US" altLang="zh-CN" dirty="0" smtClean="0"/>
              <a:t>2</a:t>
            </a:r>
            <a:r>
              <a:rPr lang="en-US" altLang="zh-CN" dirty="0" smtClean="0"/>
              <a:t>)</a:t>
            </a:r>
          </a:p>
          <a:p>
            <a:r>
              <a:rPr lang="en-US" altLang="zh-CN" dirty="0" smtClean="0"/>
              <a:t>(next-line)</a:t>
            </a:r>
            <a:endParaRPr lang="zh-CN" altLang="en-US" dirty="0"/>
          </a:p>
        </p:txBody>
      </p:sp>
      <p:pic>
        <p:nvPicPr>
          <p:cNvPr id="6" name="图片 5" descr="elisp.png"/>
          <p:cNvPicPr>
            <a:picLocks noChangeAspect="1"/>
          </p:cNvPicPr>
          <p:nvPr/>
        </p:nvPicPr>
        <p:blipFill>
          <a:blip r:embed="rId4" cstate="print"/>
          <a:stretch>
            <a:fillRect/>
          </a:stretch>
        </p:blipFill>
        <p:spPr>
          <a:xfrm>
            <a:off x="4644008" y="2959747"/>
            <a:ext cx="3239231" cy="2629493"/>
          </a:xfrm>
          <a:prstGeom prst="rect">
            <a:avLst/>
          </a:prstGeom>
        </p:spPr>
      </p:pic>
    </p:spTree>
    <p:custDataLst>
      <p:tags r:id="rId1"/>
    </p:custDataLst>
  </p:cSld>
  <p:clrMapOvr>
    <a:masterClrMapping/>
  </p:clrMapOvr>
  <p:transition advTm="7699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slide(fromBottom)">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Keystrokes</a:t>
            </a:r>
            <a:endParaRPr lang="zh-CN" altLang="en-US" dirty="0"/>
          </a:p>
        </p:txBody>
      </p:sp>
      <p:sp>
        <p:nvSpPr>
          <p:cNvPr id="3" name="内容占位符 2"/>
          <p:cNvSpPr>
            <a:spLocks noGrp="1"/>
          </p:cNvSpPr>
          <p:nvPr>
            <p:ph idx="1"/>
          </p:nvPr>
        </p:nvSpPr>
        <p:spPr/>
        <p:txBody>
          <a:bodyPr/>
          <a:lstStyle/>
          <a:p>
            <a:r>
              <a:rPr lang="en-US" altLang="zh-CN" dirty="0" smtClean="0"/>
              <a:t>f</a:t>
            </a:r>
            <a:r>
              <a:rPr lang="en-US" altLang="zh-CN" dirty="0" smtClean="0"/>
              <a:t>ind-files</a:t>
            </a:r>
          </a:p>
          <a:p>
            <a:r>
              <a:rPr lang="en-US" altLang="zh-CN" dirty="0" smtClean="0"/>
              <a:t>previous-line</a:t>
            </a:r>
          </a:p>
          <a:p>
            <a:r>
              <a:rPr lang="en-US" altLang="zh-CN" dirty="0" smtClean="0"/>
              <a:t>lisp-interaction-mode</a:t>
            </a:r>
          </a:p>
          <a:p>
            <a:endParaRPr lang="en-US" altLang="zh-CN" dirty="0" smtClean="0"/>
          </a:p>
          <a:p>
            <a:r>
              <a:rPr lang="en-US" altLang="zh-CN" dirty="0" smtClean="0"/>
              <a:t>Default</a:t>
            </a:r>
          </a:p>
          <a:p>
            <a:r>
              <a:rPr lang="en-US" altLang="zh-CN" dirty="0" smtClean="0"/>
              <a:t>Macros</a:t>
            </a:r>
          </a:p>
          <a:p>
            <a:r>
              <a:rPr lang="en-US" altLang="zh-CN" dirty="0" smtClean="0"/>
              <a:t>M-x</a:t>
            </a:r>
          </a:p>
          <a:p>
            <a:endParaRPr lang="en-US" altLang="zh-CN" dirty="0" smtClean="0"/>
          </a:p>
        </p:txBody>
      </p:sp>
    </p:spTree>
    <p:custDataLst>
      <p:tags r:id="rId1"/>
    </p:custDataLst>
  </p:cSld>
  <p:clrMapOvr>
    <a:masterClrMapping/>
  </p:clrMapOvr>
  <p:transition advTm="8954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slide(fromBottom)">
                                      <p:cBhvr>
                                        <p:cTn id="26" dur="500"/>
                                        <p:tgtEl>
                                          <p:spTgt spid="3">
                                            <p:txEl>
                                              <p:pRg st="4" end="4"/>
                                            </p:txEl>
                                          </p:spTgt>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slide(fromBottom)">
                                      <p:cBhvr>
                                        <p:cTn id="30" dur="500"/>
                                        <p:tgtEl>
                                          <p:spTgt spid="3">
                                            <p:txEl>
                                              <p:pRg st="5" end="5"/>
                                            </p:txEl>
                                          </p:spTgt>
                                        </p:tgtEl>
                                      </p:cBhvr>
                                    </p:animEffect>
                                  </p:childTnLst>
                                </p:cTn>
                              </p:par>
                            </p:childTnLst>
                          </p:cTn>
                        </p:par>
                        <p:par>
                          <p:cTn id="31" fill="hold">
                            <p:stCondLst>
                              <p:cond delay="1000"/>
                            </p:stCondLst>
                            <p:childTnLst>
                              <p:par>
                                <p:cTn id="32" presetID="12" presetClass="entr" presetSubtype="4"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slide(fromBottom)">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Keystrokes</a:t>
            </a:r>
            <a:endParaRPr lang="zh-CN" altLang="en-US" dirty="0"/>
          </a:p>
        </p:txBody>
      </p:sp>
      <p:sp>
        <p:nvSpPr>
          <p:cNvPr id="3" name="内容占位符 2"/>
          <p:cNvSpPr>
            <a:spLocks noGrp="1"/>
          </p:cNvSpPr>
          <p:nvPr>
            <p:ph idx="1"/>
          </p:nvPr>
        </p:nvSpPr>
        <p:spPr>
          <a:xfrm>
            <a:off x="457200" y="1600200"/>
            <a:ext cx="8229600" cy="4853136"/>
          </a:xfrm>
        </p:spPr>
        <p:txBody>
          <a:bodyPr/>
          <a:lstStyle/>
          <a:p>
            <a:r>
              <a:rPr lang="en-US" altLang="zh-CN" dirty="0" smtClean="0"/>
              <a:t>Default</a:t>
            </a:r>
          </a:p>
          <a:p>
            <a:pPr lvl="1"/>
            <a:r>
              <a:rPr lang="en-US" altLang="zh-CN" dirty="0" smtClean="0"/>
              <a:t>previous-line</a:t>
            </a:r>
          </a:p>
          <a:p>
            <a:pPr lvl="1">
              <a:buNone/>
            </a:pPr>
            <a:r>
              <a:rPr lang="en-US" altLang="zh-CN" dirty="0" smtClean="0"/>
              <a:t>	C-p</a:t>
            </a:r>
          </a:p>
          <a:p>
            <a:pPr lvl="1"/>
            <a:r>
              <a:rPr lang="en-US" altLang="zh-CN" dirty="0" smtClean="0"/>
              <a:t>find-file</a:t>
            </a:r>
          </a:p>
          <a:p>
            <a:pPr lvl="1">
              <a:buNone/>
            </a:pPr>
            <a:r>
              <a:rPr lang="en-US" altLang="zh-CN" dirty="0" smtClean="0"/>
              <a:t>	C-x C-f</a:t>
            </a:r>
            <a:endParaRPr lang="en-US" altLang="zh-CN" dirty="0" smtClean="0"/>
          </a:p>
          <a:p>
            <a:r>
              <a:rPr lang="en-US" altLang="zh-CN" dirty="0" smtClean="0"/>
              <a:t>Macros</a:t>
            </a:r>
          </a:p>
          <a:p>
            <a:pPr lvl="1"/>
            <a:r>
              <a:rPr lang="en-US" altLang="zh-CN" dirty="0" smtClean="0"/>
              <a:t>Editing MACroS</a:t>
            </a:r>
          </a:p>
          <a:p>
            <a:r>
              <a:rPr lang="en-US" altLang="zh-CN" dirty="0" smtClean="0"/>
              <a:t>M-x</a:t>
            </a:r>
          </a:p>
          <a:p>
            <a:pPr lvl="1"/>
            <a:r>
              <a:rPr lang="en-US" altLang="zh-CN" dirty="0" smtClean="0"/>
              <a:t>M-x previous line</a:t>
            </a:r>
          </a:p>
          <a:p>
            <a:pPr lvl="1">
              <a:buNone/>
            </a:pPr>
            <a:endParaRPr lang="en-US" altLang="zh-CN" dirty="0" smtClean="0"/>
          </a:p>
        </p:txBody>
      </p:sp>
      <p:grpSp>
        <p:nvGrpSpPr>
          <p:cNvPr id="9" name="组合 8"/>
          <p:cNvGrpSpPr/>
          <p:nvPr/>
        </p:nvGrpSpPr>
        <p:grpSpPr>
          <a:xfrm>
            <a:off x="3779912" y="576064"/>
            <a:ext cx="5335849" cy="3789040"/>
            <a:chOff x="3779912" y="576064"/>
            <a:chExt cx="5335849" cy="3789040"/>
          </a:xfrm>
        </p:grpSpPr>
        <p:pic>
          <p:nvPicPr>
            <p:cNvPr id="4" name="图片 3" descr="home2.png"/>
            <p:cNvPicPr>
              <a:picLocks noChangeAspect="1"/>
            </p:cNvPicPr>
            <p:nvPr/>
          </p:nvPicPr>
          <p:blipFill>
            <a:blip r:embed="rId4" cstate="print"/>
            <a:srcRect t="-153"/>
            <a:stretch>
              <a:fillRect/>
            </a:stretch>
          </p:blipFill>
          <p:spPr>
            <a:xfrm>
              <a:off x="3779912" y="576064"/>
              <a:ext cx="5335849" cy="2852936"/>
            </a:xfrm>
            <a:prstGeom prst="rect">
              <a:avLst/>
            </a:prstGeom>
          </p:spPr>
        </p:pic>
        <p:pic>
          <p:nvPicPr>
            <p:cNvPr id="5" name="图片 4" descr="home2.png"/>
            <p:cNvPicPr>
              <a:picLocks noChangeAspect="1"/>
            </p:cNvPicPr>
            <p:nvPr/>
          </p:nvPicPr>
          <p:blipFill>
            <a:blip r:embed="rId4" cstate="print"/>
            <a:srcRect t="93378" r="77950" b="-16"/>
            <a:stretch>
              <a:fillRect/>
            </a:stretch>
          </p:blipFill>
          <p:spPr>
            <a:xfrm>
              <a:off x="3967697" y="3717032"/>
              <a:ext cx="4032448" cy="648072"/>
            </a:xfrm>
            <a:prstGeom prst="rect">
              <a:avLst/>
            </a:prstGeom>
          </p:spPr>
        </p:pic>
        <p:cxnSp>
          <p:nvCxnSpPr>
            <p:cNvPr id="7" name="直接箭头连接符 6"/>
            <p:cNvCxnSpPr/>
            <p:nvPr/>
          </p:nvCxnSpPr>
          <p:spPr>
            <a:xfrm>
              <a:off x="4355976" y="3429000"/>
              <a:ext cx="259793"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advTm="1000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lide(fromBottom)">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slide(fromBottom)">
                                      <p:cBhvr>
                                        <p:cTn id="34" dur="500"/>
                                        <p:tgtEl>
                                          <p:spTgt spid="3">
                                            <p:txEl>
                                              <p:pRg st="5" end="5"/>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lide(fromBottom)">
                                      <p:cBhvr>
                                        <p:cTn id="37" dur="500"/>
                                        <p:tgtEl>
                                          <p:spTgt spid="3">
                                            <p:txEl>
                                              <p:pRg st="6" end="6"/>
                                            </p:txEl>
                                          </p:spTgt>
                                        </p:tgtEl>
                                      </p:cBhvr>
                                    </p:animEffect>
                                  </p:childTnLst>
                                </p:cTn>
                              </p:par>
                              <p:par>
                                <p:cTn id="38" presetID="1" presetClass="exit" presetSubtype="0" fill="hold" nodeType="withEffect">
                                  <p:stCondLst>
                                    <p:cond delay="0"/>
                                  </p:stCondLst>
                                  <p:childTnLst>
                                    <p:set>
                                      <p:cBhvr>
                                        <p:cTn id="39" dur="1" fill="hold">
                                          <p:stCondLst>
                                            <p:cond delay="0"/>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slide(fromBottom)">
                                      <p:cBhvr>
                                        <p:cTn id="44" dur="500"/>
                                        <p:tgtEl>
                                          <p:spTgt spid="3">
                                            <p:txEl>
                                              <p:pRg st="7" end="7"/>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slide(fromBottom)">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home.jpg"/>
          <p:cNvPicPr>
            <a:picLocks noChangeAspect="1"/>
          </p:cNvPicPr>
          <p:nvPr/>
        </p:nvPicPr>
        <p:blipFill>
          <a:blip r:embed="rId4" cstate="print"/>
          <a:srcRect b="5501"/>
          <a:stretch>
            <a:fillRect/>
          </a:stretch>
        </p:blipFill>
        <p:spPr>
          <a:xfrm>
            <a:off x="539552" y="1268760"/>
            <a:ext cx="6502400" cy="3456384"/>
          </a:xfrm>
          <a:prstGeom prst="rect">
            <a:avLst/>
          </a:prstGeom>
        </p:spPr>
      </p:pic>
      <p:pic>
        <p:nvPicPr>
          <p:cNvPr id="10" name="图片 9" descr="frame.jpg"/>
          <p:cNvPicPr>
            <a:picLocks noChangeAspect="1"/>
          </p:cNvPicPr>
          <p:nvPr/>
        </p:nvPicPr>
        <p:blipFill>
          <a:blip r:embed="rId5" cstate="print"/>
          <a:srcRect b="5501"/>
          <a:stretch>
            <a:fillRect/>
          </a:stretch>
        </p:blipFill>
        <p:spPr>
          <a:xfrm>
            <a:off x="1979712" y="2924944"/>
            <a:ext cx="6502400" cy="3456384"/>
          </a:xfrm>
          <a:prstGeom prst="rect">
            <a:avLst/>
          </a:prstGeom>
        </p:spPr>
      </p:pic>
      <p:pic>
        <p:nvPicPr>
          <p:cNvPr id="12" name="图片 11" descr="number.png"/>
          <p:cNvPicPr>
            <a:picLocks noChangeAspect="1"/>
          </p:cNvPicPr>
          <p:nvPr/>
        </p:nvPicPr>
        <p:blipFill>
          <a:blip r:embed="rId6" cstate="print"/>
          <a:stretch>
            <a:fillRect/>
          </a:stretch>
        </p:blipFill>
        <p:spPr>
          <a:xfrm>
            <a:off x="7236296" y="764704"/>
            <a:ext cx="1663786" cy="1536779"/>
          </a:xfrm>
          <a:prstGeom prst="rect">
            <a:avLst/>
          </a:prstGeom>
        </p:spPr>
      </p:pic>
      <p:sp>
        <p:nvSpPr>
          <p:cNvPr id="13" name="矩形 12"/>
          <p:cNvSpPr/>
          <p:nvPr/>
        </p:nvSpPr>
        <p:spPr>
          <a:xfrm>
            <a:off x="2051720" y="3284984"/>
            <a:ext cx="3024336" cy="144016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051720" y="4869160"/>
            <a:ext cx="3024336" cy="144016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92080" y="3284984"/>
            <a:ext cx="3024336" cy="144016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292080" y="4869160"/>
            <a:ext cx="3024336" cy="144016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advTm="5531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5"/>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7.9"/>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13|14.2|10.8|1.5|2|3.6|10.5"/>
</p:tagLst>
</file>

<file path=ppt/tags/tag6.xml><?xml version="1.0" encoding="utf-8"?>
<p:tagLst xmlns:a="http://schemas.openxmlformats.org/drawingml/2006/main" xmlns:r="http://schemas.openxmlformats.org/officeDocument/2006/relationships" xmlns:p="http://schemas.openxmlformats.org/presentationml/2006/main">
  <p:tag name="TIMING" val="|2.1|18.5|2.4|7.1|23.2|7.1"/>
</p:tagLst>
</file>

<file path=ppt/tags/tag7.xml><?xml version="1.0" encoding="utf-8"?>
<p:tagLst xmlns:a="http://schemas.openxmlformats.org/drawingml/2006/main" xmlns:r="http://schemas.openxmlformats.org/officeDocument/2006/relationships" xmlns:p="http://schemas.openxmlformats.org/presentationml/2006/main">
  <p:tag name="TIMING" val="|1.1|3.9|9.8|5.4|15.2|37.8"/>
</p:tagLst>
</file>

<file path=ppt/tags/tag8.xml><?xml version="1.0" encoding="utf-8"?>
<p:tagLst xmlns:a="http://schemas.openxmlformats.org/drawingml/2006/main" xmlns:r="http://schemas.openxmlformats.org/officeDocument/2006/relationships" xmlns:p="http://schemas.openxmlformats.org/presentationml/2006/main">
  <p:tag name="TIMING" val="|18.7|3.6|4.7|7.5|0.4|0.8"/>
</p:tagLst>
</file>

<file path=ppt/tags/tag9.xml><?xml version="1.0" encoding="utf-8"?>
<p:tagLst xmlns:a="http://schemas.openxmlformats.org/drawingml/2006/main" xmlns:r="http://schemas.openxmlformats.org/officeDocument/2006/relationships" xmlns:p="http://schemas.openxmlformats.org/presentationml/2006/main">
  <p:tag name="TIMING" val="|178.9|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276</TotalTime>
  <Words>973</Words>
  <Application>Microsoft Office PowerPoint</Application>
  <PresentationFormat>全屏显示(4:3)</PresentationFormat>
  <Paragraphs>73</Paragraphs>
  <Slides>11</Slides>
  <Notes>10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活力</vt:lpstr>
      <vt:lpstr>Emacs</vt:lpstr>
      <vt:lpstr>Emacs</vt:lpstr>
      <vt:lpstr>Well… Emacs is not only an “Editor”.</vt:lpstr>
      <vt:lpstr>Things Emacs Can Do</vt:lpstr>
      <vt:lpstr>Emacs Operations</vt:lpstr>
      <vt:lpstr>Elisp</vt:lpstr>
      <vt:lpstr>Keystrokes</vt:lpstr>
      <vt:lpstr>Keystrokes</vt:lpstr>
      <vt:lpstr>幻灯片 9</vt:lpstr>
      <vt:lpstr>Configuration Files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Emacs</dc:title>
  <dc:creator>Ella</dc:creator>
  <cp:lastModifiedBy>Ella</cp:lastModifiedBy>
  <cp:revision>88</cp:revision>
  <dcterms:created xsi:type="dcterms:W3CDTF">2017-03-19T14:26:09Z</dcterms:created>
  <dcterms:modified xsi:type="dcterms:W3CDTF">2017-03-21T10:35:13Z</dcterms:modified>
</cp:coreProperties>
</file>