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chemeClr val="accent4">
            <a:lumOff val="7299"/>
          </a:schemeClr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chemeClr val="accent4">
            <a:lumOff val="7299"/>
          </a:schemeClr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chemeClr val="accent4">
            <a:lumOff val="7299"/>
          </a:schemeClr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chemeClr val="accent4">
            <a:lumOff val="7299"/>
          </a:schemeClr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chemeClr val="accent4">
            <a:lumOff val="7299"/>
          </a:schemeClr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chemeClr val="accent4">
            <a:lumOff val="7299"/>
          </a:schemeClr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chemeClr val="accent4">
            <a:lumOff val="7299"/>
          </a:schemeClr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chemeClr val="accent4">
            <a:lumOff val="7299"/>
          </a:schemeClr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chemeClr val="accent4">
            <a:lumOff val="7299"/>
          </a:schemeClr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大標題文字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" name="內文層級一…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幻燈片編號"/>
          <p:cNvSpPr/>
          <p:nvPr>
            <p:ph type="sldNum" sz="quarter" idx="2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C69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王大明"/>
          <p:cNvSpPr/>
          <p:nvPr>
            <p:ph type="body" sz="quarter" idx="13"/>
          </p:nvPr>
        </p:nvSpPr>
        <p:spPr>
          <a:xfrm>
            <a:off x="1270000" y="6292849"/>
            <a:ext cx="10464800" cy="673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–王大明</a:t>
            </a:r>
          </a:p>
        </p:txBody>
      </p:sp>
      <p:sp>
        <p:nvSpPr>
          <p:cNvPr id="96" name="「在此輸入名言語錄。」"/>
          <p:cNvSpPr/>
          <p:nvPr>
            <p:ph type="body" sz="quarter" idx="14"/>
          </p:nvPr>
        </p:nvSpPr>
        <p:spPr>
          <a:xfrm>
            <a:off x="1270000" y="422274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7" name="幻燈片編號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幻燈片編號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幻燈片編號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內頁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影像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大標題文字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3" name="內文層級一…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/>
          <p:nvPr>
            <p:ph type="sldNum" sz="quarter" idx="2"/>
          </p:nvPr>
        </p:nvSpPr>
        <p:spPr>
          <a:xfrm>
            <a:off x="6324599" y="9143999"/>
            <a:ext cx="342901" cy="355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69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" name="幻燈片編號"/>
          <p:cNvSpPr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C69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影像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大標題文字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42" name="內文層級一…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1" name="幻燈片編號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大標題文字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9" name="內文層級一…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0" name="幻燈片編號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影像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大標題文字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9" name="內文層級一…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0" name="幻燈片編號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內文層級一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影像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影像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影像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幻燈片編號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幻燈片編號"/>
          <p:cNvSpPr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Z3Prover/z3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hyperlink" Target="http://www.quickmeme.com/meme/355pk9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low Free Game…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Free Game </a:t>
            </a:r>
          </a:p>
          <a:p>
            <a:pPr/>
            <a:r>
              <a:t>Variant Solved</a:t>
            </a:r>
          </a:p>
        </p:txBody>
      </p:sp>
      <p:sp>
        <p:nvSpPr>
          <p:cNvPr id="122" name="Using Z3SAT Optimiser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Z3SAT Optimiser</a:t>
            </a:r>
          </a:p>
        </p:txBody>
      </p:sp>
      <p:sp>
        <p:nvSpPr>
          <p:cNvPr id="123" name="Hong Wenhao 2016011266"/>
          <p:cNvSpPr/>
          <p:nvPr/>
        </p:nvSpPr>
        <p:spPr>
          <a:xfrm>
            <a:off x="3987441" y="7105650"/>
            <a:ext cx="54879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Hong Wenhao 2016011266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olution Proce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bject Desig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Design </a:t>
            </a:r>
          </a:p>
        </p:txBody>
      </p:sp>
      <p:sp>
        <p:nvSpPr>
          <p:cNvPr id="155" name="Class Board keeps all information about a board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Class Board keeps all information about a board.</a:t>
            </a:r>
          </a:p>
          <a:p>
            <a:pPr>
              <a:buBlip>
                <a:blip r:embed="rId2"/>
              </a:buBlip>
            </a:pPr>
            <a:r>
              <a:t>Class BaseSolver manages I/O by keeping input and output boards, and has an abstract method solve().</a:t>
            </a:r>
          </a:p>
          <a:p>
            <a:pPr>
              <a:buBlip>
                <a:blip r:embed="rId2"/>
              </a:buBlip>
            </a:pPr>
            <a:r>
              <a:t>Class Z3Solver implements the solution using Z3.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ata Desig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Design</a:t>
            </a:r>
          </a:p>
        </p:txBody>
      </p:sp>
      <p:sp>
        <p:nvSpPr>
          <p:cNvPr id="158" name="What can be a lightweight repr. for the board?…"/>
          <p:cNvSpPr/>
          <p:nvPr>
            <p:ph type="body" idx="1"/>
          </p:nvPr>
        </p:nvSpPr>
        <p:spPr>
          <a:xfrm>
            <a:off x="762000" y="1777078"/>
            <a:ext cx="11480800" cy="666856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What can be a lightweight repr. for the board?</a:t>
            </a:r>
          </a:p>
          <a:p>
            <a:pPr>
              <a:buBlip>
                <a:blip r:embed="rId2"/>
              </a:buBlip>
            </a:pPr>
            <a:r>
              <a:t>…</a:t>
            </a:r>
          </a:p>
          <a:p>
            <a:pPr>
              <a:buBlip>
                <a:blip r:embed="rId2"/>
              </a:buBlip>
            </a:pPr>
            <a:r>
              <a:t>⋯⋯</a:t>
            </a:r>
          </a:p>
          <a:p>
            <a:pPr>
              <a:buBlip>
                <a:blip r:embed="rId2"/>
              </a:buBlip>
            </a:pPr>
            <a:r>
              <a:t>。。。</a:t>
            </a:r>
          </a:p>
          <a:p>
            <a:pPr>
              <a:buBlip>
                <a:blip r:embed="rId2"/>
              </a:buBlip>
            </a:pPr>
            <a:r>
              <a:t>?</a:t>
            </a:r>
          </a:p>
        </p:txBody>
      </p:sp>
      <p:grpSp>
        <p:nvGrpSpPr>
          <p:cNvPr id="161" name="Ovsc2.png"/>
          <p:cNvGrpSpPr/>
          <p:nvPr/>
        </p:nvGrpSpPr>
        <p:grpSpPr>
          <a:xfrm>
            <a:off x="5445189" y="3604433"/>
            <a:ext cx="5649713" cy="5432991"/>
            <a:chOff x="0" y="0"/>
            <a:chExt cx="5649711" cy="5432990"/>
          </a:xfrm>
        </p:grpSpPr>
        <p:pic>
          <p:nvPicPr>
            <p:cNvPr id="160" name="Ovsc2.png" descr="Ovsc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32" t="0" r="132" b="0"/>
            <a:stretch>
              <a:fillRect/>
            </a:stretch>
          </p:blipFill>
          <p:spPr>
            <a:xfrm>
              <a:off x="12700" y="25399"/>
              <a:ext cx="5611612" cy="536949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9" name="Ovsc2.png" descr="Ovsc2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649712" cy="543299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oar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Board</a:t>
            </a:r>
          </a:p>
        </p:txBody>
      </p:sp>
      <p:sp>
        <p:nvSpPr>
          <p:cNvPr id="164" name="Dimension N. (N x N)…"/>
          <p:cNvSpPr/>
          <p:nvPr>
            <p:ph type="body" idx="1"/>
          </p:nvPr>
        </p:nvSpPr>
        <p:spPr>
          <a:xfrm>
            <a:off x="762000" y="2208302"/>
            <a:ext cx="11480800" cy="624454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Dimension </a:t>
            </a:r>
            <a:r>
              <a:rPr i="1"/>
              <a:t>N. (N x N)</a:t>
            </a:r>
          </a:p>
          <a:p>
            <a:pPr>
              <a:buBlip>
                <a:blip r:embed="rId2"/>
              </a:buBlip>
            </a:pPr>
            <a:r>
              <a:t>Keep a number in each table cell (i, j)</a:t>
            </a:r>
          </a:p>
          <a:p>
            <a:pPr lvl="1">
              <a:buBlip>
                <a:blip r:embed="rId2"/>
              </a:buBlip>
            </a:pPr>
            <a:r>
              <a:rPr i="1"/>
              <a:t>c[i, j]</a:t>
            </a:r>
            <a:r>
              <a:t> = 0, if the grid is empty</a:t>
            </a:r>
          </a:p>
          <a:p>
            <a:pPr lvl="1">
              <a:buBlip>
                <a:blip r:embed="rId2"/>
              </a:buBlip>
            </a:pPr>
            <a:r>
              <a:rPr i="1"/>
              <a:t>c[i, j]</a:t>
            </a:r>
            <a:r>
              <a:t> = -1, if the grid is an obstacle</a:t>
            </a:r>
          </a:p>
          <a:p>
            <a:pPr lvl="1">
              <a:buBlip>
                <a:blip r:embed="rId2"/>
              </a:buBlip>
            </a:pPr>
            <a:r>
              <a:rPr i="1"/>
              <a:t>c[i, j]</a:t>
            </a:r>
            <a:r>
              <a:t> = k, k is from </a:t>
            </a:r>
            <a:r>
              <a:rPr i="1"/>
              <a:t>1,2,…,C</a:t>
            </a:r>
            <a:r>
              <a:t>, where </a:t>
            </a:r>
            <a:r>
              <a:rPr i="1"/>
              <a:t>C</a:t>
            </a:r>
            <a:r>
              <a:t> is the total # of colours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螢幕快照 2017-06-04 下午10.16.17.png" descr="螢幕快照 2017-06-04 下午10.16.17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66440" y="3669541"/>
            <a:ext cx="5207491" cy="5357665"/>
          </a:xfrm>
          <a:prstGeom prst="rect">
            <a:avLst/>
          </a:prstGeom>
        </p:spPr>
      </p:pic>
      <p:sp>
        <p:nvSpPr>
          <p:cNvPr id="167" name="Boar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Board</a:t>
            </a:r>
          </a:p>
        </p:txBody>
      </p:sp>
      <p:sp>
        <p:nvSpPr>
          <p:cNvPr id="168" name="Also, append a “*” to show terminals."/>
          <p:cNvSpPr/>
          <p:nvPr>
            <p:ph type="body" sz="quarter" idx="1"/>
          </p:nvPr>
        </p:nvSpPr>
        <p:spPr>
          <a:xfrm>
            <a:off x="2915355" y="1973945"/>
            <a:ext cx="6704622" cy="1524001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Also, append a “*” to show terminals.</a:t>
            </a:r>
          </a:p>
        </p:txBody>
      </p:sp>
      <p:grpSp>
        <p:nvGrpSpPr>
          <p:cNvPr id="171" name="Ovsc1.png"/>
          <p:cNvGrpSpPr/>
          <p:nvPr/>
        </p:nvGrpSpPr>
        <p:grpSpPr>
          <a:xfrm>
            <a:off x="842257" y="3566890"/>
            <a:ext cx="5499133" cy="5562966"/>
            <a:chOff x="0" y="0"/>
            <a:chExt cx="5499131" cy="5562965"/>
          </a:xfrm>
        </p:grpSpPr>
        <p:pic>
          <p:nvPicPr>
            <p:cNvPr id="170" name="Ovsc1.png" descr="Ovsc1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184" t="11934" r="24825" b="8816"/>
            <a:stretch>
              <a:fillRect/>
            </a:stretch>
          </p:blipFill>
          <p:spPr>
            <a:xfrm>
              <a:off x="12700" y="12700"/>
              <a:ext cx="5461032" cy="552486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9" name="Ovsc1.png" descr="Ovsc1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5499132" cy="5562967"/>
            </a:xfrm>
            <a:prstGeom prst="rect">
              <a:avLst/>
            </a:prstGeom>
            <a:effectLst/>
          </p:spPr>
        </p:pic>
      </p:grpSp>
      <p:sp>
        <p:nvSpPr>
          <p:cNvPr id="172" name="="/>
          <p:cNvSpPr/>
          <p:nvPr/>
        </p:nvSpPr>
        <p:spPr>
          <a:xfrm>
            <a:off x="6485938" y="6174863"/>
            <a:ext cx="435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AT formul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SAT formulation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Variables To Feed To Z3"/>
          <p:cNvSpPr/>
          <p:nvPr>
            <p:ph type="title"/>
          </p:nvPr>
        </p:nvSpPr>
        <p:spPr>
          <a:xfrm>
            <a:off x="658787" y="1162467"/>
            <a:ext cx="11480801" cy="1524001"/>
          </a:xfrm>
          <a:prstGeom prst="rect">
            <a:avLst/>
          </a:prstGeom>
        </p:spPr>
        <p:txBody>
          <a:bodyPr/>
          <a:lstStyle/>
          <a:p>
            <a:pPr/>
            <a:r>
              <a:t>Variables To Feed To Z3</a:t>
            </a:r>
          </a:p>
        </p:txBody>
      </p:sp>
      <p:sp>
        <p:nvSpPr>
          <p:cNvPr id="177" name="integers:                , record the colour at each grid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integers:</a:t>
            </a:r>
            <a:br/>
            <a:r>
              <a:rPr i="1"/>
              <a:t>               </a:t>
            </a:r>
            <a:r>
              <a:t>, record the colour at each grid</a:t>
            </a:r>
          </a:p>
          <a:p>
            <a:pPr>
              <a:buBlip>
                <a:blip r:embed="rId2"/>
              </a:buBlip>
            </a:pPr>
            <a:r>
              <a:t>function:</a:t>
            </a:r>
            <a:br/>
            <a:r>
              <a:rPr i="1"/>
              <a:t>                                </a:t>
            </a:r>
            <a:r>
              <a:t>, whether colour </a:t>
            </a:r>
            <a:r>
              <a:rPr i="1"/>
              <a:t>i</a:t>
            </a:r>
            <a:r>
              <a:t> is matched</a:t>
            </a:r>
          </a:p>
          <a:p>
            <a:pPr>
              <a:buBlip>
                <a:blip r:embed="rId2"/>
              </a:buBlip>
            </a:pPr>
            <a:r>
              <a:t>A total search space of                : astronomical!</a:t>
            </a:r>
          </a:p>
        </p:txBody>
      </p:sp>
      <p:pic>
        <p:nvPicPr>
          <p:cNvPr id="17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3637" y="4378000"/>
            <a:ext cx="16637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9056" y="6063702"/>
            <a:ext cx="43815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86701" y="7019615"/>
            <a:ext cx="2082801" cy="60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nsistency Constrai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Consistency Constraints</a:t>
            </a:r>
          </a:p>
        </p:txBody>
      </p:sp>
      <p:sp>
        <p:nvSpPr>
          <p:cNvPr id="183" name="color_i_j…"/>
          <p:cNvSpPr/>
          <p:nvPr>
            <p:ph type="body" idx="1"/>
          </p:nvPr>
        </p:nvSpPr>
        <p:spPr>
          <a:xfrm>
            <a:off x="762000" y="1662749"/>
            <a:ext cx="11480800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color_i_j</a:t>
            </a:r>
          </a:p>
          <a:p>
            <a:pPr lvl="1">
              <a:buBlip>
                <a:blip r:embed="rId2"/>
              </a:buBlip>
            </a:pPr>
            <a:r>
              <a:t>if c[i, j] is empty, (assert 0 &lt;= colour_i_j &lt;= C) </a:t>
            </a:r>
          </a:p>
          <a:p>
            <a:pPr lvl="1">
              <a:buBlip>
                <a:blip r:embed="rId2"/>
              </a:buBlip>
            </a:pPr>
            <a:r>
              <a:t>otherwise, (assert colour_i_j = c[i, j])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ting Constrai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Constraints</a:t>
            </a:r>
          </a:p>
        </p:txBody>
      </p:sp>
      <p:sp>
        <p:nvSpPr>
          <p:cNvPr id="186" name="for each grid [i, j]…"/>
          <p:cNvSpPr/>
          <p:nvPr>
            <p:ph type="body" idx="1"/>
          </p:nvPr>
        </p:nvSpPr>
        <p:spPr>
          <a:xfrm>
            <a:off x="762000" y="2296770"/>
            <a:ext cx="11480800" cy="665866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for each grid [i, j]</a:t>
            </a:r>
          </a:p>
          <a:p>
            <a:pPr lvl="1">
              <a:buBlip>
                <a:blip r:embed="rId2"/>
              </a:buBlip>
            </a:pPr>
            <a:r>
              <a:t>if routed(c[i, j])</a:t>
            </a:r>
          </a:p>
          <a:p>
            <a:pPr lvl="2">
              <a:buBlip>
                <a:blip r:embed="rId2"/>
              </a:buBlip>
            </a:pPr>
            <a:r>
              <a:t>if [i, j] is terminal, (assert there is exactly one neighbour with the same colour).</a:t>
            </a:r>
          </a:p>
          <a:p>
            <a:pPr lvl="2">
              <a:buBlip>
                <a:blip r:embed="rId2"/>
              </a:buBlip>
            </a:pPr>
            <a:r>
              <a:t>else, (assert there is exactly two neighbours with the same colour).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itfalls :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6882">
                <a:effectLst>
                  <a:outerShdw sx="100000" sy="100000" kx="0" ky="0" algn="b" rotWithShape="0" blurRad="23622" dist="23622" dir="15900000">
                    <a:srgbClr val="595650">
                      <a:alpha val="33000"/>
                    </a:srgbClr>
                  </a:outerShdw>
                </a:effectLst>
              </a:defRPr>
            </a:pPr>
            <a:r>
              <a:t>Pitfalls :</a:t>
            </a:r>
          </a:p>
          <a:p>
            <a:pPr defTabSz="543305">
              <a:defRPr sz="6882">
                <a:effectLst>
                  <a:outerShdw sx="100000" sy="100000" kx="0" ky="0" algn="b" rotWithShape="0" blurRad="23622" dist="23622" dir="15900000">
                    <a:srgbClr val="595650">
                      <a:alpha val="33000"/>
                    </a:srgbClr>
                  </a:outerShdw>
                </a:effectLst>
              </a:defRPr>
            </a:pPr>
            <a:r>
              <a:t>these constraints are not enough!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ervie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tsc1.png" descr="pitsc1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41414" y="3153923"/>
            <a:ext cx="4997434" cy="5027668"/>
          </a:xfrm>
          <a:prstGeom prst="rect">
            <a:avLst/>
          </a:prstGeom>
        </p:spPr>
      </p:pic>
      <p:sp>
        <p:nvSpPr>
          <p:cNvPr id="191" name="“Cyclic Flow”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“Cyclic Flow”</a:t>
            </a:r>
          </a:p>
        </p:txBody>
      </p:sp>
      <p:sp>
        <p:nvSpPr>
          <p:cNvPr id="192" name="Requiring that internal grids has degree 2 is not enough.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Requiring that internal grids has degree 2 is not enough.</a:t>
            </a:r>
          </a:p>
        </p:txBody>
      </p:sp>
      <p:sp>
        <p:nvSpPr>
          <p:cNvPr id="193" name="箭頭"/>
          <p:cNvSpPr/>
          <p:nvPr/>
        </p:nvSpPr>
        <p:spPr>
          <a:xfrm>
            <a:off x="5100677" y="639452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2EBD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tsc2.png" descr="pitsc2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48131" y="2678432"/>
            <a:ext cx="5416565" cy="5453859"/>
          </a:xfrm>
          <a:prstGeom prst="rect">
            <a:avLst/>
          </a:prstGeom>
        </p:spPr>
      </p:pic>
      <p:sp>
        <p:nvSpPr>
          <p:cNvPr id="196" name="“Random non-routing grids”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“Random non-routing grids”</a:t>
            </a:r>
          </a:p>
        </p:txBody>
      </p:sp>
      <p:sp>
        <p:nvSpPr>
          <p:cNvPr id="197" name="We did not forbid unmatched grids to appear on the solution.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We did not forbid unmatched grids to appear on the solution.</a:t>
            </a:r>
          </a:p>
        </p:txBody>
      </p:sp>
      <p:sp>
        <p:nvSpPr>
          <p:cNvPr id="198" name="箭頭"/>
          <p:cNvSpPr/>
          <p:nvPr/>
        </p:nvSpPr>
        <p:spPr>
          <a:xfrm>
            <a:off x="5159655" y="282631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2EBD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ptimisation Constrai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Optimisation Constraints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ptimisation Goa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Optimisation Goals</a:t>
            </a:r>
          </a:p>
        </p:txBody>
      </p:sp>
      <p:sp>
        <p:nvSpPr>
          <p:cNvPr id="203" name="1. Maximise # matched terminals…"/>
          <p:cNvSpPr/>
          <p:nvPr>
            <p:ph type="body" idx="1"/>
          </p:nvPr>
        </p:nvSpPr>
        <p:spPr>
          <a:xfrm>
            <a:off x="762000" y="2768600"/>
            <a:ext cx="11480800" cy="651225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1. Maximise # matched terminals</a:t>
            </a:r>
          </a:p>
          <a:p>
            <a:pPr lvl="1">
              <a:buBlip>
                <a:blip r:embed="rId2"/>
              </a:buBlip>
            </a:pPr>
            <a:r>
              <a:t>which is</a:t>
            </a:r>
            <a:endParaRPr i="1"/>
          </a:p>
          <a:p>
            <a:pPr>
              <a:buBlip>
                <a:blip r:embed="rId2"/>
              </a:buBlip>
            </a:pPr>
            <a:r>
              <a:t>2. Minimise # used routing grids (*)</a:t>
            </a:r>
          </a:p>
          <a:p>
            <a:pPr lvl="1">
              <a:buBlip>
                <a:blip r:embed="rId2"/>
              </a:buBlip>
            </a:pPr>
            <a:r>
              <a:t>which is </a:t>
            </a:r>
          </a:p>
          <a:p>
            <a:pPr lvl="1">
              <a:buBlip>
                <a:blip r:embed="rId2"/>
              </a:buBlip>
            </a:pPr>
            <a:r>
              <a:t>This constraint eliminates the wrong solutions discussed just now.</a:t>
            </a:r>
          </a:p>
        </p:txBody>
      </p:sp>
      <p:pic>
        <p:nvPicPr>
          <p:cNvPr id="20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2239" y="6486802"/>
            <a:ext cx="3345438" cy="892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6110" y="3790849"/>
            <a:ext cx="2501901" cy="134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inally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Finally…</a:t>
            </a:r>
          </a:p>
        </p:txBody>
      </p:sp>
      <p:sp>
        <p:nvSpPr>
          <p:cNvPr id="208" name="Feeding all these constraints to Z3Opt, the solver is finishes its job!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Feeding all these constraints to Z3Opt, the solver is finishes its job!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mpirical Resul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Empirical Results</a:t>
            </a:r>
          </a:p>
        </p:txBody>
      </p:sp>
      <p:sp>
        <p:nvSpPr>
          <p:cNvPr id="211" name="Solution for small board is fast."/>
          <p:cNvSpPr/>
          <p:nvPr>
            <p:ph type="body" sz="quarter" idx="1"/>
          </p:nvPr>
        </p:nvSpPr>
        <p:spPr>
          <a:xfrm>
            <a:off x="762000" y="2768600"/>
            <a:ext cx="11480800" cy="140535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Solution for small board is fast.</a:t>
            </a:r>
          </a:p>
        </p:txBody>
      </p:sp>
      <p:grpSp>
        <p:nvGrpSpPr>
          <p:cNvPr id="214" name="螢幕快照 2017-06-06 下午1.39.45.png"/>
          <p:cNvGrpSpPr/>
          <p:nvPr/>
        </p:nvGrpSpPr>
        <p:grpSpPr>
          <a:xfrm>
            <a:off x="1311155" y="4458067"/>
            <a:ext cx="10119481" cy="3984465"/>
            <a:chOff x="0" y="0"/>
            <a:chExt cx="10119479" cy="3984463"/>
          </a:xfrm>
        </p:grpSpPr>
        <p:pic>
          <p:nvPicPr>
            <p:cNvPr id="213" name="螢幕快照 2017-06-06 下午1.39.45.png" descr="螢幕快照 2017-06-06 下午1.39.45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059" t="0" r="2059" b="0"/>
            <a:stretch>
              <a:fillRect/>
            </a:stretch>
          </p:blipFill>
          <p:spPr>
            <a:xfrm>
              <a:off x="12700" y="12699"/>
              <a:ext cx="10081380" cy="394636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2" name="螢幕快照 2017-06-06 下午1.39.45.png" descr="螢幕快照 2017-06-06 下午1.39.45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119481" cy="398446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mpirical Resul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Empirical Results</a:t>
            </a:r>
          </a:p>
        </p:txBody>
      </p:sp>
      <p:sp>
        <p:nvSpPr>
          <p:cNvPr id="217" name="When the board gets larger, some test cases do not terminate within 2 hours. (Exponential growth)"/>
          <p:cNvSpPr/>
          <p:nvPr>
            <p:ph type="body" sz="quarter" idx="1"/>
          </p:nvPr>
        </p:nvSpPr>
        <p:spPr>
          <a:xfrm>
            <a:off x="762000" y="2768600"/>
            <a:ext cx="11480800" cy="140535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When the board gets larger, some test cases do not terminate within 2 hours. (Exponential growth)</a:t>
            </a:r>
          </a:p>
        </p:txBody>
      </p:sp>
      <p:grpSp>
        <p:nvGrpSpPr>
          <p:cNvPr id="220" name="螢幕快照 2017-06-06 下午1.42.16.png"/>
          <p:cNvGrpSpPr/>
          <p:nvPr/>
        </p:nvGrpSpPr>
        <p:grpSpPr>
          <a:xfrm>
            <a:off x="1235934" y="4458067"/>
            <a:ext cx="10312660" cy="3984465"/>
            <a:chOff x="0" y="0"/>
            <a:chExt cx="10312658" cy="3984463"/>
          </a:xfrm>
        </p:grpSpPr>
        <p:pic>
          <p:nvPicPr>
            <p:cNvPr id="219" name="螢幕快照 2017-06-06 下午1.42.16.png" descr="螢幕快照 2017-06-06 下午1.42.16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1" t="0" r="2742" b="0"/>
            <a:stretch>
              <a:fillRect/>
            </a:stretch>
          </p:blipFill>
          <p:spPr>
            <a:xfrm>
              <a:off x="12700" y="12699"/>
              <a:ext cx="10274559" cy="394636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8" name="螢幕快照 2017-06-06 下午1.42.16.png" descr="螢幕快照 2017-06-06 下午1.42.16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10312660" cy="398446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mpirical Resul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Empirical Results</a:t>
            </a:r>
          </a:p>
        </p:txBody>
      </p:sp>
      <p:sp>
        <p:nvSpPr>
          <p:cNvPr id="223" name="When terminals or obstacles are dense, solver performance improves because search space is truncated. (13x13 was not solvable before)"/>
          <p:cNvSpPr/>
          <p:nvPr>
            <p:ph type="body" sz="quarter" idx="1"/>
          </p:nvPr>
        </p:nvSpPr>
        <p:spPr>
          <a:xfrm>
            <a:off x="762000" y="2296770"/>
            <a:ext cx="11480800" cy="2024168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When terminals or obstacles are dense, solver performance improves because search space is truncated. (13x13 was not solvable before)</a:t>
            </a:r>
          </a:p>
        </p:txBody>
      </p:sp>
      <p:grpSp>
        <p:nvGrpSpPr>
          <p:cNvPr id="226" name="螢幕快照 2017-06-06 下午1.42.27.png"/>
          <p:cNvGrpSpPr/>
          <p:nvPr/>
        </p:nvGrpSpPr>
        <p:grpSpPr>
          <a:xfrm>
            <a:off x="1235935" y="4458067"/>
            <a:ext cx="10312659" cy="3984465"/>
            <a:chOff x="0" y="0"/>
            <a:chExt cx="10312658" cy="3984463"/>
          </a:xfrm>
        </p:grpSpPr>
        <p:pic>
          <p:nvPicPr>
            <p:cNvPr id="225" name="螢幕快照 2017-06-06 下午1.42.27.png" descr="螢幕快照 2017-06-06 下午1.42.27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56" r="0" b="156"/>
            <a:stretch>
              <a:fillRect/>
            </a:stretch>
          </p:blipFill>
          <p:spPr>
            <a:xfrm>
              <a:off x="12700" y="12700"/>
              <a:ext cx="10274559" cy="394636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4" name="螢幕快照 2017-06-06 下午1.42.27.png" descr="螢幕快照 2017-06-06 下午1.42.27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10312660" cy="398446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clus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9" name="SAT formula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SAT formulation</a:t>
            </a:r>
          </a:p>
          <a:p>
            <a:pPr lvl="1">
              <a:buBlip>
                <a:blip r:embed="rId2"/>
              </a:buBlip>
            </a:pPr>
            <a:r>
              <a:t>a generic &amp; simple way to attack several NP problems because it is NPC. </a:t>
            </a:r>
          </a:p>
          <a:p>
            <a:pPr lvl="1">
              <a:buBlip>
                <a:blip r:embed="rId2"/>
              </a:buBlip>
            </a:pPr>
            <a:r>
              <a:t>Enable by Modern SAT solvers.</a:t>
            </a:r>
          </a:p>
          <a:p>
            <a:pPr>
              <a:buBlip>
                <a:blip r:embed="rId2"/>
              </a:buBlip>
            </a:pPr>
            <a:r>
              <a:t>However, specific / approximate algorithms may substantially outperform this approach.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feren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32" name="Oliver Keszocze et al. “A General and Exact Routing Methodology for Digital Microfluidic Biochips”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571" indent="-580571">
              <a:spcBef>
                <a:spcPts val="4000"/>
              </a:spcBef>
              <a:buSzPct val="100000"/>
              <a:buAutoNum type="arabicPeriod" startAt="1"/>
              <a:defRPr sz="3200"/>
            </a:pPr>
            <a:r>
              <a:t>Oliver Keszocze et al. “A General and Exact Routing Methodology for Digital Microfluidic Biochips”</a:t>
            </a:r>
          </a:p>
          <a:p>
            <a:pPr marL="580571" indent="-580571">
              <a:spcBef>
                <a:spcPts val="4000"/>
              </a:spcBef>
              <a:buSzPct val="100000"/>
              <a:buAutoNum type="arabicPeriod" startAt="1"/>
              <a:defRPr sz="3200"/>
            </a:pPr>
            <a:r>
              <a:t>Microsoft Co. “Z3Opt” solver </a:t>
            </a:r>
            <a:r>
              <a:rPr u="sng">
                <a:hlinkClick r:id="rId2" invalidUrl="" action="" tgtFrame="" tooltip="" history="1" highlightClick="0" endSnd="0"/>
              </a:rPr>
              <a:t>https://github.com/Z3Prover/z3</a:t>
            </a:r>
          </a:p>
          <a:p>
            <a:pPr marL="580571" indent="-580571">
              <a:spcBef>
                <a:spcPts val="4000"/>
              </a:spcBef>
              <a:buSzPct val="100000"/>
              <a:buAutoNum type="arabicPeriod" startAt="1"/>
              <a:defRPr sz="3200"/>
            </a:pPr>
            <a:r>
              <a:t>Oracle Co. “Java Swing Documentation” http://docs.oracle.com/javase/tutorial/uiswing/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Ovsc2.png" descr="Ovsc2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108700" y="2852454"/>
            <a:ext cx="5649712" cy="5432992"/>
          </a:xfrm>
          <a:prstGeom prst="rect">
            <a:avLst/>
          </a:prstGeom>
        </p:spPr>
      </p:pic>
      <p:sp>
        <p:nvSpPr>
          <p:cNvPr id="128" name="Overvie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9" name="A problem akin to Flow Free game is solved using SAT formulation.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A problem akin to Flow Free game is solved using SAT formulation.</a:t>
            </a:r>
          </a:p>
          <a:p>
            <a:pPr>
              <a:buBlip>
                <a:blip r:embed="rId3"/>
              </a:buBlip>
            </a:pPr>
            <a:r>
              <a:t>Problem size up to 13*13 can be handled well.</a:t>
            </a:r>
          </a:p>
          <a:p>
            <a:pPr>
              <a:buBlip>
                <a:blip r:embed="rId3"/>
              </a:buBlip>
            </a:pPr>
            <a:r>
              <a:t>A generator and a visualiser is also provided for testing and debugging.</a:t>
            </a:r>
          </a:p>
        </p:txBody>
      </p:sp>
      <p:sp>
        <p:nvSpPr>
          <p:cNvPr id="130" name="Figure 1: randomised input"/>
          <p:cNvSpPr/>
          <p:nvPr/>
        </p:nvSpPr>
        <p:spPr>
          <a:xfrm>
            <a:off x="6239189" y="8255000"/>
            <a:ext cx="53887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1: randomised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hank you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Ovsc1.png" descr="Ovsc1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301125" y="2552700"/>
            <a:ext cx="5649576" cy="5285869"/>
          </a:xfrm>
          <a:prstGeom prst="rect">
            <a:avLst/>
          </a:prstGeom>
        </p:spPr>
      </p:pic>
      <p:sp>
        <p:nvSpPr>
          <p:cNvPr id="133" name="Problem Descrip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Description</a:t>
            </a:r>
          </a:p>
        </p:txBody>
      </p:sp>
      <p:sp>
        <p:nvSpPr>
          <p:cNvPr id="134" name="Given an N by N board, find non-crossing routes that connect pairs of terminals.…"/>
          <p:cNvSpPr/>
          <p:nvPr>
            <p:ph type="body" sz="half" idx="1"/>
          </p:nvPr>
        </p:nvSpPr>
        <p:spPr>
          <a:xfrm>
            <a:off x="762000" y="1988884"/>
            <a:ext cx="5334000" cy="64135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Given an N by N board, find non-crossing routes that connect pairs of terminals.</a:t>
            </a:r>
          </a:p>
          <a:p>
            <a:pPr>
              <a:buBlip>
                <a:blip r:embed="rId3"/>
              </a:buBlip>
            </a:pPr>
            <a:r>
              <a:t>Maximise # of connected pairs.</a:t>
            </a:r>
          </a:p>
          <a:p>
            <a:pPr>
              <a:buBlip>
                <a:blip r:embed="rId3"/>
              </a:buBlip>
            </a:pPr>
            <a:r>
              <a:t>Minimise # of grids used.</a:t>
            </a:r>
          </a:p>
        </p:txBody>
      </p:sp>
      <p:sp>
        <p:nvSpPr>
          <p:cNvPr id="135" name="Figure 2: An optimal solution."/>
          <p:cNvSpPr/>
          <p:nvPr/>
        </p:nvSpPr>
        <p:spPr>
          <a:xfrm>
            <a:off x="6165150" y="7978268"/>
            <a:ext cx="59215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Figure 2: An optimal solution.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vsc3.png" descr="Ovsc3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15568" y="2367086"/>
            <a:ext cx="4901195" cy="4917828"/>
          </a:xfrm>
          <a:prstGeom prst="rect">
            <a:avLst/>
          </a:prstGeom>
        </p:spPr>
      </p:pic>
      <p:pic>
        <p:nvPicPr>
          <p:cNvPr id="138" name="Ovsc4.png" descr="Ovsc4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848893" y="2333846"/>
            <a:ext cx="5051928" cy="49843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emo.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evelopmen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ersonal Princip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Principle</a:t>
            </a:r>
          </a:p>
        </p:txBody>
      </p:sp>
      <p:sp>
        <p:nvSpPr>
          <p:cNvPr id="145" name="Always make debug-friendly decisions!…"/>
          <p:cNvSpPr/>
          <p:nvPr>
            <p:ph type="body" sz="half" idx="1"/>
          </p:nvPr>
        </p:nvSpPr>
        <p:spPr>
          <a:xfrm>
            <a:off x="7808455" y="1895931"/>
            <a:ext cx="4271981" cy="640713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Always make debug-friendly decisions!</a:t>
            </a:r>
          </a:p>
          <a:p>
            <a:pPr>
              <a:buBlip>
                <a:blip r:embed="rId2"/>
              </a:buBlip>
            </a:pPr>
            <a:r>
              <a:t>Also, make your screen colourful! So that you don’t feel dull.</a:t>
            </a:r>
          </a:p>
        </p:txBody>
      </p:sp>
      <p:pic>
        <p:nvPicPr>
          <p:cNvPr id="14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278" y="2502245"/>
            <a:ext cx="6222629" cy="474911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credit: http://www.quickmeme.com/meme/355pk9"/>
          <p:cNvSpPr/>
          <p:nvPr/>
        </p:nvSpPr>
        <p:spPr>
          <a:xfrm>
            <a:off x="932093" y="7550142"/>
            <a:ext cx="65089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credit: </a:t>
            </a:r>
            <a:r>
              <a:rPr u="sng">
                <a:hlinkClick r:id="rId4" invalidUrl="" action="" tgtFrame="" tooltip="" history="1" highlightClick="0" endSnd="0"/>
              </a:rPr>
              <a:t>http://www.quickmeme.com/meme/355pk9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velopment Procedu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Development Procedure</a:t>
            </a:r>
          </a:p>
        </p:txBody>
      </p:sp>
      <p:sp>
        <p:nvSpPr>
          <p:cNvPr id="150" name="Implement visualiser first!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Implement visualiser first!</a:t>
            </a:r>
          </a:p>
          <a:p>
            <a:pPr lvl="1">
              <a:buBlip>
                <a:blip r:embed="rId2"/>
              </a:buBlip>
            </a:pPr>
            <a:r>
              <a:t>Colourful images speed up development!</a:t>
            </a:r>
          </a:p>
          <a:p>
            <a:pPr>
              <a:buBlip>
                <a:blip r:embed="rId2"/>
              </a:buBlip>
            </a:pPr>
            <a:r>
              <a:t>Implement generator second!</a:t>
            </a:r>
          </a:p>
          <a:p>
            <a:pPr lvl="1">
              <a:buBlip>
                <a:blip r:embed="rId2"/>
              </a:buBlip>
            </a:pPr>
            <a:r>
              <a:t>Test cases are also important for testing!</a:t>
            </a:r>
          </a:p>
          <a:p>
            <a:pPr>
              <a:buBlip>
                <a:blip r:embed="rId2"/>
              </a:buBlip>
            </a:pPr>
            <a:r>
              <a:t>Finally, the solver… But how to solve ( ?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C9C9CA"/>
      </a:dk1>
      <a:lt1>
        <a:srgbClr val="CA6F01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chemeClr val="accent4">
                <a:lumOff val="7299"/>
              </a:schemeClr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chemeClr val="accent4">
                <a:lumOff val="7299"/>
              </a:schemeClr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