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13"/>
  </p:notesMasterIdLst>
  <p:sldIdLst>
    <p:sldId id="264" r:id="rId12"/>
    <p:sldId id="265" r:id="rId14"/>
    <p:sldId id="266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3" r:id="rId28"/>
    <p:sldId id="322" r:id="rId29"/>
    <p:sldId id="324" r:id="rId30"/>
    <p:sldId id="325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158" y="-498"/>
      </p:cViewPr>
      <p:guideLst>
        <p:guide orient="horz" pos="2126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10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3.xml"/><Relationship Id="rId1" Type="http://schemas.openxmlformats.org/officeDocument/2006/relationships/hyperlink" Target="MagicCube.ex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870450" y="677545"/>
            <a:ext cx="1217930" cy="12179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254750" y="2289810"/>
            <a:ext cx="1612265" cy="161226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987165" y="1297305"/>
            <a:ext cx="1975485" cy="197548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6838315" y="929640"/>
            <a:ext cx="608330" cy="916940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7041" y="4870432"/>
            <a:ext cx="7391400" cy="54737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 Zhikang, CST 62, Tsinghua University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339205" y="1471930"/>
            <a:ext cx="256540" cy="25654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018530" y="1908175"/>
            <a:ext cx="503555" cy="50355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455285" y="2029460"/>
            <a:ext cx="256540" cy="25654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600825" y="1805305"/>
            <a:ext cx="552450" cy="552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586095" y="1481455"/>
            <a:ext cx="565785" cy="56578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4861560" y="1846580"/>
            <a:ext cx="584200" cy="58420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321935" y="3138170"/>
            <a:ext cx="256540" cy="25654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473700" y="2510155"/>
            <a:ext cx="503555" cy="50355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205855" y="2580640"/>
            <a:ext cx="256540" cy="25654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4857750" y="2574925"/>
            <a:ext cx="552450" cy="552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5863590" y="2889250"/>
            <a:ext cx="565785" cy="565785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575425" y="2509520"/>
            <a:ext cx="584200" cy="58420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842510" y="1492250"/>
            <a:ext cx="2956560" cy="255587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729480" y="1139190"/>
            <a:ext cx="3336290" cy="3336290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828540" y="1238250"/>
            <a:ext cx="3063875" cy="3063875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5417" y="1954034"/>
            <a:ext cx="3188335" cy="1794510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Qt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20" grpId="0" bldLvl="0" animBg="1"/>
          <p:bldP spid="21" grpId="0" bldLvl="0" animBg="1"/>
          <p:bldP spid="28" grpId="0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 bldLvl="0" animBg="1"/>
          <p:bldP spid="35" grpId="1" bldLvl="0" animBg="1"/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69" grpId="0" bldLvl="0" animBg="1"/>
          <p:bldP spid="52" grpId="0" bldLvl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20" grpId="0" bldLvl="0" animBg="1"/>
          <p:bldP spid="21" grpId="0" bldLvl="0" animBg="1"/>
          <p:bldP spid="28" grpId="0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 bldLvl="0" animBg="1"/>
          <p:bldP spid="35" grpId="1" bldLvl="0" animBg="1"/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69" grpId="0" bldLvl="0" animBg="1"/>
          <p:bldP spid="52" grpId="0" bldLvl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3791" y="424112"/>
            <a:ext cx="218503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::begin(QPaintDevice*):  begin to paint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QPainter::end():                            finish painting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QPaint::drawLine/drawRect/drawRoundRect/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drawEllipse/drawArc/drawChord/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drawPolyline/drawPolygon/....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		 paint shapes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QPaint::drawPixmap/drawImage/drawText/...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84"/>
          <p:cNvSpPr txBox="1">
            <a:spLocks noChangeArrowheads="1"/>
          </p:cNvSpPr>
          <p:nvPr/>
        </p:nvSpPr>
        <p:spPr bwMode="auto">
          <a:xfrm>
            <a:off x="1809750" y="3055620"/>
            <a:ext cx="8836660" cy="16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QPen &amp; QBrush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implement style, color, ...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670" y="1101725"/>
            <a:ext cx="5633085" cy="5056505"/>
          </a:xfrm>
          <a:prstGeom prst="rect">
            <a:avLst/>
          </a:prstGeom>
        </p:spPr>
      </p:pic>
      <p:sp>
        <p:nvSpPr>
          <p:cNvPr id="40" name="Rectangle 42"/>
          <p:cNvSpPr/>
          <p:nvPr/>
        </p:nvSpPr>
        <p:spPr>
          <a:xfrm flipH="1">
            <a:off x="3238500" y="6231890"/>
            <a:ext cx="6573520" cy="51943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 clock is one of the official demos in Qt.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" grpId="0"/>
      <p:bldP spid="4" grpId="0"/>
      <p:bldP spid="2" grpId="1"/>
      <p:bldP spid="40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3791" y="424112"/>
            <a:ext cx="218503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QPainter::translate(double dx, double dy)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QPainter::rotate(double a)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painter has a position and a direction.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130" y="421640"/>
            <a:ext cx="5633085" cy="5056505"/>
          </a:xfrm>
          <a:prstGeom prst="rect">
            <a:avLst/>
          </a:prstGeom>
        </p:spPr>
      </p:pic>
      <p:sp>
        <p:nvSpPr>
          <p:cNvPr id="40" name="Rectangle 42"/>
          <p:cNvSpPr/>
          <p:nvPr/>
        </p:nvSpPr>
        <p:spPr>
          <a:xfrm flipH="1">
            <a:off x="5522595" y="6242685"/>
            <a:ext cx="6573520" cy="51943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 clock is one of the official demos in Qt.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1875790"/>
            <a:ext cx="5394960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" y="3430270"/>
            <a:ext cx="5470525" cy="576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" y="4112260"/>
            <a:ext cx="11027410" cy="156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" grpId="0"/>
      <p:bldP spid="40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49555" y="3750281"/>
            <a:ext cx="409702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for Qt</a:t>
            </a:r>
            <a:endParaRPr lang="en-US" altLang="zh-CN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167513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3791" y="424112"/>
            <a:ext cx="218503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26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 is a class for 2D graphics in Qt.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 overload the protected member function of QWidget: void paintEvent(QPaintEvent*);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paintEvent() we create a QPainter object to complete some painting tasks.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update() to call paintEvent()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7516" y="424112"/>
            <a:ext cx="353758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for Qt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26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 is a widely used library for 3D painting.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QGLWidget inherits QWidget and it can support OpenGL. However, in QGLWidget, the OpenGL functions are not actually you use in other situations, they are designed only for Qt.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7516" y="424112"/>
            <a:ext cx="353758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for Qt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QGLWidget has 3 protected functions that is used for OpenGL painting: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initializeGL();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resizeGL(int w, int h);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paintGL();            (used like paintEvent())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 updateGL(); is used the same way as update()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7516" y="424112"/>
            <a:ext cx="353758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for Qt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620520" y="1900555"/>
            <a:ext cx="8670925" cy="3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glRotatef(float angle, float x, float y, float z);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glTranslatef(float dx, floart dy, float dz);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transformation in 3D space is much more complex than that in 2D.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 need to use Euler angle or quaternion to describe the rotation of a rigid body. (in 2D we only need an angle)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7516" y="424112"/>
            <a:ext cx="353758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for Qt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353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(The OpenGL functions are for the classmate who wants to introduce OpenGL or 3D graphics)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Example: My last term's final project: 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magic cube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Besides, OpenGL has a lot of more powerful functions - the classmates who choose LiquidFun as their individual project will show you.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168450" y="3750281"/>
            <a:ext cx="145923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endParaRPr lang="en-US" altLang="zh-CN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167513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58451" y="424112"/>
            <a:ext cx="127571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now I have introduced how to use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setStyleSheet(QString) to introduce CSS to Qt.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QML is another way (actually another program-ming language) to introduce CSS to Qt.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QML is similar to a combination of CSS and Java-Script in appearance.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615" y="1233805"/>
            <a:ext cx="7214235" cy="4712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169795"/>
            <a:ext cx="9603740" cy="2840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8209846"/>
              <a:gd name="adj2" fmla="val 10324995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29880" y="1932940"/>
            <a:ext cx="2127885" cy="2205990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2395" y="1762760"/>
            <a:ext cx="2103755" cy="2103755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25265" y="4089400"/>
            <a:ext cx="1338580" cy="1338580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549775" y="906780"/>
            <a:ext cx="1953260" cy="1953260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7489" y="4469564"/>
            <a:ext cx="1154430" cy="612140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447" y="2264359"/>
            <a:ext cx="1818640" cy="1099820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2189091"/>
              <a:gd name="adj2" fmla="val 14410217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8392178"/>
              <a:gd name="adj2" fmla="val 20632702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39171" y="1577029"/>
            <a:ext cx="1964055" cy="612140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38007" y="2485746"/>
            <a:ext cx="1911985" cy="1099820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</a:t>
            </a:r>
            <a:endParaRPr 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Controls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7300" y="4884420"/>
            <a:ext cx="269621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en-US" altLang="zh-CN" sz="4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8445285" y="5166663"/>
            <a:ext cx="211754" cy="211754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8360436" y="5081814"/>
            <a:ext cx="381452" cy="381452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2" presetClass="entr" presetSubtype="1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bldLvl="0" animBg="1"/>
          <p:bldP spid="17" grpId="0" bldLvl="0" animBg="1"/>
          <p:bldP spid="18" grpId="0" bldLvl="0" animBg="1"/>
          <p:bldP spid="19" grpId="0" bldLvl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bldLvl="0" animBg="1"/>
          <p:bldP spid="38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bldLvl="0" animBg="1"/>
          <p:bldP spid="17" grpId="0" bldLvl="0" animBg="1"/>
          <p:bldP spid="18" grpId="0" bldLvl="0" animBg="1"/>
          <p:bldP spid="19" grpId="0" bldLvl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bldLvl="0" animBg="1"/>
          <p:bldP spid="38" grpId="0" bldLvl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1015365"/>
            <a:ext cx="5641340" cy="499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60947" y="3750281"/>
            <a:ext cx="4674235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Controls</a:t>
            </a:r>
            <a:endParaRPr lang="en-US" altLang="zh-CN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167513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19921" y="424112"/>
            <a:ext cx="3152775" cy="122618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 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Style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7127016" y="2080126"/>
            <a:ext cx="2951265" cy="5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Custom Style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83"/>
          <p:cNvSpPr>
            <a:spLocks noChangeArrowheads="1"/>
          </p:cNvSpPr>
          <p:nvPr/>
        </p:nvSpPr>
        <p:spPr bwMode="auto">
          <a:xfrm>
            <a:off x="154604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3" name="TextBox 84"/>
          <p:cNvSpPr txBox="1">
            <a:spLocks noChangeArrowheads="1"/>
          </p:cNvSpPr>
          <p:nvPr/>
        </p:nvSpPr>
        <p:spPr bwMode="auto">
          <a:xfrm>
            <a:off x="1742216" y="2080126"/>
            <a:ext cx="2951265" cy="5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Traditional Style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2890520"/>
            <a:ext cx="3533140" cy="2230755"/>
          </a:xfrm>
          <a:prstGeom prst="rect">
            <a:avLst/>
          </a:prstGeom>
        </p:spPr>
      </p:pic>
      <p:sp>
        <p:nvSpPr>
          <p:cNvPr id="5" name="TextBox 84"/>
          <p:cNvSpPr txBox="1">
            <a:spLocks noChangeArrowheads="1"/>
          </p:cNvSpPr>
          <p:nvPr/>
        </p:nvSpPr>
        <p:spPr bwMode="auto">
          <a:xfrm>
            <a:off x="7127240" y="2761615"/>
            <a:ext cx="3277235" cy="2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Extra data?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Extra interface?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and...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Shape!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Color!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2" grpId="0" bldLvl="0" animBg="1"/>
      <p:bldP spid="3" grpId="0"/>
      <p:bldP spid="5" grpId="0" bldLvl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56296" y="424112"/>
            <a:ext cx="5280025" cy="122618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implement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Style Controls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8480" y="2036445"/>
            <a:ext cx="8670925" cy="106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Inheritance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3683" y="434907"/>
            <a:ext cx="5280025" cy="1226185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How to implement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Custom Style Controls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38684" y="2663248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5"/>
          <p:cNvSpPr/>
          <p:nvPr/>
        </p:nvSpPr>
        <p:spPr>
          <a:xfrm>
            <a:off x="7672764" y="187097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2"/>
          <p:cNvSpPr/>
          <p:nvPr/>
        </p:nvSpPr>
        <p:spPr>
          <a:xfrm flipH="1">
            <a:off x="7862611" y="2734812"/>
            <a:ext cx="2304732" cy="8152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MyPushButton: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 push button with my style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Rectangle 42"/>
          <p:cNvSpPr/>
          <p:nvPr/>
        </p:nvSpPr>
        <p:spPr>
          <a:xfrm flipH="1">
            <a:off x="7978181" y="1870510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Custom control class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2992" y="2663248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5"/>
          <p:cNvSpPr/>
          <p:nvPr/>
        </p:nvSpPr>
        <p:spPr>
          <a:xfrm>
            <a:off x="4957075" y="187097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2"/>
          <p:cNvSpPr/>
          <p:nvPr/>
        </p:nvSpPr>
        <p:spPr>
          <a:xfrm flipH="1">
            <a:off x="5210810" y="1870710"/>
            <a:ext cx="2261235" cy="4464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Traditional-style control class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86461" y="2663248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5"/>
          <p:cNvSpPr/>
          <p:nvPr/>
        </p:nvSpPr>
        <p:spPr>
          <a:xfrm>
            <a:off x="2220544" y="187097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42"/>
          <p:cNvSpPr/>
          <p:nvPr/>
        </p:nvSpPr>
        <p:spPr>
          <a:xfrm flipH="1">
            <a:off x="2400935" y="1870710"/>
            <a:ext cx="2376170" cy="51943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Abstract Base class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42"/>
          <p:cNvSpPr/>
          <p:nvPr/>
        </p:nvSpPr>
        <p:spPr>
          <a:xfrm flipH="1">
            <a:off x="2432050" y="2734945"/>
            <a:ext cx="2304415" cy="26314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QButton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QPushButton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QToolButton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QRadioButton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QCheckBox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......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5095875" y="2734945"/>
            <a:ext cx="2304415" cy="10102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QPushButton: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Traditional-style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 button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9430" y="3745230"/>
            <a:ext cx="3533140" cy="2230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 bldLvl="0" animBg="1"/>
      <p:bldP spid="38" grpId="0" bldLvl="0" animBg="1"/>
      <p:bldP spid="40" grpId="0" bldLvl="0" animBg="1"/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786890" y="1990725"/>
            <a:ext cx="8616950" cy="256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 signal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custom slot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do extra things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&gt; emit custom signal (extra parameters)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-&gt;slot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56296" y="424112"/>
            <a:ext cx="5280025" cy="122618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implement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Style Controls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55245"/>
            <a:ext cx="9748520" cy="6747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2305685"/>
            <a:ext cx="11316970" cy="1128395"/>
          </a:xfrm>
          <a:prstGeom prst="rect">
            <a:avLst/>
          </a:prstGeom>
        </p:spPr>
      </p:pic>
      <p:sp>
        <p:nvSpPr>
          <p:cNvPr id="4" name="TextBox 84"/>
          <p:cNvSpPr txBox="1">
            <a:spLocks noChangeArrowheads="1"/>
          </p:cNvSpPr>
          <p:nvPr/>
        </p:nvSpPr>
        <p:spPr bwMode="auto">
          <a:xfrm>
            <a:off x="1621155" y="2305685"/>
            <a:ext cx="8836660" cy="106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setStyleSheet &amp;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CSS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90" y="1489710"/>
            <a:ext cx="2936240" cy="2760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5" y="1990725"/>
            <a:ext cx="4409440" cy="2037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35" y="761365"/>
            <a:ext cx="5248910" cy="490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9" grpId="0" bldLvl="0" uiExpand="1" build="allAtOnce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37590" y="3750281"/>
            <a:ext cx="252095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altLang="zh-CN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1675130" cy="77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3791" y="424112"/>
            <a:ext cx="2185035" cy="677545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QPainter</a:t>
            </a:r>
            <a:endParaRPr 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1620520" y="1875790"/>
            <a:ext cx="8951595" cy="3684905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1809750" y="2036445"/>
            <a:ext cx="8670925" cy="26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QPainter is a class for 2D graphics in Qt.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 overload the protected member function of QWidget: void paintEvent(QPaintEvent*);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paintEvent() we create a QPainter object to complete some painting tasks.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update() to call paintEvent()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809750" y="4715510"/>
            <a:ext cx="857377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Actually, I remember when Qt is introduced in this class, the introducer gave us a demo which uses QPainter to paint MST...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>
        <p:sndAc>
          <p:endSnd/>
        </p:sndAc>
      </p:transition>
    </mc:Choice>
    <mc:Fallback>
      <p:transition advTm="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9" grpId="0" bldLvl="0" uiExpand="1" build="allAtOnce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演示</Application>
  <PresentationFormat>自定义</PresentationFormat>
  <Paragraphs>165</Paragraphs>
  <Slides>20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Impact</vt:lpstr>
      <vt:lpstr>Signika</vt:lpstr>
      <vt:lpstr>Open Sans Extrabold</vt:lpstr>
      <vt:lpstr>LiHei Pro</vt:lpstr>
      <vt:lpstr>迷你简汉真广标</vt:lpstr>
      <vt:lpstr>ITC Avant Garde Std Bk</vt:lpstr>
      <vt:lpstr>微软雅黑</vt:lpstr>
      <vt:lpstr>Calibri</vt:lpstr>
      <vt:lpstr>等线</vt:lpstr>
      <vt:lpstr>Segoe Print</vt:lpstr>
      <vt:lpstr>Century Gothic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</dc:title>
  <dc:creator>lzj</dc:creator>
  <cp:lastModifiedBy>Clazy</cp:lastModifiedBy>
  <cp:revision>659</cp:revision>
  <dcterms:created xsi:type="dcterms:W3CDTF">2015-12-01T09:06:00Z</dcterms:created>
  <dcterms:modified xsi:type="dcterms:W3CDTF">2017-05-09T07:54:19Z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