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61" r:id="rId4"/>
    <p:sldId id="273" r:id="rId5"/>
    <p:sldId id="262" r:id="rId6"/>
    <p:sldId id="274" r:id="rId7"/>
    <p:sldId id="263" r:id="rId8"/>
    <p:sldId id="264" r:id="rId9"/>
    <p:sldId id="265" r:id="rId10"/>
    <p:sldId id="266" r:id="rId11"/>
    <p:sldId id="267" r:id="rId12"/>
    <p:sldId id="268" r:id="rId13"/>
    <p:sldId id="269" r:id="rId14"/>
    <p:sldId id="270" r:id="rId15"/>
    <p:sldId id="271"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399" autoAdjust="0"/>
  </p:normalViewPr>
  <p:slideViewPr>
    <p:cSldViewPr snapToGrid="0">
      <p:cViewPr varScale="1">
        <p:scale>
          <a:sx n="64" d="100"/>
          <a:sy n="64" d="100"/>
        </p:scale>
        <p:origin x="14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0238B-0C02-462B-817A-E52B18534B58}"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1CBB3-61D6-4954-9D3B-2AA943FE80B8}" type="slidenum">
              <a:rPr lang="zh-CN" altLang="en-US" smtClean="0"/>
              <a:t>‹#›</a:t>
            </a:fld>
            <a:endParaRPr lang="zh-CN" altLang="en-US"/>
          </a:p>
        </p:txBody>
      </p:sp>
    </p:spTree>
    <p:extLst>
      <p:ext uri="{BB962C8B-B14F-4D97-AF65-F5344CB8AC3E}">
        <p14:creationId xmlns:p14="http://schemas.microsoft.com/office/powerpoint/2010/main" val="44119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google</a:t>
            </a:r>
            <a:r>
              <a:rPr lang="zh-CN" altLang="en-US" dirty="0" smtClean="0">
                <a:effectLst/>
              </a:rPr>
              <a:t>开发的一个开源数值计算库，经常用于机器学习方面</a:t>
            </a:r>
            <a:endParaRPr lang="en-US" altLang="zh-CN" dirty="0" smtClean="0">
              <a:effectLst/>
            </a:endParaRPr>
          </a:p>
          <a:p>
            <a:r>
              <a:rPr lang="zh-CN" altLang="en-US" dirty="0" smtClean="0">
                <a:effectLst/>
              </a:rPr>
              <a:t>有了它我们就可以利用其中内置的算法来编写自己的深度学习程序</a:t>
            </a:r>
          </a:p>
          <a:p>
            <a:r>
              <a:rPr lang="zh-CN" altLang="en-US" dirty="0" smtClean="0">
                <a:effectLst/>
              </a:rPr>
              <a:t>内置反向传播算法，最优梯度下降算法等等</a:t>
            </a:r>
          </a:p>
          <a:p>
            <a:r>
              <a:rPr lang="zh-CN" altLang="en-US" dirty="0" smtClean="0"/>
              <a:t>它主要用数据流图这种数据结构来进行计算</a:t>
            </a:r>
            <a:endParaRPr lang="en-US" altLang="zh-CN" dirty="0" smtClean="0"/>
          </a:p>
          <a:p>
            <a:r>
              <a:rPr lang="zh-CN" altLang="en-US" dirty="0" smtClean="0"/>
              <a:t>这是</a:t>
            </a:r>
            <a:r>
              <a:rPr lang="en-US" altLang="zh-CN" dirty="0" err="1" smtClean="0"/>
              <a:t>tensorflow</a:t>
            </a:r>
            <a:r>
              <a:rPr lang="zh-CN" altLang="en-US" dirty="0" smtClean="0"/>
              <a:t>的依赖视图</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2</a:t>
            </a:fld>
            <a:endParaRPr lang="zh-CN" altLang="en-US"/>
          </a:p>
        </p:txBody>
      </p:sp>
    </p:spTree>
    <p:extLst>
      <p:ext uri="{BB962C8B-B14F-4D97-AF65-F5344CB8AC3E}">
        <p14:creationId xmlns:p14="http://schemas.microsoft.com/office/powerpoint/2010/main" val="1337360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讲真</a:t>
            </a:r>
            <a:r>
              <a:rPr lang="en-US" altLang="zh-CN" dirty="0" err="1" smtClean="0"/>
              <a:t>tensorflow</a:t>
            </a:r>
            <a:r>
              <a:rPr lang="zh-CN" altLang="en-US" dirty="0" smtClean="0"/>
              <a:t>对于</a:t>
            </a:r>
            <a:r>
              <a:rPr lang="en-US" altLang="zh-CN" dirty="0" smtClean="0"/>
              <a:t>windows</a:t>
            </a:r>
            <a:r>
              <a:rPr lang="zh-CN" altLang="en-US" dirty="0" smtClean="0"/>
              <a:t>是很不友好的。。今年</a:t>
            </a:r>
            <a:r>
              <a:rPr lang="en-US" altLang="zh-CN" dirty="0" smtClean="0"/>
              <a:t>2</a:t>
            </a:r>
            <a:r>
              <a:rPr lang="zh-CN" altLang="en-US" dirty="0" smtClean="0"/>
              <a:t>月份官方文档才给出</a:t>
            </a:r>
            <a:r>
              <a:rPr lang="en-US" altLang="zh-CN" dirty="0" smtClean="0"/>
              <a:t>windows</a:t>
            </a:r>
            <a:r>
              <a:rPr lang="zh-CN" altLang="en-US" dirty="0" smtClean="0"/>
              <a:t>的比较容易的安装方法</a:t>
            </a:r>
            <a:endParaRPr lang="en-US" altLang="zh-CN" dirty="0" smtClean="0"/>
          </a:p>
          <a:p>
            <a:r>
              <a:rPr lang="zh-CN" altLang="en-US" dirty="0" smtClean="0"/>
              <a:t>首先你需要安装</a:t>
            </a:r>
            <a:r>
              <a:rPr lang="en-US" altLang="zh-CN" dirty="0" smtClean="0"/>
              <a:t>python3.5</a:t>
            </a:r>
            <a:r>
              <a:rPr lang="zh-CN" altLang="en-US" dirty="0" smtClean="0"/>
              <a:t>（自带</a:t>
            </a:r>
            <a:r>
              <a:rPr lang="en-US" altLang="zh-CN" dirty="0" smtClean="0"/>
              <a:t>pip</a:t>
            </a:r>
            <a:r>
              <a:rPr lang="zh-CN" altLang="en-US" dirty="0" smtClean="0"/>
              <a:t>），或者直接下载一个包含</a:t>
            </a:r>
            <a:r>
              <a:rPr lang="en-US" altLang="zh-CN" dirty="0" smtClean="0"/>
              <a:t>python</a:t>
            </a:r>
            <a:r>
              <a:rPr lang="zh-CN" altLang="en-US" dirty="0" smtClean="0"/>
              <a:t>各种常用库的</a:t>
            </a:r>
            <a:r>
              <a:rPr lang="en-US" altLang="zh-CN" dirty="0" smtClean="0"/>
              <a:t>anaconda</a:t>
            </a:r>
          </a:p>
          <a:p>
            <a:r>
              <a:rPr lang="zh-CN" altLang="en-US" dirty="0" smtClean="0"/>
              <a:t>如果你的电脑显卡是英伟达的话还可以安装</a:t>
            </a:r>
            <a:r>
              <a:rPr lang="en-US" altLang="zh-CN" dirty="0" smtClean="0"/>
              <a:t>GPU</a:t>
            </a:r>
            <a:r>
              <a:rPr lang="zh-CN" altLang="en-US" dirty="0" smtClean="0"/>
              <a:t>版本，速度据说会比</a:t>
            </a:r>
            <a:r>
              <a:rPr lang="en-US" altLang="zh-CN" dirty="0" smtClean="0"/>
              <a:t>CPU</a:t>
            </a:r>
            <a:r>
              <a:rPr lang="zh-CN" altLang="en-US" dirty="0" smtClean="0"/>
              <a:t>版本快很多</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11</a:t>
            </a:fld>
            <a:endParaRPr lang="zh-CN" altLang="en-US"/>
          </a:p>
        </p:txBody>
      </p:sp>
    </p:spTree>
    <p:extLst>
      <p:ext uri="{BB962C8B-B14F-4D97-AF65-F5344CB8AC3E}">
        <p14:creationId xmlns:p14="http://schemas.microsoft.com/office/powerpoint/2010/main" val="40694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３．ＳＷＩＧ：　</a:t>
            </a:r>
            <a:r>
              <a:rPr lang="en-US" altLang="zh-CN" dirty="0" smtClean="0"/>
              <a:t>SWIG</a:t>
            </a:r>
            <a:r>
              <a:rPr lang="zh-CN" altLang="en-US" dirty="0" smtClean="0"/>
              <a:t>来把</a:t>
            </a:r>
            <a:r>
              <a:rPr lang="en-US" altLang="zh-CN" dirty="0" smtClean="0"/>
              <a:t>C++</a:t>
            </a:r>
            <a:r>
              <a:rPr lang="zh-CN" altLang="en-US" dirty="0" smtClean="0"/>
              <a:t>的代码封装成</a:t>
            </a:r>
            <a:r>
              <a:rPr lang="en-US" altLang="zh-CN" dirty="0" smtClean="0"/>
              <a:t>Python</a:t>
            </a:r>
            <a:r>
              <a:rPr lang="zh-CN" altLang="en-US" dirty="0" smtClean="0"/>
              <a:t>库，供</a:t>
            </a:r>
            <a:r>
              <a:rPr lang="en-US" altLang="zh-CN" dirty="0" smtClean="0"/>
              <a:t>Python</a:t>
            </a:r>
            <a:r>
              <a:rPr lang="zh-CN" altLang="en-US" dirty="0" smtClean="0"/>
              <a:t>调用。</a:t>
            </a:r>
            <a:r>
              <a:rPr lang="en-US" altLang="zh-CN" dirty="0" smtClean="0"/>
              <a:t>SWIG </a:t>
            </a:r>
            <a:r>
              <a:rPr lang="zh-CN" altLang="en-US" dirty="0" smtClean="0"/>
              <a:t>实际上是一个编译器，获取</a:t>
            </a:r>
            <a:r>
              <a:rPr lang="en-US" altLang="zh-CN" dirty="0" smtClean="0"/>
              <a:t>C/C++</a:t>
            </a:r>
            <a:r>
              <a:rPr lang="zh-CN" altLang="en-US" dirty="0" smtClean="0"/>
              <a:t>的声明，用一个壳包起来，以便通过其他语言访问这些声明。因此，</a:t>
            </a:r>
            <a:r>
              <a:rPr lang="en-US" altLang="zh-CN" dirty="0" smtClean="0"/>
              <a:t>SWIG </a:t>
            </a:r>
            <a:r>
              <a:rPr lang="zh-CN" altLang="en-US" dirty="0" smtClean="0"/>
              <a:t>最大的好处就是</a:t>
            </a:r>
            <a:r>
              <a:rPr lang="zh-CN" altLang="en-US" b="1" dirty="0" smtClean="0"/>
              <a:t>将脚本语言的开发效率和 </a:t>
            </a:r>
            <a:r>
              <a:rPr lang="en-US" altLang="zh-CN" b="1" dirty="0" smtClean="0"/>
              <a:t>C/C++ </a:t>
            </a:r>
            <a:r>
              <a:rPr lang="zh-CN" altLang="en-US" b="1" dirty="0" smtClean="0"/>
              <a:t>的运行效率结合起来</a:t>
            </a:r>
            <a:r>
              <a:rPr lang="zh-CN" altLang="en-US" dirty="0" smtClean="0"/>
              <a:t>。</a:t>
            </a:r>
            <a:endParaRPr lang="en-US" altLang="zh-CN" dirty="0" smtClean="0"/>
          </a:p>
          <a:p>
            <a:r>
              <a:rPr lang="zh-CN" altLang="en-US" dirty="0" smtClean="0"/>
              <a:t>。</a:t>
            </a:r>
            <a:r>
              <a:rPr lang="en-US" altLang="zh-CN" dirty="0" err="1" smtClean="0"/>
              <a:t>tensorflow</a:t>
            </a:r>
            <a:r>
              <a:rPr lang="zh-CN" altLang="en-US" dirty="0" smtClean="0"/>
              <a:t>的核心算法是用</a:t>
            </a:r>
            <a:r>
              <a:rPr lang="en-US" altLang="zh-CN" dirty="0" smtClean="0"/>
              <a:t>C++</a:t>
            </a:r>
            <a:r>
              <a:rPr lang="zh-CN" altLang="en-US" dirty="0" smtClean="0"/>
              <a:t>写的，因为</a:t>
            </a:r>
            <a:r>
              <a:rPr lang="en-US" altLang="zh-CN" dirty="0" smtClean="0"/>
              <a:t>C++</a:t>
            </a:r>
            <a:r>
              <a:rPr lang="zh-CN" altLang="en-US" dirty="0" smtClean="0"/>
              <a:t>比</a:t>
            </a:r>
            <a:r>
              <a:rPr lang="en-US" altLang="zh-CN" dirty="0" smtClean="0"/>
              <a:t>python</a:t>
            </a:r>
            <a:r>
              <a:rPr lang="zh-CN" altLang="en-US" dirty="0" smtClean="0"/>
              <a:t>要快，总之</a:t>
            </a:r>
            <a:r>
              <a:rPr lang="en-US" altLang="zh-CN" dirty="0" smtClean="0"/>
              <a:t>Python</a:t>
            </a:r>
            <a:r>
              <a:rPr lang="zh-CN" altLang="en-US" dirty="0" smtClean="0"/>
              <a:t>的角色是</a:t>
            </a:r>
            <a:r>
              <a:rPr lang="en-US" altLang="zh-CN" dirty="0" smtClean="0"/>
              <a:t>Design</a:t>
            </a:r>
            <a:r>
              <a:rPr lang="zh-CN" altLang="en-US" dirty="0" smtClean="0"/>
              <a:t>，</a:t>
            </a:r>
            <a:r>
              <a:rPr lang="en-US" altLang="zh-CN" dirty="0" smtClean="0"/>
              <a:t>C++</a:t>
            </a:r>
            <a:r>
              <a:rPr lang="zh-CN" altLang="en-US" dirty="0" smtClean="0"/>
              <a:t>是</a:t>
            </a:r>
            <a:r>
              <a:rPr lang="en-US" altLang="zh-CN" dirty="0" smtClean="0"/>
              <a:t>Run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12</a:t>
            </a:fld>
            <a:endParaRPr lang="zh-CN" altLang="en-US"/>
          </a:p>
        </p:txBody>
      </p:sp>
    </p:spTree>
    <p:extLst>
      <p:ext uri="{BB962C8B-B14F-4D97-AF65-F5344CB8AC3E}">
        <p14:creationId xmlns:p14="http://schemas.microsoft.com/office/powerpoint/2010/main" val="259983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我用</a:t>
            </a:r>
            <a:r>
              <a:rPr lang="en-US" altLang="zh-CN" dirty="0" err="1" smtClean="0"/>
              <a:t>cmake</a:t>
            </a:r>
            <a:r>
              <a:rPr lang="en-US" altLang="zh-CN" dirty="0" smtClean="0"/>
              <a:t> build</a:t>
            </a:r>
            <a:r>
              <a:rPr lang="zh-CN" altLang="en-US" dirty="0" smtClean="0"/>
              <a:t>完了之后就生成好多</a:t>
            </a:r>
            <a:r>
              <a:rPr lang="en-US" altLang="zh-CN" dirty="0" err="1" smtClean="0"/>
              <a:t>vc</a:t>
            </a:r>
            <a:r>
              <a:rPr lang="en-US" altLang="zh-CN" dirty="0" smtClean="0"/>
              <a:t>++</a:t>
            </a:r>
            <a:r>
              <a:rPr lang="zh-CN" altLang="en-US" dirty="0" smtClean="0"/>
              <a:t>的</a:t>
            </a:r>
            <a:r>
              <a:rPr lang="en-US" altLang="zh-CN" dirty="0" smtClean="0"/>
              <a:t>project , </a:t>
            </a:r>
            <a:r>
              <a:rPr lang="zh-CN" altLang="en-US" dirty="0" smtClean="0"/>
              <a:t>里面的画风是这个样子的。。。。我最终也没有找到怎么在自己的代码里面</a:t>
            </a:r>
            <a:r>
              <a:rPr lang="en-US" altLang="zh-CN" dirty="0" smtClean="0"/>
              <a:t>include</a:t>
            </a:r>
            <a:r>
              <a:rPr lang="zh-CN" altLang="en-US" dirty="0" smtClean="0"/>
              <a:t>这些库。。。</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13</a:t>
            </a:fld>
            <a:endParaRPr lang="zh-CN" altLang="en-US"/>
          </a:p>
        </p:txBody>
      </p:sp>
    </p:spTree>
    <p:extLst>
      <p:ext uri="{BB962C8B-B14F-4D97-AF65-F5344CB8AC3E}">
        <p14:creationId xmlns:p14="http://schemas.microsoft.com/office/powerpoint/2010/main" val="365340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Github</a:t>
            </a:r>
            <a:r>
              <a:rPr lang="zh-CN" altLang="en-US" dirty="0" smtClean="0"/>
              <a:t>给的</a:t>
            </a:r>
            <a:r>
              <a:rPr lang="en-US" altLang="zh-CN" dirty="0" smtClean="0"/>
              <a:t>example</a:t>
            </a:r>
            <a:r>
              <a:rPr lang="zh-CN" altLang="en-US" dirty="0" smtClean="0"/>
              <a:t>也编译不过去，因为它</a:t>
            </a:r>
            <a:r>
              <a:rPr lang="en-US" altLang="zh-CN" dirty="0" smtClean="0"/>
              <a:t>include</a:t>
            </a:r>
            <a:r>
              <a:rPr lang="zh-CN" altLang="en-US" dirty="0" smtClean="0"/>
              <a:t>的头文件的头文件还没有</a:t>
            </a:r>
            <a:r>
              <a:rPr lang="en-US" altLang="zh-CN" dirty="0" smtClean="0"/>
              <a:t>build</a:t>
            </a:r>
            <a:r>
              <a:rPr lang="zh-CN" altLang="en-US" dirty="0" smtClean="0"/>
              <a:t>出来</a:t>
            </a:r>
            <a:r>
              <a:rPr lang="en-US" altLang="zh-CN" dirty="0" smtClean="0"/>
              <a:t>,</a:t>
            </a:r>
            <a:r>
              <a:rPr lang="zh-CN" altLang="en-US" dirty="0" smtClean="0"/>
              <a:t>需要</a:t>
            </a:r>
            <a:r>
              <a:rPr lang="en-US" altLang="zh-CN" dirty="0" err="1" smtClean="0"/>
              <a:t>bazel</a:t>
            </a:r>
            <a:r>
              <a:rPr lang="zh-CN" altLang="en-US" dirty="0" smtClean="0"/>
              <a:t>才能</a:t>
            </a:r>
            <a:r>
              <a:rPr lang="en-US" altLang="zh-CN" dirty="0" smtClean="0"/>
              <a:t>build</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14</a:t>
            </a:fld>
            <a:endParaRPr lang="zh-CN" altLang="en-US"/>
          </a:p>
        </p:txBody>
      </p:sp>
    </p:spTree>
    <p:extLst>
      <p:ext uri="{BB962C8B-B14F-4D97-AF65-F5344CB8AC3E}">
        <p14:creationId xmlns:p14="http://schemas.microsoft.com/office/powerpoint/2010/main" val="2994553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Playground</a:t>
            </a:r>
            <a:r>
              <a:rPr lang="en-US" altLang="zh-CN" baseline="0" dirty="0" smtClean="0"/>
              <a:t> </a:t>
            </a:r>
            <a:r>
              <a:rPr lang="zh-CN" altLang="en-US" baseline="0" dirty="0" smtClean="0"/>
              <a:t>是一个在线的深度学习的</a:t>
            </a:r>
            <a:r>
              <a:rPr lang="en-US" altLang="zh-CN" baseline="0" dirty="0" smtClean="0"/>
              <a:t>demo</a:t>
            </a:r>
            <a:r>
              <a:rPr lang="zh-CN" altLang="en-US" baseline="0" dirty="0" smtClean="0"/>
              <a:t>，他的功能是比如有许多个点，每个点为橙色或者蓝色，每个点都有一个坐标，然后他会根据前若干个点的颜色和坐标之间的关系，通过学习判断后面的给定坐标的点的颜色</a:t>
            </a:r>
            <a:endParaRPr lang="en-US" altLang="zh-CN" baseline="0" dirty="0" smtClean="0"/>
          </a:p>
          <a:p>
            <a:r>
              <a:rPr lang="en-US" altLang="zh-CN" baseline="0" dirty="0" err="1" smtClean="0"/>
              <a:t>Tensorflow</a:t>
            </a:r>
            <a:r>
              <a:rPr lang="zh-CN" altLang="en-US" baseline="0" dirty="0" smtClean="0"/>
              <a:t>还可以写一个程序来计算</a:t>
            </a:r>
            <a:r>
              <a:rPr lang="en-US" altLang="zh-CN" baseline="0" dirty="0" err="1" smtClean="0"/>
              <a:t>mandelbrot</a:t>
            </a:r>
            <a:r>
              <a:rPr lang="zh-CN" altLang="en-US" baseline="0" dirty="0" smtClean="0"/>
              <a:t>集合，并把它打印出来（虽然和机器学习没什么关系）</a:t>
            </a:r>
            <a:endParaRPr lang="en-US" altLang="zh-CN" baseline="0" dirty="0" smtClean="0"/>
          </a:p>
          <a:p>
            <a:r>
              <a:rPr lang="zh-CN" altLang="en-US" baseline="0" dirty="0" smtClean="0"/>
              <a:t>还可以通过计算偏微分方程来模拟雨滴落到池塘的涟漪</a:t>
            </a:r>
            <a:endParaRPr lang="en-US" altLang="zh-CN" baseline="0" dirty="0" smtClean="0"/>
          </a:p>
          <a:p>
            <a:r>
              <a:rPr lang="zh-CN" altLang="en-US" baseline="0" dirty="0" smtClean="0"/>
              <a:t>不过这两个</a:t>
            </a:r>
            <a:r>
              <a:rPr lang="en-US" altLang="zh-CN" baseline="0" dirty="0" smtClean="0"/>
              <a:t>demo</a:t>
            </a:r>
            <a:r>
              <a:rPr lang="zh-CN" altLang="en-US" baseline="0" dirty="0" smtClean="0"/>
              <a:t>都需要安装</a:t>
            </a:r>
            <a:r>
              <a:rPr lang="en-US" altLang="zh-CN" baseline="0" dirty="0" err="1" smtClean="0"/>
              <a:t>ipython</a:t>
            </a:r>
            <a:r>
              <a:rPr lang="en-US" altLang="zh-CN" baseline="0" dirty="0" smtClean="0"/>
              <a:t> notebook</a:t>
            </a:r>
            <a:r>
              <a:rPr lang="zh-CN" altLang="en-US" baseline="0" smtClean="0"/>
              <a:t>来实现可视化</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15</a:t>
            </a:fld>
            <a:endParaRPr lang="zh-CN" altLang="en-US"/>
          </a:p>
        </p:txBody>
      </p:sp>
    </p:spTree>
    <p:extLst>
      <p:ext uri="{BB962C8B-B14F-4D97-AF65-F5344CB8AC3E}">
        <p14:creationId xmlns:p14="http://schemas.microsoft.com/office/powerpoint/2010/main" val="2620779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３．ＳＷＩＧ：　</a:t>
            </a:r>
            <a:r>
              <a:rPr lang="en-US" altLang="zh-CN" dirty="0" smtClean="0"/>
              <a:t>SWIG</a:t>
            </a:r>
            <a:r>
              <a:rPr lang="zh-CN" altLang="en-US" dirty="0" smtClean="0"/>
              <a:t>来把</a:t>
            </a:r>
            <a:r>
              <a:rPr lang="en-US" altLang="zh-CN" dirty="0" smtClean="0"/>
              <a:t>C++</a:t>
            </a:r>
            <a:r>
              <a:rPr lang="zh-CN" altLang="en-US" dirty="0" smtClean="0"/>
              <a:t>的代码封装成</a:t>
            </a:r>
            <a:r>
              <a:rPr lang="en-US" altLang="zh-CN" dirty="0" smtClean="0"/>
              <a:t>Python</a:t>
            </a:r>
            <a:r>
              <a:rPr lang="zh-CN" altLang="en-US" dirty="0" smtClean="0"/>
              <a:t>库，供</a:t>
            </a:r>
            <a:r>
              <a:rPr lang="en-US" altLang="zh-CN" dirty="0" smtClean="0"/>
              <a:t>Python</a:t>
            </a:r>
            <a:r>
              <a:rPr lang="zh-CN" altLang="en-US" dirty="0" smtClean="0"/>
              <a:t>调用。</a:t>
            </a:r>
            <a:r>
              <a:rPr lang="en-US" altLang="zh-CN" dirty="0" smtClean="0"/>
              <a:t>SWIG </a:t>
            </a:r>
            <a:r>
              <a:rPr lang="zh-CN" altLang="en-US" dirty="0" smtClean="0"/>
              <a:t>实际上是一个编译器，获取</a:t>
            </a:r>
            <a:r>
              <a:rPr lang="en-US" altLang="zh-CN" dirty="0" smtClean="0"/>
              <a:t>C/C++</a:t>
            </a:r>
            <a:r>
              <a:rPr lang="zh-CN" altLang="en-US" dirty="0" smtClean="0"/>
              <a:t>的声明，用一个壳包起来，以便通过其他语言访问这些声明。因此，</a:t>
            </a:r>
            <a:r>
              <a:rPr lang="en-US" altLang="zh-CN" dirty="0" smtClean="0"/>
              <a:t>SWIG </a:t>
            </a:r>
            <a:r>
              <a:rPr lang="zh-CN" altLang="en-US" dirty="0" smtClean="0"/>
              <a:t>最大的好处就是</a:t>
            </a:r>
            <a:r>
              <a:rPr lang="zh-CN" altLang="en-US" b="1" dirty="0" smtClean="0"/>
              <a:t>将脚本语言的开发效率和 </a:t>
            </a:r>
            <a:r>
              <a:rPr lang="en-US" altLang="zh-CN" b="1" dirty="0" smtClean="0"/>
              <a:t>C/C++ </a:t>
            </a:r>
            <a:r>
              <a:rPr lang="zh-CN" altLang="en-US" b="1" dirty="0" smtClean="0"/>
              <a:t>的运行效率结合起来</a:t>
            </a:r>
            <a:r>
              <a:rPr lang="zh-CN" altLang="en-US" dirty="0" smtClean="0"/>
              <a:t>。</a:t>
            </a:r>
            <a:endParaRPr lang="en-US" altLang="zh-CN" dirty="0" smtClean="0"/>
          </a:p>
          <a:p>
            <a:r>
              <a:rPr lang="zh-CN" altLang="en-US" dirty="0" smtClean="0"/>
              <a:t>。</a:t>
            </a:r>
            <a:r>
              <a:rPr lang="en-US" altLang="zh-CN" dirty="0" err="1" smtClean="0"/>
              <a:t>tensorflow</a:t>
            </a:r>
            <a:r>
              <a:rPr lang="zh-CN" altLang="en-US" dirty="0" smtClean="0"/>
              <a:t>的核心算法是用</a:t>
            </a:r>
            <a:r>
              <a:rPr lang="en-US" altLang="zh-CN" dirty="0" smtClean="0"/>
              <a:t>C++</a:t>
            </a:r>
            <a:r>
              <a:rPr lang="zh-CN" altLang="en-US" dirty="0" smtClean="0"/>
              <a:t>写的，因为</a:t>
            </a:r>
            <a:r>
              <a:rPr lang="en-US" altLang="zh-CN" dirty="0" smtClean="0"/>
              <a:t>C++</a:t>
            </a:r>
            <a:r>
              <a:rPr lang="zh-CN" altLang="en-US" dirty="0" smtClean="0"/>
              <a:t>比</a:t>
            </a:r>
            <a:r>
              <a:rPr lang="en-US" altLang="zh-CN" dirty="0" smtClean="0"/>
              <a:t>python</a:t>
            </a:r>
            <a:r>
              <a:rPr lang="zh-CN" altLang="en-US" dirty="0" smtClean="0"/>
              <a:t>要快，总之</a:t>
            </a:r>
            <a:r>
              <a:rPr lang="en-US" altLang="zh-CN" dirty="0" smtClean="0"/>
              <a:t>Python</a:t>
            </a:r>
            <a:r>
              <a:rPr lang="zh-CN" altLang="en-US" dirty="0" smtClean="0"/>
              <a:t>的角色是</a:t>
            </a:r>
            <a:r>
              <a:rPr lang="en-US" altLang="zh-CN" dirty="0" smtClean="0"/>
              <a:t>Design</a:t>
            </a:r>
            <a:r>
              <a:rPr lang="zh-CN" altLang="en-US" dirty="0" smtClean="0"/>
              <a:t>，</a:t>
            </a:r>
            <a:r>
              <a:rPr lang="en-US" altLang="zh-CN" dirty="0" smtClean="0"/>
              <a:t>C++</a:t>
            </a:r>
            <a:r>
              <a:rPr lang="zh-CN" altLang="en-US" dirty="0" smtClean="0"/>
              <a:t>是</a:t>
            </a:r>
            <a:r>
              <a:rPr lang="en-US" altLang="zh-CN" dirty="0" smtClean="0"/>
              <a:t>Run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16</a:t>
            </a:fld>
            <a:endParaRPr lang="zh-CN" altLang="en-US"/>
          </a:p>
        </p:txBody>
      </p:sp>
    </p:spTree>
    <p:extLst>
      <p:ext uri="{BB962C8B-B14F-4D97-AF65-F5344CB8AC3E}">
        <p14:creationId xmlns:p14="http://schemas.microsoft.com/office/powerpoint/2010/main" val="47075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数据流图用“结点”（</a:t>
            </a:r>
            <a:r>
              <a:rPr lang="en-US" altLang="zh-CN" dirty="0" smtClean="0"/>
              <a:t>nodes</a:t>
            </a:r>
            <a:r>
              <a:rPr lang="zh-CN" altLang="en-US" dirty="0" smtClean="0"/>
              <a:t>）和“线”</a:t>
            </a:r>
            <a:r>
              <a:rPr lang="en-US" altLang="zh-CN" dirty="0" smtClean="0"/>
              <a:t>(edges)</a:t>
            </a:r>
            <a:r>
              <a:rPr lang="zh-CN" altLang="en-US" dirty="0" smtClean="0"/>
              <a:t>的有向图来描述数学计算。“节点” 一般用来表示施加的数学操作。“线”表示“节点”之间的输入</a:t>
            </a:r>
            <a:r>
              <a:rPr lang="en-US" altLang="zh-CN" dirty="0" smtClean="0"/>
              <a:t>/</a:t>
            </a:r>
            <a:r>
              <a:rPr lang="zh-CN" altLang="en-US" dirty="0" smtClean="0"/>
              <a:t>输出关系。这些数据“线”可以输运“</a:t>
            </a:r>
            <a:r>
              <a:rPr lang="en-US" altLang="zh-CN" dirty="0" smtClean="0"/>
              <a:t>size</a:t>
            </a:r>
            <a:r>
              <a:rPr lang="zh-CN" altLang="en-US" dirty="0" smtClean="0"/>
              <a:t>可动态调整”的多维数据数组，即“张量”（</a:t>
            </a:r>
            <a:r>
              <a:rPr lang="en-US" altLang="zh-CN" dirty="0" smtClean="0"/>
              <a:t>tensor</a:t>
            </a:r>
            <a:r>
              <a:rPr lang="zh-CN" altLang="en-US" dirty="0" smtClean="0"/>
              <a:t>）。张量从图中流过的直观图像是这个工具取名为“</a:t>
            </a:r>
            <a:r>
              <a:rPr lang="en-US" altLang="zh-CN" dirty="0" err="1" smtClean="0"/>
              <a:t>Tensorflow</a:t>
            </a:r>
            <a:r>
              <a:rPr lang="en-US" altLang="zh-CN" dirty="0" smtClean="0"/>
              <a:t>”</a:t>
            </a:r>
            <a:r>
              <a:rPr lang="zh-CN" altLang="en-US" dirty="0" smtClean="0"/>
              <a:t>的原因。</a:t>
            </a:r>
            <a:r>
              <a:rPr lang="en-US" altLang="zh-CN" dirty="0" err="1" smtClean="0"/>
              <a:t>Tensorflow</a:t>
            </a:r>
            <a:r>
              <a:rPr lang="zh-CN" altLang="en-US" dirty="0" smtClean="0"/>
              <a:t>还提供了一个叫做</a:t>
            </a:r>
            <a:r>
              <a:rPr lang="en-US" altLang="zh-CN" dirty="0" err="1" smtClean="0"/>
              <a:t>tensorboard</a:t>
            </a:r>
            <a:r>
              <a:rPr lang="zh-CN" altLang="en-US" dirty="0" smtClean="0"/>
              <a:t>的东西来让我们能够看见并调整我们构建出来的图</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3</a:t>
            </a:fld>
            <a:endParaRPr lang="zh-CN" altLang="en-US"/>
          </a:p>
        </p:txBody>
      </p:sp>
    </p:spTree>
    <p:extLst>
      <p:ext uri="{BB962C8B-B14F-4D97-AF65-F5344CB8AC3E}">
        <p14:creationId xmlns:p14="http://schemas.microsoft.com/office/powerpoint/2010/main" val="3116617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framework: </a:t>
            </a:r>
            <a:r>
              <a:rPr lang="zh-CN" altLang="en-US" dirty="0" smtClean="0"/>
              <a:t>包含基础功能模块，如</a:t>
            </a:r>
            <a:r>
              <a:rPr lang="en-US" altLang="zh-CN" dirty="0" smtClean="0"/>
              <a:t>log, memory, tensor</a:t>
            </a:r>
          </a:p>
          <a:p>
            <a:r>
              <a:rPr lang="en-US" altLang="zh-CN" dirty="0" smtClean="0"/>
              <a:t>graph: </a:t>
            </a:r>
            <a:r>
              <a:rPr lang="zh-CN" altLang="en-US" dirty="0" smtClean="0"/>
              <a:t>计算流图相关操作，如</a:t>
            </a:r>
            <a:r>
              <a:rPr lang="en-US" altLang="zh-CN" dirty="0" smtClean="0"/>
              <a:t>construct, partition, optimize, execute</a:t>
            </a:r>
            <a:r>
              <a:rPr lang="zh-CN" altLang="en-US" dirty="0" smtClean="0"/>
              <a:t>等</a:t>
            </a:r>
          </a:p>
          <a:p>
            <a:r>
              <a:rPr lang="en-US" altLang="zh-CN" dirty="0" smtClean="0"/>
              <a:t>kernels: </a:t>
            </a:r>
            <a:r>
              <a:rPr lang="zh-CN" altLang="en-US" dirty="0" smtClean="0"/>
              <a:t>核心</a:t>
            </a:r>
            <a:r>
              <a:rPr lang="en-US" altLang="zh-CN" dirty="0" smtClean="0"/>
              <a:t>Operation</a:t>
            </a:r>
            <a:r>
              <a:rPr lang="zh-CN" altLang="en-US" dirty="0" smtClean="0"/>
              <a:t>，如</a:t>
            </a:r>
            <a:r>
              <a:rPr lang="en-US" altLang="zh-CN" dirty="0" err="1" smtClean="0"/>
              <a:t>matmul</a:t>
            </a:r>
            <a:r>
              <a:rPr lang="en-US" altLang="zh-CN" dirty="0" smtClean="0"/>
              <a:t>, conv2d, </a:t>
            </a:r>
            <a:r>
              <a:rPr lang="en-US" altLang="zh-CN" dirty="0" err="1" smtClean="0"/>
              <a:t>argmax</a:t>
            </a:r>
            <a:r>
              <a:rPr lang="en-US" altLang="zh-CN" dirty="0" smtClean="0"/>
              <a:t>, </a:t>
            </a:r>
            <a:r>
              <a:rPr lang="en-US" altLang="zh-CN" dirty="0" err="1" smtClean="0"/>
              <a:t>batch_norm</a:t>
            </a:r>
            <a:r>
              <a:rPr lang="zh-CN" altLang="en-US" dirty="0" smtClean="0"/>
              <a:t>等</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protobuf</a:t>
            </a:r>
            <a:r>
              <a:rPr lang="en-US" altLang="zh-CN" dirty="0" smtClean="0"/>
              <a:t>: </a:t>
            </a:r>
            <a:r>
              <a:rPr lang="zh-CN" altLang="en-US" dirty="0" smtClean="0"/>
              <a:t>均为</a:t>
            </a:r>
            <a:r>
              <a:rPr lang="en-US" altLang="zh-CN" dirty="0" smtClean="0"/>
              <a:t>.proto</a:t>
            </a:r>
            <a:r>
              <a:rPr lang="zh-CN" altLang="en-US" dirty="0" smtClean="0"/>
              <a:t>文件，用于数据传输时的结构序列化</a:t>
            </a:r>
            <a:r>
              <a:rPr lang="en-US" altLang="zh-CN" dirty="0" smtClean="0"/>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4</a:t>
            </a:fld>
            <a:endParaRPr lang="zh-CN" altLang="en-US"/>
          </a:p>
        </p:txBody>
      </p:sp>
    </p:spTree>
    <p:extLst>
      <p:ext uri="{BB962C8B-B14F-4D97-AF65-F5344CB8AC3E}">
        <p14:creationId xmlns:p14="http://schemas.microsoft.com/office/powerpoint/2010/main" val="93812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TF</a:t>
            </a:r>
            <a:r>
              <a:rPr lang="zh-CN" altLang="en-US" dirty="0" smtClean="0"/>
              <a:t>的核心是围绕</a:t>
            </a:r>
            <a:r>
              <a:rPr lang="en-US" altLang="zh-CN" dirty="0" smtClean="0"/>
              <a:t>Graph</a:t>
            </a:r>
            <a:r>
              <a:rPr lang="zh-CN" altLang="en-US" dirty="0" smtClean="0"/>
              <a:t>展开的，简而言之，就是</a:t>
            </a:r>
            <a:r>
              <a:rPr lang="en-US" altLang="zh-CN" dirty="0" smtClean="0"/>
              <a:t>Tensor</a:t>
            </a:r>
            <a:r>
              <a:rPr lang="zh-CN" altLang="en-US" dirty="0" smtClean="0"/>
              <a:t>沿着</a:t>
            </a:r>
            <a:r>
              <a:rPr lang="en-US" altLang="zh-CN" dirty="0" smtClean="0"/>
              <a:t>Graph</a:t>
            </a:r>
            <a:r>
              <a:rPr lang="zh-CN" altLang="en-US" dirty="0" smtClean="0"/>
              <a:t>传递闭包完成</a:t>
            </a:r>
            <a:r>
              <a:rPr lang="en-US" altLang="zh-CN" dirty="0" smtClean="0"/>
              <a:t>Flow</a:t>
            </a:r>
            <a:r>
              <a:rPr lang="zh-CN" altLang="en-US" dirty="0" smtClean="0"/>
              <a:t>的过程</a:t>
            </a:r>
            <a:endParaRPr lang="en-US" altLang="zh-CN" dirty="0" smtClean="0"/>
          </a:p>
          <a:p>
            <a:r>
              <a:rPr lang="en-US" altLang="zh-CN" dirty="0" smtClean="0"/>
              <a:t>Matrix</a:t>
            </a:r>
            <a:r>
              <a:rPr lang="zh-CN" altLang="en-US" dirty="0" smtClean="0"/>
              <a:t>表示二维线性映射，</a:t>
            </a:r>
            <a:r>
              <a:rPr lang="en-US" altLang="zh-CN" dirty="0" smtClean="0"/>
              <a:t>Tensor</a:t>
            </a:r>
            <a:r>
              <a:rPr lang="zh-CN" altLang="en-US" dirty="0" smtClean="0"/>
              <a:t>表示多维线性映射，</a:t>
            </a:r>
            <a:r>
              <a:rPr lang="en-US" altLang="zh-CN" dirty="0" smtClean="0"/>
              <a:t>Tensor</a:t>
            </a:r>
            <a:r>
              <a:rPr lang="zh-CN" altLang="en-US" dirty="0" smtClean="0"/>
              <a:t>是对</a:t>
            </a:r>
            <a:r>
              <a:rPr lang="en-US" altLang="zh-CN" dirty="0" smtClean="0"/>
              <a:t>Matrix</a:t>
            </a:r>
            <a:r>
              <a:rPr lang="zh-CN" altLang="en-US" dirty="0" smtClean="0"/>
              <a:t>的泛化，</a:t>
            </a:r>
            <a:endParaRPr lang="en-US" altLang="zh-CN" dirty="0" smtClean="0"/>
          </a:p>
          <a:p>
            <a:r>
              <a:rPr lang="en-US" altLang="zh-CN" dirty="0" smtClean="0"/>
              <a:t>Kernel</a:t>
            </a:r>
            <a:r>
              <a:rPr lang="zh-CN" altLang="en-US" dirty="0" smtClean="0"/>
              <a:t>模块包含了</a:t>
            </a:r>
            <a:r>
              <a:rPr lang="en-US" altLang="zh-CN" dirty="0" err="1" smtClean="0"/>
              <a:t>tensorflow</a:t>
            </a:r>
            <a:r>
              <a:rPr lang="zh-CN" altLang="en-US" dirty="0" smtClean="0"/>
              <a:t>的许多基本算子，他的内部是通过</a:t>
            </a:r>
            <a:r>
              <a:rPr lang="en-US" altLang="zh-CN" dirty="0" smtClean="0"/>
              <a:t>C++</a:t>
            </a:r>
            <a:r>
              <a:rPr lang="zh-CN" altLang="en-US" dirty="0" smtClean="0"/>
              <a:t>的</a:t>
            </a:r>
            <a:r>
              <a:rPr lang="en-US" altLang="zh-CN" dirty="0" err="1" smtClean="0"/>
              <a:t>eigen</a:t>
            </a:r>
            <a:r>
              <a:rPr lang="zh-CN" altLang="en-US" dirty="0" smtClean="0"/>
              <a:t>库来实现</a:t>
            </a:r>
            <a:r>
              <a:rPr lang="zh-CN" altLang="en-US" dirty="0" smtClean="0"/>
              <a:t>的，这个库支持许多线性代数的运算，比如矩阵</a:t>
            </a:r>
            <a:r>
              <a:rPr lang="en-US" altLang="zh-CN" dirty="0" smtClean="0"/>
              <a:t>LU</a:t>
            </a:r>
            <a:r>
              <a:rPr lang="zh-CN" altLang="en-US" dirty="0" smtClean="0"/>
              <a:t>，</a:t>
            </a:r>
            <a:r>
              <a:rPr lang="en-US" altLang="zh-CN" dirty="0" smtClean="0"/>
              <a:t>QR</a:t>
            </a:r>
            <a:r>
              <a:rPr lang="zh-CN" altLang="en-US" dirty="0" smtClean="0"/>
              <a:t>分解，矩阵旋转</a:t>
            </a:r>
            <a:endParaRPr lang="en-US" altLang="zh-CN" dirty="0" smtClean="0"/>
          </a:p>
          <a:p>
            <a:r>
              <a:rPr lang="en-US" altLang="zh-CN" dirty="0" smtClean="0"/>
              <a:t>Graph</a:t>
            </a:r>
            <a:r>
              <a:rPr lang="zh-CN" altLang="en-US" dirty="0" smtClean="0"/>
              <a:t>模块体现了符号化编程的思想，把计算过程用图来表示，每个节点都是一种计算算子，从输入到输出的数据流动就完成了一个计算过程</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5</a:t>
            </a:fld>
            <a:endParaRPr lang="zh-CN" altLang="en-US"/>
          </a:p>
        </p:txBody>
      </p:sp>
    </p:spTree>
    <p:extLst>
      <p:ext uri="{BB962C8B-B14F-4D97-AF65-F5344CB8AC3E}">
        <p14:creationId xmlns:p14="http://schemas.microsoft.com/office/powerpoint/2010/main" val="3198606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MNIST</a:t>
            </a:r>
            <a:r>
              <a:rPr lang="zh-CN" altLang="en-US" dirty="0" smtClean="0"/>
              <a:t>是一个对手写的数字</a:t>
            </a:r>
            <a:r>
              <a:rPr lang="en-US" altLang="zh-CN" dirty="0" smtClean="0"/>
              <a:t>0~9</a:t>
            </a:r>
            <a:r>
              <a:rPr lang="zh-CN" altLang="en-US" dirty="0" smtClean="0"/>
              <a:t>图像识别的模型</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6</a:t>
            </a:fld>
            <a:endParaRPr lang="zh-CN" altLang="en-US"/>
          </a:p>
        </p:txBody>
      </p:sp>
    </p:spTree>
    <p:extLst>
      <p:ext uri="{BB962C8B-B14F-4D97-AF65-F5344CB8AC3E}">
        <p14:creationId xmlns:p14="http://schemas.microsoft.com/office/powerpoint/2010/main" val="218475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其中的</a:t>
            </a:r>
            <a:r>
              <a:rPr lang="en-US" altLang="zh-CN" dirty="0" smtClean="0"/>
              <a:t>b </a:t>
            </a:r>
            <a:r>
              <a:rPr lang="zh-CN" altLang="en-US" dirty="0" smtClean="0"/>
              <a:t>是随机误差向量，因为图片可能会有一些噪声，所以需要一个</a:t>
            </a:r>
            <a:r>
              <a:rPr lang="en-US" altLang="zh-CN" dirty="0" smtClean="0"/>
              <a:t>1</a:t>
            </a:r>
            <a:r>
              <a:rPr lang="zh-CN" altLang="en-US" dirty="0" smtClean="0"/>
              <a:t>*</a:t>
            </a:r>
            <a:r>
              <a:rPr lang="en-US" altLang="zh-CN" dirty="0" smtClean="0"/>
              <a:t>10</a:t>
            </a:r>
            <a:r>
              <a:rPr lang="zh-CN" altLang="en-US" dirty="0" smtClean="0"/>
              <a:t>的误差向量来让结果更准确一些</a:t>
            </a:r>
            <a:endParaRPr lang="en-US" altLang="zh-CN" dirty="0" smtClean="0"/>
          </a:p>
          <a:p>
            <a:r>
              <a:rPr lang="zh-CN" altLang="en-US" dirty="0" smtClean="0"/>
              <a:t>得到</a:t>
            </a:r>
            <a:r>
              <a:rPr lang="en-US" altLang="zh-CN" dirty="0" smtClean="0"/>
              <a:t>y</a:t>
            </a:r>
            <a:r>
              <a:rPr lang="zh-CN" altLang="en-US" dirty="0" smtClean="0"/>
              <a:t>之后还需要一个激活函数</a:t>
            </a:r>
            <a:r>
              <a:rPr lang="en-US" altLang="zh-CN" dirty="0" err="1" smtClean="0"/>
              <a:t>softmax</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7</a:t>
            </a:fld>
            <a:endParaRPr lang="zh-CN" altLang="en-US"/>
          </a:p>
        </p:txBody>
      </p:sp>
    </p:spTree>
    <p:extLst>
      <p:ext uri="{BB962C8B-B14F-4D97-AF65-F5344CB8AC3E}">
        <p14:creationId xmlns:p14="http://schemas.microsoft.com/office/powerpoint/2010/main" val="370993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8</a:t>
            </a:fld>
            <a:endParaRPr lang="zh-CN" altLang="en-US"/>
          </a:p>
        </p:txBody>
      </p:sp>
    </p:spTree>
    <p:extLst>
      <p:ext uri="{BB962C8B-B14F-4D97-AF65-F5344CB8AC3E}">
        <p14:creationId xmlns:p14="http://schemas.microsoft.com/office/powerpoint/2010/main" val="2856994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tensorflow</a:t>
            </a:r>
            <a:r>
              <a:rPr lang="en-US" altLang="zh-CN" baseline="0" dirty="0" smtClean="0"/>
              <a:t> </a:t>
            </a:r>
            <a:r>
              <a:rPr lang="en-US" altLang="zh-CN" baseline="0" dirty="0" err="1" smtClean="0"/>
              <a:t>c++</a:t>
            </a:r>
            <a:r>
              <a:rPr lang="zh-CN" altLang="en-US" baseline="0" dirty="0" smtClean="0"/>
              <a:t>的</a:t>
            </a:r>
            <a:r>
              <a:rPr lang="en-US" altLang="zh-CN" baseline="0" dirty="0" smtClean="0"/>
              <a:t>API</a:t>
            </a:r>
            <a:r>
              <a:rPr lang="zh-CN" altLang="en-US" baseline="0" dirty="0" smtClean="0"/>
              <a:t>必须要用</a:t>
            </a:r>
            <a:r>
              <a:rPr lang="en-US" altLang="zh-CN" baseline="0" dirty="0" err="1" smtClean="0"/>
              <a:t>bazel</a:t>
            </a:r>
            <a:r>
              <a:rPr lang="zh-CN" altLang="en-US" baseline="0" dirty="0" smtClean="0"/>
              <a:t>这个软件才能编译，我先是用</a:t>
            </a:r>
            <a:r>
              <a:rPr lang="en-US" altLang="zh-CN" baseline="0" dirty="0" err="1" smtClean="0"/>
              <a:t>cmake</a:t>
            </a:r>
            <a:r>
              <a:rPr lang="zh-CN" altLang="en-US" baseline="0" dirty="0" smtClean="0"/>
              <a:t>编译了一下然后失败了，然后试着装一下</a:t>
            </a:r>
            <a:r>
              <a:rPr lang="en-US" altLang="zh-CN" baseline="0" dirty="0" err="1" smtClean="0"/>
              <a:t>bazel</a:t>
            </a:r>
            <a:r>
              <a:rPr lang="zh-CN" altLang="en-US" baseline="0" dirty="0" smtClean="0"/>
              <a:t>结果它只能在</a:t>
            </a:r>
            <a:r>
              <a:rPr lang="en-US" altLang="zh-CN" baseline="0" dirty="0" err="1" smtClean="0"/>
              <a:t>linux</a:t>
            </a:r>
            <a:r>
              <a:rPr lang="zh-CN" altLang="en-US" baseline="0" dirty="0" smtClean="0"/>
              <a:t>和</a:t>
            </a:r>
            <a:r>
              <a:rPr lang="en-US" altLang="zh-CN" baseline="0" dirty="0" smtClean="0"/>
              <a:t>mac</a:t>
            </a:r>
            <a:r>
              <a:rPr lang="zh-CN" altLang="en-US" baseline="0" dirty="0" smtClean="0"/>
              <a:t>系统才好用，在我的</a:t>
            </a:r>
            <a:r>
              <a:rPr lang="en-US" altLang="zh-CN" baseline="0" dirty="0" smtClean="0"/>
              <a:t>windows</a:t>
            </a:r>
            <a:r>
              <a:rPr lang="zh-CN" altLang="en-US" baseline="0" dirty="0" smtClean="0"/>
              <a:t>上就会出现莫名奇妙的</a:t>
            </a:r>
            <a:r>
              <a:rPr lang="en-US" altLang="zh-CN" baseline="0" dirty="0" smtClean="0"/>
              <a:t>bug</a:t>
            </a:r>
            <a:r>
              <a:rPr lang="zh-CN" altLang="en-US" baseline="0" dirty="0" smtClean="0"/>
              <a:t>。。。所以我只好用</a:t>
            </a:r>
            <a:r>
              <a:rPr lang="en-US" altLang="zh-CN" baseline="0" dirty="0" smtClean="0"/>
              <a:t>python</a:t>
            </a:r>
            <a:r>
              <a:rPr lang="zh-CN" altLang="en-US" baseline="0" dirty="0" smtClean="0"/>
              <a:t>的</a:t>
            </a:r>
            <a:r>
              <a:rPr lang="en-US" altLang="zh-CN" baseline="0" dirty="0" smtClean="0"/>
              <a:t>pip</a:t>
            </a:r>
            <a:r>
              <a:rPr lang="zh-CN" altLang="en-US" baseline="0" dirty="0" smtClean="0"/>
              <a:t>装了</a:t>
            </a:r>
            <a:r>
              <a:rPr lang="en-US" altLang="zh-CN" baseline="0" dirty="0" err="1" smtClean="0"/>
              <a:t>tensorflow</a:t>
            </a:r>
            <a:r>
              <a:rPr lang="zh-CN" altLang="en-US" baseline="0" dirty="0" smtClean="0"/>
              <a:t>（也有可能是我这几天装了太多软件然后冲突的问题。。。各位</a:t>
            </a:r>
            <a:r>
              <a:rPr lang="en-US" altLang="zh-CN" baseline="0" dirty="0" err="1" smtClean="0"/>
              <a:t>dalao</a:t>
            </a:r>
            <a:r>
              <a:rPr lang="zh-CN" altLang="en-US" baseline="0" dirty="0" smtClean="0"/>
              <a:t>如果有时间的话可以回去试试用</a:t>
            </a:r>
            <a:r>
              <a:rPr lang="en-US" altLang="zh-CN" baseline="0" dirty="0" smtClean="0"/>
              <a:t>windows</a:t>
            </a:r>
            <a:r>
              <a:rPr lang="zh-CN" altLang="en-US" baseline="0" dirty="0" smtClean="0"/>
              <a:t>编译一下</a:t>
            </a:r>
            <a:r>
              <a:rPr lang="en-US" altLang="zh-CN" baseline="0" dirty="0" err="1" smtClean="0"/>
              <a:t>tensorflow</a:t>
            </a:r>
            <a:r>
              <a:rPr lang="zh-CN" altLang="en-US" baseline="0" dirty="0" smtClean="0"/>
              <a:t>）</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TensorFlow</a:t>
            </a:r>
            <a:r>
              <a:rPr lang="zh-CN" altLang="en-US" dirty="0" smtClean="0"/>
              <a:t>在这里实际上所做的是，它会在后台给描述你的计算的那张图里面增加一系列新的点用于实现反向传播算法和梯度下降算法。然后，它返回给你的只是一个单一的操作，当运行这个操作时，它用梯度下降算法训练你的模型，微调你的变量，不断减少成本。</a:t>
            </a:r>
          </a:p>
          <a:p>
            <a:endParaRPr lang="en-US" altLang="zh-CN" baseline="0" dirty="0" smtClean="0"/>
          </a:p>
          <a:p>
            <a:r>
              <a:rPr lang="zh-CN" altLang="en-US" baseline="0" dirty="0" smtClean="0"/>
              <a:t>这个</a:t>
            </a:r>
            <a:r>
              <a:rPr lang="en-US" altLang="zh-CN" baseline="0" dirty="0" err="1" smtClean="0"/>
              <a:t>argmax</a:t>
            </a:r>
            <a:r>
              <a:rPr lang="zh-CN" altLang="en-US" baseline="0" dirty="0" smtClean="0"/>
              <a:t>就是用来取数组里面最大元素的下标</a:t>
            </a:r>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9</a:t>
            </a:fld>
            <a:endParaRPr lang="zh-CN" altLang="en-US"/>
          </a:p>
        </p:txBody>
      </p:sp>
    </p:spTree>
    <p:extLst>
      <p:ext uri="{BB962C8B-B14F-4D97-AF65-F5344CB8AC3E}">
        <p14:creationId xmlns:p14="http://schemas.microsoft.com/office/powerpoint/2010/main" val="354506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F1CBB3-61D6-4954-9D3B-2AA943FE80B8}" type="slidenum">
              <a:rPr lang="zh-CN" altLang="en-US" smtClean="0"/>
              <a:t>10</a:t>
            </a:fld>
            <a:endParaRPr lang="zh-CN" altLang="en-US"/>
          </a:p>
        </p:txBody>
      </p:sp>
    </p:spTree>
    <p:extLst>
      <p:ext uri="{BB962C8B-B14F-4D97-AF65-F5344CB8AC3E}">
        <p14:creationId xmlns:p14="http://schemas.microsoft.com/office/powerpoint/2010/main" val="284963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3/28/2017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TensorFlow</a:t>
            </a:r>
            <a:endParaRPr lang="zh-CN" altLang="en-US" dirty="0"/>
          </a:p>
        </p:txBody>
      </p:sp>
      <p:sp>
        <p:nvSpPr>
          <p:cNvPr id="3" name="副标题 2"/>
          <p:cNvSpPr>
            <a:spLocks noGrp="1"/>
          </p:cNvSpPr>
          <p:nvPr>
            <p:ph type="subTitle" idx="1"/>
          </p:nvPr>
        </p:nvSpPr>
        <p:spPr/>
        <p:txBody>
          <a:bodyPr/>
          <a:lstStyle/>
          <a:p>
            <a:r>
              <a:rPr lang="en-US" altLang="zh-CN" dirty="0" smtClean="0"/>
              <a:t>CST64</a:t>
            </a:r>
          </a:p>
          <a:p>
            <a:r>
              <a:rPr lang="en-US" altLang="zh-CN" dirty="0" smtClean="0"/>
              <a:t>Dong </a:t>
            </a:r>
            <a:r>
              <a:rPr lang="en-US" altLang="zh-CN" dirty="0" err="1" smtClean="0"/>
              <a:t>Yuanliang</a:t>
            </a:r>
            <a:endParaRPr lang="en-US" altLang="zh-CN" dirty="0" smtClean="0"/>
          </a:p>
        </p:txBody>
      </p:sp>
    </p:spTree>
    <p:extLst>
      <p:ext uri="{BB962C8B-B14F-4D97-AF65-F5344CB8AC3E}">
        <p14:creationId xmlns:p14="http://schemas.microsoft.com/office/powerpoint/2010/main" val="718508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1368778"/>
          </a:xfrm>
        </p:spPr>
        <p:txBody>
          <a:bodyPr>
            <a:normAutofit/>
          </a:bodyPr>
          <a:lstStyle/>
          <a:p>
            <a:r>
              <a:rPr lang="en-US" altLang="zh-CN" sz="4400" dirty="0" smtClean="0"/>
              <a:t>Code(C++)</a:t>
            </a:r>
            <a:endParaRPr lang="zh-CN" altLang="en-US" sz="4400" dirty="0"/>
          </a:p>
        </p:txBody>
      </p:sp>
      <p:sp>
        <p:nvSpPr>
          <p:cNvPr id="3" name="内容占位符 2"/>
          <p:cNvSpPr>
            <a:spLocks noGrp="1"/>
          </p:cNvSpPr>
          <p:nvPr>
            <p:ph idx="1"/>
          </p:nvPr>
        </p:nvSpPr>
        <p:spPr>
          <a:xfrm>
            <a:off x="1484311" y="2596446"/>
            <a:ext cx="10357734" cy="3160562"/>
          </a:xfrm>
        </p:spPr>
        <p:txBody>
          <a:bodyPr>
            <a:normAutofit/>
          </a:bodyPr>
          <a:lstStyle/>
          <a:p>
            <a:endParaRPr lang="en-US" altLang="zh-CN" dirty="0" smtClean="0"/>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943" y="2054579"/>
            <a:ext cx="3609975" cy="4457700"/>
          </a:xfrm>
          <a:prstGeom prst="rect">
            <a:avLst/>
          </a:prstGeom>
        </p:spPr>
      </p:pic>
    </p:spTree>
    <p:extLst>
      <p:ext uri="{BB962C8B-B14F-4D97-AF65-F5344CB8AC3E}">
        <p14:creationId xmlns:p14="http://schemas.microsoft.com/office/powerpoint/2010/main" val="3883644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How to install </a:t>
            </a:r>
            <a:r>
              <a:rPr lang="en-US" altLang="zh-CN" sz="4400" dirty="0" err="1" smtClean="0"/>
              <a:t>TensorFlow</a:t>
            </a:r>
            <a:endParaRPr lang="zh-CN" altLang="en-US" sz="4400" dirty="0"/>
          </a:p>
        </p:txBody>
      </p:sp>
      <p:sp>
        <p:nvSpPr>
          <p:cNvPr id="3" name="内容占位符 2"/>
          <p:cNvSpPr>
            <a:spLocks noGrp="1"/>
          </p:cNvSpPr>
          <p:nvPr>
            <p:ph idx="1"/>
          </p:nvPr>
        </p:nvSpPr>
        <p:spPr>
          <a:xfrm>
            <a:off x="1484311" y="2438399"/>
            <a:ext cx="10357734" cy="4018157"/>
          </a:xfrm>
        </p:spPr>
        <p:txBody>
          <a:bodyPr>
            <a:normAutofit fontScale="47500" lnSpcReduction="20000"/>
          </a:bodyPr>
          <a:lstStyle/>
          <a:p>
            <a:pPr>
              <a:lnSpc>
                <a:spcPct val="170000"/>
              </a:lnSpc>
            </a:pPr>
            <a:r>
              <a:rPr lang="en-US" altLang="zh-CN" sz="7400" dirty="0" smtClean="0"/>
              <a:t>For Windows:</a:t>
            </a:r>
          </a:p>
          <a:p>
            <a:pPr>
              <a:lnSpc>
                <a:spcPct val="170000"/>
              </a:lnSpc>
            </a:pPr>
            <a:r>
              <a:rPr lang="en-US" altLang="zh-CN" sz="7400" dirty="0" smtClean="0"/>
              <a:t>First install python3.5 and pip (or Anaconda)</a:t>
            </a:r>
          </a:p>
          <a:p>
            <a:pPr>
              <a:lnSpc>
                <a:spcPct val="170000"/>
              </a:lnSpc>
            </a:pPr>
            <a:r>
              <a:rPr lang="en-US" altLang="zh-CN" sz="7400" dirty="0" smtClean="0"/>
              <a:t>Then write in command line : pip3 install –upgrade </a:t>
            </a:r>
            <a:r>
              <a:rPr lang="en-US" altLang="zh-CN" sz="7400" dirty="0" err="1" smtClean="0"/>
              <a:t>tensorflow</a:t>
            </a:r>
            <a:r>
              <a:rPr lang="en-US" altLang="zh-CN" sz="7400" dirty="0" smtClean="0"/>
              <a:t>  //  (CPU-only version)</a:t>
            </a:r>
          </a:p>
          <a:p>
            <a:endParaRPr lang="en-US" altLang="zh-CN" dirty="0" smtClean="0"/>
          </a:p>
          <a:p>
            <a:endParaRPr lang="zh-CN" altLang="en-US" dirty="0"/>
          </a:p>
        </p:txBody>
      </p:sp>
    </p:spTree>
    <p:extLst>
      <p:ext uri="{BB962C8B-B14F-4D97-AF65-F5344CB8AC3E}">
        <p14:creationId xmlns:p14="http://schemas.microsoft.com/office/powerpoint/2010/main" val="1674772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How to install </a:t>
            </a:r>
            <a:r>
              <a:rPr lang="en-US" altLang="zh-CN" sz="4400" dirty="0" err="1" smtClean="0"/>
              <a:t>TensorFlow</a:t>
            </a:r>
            <a:r>
              <a:rPr lang="en-US" altLang="zh-CN" sz="4400" dirty="0"/>
              <a:t/>
            </a:r>
            <a:br>
              <a:rPr lang="en-US" altLang="zh-CN" sz="4400" dirty="0"/>
            </a:br>
            <a:r>
              <a:rPr lang="zh-CN" altLang="en-US" sz="4400" dirty="0" smtClean="0"/>
              <a:t>（</a:t>
            </a:r>
            <a:r>
              <a:rPr lang="en-US" altLang="zh-CN" sz="4400" dirty="0" smtClean="0"/>
              <a:t>From </a:t>
            </a:r>
            <a:r>
              <a:rPr lang="en-US" altLang="zh-CN" sz="4400" dirty="0" err="1"/>
              <a:t>s</a:t>
            </a:r>
            <a:r>
              <a:rPr lang="en-US" altLang="zh-CN" sz="4400" dirty="0" err="1" smtClean="0"/>
              <a:t>ourcecode</a:t>
            </a:r>
            <a:r>
              <a:rPr lang="en-US" altLang="zh-CN" sz="4400" dirty="0" smtClean="0"/>
              <a:t> on Windows</a:t>
            </a:r>
            <a:r>
              <a:rPr lang="zh-CN" altLang="en-US" sz="4400" dirty="0" smtClean="0"/>
              <a:t>）</a:t>
            </a:r>
            <a:endParaRPr lang="zh-CN" altLang="en-US" sz="4400" dirty="0"/>
          </a:p>
        </p:txBody>
      </p:sp>
      <p:sp>
        <p:nvSpPr>
          <p:cNvPr id="3" name="内容占位符 2"/>
          <p:cNvSpPr>
            <a:spLocks noGrp="1"/>
          </p:cNvSpPr>
          <p:nvPr>
            <p:ph idx="1"/>
          </p:nvPr>
        </p:nvSpPr>
        <p:spPr>
          <a:xfrm>
            <a:off x="1484311" y="3442009"/>
            <a:ext cx="10357734" cy="4018157"/>
          </a:xfrm>
        </p:spPr>
        <p:txBody>
          <a:bodyPr>
            <a:normAutofit/>
          </a:bodyPr>
          <a:lstStyle/>
          <a:p>
            <a:pPr>
              <a:lnSpc>
                <a:spcPct val="170000"/>
              </a:lnSpc>
            </a:pPr>
            <a:r>
              <a:rPr lang="en-US" altLang="zh-CN" sz="2800" dirty="0" err="1" smtClean="0"/>
              <a:t>Bazel</a:t>
            </a:r>
            <a:r>
              <a:rPr lang="en-US" altLang="zh-CN" sz="2800" dirty="0" smtClean="0"/>
              <a:t> (</a:t>
            </a:r>
            <a:r>
              <a:rPr lang="en-US" altLang="zh-CN" sz="2800" dirty="0"/>
              <a:t>Failed on my </a:t>
            </a:r>
            <a:r>
              <a:rPr lang="en-US" altLang="zh-CN" sz="2800" dirty="0" smtClean="0"/>
              <a:t>Windows</a:t>
            </a:r>
            <a:r>
              <a:rPr lang="en-US" altLang="zh-CN" sz="2800" dirty="0"/>
              <a:t>) </a:t>
            </a:r>
            <a:r>
              <a:rPr lang="en-US" altLang="zh-CN" sz="2800" dirty="0" smtClean="0"/>
              <a:t>/ </a:t>
            </a:r>
            <a:r>
              <a:rPr lang="en-US" altLang="zh-CN" sz="2800" dirty="0" err="1" smtClean="0"/>
              <a:t>Cmake</a:t>
            </a:r>
            <a:endParaRPr lang="en-US" altLang="zh-CN" sz="2800" dirty="0" smtClean="0"/>
          </a:p>
          <a:p>
            <a:pPr>
              <a:lnSpc>
                <a:spcPct val="170000"/>
              </a:lnSpc>
            </a:pPr>
            <a:r>
              <a:rPr lang="en-US" altLang="zh-CN" sz="2800" dirty="0" smtClean="0"/>
              <a:t>Visual Studio 2015</a:t>
            </a:r>
          </a:p>
          <a:p>
            <a:pPr>
              <a:lnSpc>
                <a:spcPct val="170000"/>
              </a:lnSpc>
            </a:pPr>
            <a:r>
              <a:rPr lang="en-US" altLang="zh-CN" sz="2800" dirty="0" err="1" smtClean="0"/>
              <a:t>Git</a:t>
            </a:r>
            <a:r>
              <a:rPr lang="en-US" altLang="zh-CN" sz="2800" dirty="0" smtClean="0"/>
              <a:t> (clone code from </a:t>
            </a:r>
            <a:r>
              <a:rPr lang="en-US" altLang="zh-CN" sz="2800" dirty="0" err="1" smtClean="0"/>
              <a:t>github</a:t>
            </a:r>
            <a:r>
              <a:rPr lang="en-US" altLang="zh-CN" sz="2800" dirty="0" smtClean="0"/>
              <a:t>)</a:t>
            </a:r>
          </a:p>
          <a:p>
            <a:pPr>
              <a:lnSpc>
                <a:spcPct val="170000"/>
              </a:lnSpc>
            </a:pPr>
            <a:r>
              <a:rPr lang="en-US" altLang="zh-CN" sz="2800" dirty="0" smtClean="0"/>
              <a:t>Swig (provide </a:t>
            </a:r>
            <a:r>
              <a:rPr lang="en-US" altLang="zh-CN" sz="2800" dirty="0"/>
              <a:t>P</a:t>
            </a:r>
            <a:r>
              <a:rPr lang="en-US" altLang="zh-CN" sz="2800" dirty="0" smtClean="0"/>
              <a:t>ython with C++ API)</a:t>
            </a:r>
          </a:p>
          <a:p>
            <a:pPr>
              <a:lnSpc>
                <a:spcPct val="170000"/>
              </a:lnSpc>
            </a:pPr>
            <a:endParaRPr lang="en-US" altLang="zh-CN" sz="2800" dirty="0" smtClean="0"/>
          </a:p>
          <a:p>
            <a:endParaRPr lang="en-US" altLang="zh-CN" dirty="0" smtClean="0"/>
          </a:p>
          <a:p>
            <a:endParaRPr lang="zh-CN" altLang="en-US" dirty="0"/>
          </a:p>
        </p:txBody>
      </p:sp>
    </p:spTree>
    <p:extLst>
      <p:ext uri="{BB962C8B-B14F-4D97-AF65-F5344CB8AC3E}">
        <p14:creationId xmlns:p14="http://schemas.microsoft.com/office/powerpoint/2010/main" val="1999162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3"/>
          <a:stretch>
            <a:fillRect/>
          </a:stretch>
        </p:blipFill>
        <p:spPr>
          <a:xfrm>
            <a:off x="5325936" y="139420"/>
            <a:ext cx="6516659" cy="6193974"/>
          </a:xfrm>
          <a:prstGeom prst="rect">
            <a:avLst/>
          </a:prstGeom>
        </p:spPr>
      </p:pic>
      <p:pic>
        <p:nvPicPr>
          <p:cNvPr id="4" name="图片 3"/>
          <p:cNvPicPr>
            <a:picLocks noChangeAspect="1"/>
          </p:cNvPicPr>
          <p:nvPr/>
        </p:nvPicPr>
        <p:blipFill>
          <a:blip r:embed="rId4"/>
          <a:stretch>
            <a:fillRect/>
          </a:stretch>
        </p:blipFill>
        <p:spPr>
          <a:xfrm>
            <a:off x="456255" y="330295"/>
            <a:ext cx="4633362" cy="5662151"/>
          </a:xfrm>
          <a:prstGeom prst="rect">
            <a:avLst/>
          </a:prstGeom>
        </p:spPr>
      </p:pic>
    </p:spTree>
    <p:extLst>
      <p:ext uri="{BB962C8B-B14F-4D97-AF65-F5344CB8AC3E}">
        <p14:creationId xmlns:p14="http://schemas.microsoft.com/office/powerpoint/2010/main" val="749283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C++ example code</a:t>
            </a:r>
            <a:br>
              <a:rPr lang="en-US" altLang="zh-CN" sz="4400" dirty="0" smtClean="0"/>
            </a:br>
            <a:r>
              <a:rPr lang="en-US" altLang="zh-CN" sz="4400" dirty="0" smtClean="0"/>
              <a:t>(Compile Error)</a:t>
            </a:r>
            <a:endParaRPr lang="zh-CN" altLang="en-US" sz="4400" dirty="0"/>
          </a:p>
        </p:txBody>
      </p:sp>
      <p:sp>
        <p:nvSpPr>
          <p:cNvPr id="3" name="内容占位符 2"/>
          <p:cNvSpPr>
            <a:spLocks noGrp="1"/>
          </p:cNvSpPr>
          <p:nvPr>
            <p:ph idx="1"/>
          </p:nvPr>
        </p:nvSpPr>
        <p:spPr>
          <a:xfrm>
            <a:off x="1484311" y="3442009"/>
            <a:ext cx="10357734" cy="4018157"/>
          </a:xfrm>
        </p:spPr>
        <p:txBody>
          <a:bodyPr>
            <a:normAutofit/>
          </a:bodyPr>
          <a:lstStyle/>
          <a:p>
            <a:pPr>
              <a:lnSpc>
                <a:spcPct val="170000"/>
              </a:lnSpc>
            </a:pPr>
            <a:endParaRPr lang="en-US" altLang="zh-CN" sz="2800" dirty="0" smtClean="0"/>
          </a:p>
          <a:p>
            <a:endParaRPr lang="en-US" altLang="zh-CN" dirty="0" smtClean="0"/>
          </a:p>
          <a:p>
            <a:endParaRPr lang="zh-CN" altLang="en-US" dirty="0"/>
          </a:p>
        </p:txBody>
      </p:sp>
      <p:pic>
        <p:nvPicPr>
          <p:cNvPr id="6" name="图片 5"/>
          <p:cNvPicPr>
            <a:picLocks noChangeAspect="1"/>
          </p:cNvPicPr>
          <p:nvPr/>
        </p:nvPicPr>
        <p:blipFill>
          <a:blip r:embed="rId3"/>
          <a:stretch>
            <a:fillRect/>
          </a:stretch>
        </p:blipFill>
        <p:spPr>
          <a:xfrm>
            <a:off x="6430806" y="60966"/>
            <a:ext cx="4724809" cy="6591871"/>
          </a:xfrm>
          <a:prstGeom prst="rect">
            <a:avLst/>
          </a:prstGeom>
        </p:spPr>
      </p:pic>
      <p:pic>
        <p:nvPicPr>
          <p:cNvPr id="7" name="图片 6"/>
          <p:cNvPicPr>
            <a:picLocks noChangeAspect="1"/>
          </p:cNvPicPr>
          <p:nvPr/>
        </p:nvPicPr>
        <p:blipFill>
          <a:blip r:embed="rId4"/>
          <a:stretch>
            <a:fillRect/>
          </a:stretch>
        </p:blipFill>
        <p:spPr>
          <a:xfrm>
            <a:off x="1243796" y="45724"/>
            <a:ext cx="4976291" cy="6607113"/>
          </a:xfrm>
          <a:prstGeom prst="rect">
            <a:avLst/>
          </a:prstGeom>
        </p:spPr>
      </p:pic>
      <p:pic>
        <p:nvPicPr>
          <p:cNvPr id="8" name="图片 7"/>
          <p:cNvPicPr>
            <a:picLocks noChangeAspect="1"/>
          </p:cNvPicPr>
          <p:nvPr/>
        </p:nvPicPr>
        <p:blipFill>
          <a:blip r:embed="rId5"/>
          <a:stretch>
            <a:fillRect/>
          </a:stretch>
        </p:blipFill>
        <p:spPr>
          <a:xfrm>
            <a:off x="527917" y="2586895"/>
            <a:ext cx="10975107" cy="1841067"/>
          </a:xfrm>
          <a:prstGeom prst="rect">
            <a:avLst/>
          </a:prstGeom>
        </p:spPr>
      </p:pic>
    </p:spTree>
    <p:extLst>
      <p:ext uri="{BB962C8B-B14F-4D97-AF65-F5344CB8AC3E}">
        <p14:creationId xmlns:p14="http://schemas.microsoft.com/office/powerpoint/2010/main" val="181689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Some demos written in </a:t>
            </a:r>
            <a:r>
              <a:rPr lang="en-US" altLang="zh-CN" sz="4400" dirty="0" err="1" smtClean="0"/>
              <a:t>TensorFlow</a:t>
            </a:r>
            <a:endParaRPr lang="zh-CN" altLang="en-US" sz="4400" dirty="0"/>
          </a:p>
        </p:txBody>
      </p:sp>
      <p:sp>
        <p:nvSpPr>
          <p:cNvPr id="3" name="内容占位符 2"/>
          <p:cNvSpPr>
            <a:spLocks noGrp="1"/>
          </p:cNvSpPr>
          <p:nvPr>
            <p:ph idx="1"/>
          </p:nvPr>
        </p:nvSpPr>
        <p:spPr>
          <a:xfrm>
            <a:off x="1484311" y="3442009"/>
            <a:ext cx="10357734" cy="4018157"/>
          </a:xfrm>
        </p:spPr>
        <p:txBody>
          <a:bodyPr>
            <a:normAutofit/>
          </a:bodyPr>
          <a:lstStyle/>
          <a:p>
            <a:pPr>
              <a:lnSpc>
                <a:spcPct val="170000"/>
              </a:lnSpc>
            </a:pPr>
            <a:r>
              <a:rPr lang="en-US" altLang="zh-CN" sz="2800" dirty="0" err="1" smtClean="0"/>
              <a:t>Tensorflow</a:t>
            </a:r>
            <a:r>
              <a:rPr lang="en-US" altLang="zh-CN" sz="2800" dirty="0" smtClean="0"/>
              <a:t> playground: </a:t>
            </a:r>
            <a:r>
              <a:rPr lang="en-US" altLang="zh-CN" sz="2800" dirty="0"/>
              <a:t>an online demo </a:t>
            </a:r>
            <a:r>
              <a:rPr lang="en-US" altLang="zh-CN" sz="2800" dirty="0" smtClean="0"/>
              <a:t>http</a:t>
            </a:r>
            <a:r>
              <a:rPr lang="en-US" altLang="zh-CN" sz="2800" dirty="0"/>
              <a:t>://playground.tensorflow.org/</a:t>
            </a:r>
          </a:p>
          <a:p>
            <a:pPr>
              <a:lnSpc>
                <a:spcPct val="170000"/>
              </a:lnSpc>
            </a:pPr>
            <a:r>
              <a:rPr lang="en-US" altLang="zh-CN" sz="2800" dirty="0" smtClean="0"/>
              <a:t>Visualize the Mandelbrot Set</a:t>
            </a:r>
          </a:p>
          <a:p>
            <a:pPr>
              <a:lnSpc>
                <a:spcPct val="170000"/>
              </a:lnSpc>
            </a:pPr>
            <a:r>
              <a:rPr lang="en-US" altLang="zh-CN" sz="2800" dirty="0"/>
              <a:t>Partial Differential Equations </a:t>
            </a:r>
          </a:p>
          <a:p>
            <a:pPr>
              <a:lnSpc>
                <a:spcPct val="170000"/>
              </a:lnSpc>
            </a:pPr>
            <a:endParaRPr lang="en-US" altLang="zh-CN" sz="2800" dirty="0"/>
          </a:p>
          <a:p>
            <a:pPr>
              <a:lnSpc>
                <a:spcPct val="170000"/>
              </a:lnSpc>
            </a:pPr>
            <a:endParaRPr lang="en-US" altLang="zh-CN" sz="2800" dirty="0" smtClean="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736085" y="1059482"/>
            <a:ext cx="11515163" cy="5068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0" y="952500"/>
            <a:ext cx="5715000" cy="49530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40100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4400" dirty="0"/>
          </a:p>
        </p:txBody>
      </p:sp>
      <p:sp>
        <p:nvSpPr>
          <p:cNvPr id="3" name="内容占位符 2"/>
          <p:cNvSpPr>
            <a:spLocks noGrp="1"/>
          </p:cNvSpPr>
          <p:nvPr>
            <p:ph idx="1"/>
          </p:nvPr>
        </p:nvSpPr>
        <p:spPr>
          <a:xfrm>
            <a:off x="4311732" y="1997243"/>
            <a:ext cx="5614321" cy="2900198"/>
          </a:xfrm>
        </p:spPr>
        <p:txBody>
          <a:bodyPr>
            <a:normAutofit/>
          </a:bodyPr>
          <a:lstStyle/>
          <a:p>
            <a:pPr marL="0" indent="0">
              <a:buNone/>
            </a:pPr>
            <a:r>
              <a:rPr lang="en-US" altLang="zh-CN" sz="8800" dirty="0" smtClean="0"/>
              <a:t>Thanks!</a:t>
            </a:r>
            <a:endParaRPr lang="zh-CN" altLang="en-US" sz="8800" dirty="0"/>
          </a:p>
        </p:txBody>
      </p:sp>
    </p:spTree>
    <p:extLst>
      <p:ext uri="{BB962C8B-B14F-4D97-AF65-F5344CB8AC3E}">
        <p14:creationId xmlns:p14="http://schemas.microsoft.com/office/powerpoint/2010/main" val="733771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What is </a:t>
            </a:r>
            <a:r>
              <a:rPr lang="en-US" altLang="zh-CN" sz="4400" dirty="0" err="1" smtClean="0"/>
              <a:t>TensorFlow</a:t>
            </a:r>
            <a:r>
              <a:rPr lang="en-US" altLang="zh-CN" sz="4400" dirty="0" smtClean="0"/>
              <a:t>?</a:t>
            </a:r>
            <a:endParaRPr lang="zh-CN" altLang="en-US" sz="4400" dirty="0"/>
          </a:p>
        </p:txBody>
      </p:sp>
      <p:sp>
        <p:nvSpPr>
          <p:cNvPr id="3" name="内容占位符 2"/>
          <p:cNvSpPr>
            <a:spLocks noGrp="1"/>
          </p:cNvSpPr>
          <p:nvPr>
            <p:ph idx="1"/>
          </p:nvPr>
        </p:nvSpPr>
        <p:spPr>
          <a:xfrm>
            <a:off x="1484311" y="2438399"/>
            <a:ext cx="10357734" cy="3725008"/>
          </a:xfrm>
        </p:spPr>
        <p:txBody>
          <a:bodyPr/>
          <a:lstStyle/>
          <a:p>
            <a:r>
              <a:rPr lang="en-US" altLang="zh-CN" sz="2800" dirty="0" smtClean="0"/>
              <a:t>An </a:t>
            </a:r>
            <a:r>
              <a:rPr lang="en-US" altLang="zh-CN" sz="2800" dirty="0"/>
              <a:t>open source software library for numerical computation </a:t>
            </a:r>
            <a:endParaRPr lang="en-US" altLang="zh-CN" sz="2800" dirty="0" smtClean="0"/>
          </a:p>
          <a:p>
            <a:r>
              <a:rPr lang="en-US" altLang="zh-CN" sz="2800" dirty="0" smtClean="0"/>
              <a:t>Often used in machine learning (Developed by Google Brain)</a:t>
            </a:r>
          </a:p>
          <a:p>
            <a:r>
              <a:rPr lang="en-US" altLang="zh-CN" sz="2800" dirty="0"/>
              <a:t>Data flow graphs</a:t>
            </a:r>
          </a:p>
          <a:p>
            <a:endParaRPr lang="en-US" altLang="zh-CN" sz="2800" dirty="0" smtClean="0"/>
          </a:p>
          <a:p>
            <a:endParaRPr lang="en-US" altLang="zh-CN" dirty="0" smtClean="0"/>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733" y="865893"/>
            <a:ext cx="7207502" cy="5297514"/>
          </a:xfrm>
          <a:prstGeom prst="rect">
            <a:avLst/>
          </a:prstGeom>
        </p:spPr>
      </p:pic>
    </p:spTree>
    <p:extLst>
      <p:ext uri="{BB962C8B-B14F-4D97-AF65-F5344CB8AC3E}">
        <p14:creationId xmlns:p14="http://schemas.microsoft.com/office/powerpoint/2010/main" val="112942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Data Flow Graph</a:t>
            </a:r>
            <a:endParaRPr lang="zh-CN" altLang="en-US" sz="4400" dirty="0"/>
          </a:p>
        </p:txBody>
      </p:sp>
      <p:sp>
        <p:nvSpPr>
          <p:cNvPr id="3" name="内容占位符 2"/>
          <p:cNvSpPr>
            <a:spLocks noGrp="1"/>
          </p:cNvSpPr>
          <p:nvPr>
            <p:ph idx="1"/>
          </p:nvPr>
        </p:nvSpPr>
        <p:spPr>
          <a:xfrm>
            <a:off x="1484311" y="2438399"/>
            <a:ext cx="10357734" cy="3725008"/>
          </a:xfrm>
        </p:spPr>
        <p:txBody>
          <a:bodyPr/>
          <a:lstStyle/>
          <a:p>
            <a:r>
              <a:rPr lang="en-US" altLang="zh-CN" sz="2800" dirty="0" smtClean="0"/>
              <a:t>“nodes” for computation</a:t>
            </a:r>
          </a:p>
          <a:p>
            <a:r>
              <a:rPr lang="en-US" altLang="zh-CN" sz="2800" dirty="0" smtClean="0"/>
              <a:t>“lines” for the input and output relationship between nodes</a:t>
            </a:r>
          </a:p>
          <a:p>
            <a:r>
              <a:rPr lang="en-US" altLang="zh-CN" sz="2800" dirty="0" smtClean="0"/>
              <a:t>“tensor” is transported in ”lines”</a:t>
            </a:r>
          </a:p>
          <a:p>
            <a:r>
              <a:rPr lang="en-US" altLang="zh-CN" sz="2800" dirty="0" smtClean="0"/>
              <a:t>“</a:t>
            </a:r>
            <a:r>
              <a:rPr lang="en-US" altLang="zh-CN" sz="2800" dirty="0" err="1" smtClean="0"/>
              <a:t>Tensorboard</a:t>
            </a:r>
            <a:r>
              <a:rPr lang="en-US" altLang="zh-CN" sz="2800" dirty="0" smtClean="0"/>
              <a:t>” : make the graph </a:t>
            </a:r>
            <a:r>
              <a:rPr lang="en-US" altLang="zh-CN" sz="2800" dirty="0" err="1" smtClean="0"/>
              <a:t>visiable</a:t>
            </a:r>
            <a:endParaRPr lang="en-US" altLang="zh-CN" sz="2800" dirty="0"/>
          </a:p>
          <a:p>
            <a:endParaRPr lang="en-US" altLang="zh-CN" sz="2800" dirty="0" smtClean="0"/>
          </a:p>
          <a:p>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088" y="-467235"/>
            <a:ext cx="4120445" cy="732523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1823" y="0"/>
            <a:ext cx="5271911" cy="6751939"/>
          </a:xfrm>
          <a:prstGeom prst="rect">
            <a:avLst/>
          </a:prstGeom>
        </p:spPr>
      </p:pic>
    </p:spTree>
    <p:extLst>
      <p:ext uri="{BB962C8B-B14F-4D97-AF65-F5344CB8AC3E}">
        <p14:creationId xmlns:p14="http://schemas.microsoft.com/office/powerpoint/2010/main" val="135164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The structure of </a:t>
            </a:r>
            <a:r>
              <a:rPr lang="en-US" altLang="zh-CN" sz="4400" dirty="0" err="1" smtClean="0"/>
              <a:t>sourcecode</a:t>
            </a:r>
            <a:endParaRPr lang="zh-CN" altLang="en-US" sz="4400" dirty="0"/>
          </a:p>
        </p:txBody>
      </p:sp>
      <p:sp>
        <p:nvSpPr>
          <p:cNvPr id="3" name="内容占位符 2"/>
          <p:cNvSpPr>
            <a:spLocks noGrp="1"/>
          </p:cNvSpPr>
          <p:nvPr>
            <p:ph idx="1"/>
          </p:nvPr>
        </p:nvSpPr>
        <p:spPr>
          <a:xfrm>
            <a:off x="1484311" y="2957690"/>
            <a:ext cx="10357734" cy="3160562"/>
          </a:xfrm>
        </p:spPr>
        <p:txBody>
          <a:bodyPr>
            <a:normAutofit/>
          </a:bodyPr>
          <a:lstStyle/>
          <a:p>
            <a:endParaRPr lang="en-US" altLang="zh-CN" sz="2800" dirty="0" smtClean="0"/>
          </a:p>
          <a:p>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3529012" y="-38100"/>
            <a:ext cx="5133975" cy="6934200"/>
          </a:xfrm>
          <a:prstGeom prst="rect">
            <a:avLst/>
          </a:prstGeom>
        </p:spPr>
      </p:pic>
    </p:spTree>
    <p:extLst>
      <p:ext uri="{BB962C8B-B14F-4D97-AF65-F5344CB8AC3E}">
        <p14:creationId xmlns:p14="http://schemas.microsoft.com/office/powerpoint/2010/main" val="397180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Some important elements</a:t>
            </a:r>
            <a:endParaRPr lang="zh-CN" altLang="en-US" sz="4400" dirty="0"/>
          </a:p>
        </p:txBody>
      </p:sp>
      <p:sp>
        <p:nvSpPr>
          <p:cNvPr id="3" name="内容占位符 2"/>
          <p:cNvSpPr>
            <a:spLocks noGrp="1"/>
          </p:cNvSpPr>
          <p:nvPr>
            <p:ph idx="1"/>
          </p:nvPr>
        </p:nvSpPr>
        <p:spPr>
          <a:xfrm>
            <a:off x="1484311" y="2957690"/>
            <a:ext cx="10357734" cy="3160562"/>
          </a:xfrm>
        </p:spPr>
        <p:txBody>
          <a:bodyPr>
            <a:normAutofit/>
          </a:bodyPr>
          <a:lstStyle/>
          <a:p>
            <a:pPr>
              <a:lnSpc>
                <a:spcPct val="150000"/>
              </a:lnSpc>
            </a:pPr>
            <a:r>
              <a:rPr lang="en-US" altLang="zh-CN" sz="2800" dirty="0" smtClean="0"/>
              <a:t>Tensor: </a:t>
            </a:r>
          </a:p>
          <a:p>
            <a:pPr>
              <a:lnSpc>
                <a:spcPct val="150000"/>
              </a:lnSpc>
            </a:pPr>
            <a:r>
              <a:rPr lang="en-US" altLang="zh-CN" sz="2800" dirty="0" smtClean="0"/>
              <a:t>Kernels module: including C++ </a:t>
            </a:r>
            <a:r>
              <a:rPr lang="en-US" altLang="zh-CN" sz="2800" dirty="0" err="1" smtClean="0"/>
              <a:t>eigen</a:t>
            </a:r>
            <a:r>
              <a:rPr lang="en-US" altLang="zh-CN" sz="2800" dirty="0" smtClean="0"/>
              <a:t> library</a:t>
            </a:r>
          </a:p>
          <a:p>
            <a:pPr>
              <a:lnSpc>
                <a:spcPct val="150000"/>
              </a:lnSpc>
            </a:pPr>
            <a:r>
              <a:rPr lang="en-US" altLang="zh-CN" sz="2800" dirty="0" smtClean="0"/>
              <a:t>Graph module: symbolic </a:t>
            </a:r>
            <a:r>
              <a:rPr lang="en-US" altLang="zh-CN" sz="2800" dirty="0"/>
              <a:t>style programs</a:t>
            </a:r>
            <a:endParaRPr lang="en-US" altLang="zh-CN" sz="2800" dirty="0" smtClean="0"/>
          </a:p>
          <a:p>
            <a:endParaRPr lang="en-US" altLang="zh-CN" sz="2800" dirty="0" smtClean="0"/>
          </a:p>
          <a:p>
            <a:endParaRPr lang="en-US" altLang="zh-CN" dirty="0" smtClean="0"/>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731" y="213383"/>
            <a:ext cx="5524500" cy="3152775"/>
          </a:xfrm>
          <a:prstGeom prst="rect">
            <a:avLst/>
          </a:prstGeom>
        </p:spPr>
      </p:pic>
      <p:pic>
        <p:nvPicPr>
          <p:cNvPr id="9" name="图片 8"/>
          <p:cNvPicPr>
            <a:picLocks noChangeAspect="1"/>
          </p:cNvPicPr>
          <p:nvPr/>
        </p:nvPicPr>
        <p:blipFill>
          <a:blip r:embed="rId4"/>
          <a:stretch>
            <a:fillRect/>
          </a:stretch>
        </p:blipFill>
        <p:spPr>
          <a:xfrm>
            <a:off x="6934794" y="4724757"/>
            <a:ext cx="5570703" cy="1912786"/>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1308" y="4356190"/>
            <a:ext cx="4562475" cy="2501810"/>
          </a:xfrm>
          <a:prstGeom prst="rect">
            <a:avLst/>
          </a:prstGeom>
        </p:spPr>
      </p:pic>
    </p:spTree>
    <p:extLst>
      <p:ext uri="{BB962C8B-B14F-4D97-AF65-F5344CB8AC3E}">
        <p14:creationId xmlns:p14="http://schemas.microsoft.com/office/powerpoint/2010/main" val="337163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A classic example from official document : MNIST</a:t>
            </a:r>
            <a:endParaRPr lang="zh-CN" altLang="en-US" sz="4400" dirty="0"/>
          </a:p>
        </p:txBody>
      </p:sp>
      <p:sp>
        <p:nvSpPr>
          <p:cNvPr id="3" name="内容占位符 2"/>
          <p:cNvSpPr>
            <a:spLocks noGrp="1"/>
          </p:cNvSpPr>
          <p:nvPr>
            <p:ph idx="1"/>
          </p:nvPr>
        </p:nvSpPr>
        <p:spPr>
          <a:xfrm>
            <a:off x="1484311" y="2957690"/>
            <a:ext cx="10357734" cy="3160562"/>
          </a:xfrm>
        </p:spPr>
        <p:txBody>
          <a:bodyPr>
            <a:normAutofit/>
          </a:bodyPr>
          <a:lstStyle/>
          <a:p>
            <a:pPr>
              <a:lnSpc>
                <a:spcPct val="150000"/>
              </a:lnSpc>
            </a:pPr>
            <a:r>
              <a:rPr lang="en-US" altLang="zh-CN" sz="2800" dirty="0" smtClean="0"/>
              <a:t>Look </a:t>
            </a:r>
            <a:r>
              <a:rPr lang="en-US" altLang="zh-CN" sz="2800" dirty="0"/>
              <a:t>at images and predict what </a:t>
            </a:r>
            <a:r>
              <a:rPr lang="en-US" altLang="zh-CN" sz="2800" dirty="0" smtClean="0"/>
              <a:t>digits(0~9) </a:t>
            </a:r>
            <a:r>
              <a:rPr lang="en-US" altLang="zh-CN" sz="2800" dirty="0"/>
              <a:t>they </a:t>
            </a:r>
            <a:r>
              <a:rPr lang="en-US" altLang="zh-CN" sz="2800" dirty="0" smtClean="0"/>
              <a:t>are</a:t>
            </a:r>
          </a:p>
          <a:p>
            <a:pPr>
              <a:lnSpc>
                <a:spcPct val="150000"/>
              </a:lnSpc>
            </a:pPr>
            <a:r>
              <a:rPr lang="en-US" altLang="zh-CN" sz="2800" dirty="0" smtClean="0"/>
              <a:t>Change the 2D array to 1D (28 * 28 = 784)</a:t>
            </a:r>
          </a:p>
          <a:p>
            <a:pPr>
              <a:lnSpc>
                <a:spcPct val="150000"/>
              </a:lnSpc>
            </a:pPr>
            <a:r>
              <a:rPr lang="en-US" altLang="zh-CN" sz="2800" dirty="0" smtClean="0"/>
              <a:t>Then the training dataset can be a  55000</a:t>
            </a:r>
            <a:r>
              <a:rPr lang="zh-CN" altLang="en-US" sz="2800" dirty="0" smtClean="0"/>
              <a:t>*</a:t>
            </a:r>
            <a:r>
              <a:rPr lang="en-US" altLang="zh-CN" sz="2800" dirty="0" smtClean="0"/>
              <a:t>784 tensor</a:t>
            </a:r>
          </a:p>
          <a:p>
            <a:endParaRPr lang="en-US" altLang="zh-CN" sz="2800" dirty="0" smtClean="0"/>
          </a:p>
          <a:p>
            <a:endParaRPr lang="en-US" altLang="zh-CN" dirty="0" smtClean="0"/>
          </a:p>
          <a:p>
            <a:endParaRPr lang="zh-CN" altLang="en-US" dirty="0"/>
          </a:p>
        </p:txBody>
      </p:sp>
    </p:spTree>
    <p:extLst>
      <p:ext uri="{BB962C8B-B14F-4D97-AF65-F5344CB8AC3E}">
        <p14:creationId xmlns:p14="http://schemas.microsoft.com/office/powerpoint/2010/main" val="373074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A classic example from official document : MNIST</a:t>
            </a:r>
            <a:endParaRPr lang="zh-CN" altLang="en-US" sz="4400" dirty="0"/>
          </a:p>
        </p:txBody>
      </p:sp>
      <p:sp>
        <p:nvSpPr>
          <p:cNvPr id="3" name="内容占位符 2"/>
          <p:cNvSpPr>
            <a:spLocks noGrp="1"/>
          </p:cNvSpPr>
          <p:nvPr>
            <p:ph idx="1"/>
          </p:nvPr>
        </p:nvSpPr>
        <p:spPr>
          <a:xfrm>
            <a:off x="1484311" y="2607733"/>
            <a:ext cx="10357734" cy="3555674"/>
          </a:xfrm>
        </p:spPr>
        <p:txBody>
          <a:bodyPr>
            <a:normAutofit/>
          </a:bodyPr>
          <a:lstStyle/>
          <a:p>
            <a:pPr>
              <a:lnSpc>
                <a:spcPct val="150000"/>
              </a:lnSpc>
            </a:pPr>
            <a:r>
              <a:rPr lang="en-US" altLang="zh-CN" dirty="0" smtClean="0"/>
              <a:t>We want to compute a certain picture’s probability to be number 0~9</a:t>
            </a:r>
          </a:p>
          <a:p>
            <a:pPr>
              <a:lnSpc>
                <a:spcPct val="150000"/>
              </a:lnSpc>
            </a:pPr>
            <a:r>
              <a:rPr lang="en-US" altLang="zh-CN" dirty="0" smtClean="0"/>
              <a:t>Then digits </a:t>
            </a:r>
            <a:r>
              <a:rPr lang="en-US" altLang="zh-CN" dirty="0"/>
              <a:t>0~9 are represented as 0000000001, 0000000010, 0000000100, ... , 1000000000</a:t>
            </a:r>
          </a:p>
          <a:p>
            <a:pPr>
              <a:lnSpc>
                <a:spcPct val="150000"/>
              </a:lnSpc>
            </a:pPr>
            <a:r>
              <a:rPr lang="en-US" altLang="zh-CN" dirty="0"/>
              <a:t>Then the results can be a </a:t>
            </a:r>
            <a:r>
              <a:rPr lang="en-US" altLang="zh-CN" dirty="0" smtClean="0"/>
              <a:t>55000 </a:t>
            </a:r>
            <a:r>
              <a:rPr lang="en-US" altLang="zh-CN" dirty="0"/>
              <a:t>* </a:t>
            </a:r>
            <a:r>
              <a:rPr lang="en-US" altLang="zh-CN" dirty="0" smtClean="0"/>
              <a:t>10 </a:t>
            </a:r>
            <a:r>
              <a:rPr lang="en-US" altLang="zh-CN" dirty="0"/>
              <a:t>tensor</a:t>
            </a:r>
          </a:p>
          <a:p>
            <a:endParaRPr lang="zh-CN" altLang="en-US" dirty="0"/>
          </a:p>
        </p:txBody>
      </p:sp>
      <p:pic>
        <p:nvPicPr>
          <p:cNvPr id="4" name="图片 3"/>
          <p:cNvPicPr>
            <a:picLocks noChangeAspect="1"/>
          </p:cNvPicPr>
          <p:nvPr/>
        </p:nvPicPr>
        <p:blipFill>
          <a:blip r:embed="rId4"/>
          <a:stretch>
            <a:fillRect/>
          </a:stretch>
        </p:blipFill>
        <p:spPr>
          <a:xfrm>
            <a:off x="665163" y="565150"/>
            <a:ext cx="11176882" cy="613410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487144207"/>
              </p:ext>
            </p:extLst>
          </p:nvPr>
        </p:nvGraphicFramePr>
        <p:xfrm>
          <a:off x="790223" y="244515"/>
          <a:ext cx="9832621" cy="6454735"/>
        </p:xfrm>
        <a:graphic>
          <a:graphicData uri="http://schemas.openxmlformats.org/presentationml/2006/ole">
            <mc:AlternateContent xmlns:mc="http://schemas.openxmlformats.org/markup-compatibility/2006">
              <mc:Choice xmlns:v="urn:schemas-microsoft-com:vml" Requires="v">
                <p:oleObj spid="_x0000_s1046" name="BMP 图像" r:id="rId5" imgW="7985880" imgH="5242680" progId="Paint.Picture">
                  <p:embed/>
                </p:oleObj>
              </mc:Choice>
              <mc:Fallback>
                <p:oleObj name="BMP 图像" r:id="rId5" imgW="7985880" imgH="5242680" progId="Paint.Picture">
                  <p:embed/>
                  <p:pic>
                    <p:nvPicPr>
                      <p:cNvPr id="0" name=""/>
                      <p:cNvPicPr/>
                      <p:nvPr/>
                    </p:nvPicPr>
                    <p:blipFill>
                      <a:blip r:embed="rId6"/>
                      <a:stretch>
                        <a:fillRect/>
                      </a:stretch>
                    </p:blipFill>
                    <p:spPr>
                      <a:xfrm>
                        <a:off x="790223" y="244515"/>
                        <a:ext cx="9832621" cy="6454735"/>
                      </a:xfrm>
                      <a:prstGeom prst="rect">
                        <a:avLst/>
                      </a:prstGeom>
                    </p:spPr>
                  </p:pic>
                </p:oleObj>
              </mc:Fallback>
            </mc:AlternateContent>
          </a:graphicData>
        </a:graphic>
      </p:graphicFrame>
    </p:spTree>
    <p:extLst>
      <p:ext uri="{BB962C8B-B14F-4D97-AF65-F5344CB8AC3E}">
        <p14:creationId xmlns:p14="http://schemas.microsoft.com/office/powerpoint/2010/main" val="414807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A classic example from official document : MNIST</a:t>
            </a:r>
            <a:endParaRPr lang="zh-CN" altLang="en-US" sz="4400" dirty="0"/>
          </a:p>
        </p:txBody>
      </p:sp>
      <p:sp>
        <p:nvSpPr>
          <p:cNvPr id="3" name="内容占位符 2"/>
          <p:cNvSpPr>
            <a:spLocks noGrp="1"/>
          </p:cNvSpPr>
          <p:nvPr>
            <p:ph idx="1"/>
          </p:nvPr>
        </p:nvSpPr>
        <p:spPr>
          <a:xfrm>
            <a:off x="1484311" y="2438399"/>
            <a:ext cx="10357734" cy="4018157"/>
          </a:xfrm>
        </p:spPr>
        <p:txBody>
          <a:bodyPr>
            <a:normAutofit fontScale="32500" lnSpcReduction="20000"/>
          </a:bodyPr>
          <a:lstStyle/>
          <a:p>
            <a:pPr>
              <a:lnSpc>
                <a:spcPct val="170000"/>
              </a:lnSpc>
            </a:pPr>
            <a:r>
              <a:rPr lang="en-US" altLang="zh-CN" sz="7400" dirty="0" smtClean="0"/>
              <a:t>Actually, in the example we train the model for 1, 000 times </a:t>
            </a:r>
          </a:p>
          <a:p>
            <a:pPr>
              <a:lnSpc>
                <a:spcPct val="170000"/>
              </a:lnSpc>
            </a:pPr>
            <a:r>
              <a:rPr lang="en-US" altLang="zh-CN" sz="7400" dirty="0" smtClean="0"/>
              <a:t>Each time we pick up 100 pictures randomly</a:t>
            </a:r>
          </a:p>
          <a:p>
            <a:pPr>
              <a:lnSpc>
                <a:spcPct val="170000"/>
              </a:lnSpc>
            </a:pPr>
            <a:r>
              <a:rPr lang="en-US" altLang="zh-CN" sz="7400" dirty="0" smtClean="0"/>
              <a:t>Then calculate the </a:t>
            </a:r>
            <a:r>
              <a:rPr lang="en-US" altLang="zh-CN" sz="7400" dirty="0"/>
              <a:t>loss </a:t>
            </a:r>
            <a:r>
              <a:rPr lang="en-US" altLang="zh-CN" sz="7400" dirty="0" smtClean="0"/>
              <a:t>(using “cross entropy”)</a:t>
            </a:r>
          </a:p>
          <a:p>
            <a:pPr>
              <a:lnSpc>
                <a:spcPct val="170000"/>
              </a:lnSpc>
            </a:pPr>
            <a:r>
              <a:rPr lang="en-US" altLang="zh-CN" sz="7400" dirty="0" smtClean="0"/>
              <a:t>the </a:t>
            </a:r>
            <a:r>
              <a:rPr lang="en-US" altLang="zh-CN" sz="7400" dirty="0" err="1" smtClean="0"/>
              <a:t>tensorflow</a:t>
            </a:r>
            <a:r>
              <a:rPr lang="en-US" altLang="zh-CN" sz="7400" dirty="0" smtClean="0"/>
              <a:t> library will minimize the loss automatically, using its internal algorithm</a:t>
            </a:r>
          </a:p>
          <a:p>
            <a:endParaRPr lang="en-US" altLang="zh-CN" dirty="0" smtClean="0"/>
          </a:p>
          <a:p>
            <a:endParaRPr lang="zh-CN" altLang="en-US" dirty="0"/>
          </a:p>
        </p:txBody>
      </p:sp>
    </p:spTree>
    <p:extLst>
      <p:ext uri="{BB962C8B-B14F-4D97-AF65-F5344CB8AC3E}">
        <p14:creationId xmlns:p14="http://schemas.microsoft.com/office/powerpoint/2010/main" val="1618304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1368778"/>
          </a:xfrm>
        </p:spPr>
        <p:txBody>
          <a:bodyPr>
            <a:normAutofit/>
          </a:bodyPr>
          <a:lstStyle/>
          <a:p>
            <a:r>
              <a:rPr lang="en-US" altLang="zh-CN" sz="4400" dirty="0" smtClean="0"/>
              <a:t>Code(Python)</a:t>
            </a:r>
            <a:endParaRPr lang="zh-CN" altLang="en-US" sz="4400" dirty="0"/>
          </a:p>
        </p:txBody>
      </p:sp>
      <p:sp>
        <p:nvSpPr>
          <p:cNvPr id="3" name="内容占位符 2"/>
          <p:cNvSpPr>
            <a:spLocks noGrp="1"/>
          </p:cNvSpPr>
          <p:nvPr>
            <p:ph idx="1"/>
          </p:nvPr>
        </p:nvSpPr>
        <p:spPr>
          <a:xfrm>
            <a:off x="1484311" y="2596446"/>
            <a:ext cx="10357734" cy="3160562"/>
          </a:xfrm>
        </p:spPr>
        <p:txBody>
          <a:bodyPr>
            <a:normAutofit/>
          </a:bodyPr>
          <a:lstStyle/>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810851" y="2156014"/>
            <a:ext cx="10407275" cy="1749779"/>
          </a:xfrm>
          <a:prstGeom prst="rect">
            <a:avLst/>
          </a:prstGeom>
        </p:spPr>
      </p:pic>
      <p:pic>
        <p:nvPicPr>
          <p:cNvPr id="5" name="图片 4"/>
          <p:cNvPicPr>
            <a:picLocks noChangeAspect="1"/>
          </p:cNvPicPr>
          <p:nvPr/>
        </p:nvPicPr>
        <p:blipFill>
          <a:blip r:embed="rId4"/>
          <a:stretch>
            <a:fillRect/>
          </a:stretch>
        </p:blipFill>
        <p:spPr>
          <a:xfrm>
            <a:off x="810850" y="4176727"/>
            <a:ext cx="10407275" cy="1173582"/>
          </a:xfrm>
          <a:prstGeom prst="rect">
            <a:avLst/>
          </a:prstGeom>
        </p:spPr>
      </p:pic>
      <p:pic>
        <p:nvPicPr>
          <p:cNvPr id="7" name="图片 6"/>
          <p:cNvPicPr>
            <a:picLocks noChangeAspect="1"/>
          </p:cNvPicPr>
          <p:nvPr/>
        </p:nvPicPr>
        <p:blipFill>
          <a:blip r:embed="rId5"/>
          <a:stretch>
            <a:fillRect/>
          </a:stretch>
        </p:blipFill>
        <p:spPr>
          <a:xfrm>
            <a:off x="111399" y="2156014"/>
            <a:ext cx="11998276" cy="3352687"/>
          </a:xfrm>
          <a:prstGeom prst="rect">
            <a:avLst/>
          </a:prstGeom>
        </p:spPr>
      </p:pic>
    </p:spTree>
    <p:extLst>
      <p:ext uri="{BB962C8B-B14F-4D97-AF65-F5344CB8AC3E}">
        <p14:creationId xmlns:p14="http://schemas.microsoft.com/office/powerpoint/2010/main" val="37969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1101</TotalTime>
  <Words>1169</Words>
  <Application>Microsoft Office PowerPoint</Application>
  <PresentationFormat>宽屏</PresentationFormat>
  <Paragraphs>106</Paragraphs>
  <Slides>16</Slides>
  <Notes>15</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2" baseType="lpstr">
      <vt:lpstr>等线</vt:lpstr>
      <vt:lpstr>华文楷体</vt:lpstr>
      <vt:lpstr>Arial</vt:lpstr>
      <vt:lpstr>Corbel</vt:lpstr>
      <vt:lpstr>视差</vt:lpstr>
      <vt:lpstr>BMP 图像</vt:lpstr>
      <vt:lpstr>TensorFlow</vt:lpstr>
      <vt:lpstr>What is TensorFlow?</vt:lpstr>
      <vt:lpstr>Data Flow Graph</vt:lpstr>
      <vt:lpstr>The structure of sourcecode</vt:lpstr>
      <vt:lpstr>Some important elements</vt:lpstr>
      <vt:lpstr>A classic example from official document : MNIST</vt:lpstr>
      <vt:lpstr>A classic example from official document : MNIST</vt:lpstr>
      <vt:lpstr>A classic example from official document : MNIST</vt:lpstr>
      <vt:lpstr>Code(Python)</vt:lpstr>
      <vt:lpstr>Code(C++)</vt:lpstr>
      <vt:lpstr>How to install TensorFlow</vt:lpstr>
      <vt:lpstr>How to install TensorFlow （From sourcecode on Windows）</vt:lpstr>
      <vt:lpstr>PowerPoint 演示文稿</vt:lpstr>
      <vt:lpstr>C++ example code (Compile Error)</vt:lpstr>
      <vt:lpstr>Some demos written in TensorFlow</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董原良</dc:creator>
  <cp:lastModifiedBy>董原良</cp:lastModifiedBy>
  <cp:revision>44</cp:revision>
  <dcterms:created xsi:type="dcterms:W3CDTF">2017-03-27T16:32:26Z</dcterms:created>
  <dcterms:modified xsi:type="dcterms:W3CDTF">2017-03-28T11:53:28Z</dcterms:modified>
</cp:coreProperties>
</file>