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FFFFFF"/>
        </a:solidFill>
        <a:effectLst/>
        <a:uFillTx/>
        <a:latin typeface="Chalkduster"/>
        <a:ea typeface="Chalkduster"/>
        <a:cs typeface="Chalkduster"/>
        <a:sym typeface="Chalkduster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FFFFFF"/>
        </a:solidFill>
        <a:effectLst/>
        <a:uFillTx/>
        <a:latin typeface="Chalkduster"/>
        <a:ea typeface="Chalkduster"/>
        <a:cs typeface="Chalkduster"/>
        <a:sym typeface="Chalkduster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FFFFFF"/>
        </a:solidFill>
        <a:effectLst/>
        <a:uFillTx/>
        <a:latin typeface="Chalkduster"/>
        <a:ea typeface="Chalkduster"/>
        <a:cs typeface="Chalkduster"/>
        <a:sym typeface="Chalkduster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FFFFFF"/>
        </a:solidFill>
        <a:effectLst/>
        <a:uFillTx/>
        <a:latin typeface="Chalkduster"/>
        <a:ea typeface="Chalkduster"/>
        <a:cs typeface="Chalkduster"/>
        <a:sym typeface="Chalkduster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FFFFFF"/>
        </a:solidFill>
        <a:effectLst/>
        <a:uFillTx/>
        <a:latin typeface="Chalkduster"/>
        <a:ea typeface="Chalkduster"/>
        <a:cs typeface="Chalkduster"/>
        <a:sym typeface="Chalkduster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FFFFFF"/>
        </a:solidFill>
        <a:effectLst/>
        <a:uFillTx/>
        <a:latin typeface="Chalkduster"/>
        <a:ea typeface="Chalkduster"/>
        <a:cs typeface="Chalkduster"/>
        <a:sym typeface="Chalkduster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FFFFFF"/>
        </a:solidFill>
        <a:effectLst/>
        <a:uFillTx/>
        <a:latin typeface="Chalkduster"/>
        <a:ea typeface="Chalkduster"/>
        <a:cs typeface="Chalkduster"/>
        <a:sym typeface="Chalkduster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FFFFFF"/>
        </a:solidFill>
        <a:effectLst/>
        <a:uFillTx/>
        <a:latin typeface="Chalkduster"/>
        <a:ea typeface="Chalkduster"/>
        <a:cs typeface="Chalkduster"/>
        <a:sym typeface="Chalkduster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FFFFFF"/>
        </a:solidFill>
        <a:effectLst/>
        <a:uFillTx/>
        <a:latin typeface="Chalkduster"/>
        <a:ea typeface="Chalkduster"/>
        <a:cs typeface="Chalkduster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1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1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1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1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6362700"/>
            <a:ext cx="10464800" cy="70313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–王大明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1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1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1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1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>
                <a:solidFill>
                  <a:schemeClr val="accent5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1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1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1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1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accent1">
              <a:hueOff val="416844"/>
              <a:satOff val="2230"/>
              <a:lumOff val="-27516"/>
            </a:schemeClr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accent1">
              <a:hueOff val="416844"/>
              <a:satOff val="2230"/>
              <a:lumOff val="-27516"/>
            </a:schemeClr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accent1">
              <a:hueOff val="416844"/>
              <a:satOff val="2230"/>
              <a:lumOff val="-27516"/>
            </a:schemeClr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accent1">
              <a:hueOff val="416844"/>
              <a:satOff val="2230"/>
              <a:lumOff val="-27516"/>
            </a:schemeClr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accent1">
              <a:hueOff val="416844"/>
              <a:satOff val="2230"/>
              <a:lumOff val="-27516"/>
            </a:schemeClr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accent1">
              <a:hueOff val="416844"/>
              <a:satOff val="2230"/>
              <a:lumOff val="-27516"/>
            </a:schemeClr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accent1">
              <a:hueOff val="416844"/>
              <a:satOff val="2230"/>
              <a:lumOff val="-27516"/>
            </a:schemeClr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accent1">
              <a:hueOff val="416844"/>
              <a:satOff val="2230"/>
              <a:lumOff val="-27516"/>
            </a:schemeClr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accent1">
              <a:hueOff val="416844"/>
              <a:satOff val="2230"/>
              <a:lumOff val="-27516"/>
            </a:schemeClr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en.wikipedia.org/wiki/Functional_programming" TargetMode="External"/><Relationship Id="rId4" Type="http://schemas.openxmlformats.org/officeDocument/2006/relationships/hyperlink" Target="https://en.wikipedia.org/wiki/Immutable_object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Programming</a:t>
            </a:r>
          </a:p>
          <a:p>
            <a:pPr/>
            <a:r>
              <a:t>—Some concepts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-750020" y="7894619"/>
            <a:ext cx="10464801" cy="1460501"/>
          </a:xfrm>
          <a:prstGeom prst="rect">
            <a:avLst/>
          </a:prstGeom>
        </p:spPr>
        <p:txBody>
          <a:bodyPr/>
          <a:lstStyle/>
          <a:p>
            <a:pPr defTabSz="239522">
              <a:defRPr sz="4100">
                <a:solidFill>
                  <a:schemeClr val="accent2"/>
                </a:solidFill>
              </a:defRPr>
            </a:pPr>
            <a:r>
              <a:t>Hong Wenhao CST62</a:t>
            </a:r>
          </a:p>
          <a:p>
            <a:pPr defTabSz="239522">
              <a:defRPr sz="4100">
                <a:solidFill>
                  <a:schemeClr val="accent2"/>
                </a:solidFill>
              </a:defRPr>
            </a:pPr>
            <a:r>
              <a:t>2016011266</a:t>
            </a:r>
          </a:p>
        </p:txBody>
      </p:sp>
      <p:pic>
        <p:nvPicPr>
          <p:cNvPr id="12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8865" y="5428803"/>
            <a:ext cx="2882901" cy="288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3888" y="6012218"/>
            <a:ext cx="2437024" cy="1716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2125" y="6288643"/>
            <a:ext cx="2882901" cy="855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Immutability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Consider we know some properties about variable x, e. g. (x^p - x) is divisible by p.</a:t>
            </a:r>
          </a:p>
          <a:p>
            <a:pPr>
              <a:buBlip>
                <a:blip r:embed="rId2"/>
              </a:buBlip>
            </a:pPr>
            <a:r>
              <a:t>Can we be sure that the property holds everywhere in the program?</a:t>
            </a:r>
          </a:p>
        </p:txBody>
      </p:sp>
      <p:sp>
        <p:nvSpPr>
          <p:cNvPr id="164" name="Shape 164"/>
          <p:cNvSpPr/>
          <p:nvPr/>
        </p:nvSpPr>
        <p:spPr>
          <a:xfrm>
            <a:off x="950300" y="1759598"/>
            <a:ext cx="11506165" cy="5969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Papyrus"/>
              </a:defRPr>
            </a:lvl1pPr>
          </a:lstStyle>
          <a:p>
            <a:pPr/>
            <a:r>
              <a:t>No, even Fermat cannot guarantee this!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Immutability (cont.)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If we allow x’s meaning to be altered in the program, we cannot be sure of the property anymore!</a:t>
            </a:r>
          </a:p>
          <a:p>
            <a:pPr>
              <a:buBlip>
                <a:blip r:embed="rId2"/>
              </a:buBlip>
            </a:pPr>
            <a:r>
              <a:t>e.g. x = 4, 4 | (64 - 4). But if x is reassigned to 2, we do not have 4 | (16 - 2) anymore.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Immutability (cont.)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So mutability is evil! In functional style we do not allow this evil feature to creep in, eliminating loads of potential bugs!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Benefits of immutability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3900" indent="-723900">
              <a:buSzPct val="100000"/>
              <a:buAutoNum type="arabicPeriod" startAt="1"/>
            </a:pPr>
            <a:r>
              <a:t>Ability to reason about the correctness of programs —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proving</a:t>
            </a:r>
            <a:r>
              <a:t> it like in mathematics!</a:t>
            </a:r>
          </a:p>
          <a:p>
            <a:pPr marL="723900" indent="-723900">
              <a:buSzPct val="100000"/>
              <a:buAutoNum type="arabicPeriod" startAt="1"/>
            </a:pPr>
            <a:r>
              <a:t>Enable lazy evaluation, </a:t>
            </a:r>
            <a:r>
              <a:rPr>
                <a:solidFill>
                  <a:schemeClr val="accent1">
                    <a:hueOff val="-243500"/>
                    <a:satOff val="-10545"/>
                    <a:lumOff val="9202"/>
                  </a:schemeClr>
                </a:solidFill>
              </a:rPr>
              <a:t>which I won’t discuss, </a:t>
            </a:r>
            <a:r>
              <a:t>a technique which boosts efficiency.</a:t>
            </a:r>
          </a:p>
          <a:p>
            <a:pPr marL="723900" indent="-723900">
              <a:buSzPct val="100000"/>
              <a:buAutoNum type="arabicPeriod" startAt="1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Proving correctness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consider the following piece of program:</a:t>
            </a:r>
            <a:br/>
            <a:r>
              <a:t>int x = 4, p = 4;</a:t>
            </a:r>
            <a:br/>
            <a:r>
              <a:t>void non_pure(){</a:t>
            </a:r>
            <a:br/>
            <a:r>
              <a:t>    x = 2;</a:t>
            </a:r>
            <a:br/>
            <a:r>
              <a:t>} // C++</a:t>
            </a:r>
          </a:p>
          <a:p>
            <a:pPr>
              <a:buBlip>
                <a:blip r:embed="rId2"/>
              </a:buBlip>
            </a:pPr>
            <a:r>
              <a:t>The function is not pure. It has side effects — it changes x’s value.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6911"/>
            </a:lvl1pPr>
          </a:lstStyle>
          <a:p>
            <a:pPr/>
            <a:r>
              <a:t>Proving correctness (cont.)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6521" indent="-366521" defTabSz="455675">
              <a:spcBef>
                <a:spcPts val="2300"/>
              </a:spcBef>
              <a:buBlip>
                <a:blip r:embed="rId2"/>
              </a:buBlip>
              <a:defRPr sz="2964"/>
            </a:pPr>
            <a:r>
              <a:t>However, in FP, functions are pure — their return value only depends on the argument and do not have side effects.</a:t>
            </a:r>
          </a:p>
          <a:p>
            <a:pPr marL="366521" indent="-366521" defTabSz="455675">
              <a:spcBef>
                <a:spcPts val="2300"/>
              </a:spcBef>
              <a:buBlip>
                <a:blip r:embed="rId2"/>
              </a:buBlip>
              <a:defRPr sz="2964"/>
            </a:pPr>
            <a:r>
              <a:t>def factorial(n: Int): Int = {</a:t>
            </a:r>
            <a:br/>
            <a:r>
              <a:t>    if(n == 0) 1</a:t>
            </a:r>
            <a:br/>
            <a:r>
              <a:t>    else  n * factorial(n - 1)</a:t>
            </a:r>
            <a:br/>
            <a:r>
              <a:t>} // Scala</a:t>
            </a:r>
          </a:p>
          <a:p>
            <a:pPr marL="366521" indent="-366521" defTabSz="455675">
              <a:spcBef>
                <a:spcPts val="2300"/>
              </a:spcBef>
              <a:buBlip>
                <a:blip r:embed="rId2"/>
              </a:buBlip>
              <a:defRPr sz="2964"/>
            </a:pPr>
            <a:r>
              <a:t>This is a pure function. Calling factorial(100) always produce 100!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6911"/>
            </a:lvl1pPr>
          </a:lstStyle>
          <a:p>
            <a:pPr/>
            <a:r>
              <a:t>Proving correctness (cont.)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Proving the correctness of factorial(n) by mathematical induction.</a:t>
            </a:r>
          </a:p>
          <a:p>
            <a:pPr>
              <a:buBlip>
                <a:blip r:embed="rId2"/>
              </a:buBlip>
            </a:pPr>
            <a:r>
              <a:t>Base case: factorial(0) always return 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6911"/>
            </a:lvl1pPr>
          </a:lstStyle>
          <a:p>
            <a:pPr/>
            <a:r>
              <a:t>Proving correctness (cont.)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Inductive step:</a:t>
            </a:r>
            <a:br/>
            <a:r>
              <a:t>    We assume factorial(k) == k!</a:t>
            </a:r>
            <a:br/>
            <a:r>
              <a:t>    We know factorial(k + 1) always return factorial(k) * (k + 1), which is k! * (k + 1) = (k + 1)!. </a:t>
            </a:r>
          </a:p>
          <a:p>
            <a:pPr>
              <a:buBlip>
                <a:blip r:embed="rId2"/>
              </a:buBlip>
            </a:pPr>
            <a:r>
              <a:t>So the function computes the right value.</a:t>
            </a:r>
          </a:p>
        </p:txBody>
      </p:sp>
      <p:sp>
        <p:nvSpPr>
          <p:cNvPr id="186" name="Shape 186"/>
          <p:cNvSpPr/>
          <p:nvPr/>
        </p:nvSpPr>
        <p:spPr>
          <a:xfrm>
            <a:off x="749317" y="-63501"/>
            <a:ext cx="11506166" cy="98806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Papyrus"/>
              </a:defRPr>
            </a:lvl1pPr>
          </a:lstStyle>
          <a:p>
            <a:pPr/>
            <a:r>
              <a:t>This seems to be self-evident. We may think this technique can be applied in C++.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056"/>
            </a:lvl1pPr>
          </a:lstStyle>
          <a:p>
            <a:pPr/>
            <a:r>
              <a:t>Proving correctness(cont.)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Actually, in C++ we are not confident to use this proof. Because we are not guaranteed that factorial(n) always yields n!.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056"/>
            </a:lvl1pPr>
          </a:lstStyle>
          <a:p>
            <a:pPr/>
            <a:r>
              <a:t>Proving correctness(cont.)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1270000" y="2142354"/>
            <a:ext cx="10464800" cy="6519046"/>
          </a:xfrm>
          <a:prstGeom prst="rect">
            <a:avLst/>
          </a:prstGeom>
        </p:spPr>
        <p:txBody>
          <a:bodyPr/>
          <a:lstStyle/>
          <a:p>
            <a:pPr marL="286638" indent="-286638" defTabSz="356362">
              <a:spcBef>
                <a:spcPts val="1800"/>
              </a:spcBef>
              <a:buBlip>
                <a:blip r:embed="rId2"/>
              </a:buBlip>
              <a:defRPr sz="2318"/>
            </a:pPr>
            <a:r>
              <a:t>Counterexample:</a:t>
            </a:r>
            <a:br/>
            <a:r>
              <a:t>int cnt = 0;</a:t>
            </a:r>
            <a:br/>
            <a:r>
              <a:t>int factorial(int n){</a:t>
            </a:r>
            <a:br/>
            <a:r>
              <a:t>    if (cnt &gt; 10) return 123123;</a:t>
            </a:r>
            <a:br/>
            <a:r>
              <a:t>    else return (n == 0? 1 : n * (n - 1));</a:t>
            </a:r>
            <a:br/>
            <a:r>
              <a:t>} </a:t>
            </a:r>
            <a:br/>
            <a:r>
              <a:t>void evil_procedure(){</a:t>
            </a:r>
            <a:br/>
            <a:r>
              <a:t>    cnt = 1000;</a:t>
            </a:r>
            <a:br/>
            <a:r>
              <a:t>}</a:t>
            </a:r>
          </a:p>
          <a:p>
            <a:pPr marL="286638" indent="-286638" defTabSz="356362">
              <a:spcBef>
                <a:spcPts val="1800"/>
              </a:spcBef>
              <a:buBlip>
                <a:blip r:embed="rId2"/>
              </a:buBlip>
              <a:defRPr sz="2318"/>
            </a:pPr>
            <a:r>
              <a:t>If evil_procedure is called somewhere in main(), factorial will begin to give just garbage.</a:t>
            </a:r>
          </a:p>
          <a:p>
            <a:pPr marL="286638" indent="-286638" defTabSz="356362">
              <a:spcBef>
                <a:spcPts val="1800"/>
              </a:spcBef>
              <a:buBlip>
                <a:blip r:embed="rId2"/>
              </a:buBlip>
              <a:defRPr sz="2318"/>
            </a:pPr>
            <a:r>
              <a:t>This example might seem ridiculous, but you never know how ridiculous we programmers can be when the project becomes large!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24650" y="3174506"/>
            <a:ext cx="4787901" cy="3452154"/>
          </a:xfrm>
          <a:prstGeom prst="rect">
            <a:avLst/>
          </a:prstGeom>
        </p:spPr>
      </p:pic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puzzle</a:t>
            </a: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262889">
              <a:defRPr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Peeker and Whiter want to do something about the number on the board…</a:t>
            </a:r>
          </a:p>
        </p:txBody>
      </p:sp>
      <p:sp>
        <p:nvSpPr>
          <p:cNvPr id="128" name="Shape 128"/>
          <p:cNvSpPr/>
          <p:nvPr/>
        </p:nvSpPr>
        <p:spPr>
          <a:xfrm>
            <a:off x="8704306" y="3924757"/>
            <a:ext cx="828588" cy="169766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5400" dir="3600000">
              <a:schemeClr val="accent2">
                <a:hueOff val="190638"/>
                <a:satOff val="5719"/>
                <a:lumOff val="-18104"/>
                <a:alpha val="70000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056"/>
            </a:lvl1pPr>
          </a:lstStyle>
          <a:p>
            <a:pPr/>
            <a:r>
              <a:t>Proving correctness(cont.)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In FP languages, we cannot have such bugs because functions are always pure.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5802" indent="-455802" defTabSz="566674">
              <a:spcBef>
                <a:spcPts val="2900"/>
              </a:spcBef>
              <a:buBlip>
                <a:blip r:embed="rId2"/>
              </a:buBlip>
              <a:defRPr sz="3686"/>
            </a:pPr>
            <a:r>
              <a:t>Functional programming is a powerful paradigm, which may be more and more popular due to the need of parallelised programming.</a:t>
            </a:r>
          </a:p>
          <a:p>
            <a:pPr marL="455802" indent="-455802" defTabSz="566674">
              <a:spcBef>
                <a:spcPts val="2900"/>
              </a:spcBef>
              <a:buBlip>
                <a:blip r:embed="rId2"/>
              </a:buBlip>
              <a:defRPr sz="3686"/>
            </a:pPr>
            <a:r>
              <a:t>It has even more 高大上 features — including the ability to return function as result, or taking function as arguments. (Functionals 泛函 in Maths can be implemented very directly)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Little puzzle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Is the following function pure?</a:t>
            </a:r>
            <a:br/>
            <a:r>
              <a:t>(random(int n) returns a random integer in [0, n))</a:t>
            </a:r>
          </a:p>
          <a:p>
            <a:pPr>
              <a:buBlip>
                <a:blip r:embed="rId2"/>
              </a:buBlip>
            </a:pPr>
            <a:r>
              <a:t>def unknown(): Int = {</a:t>
            </a:r>
            <a:br/>
            <a:r>
              <a:t>     random(1000)</a:t>
            </a:r>
            <a:br/>
            <a:r>
              <a:t>} // Pseudo-Scala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1622">
              <a:defRPr sz="6552"/>
            </a:pPr>
            <a:r>
              <a:t>Thank you! </a:t>
            </a:r>
            <a:br/>
            <a:r>
              <a:t>May bugs be away from you!</a:t>
            </a:r>
          </a:p>
        </p:txBody>
      </p:sp>
      <p:pic>
        <p:nvPicPr>
          <p:cNvPr id="204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453" y="737729"/>
            <a:ext cx="2819886" cy="417267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4715" indent="-394715" defTabSz="490727">
              <a:spcBef>
                <a:spcPts val="2500"/>
              </a:spcBef>
              <a:buBlip>
                <a:blip r:embed="rId2"/>
              </a:buBlip>
              <a:defRPr sz="3191"/>
            </a:pPr>
            <a:r>
              <a:rPr u="sng">
                <a:hlinkClick r:id="rId3" invalidUrl="" action="" tgtFrame="" tooltip="" history="1" highlightClick="0" endSnd="0"/>
              </a:rPr>
              <a:t>https://en.wikipedia.org/wiki/Functional_programming</a:t>
            </a:r>
          </a:p>
          <a:p>
            <a:pPr marL="394715" indent="-394715" defTabSz="490727">
              <a:spcBef>
                <a:spcPts val="2500"/>
              </a:spcBef>
              <a:buBlip>
                <a:blip r:embed="rId2"/>
              </a:buBlip>
              <a:defRPr sz="3191"/>
            </a:pPr>
            <a:r>
              <a:rPr u="sng">
                <a:hlinkClick r:id="rId4" invalidUrl="" action="" tgtFrame="" tooltip="" history="1" highlightClick="0" endSnd="0"/>
              </a:rPr>
              <a:t>https://en.wikipedia.org/wiki/Immutable_object</a:t>
            </a:r>
          </a:p>
          <a:p>
            <a:pPr marL="394715" indent="-394715" defTabSz="490727">
              <a:spcBef>
                <a:spcPts val="2500"/>
              </a:spcBef>
              <a:buBlip>
                <a:blip r:embed="rId2"/>
              </a:buBlip>
              <a:defRPr sz="3191"/>
            </a:pPr>
            <a:r>
              <a:t>“Structure and Interpretation of Computer Programs”, MIT Press</a:t>
            </a:r>
          </a:p>
          <a:p>
            <a:pPr marL="394715" indent="-394715" defTabSz="490727">
              <a:spcBef>
                <a:spcPts val="2500"/>
              </a:spcBef>
              <a:buBlip>
                <a:blip r:embed="rId2"/>
              </a:buBlip>
              <a:defRPr sz="3191"/>
            </a:pPr>
            <a:r>
              <a:t>“Functional Programming Principles in Scala” on Coursera by École Polytechnique Fédérale de Lausanne.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puzzle (cont.)</a:t>
            </a:r>
          </a:p>
        </p:txBody>
      </p:sp>
      <p:sp>
        <p:nvSpPr>
          <p:cNvPr id="131" name="Shape 13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>
                <a:latin typeface="Cochin"/>
                <a:ea typeface="Cochin"/>
                <a:cs typeface="Cochin"/>
                <a:sym typeface="Cochin"/>
              </a:defRPr>
            </a:pPr>
            <a:r>
              <a:t>Peeker wants to add one to it.</a:t>
            </a:r>
          </a:p>
          <a:p>
            <a:pPr>
              <a:buBlip>
                <a:blip r:embed="rId2"/>
              </a:buBlip>
              <a:defRPr>
                <a:latin typeface="Cochin"/>
                <a:ea typeface="Cochin"/>
                <a:cs typeface="Cochin"/>
                <a:sym typeface="Cochin"/>
              </a:defRPr>
            </a:pPr>
            <a:r>
              <a:t>Whiter wants to subtract one from it.</a:t>
            </a:r>
          </a:p>
          <a:p>
            <a:pPr>
              <a:buBlip>
                <a:blip r:embed="rId2"/>
              </a:buBlip>
              <a:defRPr>
                <a:latin typeface="Cochin"/>
                <a:ea typeface="Cochin"/>
                <a:cs typeface="Cochin"/>
                <a:sym typeface="Cochin"/>
              </a:defRPr>
            </a:pPr>
            <a:r>
              <a:t>What is the number left on the board after their operations?</a:t>
            </a:r>
          </a:p>
        </p:txBody>
      </p:sp>
      <p:pic>
        <p:nvPicPr>
          <p:cNvPr id="132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4650" y="3174506"/>
            <a:ext cx="4787901" cy="3452154"/>
          </a:xfrm>
          <a:prstGeom prst="rect">
            <a:avLst/>
          </a:prstGeom>
        </p:spPr>
      </p:pic>
      <p:sp>
        <p:nvSpPr>
          <p:cNvPr id="133" name="Shape 133"/>
          <p:cNvSpPr/>
          <p:nvPr/>
        </p:nvSpPr>
        <p:spPr>
          <a:xfrm>
            <a:off x="8704306" y="3924757"/>
            <a:ext cx="828588" cy="169766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5400" dir="3600000">
              <a:schemeClr val="accent2">
                <a:hueOff val="190638"/>
                <a:satOff val="5719"/>
                <a:lumOff val="-18104"/>
                <a:alpha val="70000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puzzle (cont.)</a:t>
            </a:r>
          </a:p>
        </p:txBody>
      </p:sp>
      <p:sp>
        <p:nvSpPr>
          <p:cNvPr id="136" name="Shape 136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>
                <a:latin typeface="Cochin"/>
                <a:ea typeface="Cochin"/>
                <a:cs typeface="Cochin"/>
                <a:sym typeface="Cochin"/>
              </a:defRPr>
            </a:pPr>
            <a:r>
              <a:t>Of course it is 2! </a:t>
            </a:r>
          </a:p>
          <a:p>
            <a:pPr>
              <a:buBlip>
                <a:blip r:embed="rId2"/>
              </a:buBlip>
              <a:defRPr>
                <a:latin typeface="Cochin"/>
                <a:ea typeface="Cochin"/>
                <a:cs typeface="Cochin"/>
                <a:sym typeface="Cochin"/>
              </a:defRPr>
            </a:pPr>
            <a:r>
              <a:t>2 + 1 - 1 = 2.</a:t>
            </a:r>
          </a:p>
        </p:txBody>
      </p:sp>
      <p:pic>
        <p:nvPicPr>
          <p:cNvPr id="137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4650" y="3174506"/>
            <a:ext cx="4787901" cy="3452154"/>
          </a:xfrm>
          <a:prstGeom prst="rect">
            <a:avLst/>
          </a:prstGeom>
        </p:spPr>
      </p:pic>
      <p:sp>
        <p:nvSpPr>
          <p:cNvPr id="138" name="Shape 138"/>
          <p:cNvSpPr/>
          <p:nvPr/>
        </p:nvSpPr>
        <p:spPr>
          <a:xfrm>
            <a:off x="8704306" y="3924757"/>
            <a:ext cx="828588" cy="169766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5400" dir="3600000">
              <a:schemeClr val="accent2">
                <a:hueOff val="190638"/>
                <a:satOff val="5719"/>
                <a:lumOff val="-18104"/>
                <a:alpha val="70000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39" name="Shape 139"/>
          <p:cNvSpPr/>
          <p:nvPr/>
        </p:nvSpPr>
        <p:spPr>
          <a:xfrm>
            <a:off x="1068257" y="2894937"/>
            <a:ext cx="5407286" cy="5969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Papyrus"/>
              </a:defRPr>
            </a:lvl1pPr>
          </a:lstStyle>
          <a:p>
            <a:pPr/>
            <a:r>
              <a:t>But is it this simple?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8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54000000"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  <p:bldP build="whole" bldLvl="1" animBg="1" rev="0" advAuto="0" spid="13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puzzle (cont.)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>
                <a:latin typeface="Cochin"/>
                <a:ea typeface="Cochin"/>
                <a:cs typeface="Cochin"/>
                <a:sym typeface="Cochin"/>
              </a:defRPr>
            </a:pPr>
            <a:r>
              <a:t>Let’s imagine…</a:t>
            </a:r>
          </a:p>
          <a:p>
            <a:pPr>
              <a:buBlip>
                <a:blip r:embed="rId2"/>
              </a:buBlip>
              <a:defRPr>
                <a:latin typeface="Cochin"/>
                <a:ea typeface="Cochin"/>
                <a:cs typeface="Cochin"/>
                <a:sym typeface="Cochin"/>
              </a:defRPr>
            </a:pPr>
            <a:r>
              <a:t>Peeker peeked the board and found 2. So he decided to replace it by 3.</a:t>
            </a:r>
          </a:p>
          <a:p>
            <a:pPr>
              <a:buBlip>
                <a:blip r:embed="rId2"/>
              </a:buBlip>
              <a:defRPr>
                <a:latin typeface="Cochin"/>
                <a:ea typeface="Cochin"/>
                <a:cs typeface="Cochin"/>
                <a:sym typeface="Cochin"/>
              </a:defRPr>
            </a:pPr>
            <a:r>
              <a:t>However, as Whiter was eager, he peeked the number before Peeker’s writing. He found the number 2 and decided to replace it by 1.</a:t>
            </a:r>
          </a:p>
        </p:txBody>
      </p:sp>
      <p:pic>
        <p:nvPicPr>
          <p:cNvPr id="143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4650" y="3174506"/>
            <a:ext cx="4787901" cy="3452154"/>
          </a:xfrm>
          <a:prstGeom prst="rect">
            <a:avLst/>
          </a:prstGeom>
        </p:spPr>
      </p:pic>
      <p:sp>
        <p:nvSpPr>
          <p:cNvPr id="144" name="Shape 144"/>
          <p:cNvSpPr/>
          <p:nvPr/>
        </p:nvSpPr>
        <p:spPr>
          <a:xfrm>
            <a:off x="8704306" y="3924757"/>
            <a:ext cx="828588" cy="169766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5400" dir="3600000">
              <a:schemeClr val="accent2">
                <a:hueOff val="190638"/>
                <a:satOff val="5719"/>
                <a:lumOff val="-18104"/>
                <a:alpha val="70000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puzzle (cont.)</a:t>
            </a:r>
          </a:p>
        </p:txBody>
      </p:sp>
      <p:sp>
        <p:nvSpPr>
          <p:cNvPr id="147" name="Shape 147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/>
            <a:r>
              <a:t>If that was the case, the final number on the board can be either 1 or 3 depending on their order or writing!</a:t>
            </a:r>
          </a:p>
        </p:txBody>
      </p:sp>
      <p:pic>
        <p:nvPicPr>
          <p:cNvPr id="148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4650" y="3174506"/>
            <a:ext cx="4787901" cy="3452154"/>
          </a:xfrm>
          <a:prstGeom prst="rect">
            <a:avLst/>
          </a:prstGeom>
        </p:spPr>
      </p:pic>
      <p:sp>
        <p:nvSpPr>
          <p:cNvPr id="149" name="Shape 149"/>
          <p:cNvSpPr/>
          <p:nvPr/>
        </p:nvSpPr>
        <p:spPr>
          <a:xfrm>
            <a:off x="7602704" y="3924757"/>
            <a:ext cx="3031792" cy="169766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5400" dir="3600000">
              <a:schemeClr val="accent2">
                <a:hueOff val="190638"/>
                <a:satOff val="5719"/>
                <a:lumOff val="-18104"/>
                <a:alpha val="70000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1/3?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simple puzzle</a:t>
            </a:r>
          </a:p>
        </p:txBody>
      </p:sp>
      <p:pic>
        <p:nvPicPr>
          <p:cNvPr id="15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6781" y="2557000"/>
            <a:ext cx="8811239" cy="6325595"/>
          </a:xfrm>
          <a:prstGeom prst="rect">
            <a:avLst/>
          </a:prstGeom>
        </p:spPr>
      </p:pic>
      <p:sp>
        <p:nvSpPr>
          <p:cNvPr id="153" name="Shape 153"/>
          <p:cNvSpPr/>
          <p:nvPr/>
        </p:nvSpPr>
        <p:spPr>
          <a:xfrm>
            <a:off x="2728430" y="4224364"/>
            <a:ext cx="7547940" cy="282887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5400" dir="3600000">
              <a:schemeClr val="accent2">
                <a:hueOff val="190638"/>
                <a:satOff val="5719"/>
                <a:lumOff val="-18104"/>
                <a:alpha val="70000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0"/>
            </a:lvl1pPr>
          </a:lstStyle>
          <a:p>
            <a:pPr/>
            <a:r>
              <a:t>1/2/3?</a:t>
            </a:r>
          </a:p>
        </p:txBody>
      </p:sp>
      <p:sp>
        <p:nvSpPr>
          <p:cNvPr id="154" name="Shape 154"/>
          <p:cNvSpPr/>
          <p:nvPr/>
        </p:nvSpPr>
        <p:spPr>
          <a:xfrm>
            <a:off x="950300" y="781698"/>
            <a:ext cx="11506165" cy="79248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Papyrus"/>
              </a:defRPr>
            </a:lvl1pPr>
          </a:lstStyle>
          <a:p>
            <a:pPr/>
            <a:r>
              <a:t>A simple program can become disastrous when parallelised 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6408"/>
            </a:lvl1pPr>
          </a:lstStyle>
          <a:p>
            <a:pPr/>
            <a:r>
              <a:t>Solution: eliminate mutability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The problems are due to the mutable(可变量) nature of imperative programming. </a:t>
            </a:r>
          </a:p>
          <a:p>
            <a:pPr>
              <a:buBlip>
                <a:blip r:embed="rId2"/>
              </a:buBlip>
            </a:pPr>
            <a:r>
              <a:t>If we forbid mutability, these bugs will disappear and we can be confident about  programs! (At least we do not need to concern bugs due to that!)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Programming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Most important feature: Immutability(不可变異性)</a:t>
            </a:r>
          </a:p>
          <a:p>
            <a:pPr>
              <a:buBlip>
                <a:blip r:embed="rId2"/>
              </a:buBlip>
              <a:defRPr>
                <a:solidFill>
                  <a:schemeClr val="accent1">
                    <a:hueOff val="-243500"/>
                    <a:satOff val="-10545"/>
                    <a:lumOff val="9202"/>
                  </a:schemeClr>
                </a:solidFill>
              </a:defRPr>
            </a:pPr>
            <a:r>
              <a:rPr>
                <a:solidFill>
                  <a:schemeClr val="accent5">
                    <a:lumOff val="-8774"/>
                  </a:schemeClr>
                </a:solidFill>
              </a:rPr>
              <a:t>Some other features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I won’t talk about:</a:t>
            </a:r>
            <a:r>
              <a:rPr>
                <a:solidFill>
                  <a:schemeClr val="accent5">
                    <a:lumOff val="-8774"/>
                  </a:schemeClr>
                </a:solidFill>
              </a:rPr>
              <a:t> functions as first-class residents</a:t>
            </a:r>
            <a:r>
              <a:t>, </a:t>
            </a:r>
            <a:r>
              <a:rPr>
                <a:solidFill>
                  <a:schemeClr val="accent5">
                    <a:lumOff val="-8774"/>
                  </a:schemeClr>
                </a:solidFill>
              </a:rPr>
              <a:t>call by name / value</a:t>
            </a:r>
            <a:r>
              <a:t>, </a:t>
            </a:r>
            <a:r>
              <a:rPr>
                <a:solidFill>
                  <a:schemeClr val="accent5">
                    <a:lumOff val="-8774"/>
                  </a:schemeClr>
                </a:solidFill>
              </a:rPr>
              <a:t>anonymous functions</a:t>
            </a:r>
            <a:r>
              <a:t>.</a:t>
            </a:r>
          </a:p>
          <a:p>
            <a:pPr>
              <a:buBlip>
                <a:blip r:embed="rId2"/>
              </a:buBlip>
            </a:pPr>
            <a:r>
              <a:t>Very useful in parallel programming. (并行计算)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BC00FF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Chalkduster"/>
            <a:ea typeface="Chalkduster"/>
            <a:cs typeface="Chalkduster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Chalkduster"/>
            <a:ea typeface="Chalkduster"/>
            <a:cs typeface="Chalkduster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