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274-9372-4EA4-82FE-60161DE8AC30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5D4-A6FB-48CC-9749-5147630A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0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274-9372-4EA4-82FE-60161DE8AC30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5D4-A6FB-48CC-9749-5147630A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7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274-9372-4EA4-82FE-60161DE8AC30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5D4-A6FB-48CC-9749-5147630A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274-9372-4EA4-82FE-60161DE8AC30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5D4-A6FB-48CC-9749-5147630A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3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274-9372-4EA4-82FE-60161DE8AC30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5D4-A6FB-48CC-9749-5147630A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0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274-9372-4EA4-82FE-60161DE8AC30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5D4-A6FB-48CC-9749-5147630A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274-9372-4EA4-82FE-60161DE8AC30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5D4-A6FB-48CC-9749-5147630A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0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274-9372-4EA4-82FE-60161DE8AC30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5D4-A6FB-48CC-9749-5147630A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4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274-9372-4EA4-82FE-60161DE8AC30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5D4-A6FB-48CC-9749-5147630A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0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274-9372-4EA4-82FE-60161DE8AC30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5D4-A6FB-48CC-9749-5147630A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5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274-9372-4EA4-82FE-60161DE8AC30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5D4-A6FB-48CC-9749-5147630A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7274-9372-4EA4-82FE-60161DE8AC30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B65D4-A6FB-48CC-9749-5147630A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1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平行线和垂直线的作图方法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5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9FAC-40EF-430E-B533-CDA280CE0A7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 flipH="1">
            <a:off x="7218363" y="2828925"/>
            <a:ext cx="819150" cy="1023938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90513" y="939800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黑体" pitchFamily="2" charset="-122"/>
              </a:rPr>
              <a:t>1</a:t>
            </a:r>
            <a:r>
              <a:rPr lang="en-US" altLang="zh-CN" sz="2400" b="1" dirty="0">
                <a:latin typeface="黑体" pitchFamily="2" charset="-122"/>
              </a:rPr>
              <a:t>.</a:t>
            </a:r>
            <a:r>
              <a:rPr lang="zh-CN" altLang="en-US" sz="2400" b="1" dirty="0" smtClean="0">
                <a:latin typeface="黑体" pitchFamily="2" charset="-122"/>
              </a:rPr>
              <a:t>过</a:t>
            </a:r>
            <a:r>
              <a:rPr lang="zh-CN" altLang="en-US" sz="2400" b="1" dirty="0">
                <a:latin typeface="黑体" pitchFamily="2" charset="-122"/>
              </a:rPr>
              <a:t>点作直线的平行线</a:t>
            </a:r>
            <a:r>
              <a:rPr lang="zh-CN" altLang="en-US" b="1" dirty="0">
                <a:ea typeface="宋体" charset="-122"/>
              </a:rPr>
              <a:t> </a:t>
            </a:r>
          </a:p>
        </p:txBody>
      </p:sp>
      <p:grpSp>
        <p:nvGrpSpPr>
          <p:cNvPr id="15388" name="Group 28"/>
          <p:cNvGrpSpPr>
            <a:grpSpLocks/>
          </p:cNvGrpSpPr>
          <p:nvPr/>
        </p:nvGrpSpPr>
        <p:grpSpPr bwMode="auto">
          <a:xfrm rot="2344028">
            <a:off x="989013" y="2538413"/>
            <a:ext cx="1155700" cy="1155700"/>
            <a:chOff x="2859" y="2027"/>
            <a:chExt cx="728" cy="728"/>
          </a:xfrm>
        </p:grpSpPr>
        <p:sp>
          <p:nvSpPr>
            <p:cNvPr id="15384" name="AutoShape 24"/>
            <p:cNvSpPr>
              <a:spLocks noChangeArrowheads="1"/>
            </p:cNvSpPr>
            <p:nvPr/>
          </p:nvSpPr>
          <p:spPr bwMode="auto">
            <a:xfrm>
              <a:off x="2859" y="2027"/>
              <a:ext cx="728" cy="728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AutoShape 27"/>
            <p:cNvSpPr>
              <a:spLocks noChangeArrowheads="1"/>
            </p:cNvSpPr>
            <p:nvPr/>
          </p:nvSpPr>
          <p:spPr bwMode="auto">
            <a:xfrm>
              <a:off x="2993" y="2349"/>
              <a:ext cx="284" cy="284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95" name="Group 35"/>
          <p:cNvGrpSpPr>
            <a:grpSpLocks/>
          </p:cNvGrpSpPr>
          <p:nvPr/>
        </p:nvGrpSpPr>
        <p:grpSpPr bwMode="auto">
          <a:xfrm>
            <a:off x="130175" y="2116138"/>
            <a:ext cx="2344738" cy="1535112"/>
            <a:chOff x="762" y="1156"/>
            <a:chExt cx="1477" cy="967"/>
          </a:xfrm>
        </p:grpSpPr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 flipH="1">
              <a:off x="958" y="1367"/>
              <a:ext cx="555" cy="6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1700" y="1817"/>
              <a:ext cx="56" cy="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1336" y="1156"/>
              <a:ext cx="5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latin typeface="ISOCP" pitchFamily="2" charset="0"/>
                </a:rPr>
                <a:t>A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762" y="1873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latin typeface="ISOCP" pitchFamily="2" charset="0"/>
                </a:rPr>
                <a:t>B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1734" y="1657"/>
              <a:ext cx="5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latin typeface="ISOCP" pitchFamily="2" charset="0"/>
                </a:rPr>
                <a:t>C</a:t>
              </a:r>
            </a:p>
          </p:txBody>
        </p:sp>
      </p:grp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506413" y="47704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</a:rPr>
              <a:t>步骤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</a:rPr>
              <a:t>1</a:t>
            </a:r>
          </a:p>
        </p:txBody>
      </p:sp>
      <p:grpSp>
        <p:nvGrpSpPr>
          <p:cNvPr id="15469" name="Group 109"/>
          <p:cNvGrpSpPr>
            <a:grpSpLocks/>
          </p:cNvGrpSpPr>
          <p:nvPr/>
        </p:nvGrpSpPr>
        <p:grpSpPr bwMode="auto">
          <a:xfrm>
            <a:off x="1887538" y="2117725"/>
            <a:ext cx="2344737" cy="1577975"/>
            <a:chOff x="1189" y="1334"/>
            <a:chExt cx="1477" cy="994"/>
          </a:xfrm>
        </p:grpSpPr>
        <p:grpSp>
          <p:nvGrpSpPr>
            <p:cNvPr id="15405" name="Group 45"/>
            <p:cNvGrpSpPr>
              <a:grpSpLocks/>
            </p:cNvGrpSpPr>
            <p:nvPr/>
          </p:nvGrpSpPr>
          <p:grpSpPr bwMode="auto">
            <a:xfrm rot="2344028">
              <a:off x="1730" y="1600"/>
              <a:ext cx="728" cy="728"/>
              <a:chOff x="2859" y="2027"/>
              <a:chExt cx="728" cy="728"/>
            </a:xfrm>
          </p:grpSpPr>
          <p:sp>
            <p:nvSpPr>
              <p:cNvPr id="15406" name="AutoShape 46"/>
              <p:cNvSpPr>
                <a:spLocks noChangeArrowheads="1"/>
              </p:cNvSpPr>
              <p:nvPr/>
            </p:nvSpPr>
            <p:spPr bwMode="auto">
              <a:xfrm>
                <a:off x="2859" y="2027"/>
                <a:ext cx="728" cy="728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7" name="AutoShape 47"/>
              <p:cNvSpPr>
                <a:spLocks noChangeArrowheads="1"/>
              </p:cNvSpPr>
              <p:nvPr/>
            </p:nvSpPr>
            <p:spPr bwMode="auto">
              <a:xfrm>
                <a:off x="2993" y="2349"/>
                <a:ext cx="284" cy="284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408" name="Group 48"/>
            <p:cNvGrpSpPr>
              <a:grpSpLocks/>
            </p:cNvGrpSpPr>
            <p:nvPr/>
          </p:nvGrpSpPr>
          <p:grpSpPr bwMode="auto">
            <a:xfrm>
              <a:off x="1189" y="1334"/>
              <a:ext cx="1477" cy="967"/>
              <a:chOff x="762" y="1156"/>
              <a:chExt cx="1477" cy="967"/>
            </a:xfrm>
          </p:grpSpPr>
          <p:sp>
            <p:nvSpPr>
              <p:cNvPr id="15409" name="Line 49"/>
              <p:cNvSpPr>
                <a:spLocks noChangeShapeType="1"/>
              </p:cNvSpPr>
              <p:nvPr/>
            </p:nvSpPr>
            <p:spPr bwMode="auto">
              <a:xfrm flipH="1">
                <a:off x="958" y="1367"/>
                <a:ext cx="555" cy="6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0" name="Oval 50"/>
              <p:cNvSpPr>
                <a:spLocks noChangeArrowheads="1"/>
              </p:cNvSpPr>
              <p:nvPr/>
            </p:nvSpPr>
            <p:spPr bwMode="auto">
              <a:xfrm>
                <a:off x="1700" y="1817"/>
                <a:ext cx="56" cy="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1" name="Text Box 51"/>
              <p:cNvSpPr txBox="1">
                <a:spLocks noChangeArrowheads="1"/>
              </p:cNvSpPr>
              <p:nvPr/>
            </p:nvSpPr>
            <p:spPr bwMode="auto">
              <a:xfrm>
                <a:off x="1336" y="1156"/>
                <a:ext cx="5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A</a:t>
                </a:r>
              </a:p>
            </p:txBody>
          </p:sp>
          <p:sp>
            <p:nvSpPr>
              <p:cNvPr id="15412" name="Text Box 52"/>
              <p:cNvSpPr txBox="1">
                <a:spLocks noChangeArrowheads="1"/>
              </p:cNvSpPr>
              <p:nvPr/>
            </p:nvSpPr>
            <p:spPr bwMode="auto">
              <a:xfrm>
                <a:off x="762" y="1873"/>
                <a:ext cx="3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B</a:t>
                </a:r>
              </a:p>
            </p:txBody>
          </p:sp>
          <p:sp>
            <p:nvSpPr>
              <p:cNvPr id="15413" name="Text Box 53"/>
              <p:cNvSpPr txBox="1">
                <a:spLocks noChangeArrowheads="1"/>
              </p:cNvSpPr>
              <p:nvPr/>
            </p:nvSpPr>
            <p:spPr bwMode="auto">
              <a:xfrm>
                <a:off x="1734" y="1657"/>
                <a:ext cx="5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C</a:t>
                </a:r>
              </a:p>
            </p:txBody>
          </p:sp>
        </p:grpSp>
      </p:grp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2530475" y="47815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</a:rPr>
              <a:t>步骤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</a:rPr>
              <a:t>2</a:t>
            </a:r>
          </a:p>
        </p:txBody>
      </p: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4487863" y="47831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</a:rPr>
              <a:t>步骤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</a:rPr>
              <a:t>3</a:t>
            </a:r>
          </a:p>
        </p:txBody>
      </p:sp>
      <p:sp>
        <p:nvSpPr>
          <p:cNvPr id="15440" name="Text Box 80"/>
          <p:cNvSpPr txBox="1">
            <a:spLocks noChangeArrowheads="1"/>
          </p:cNvSpPr>
          <p:nvPr/>
        </p:nvSpPr>
        <p:spPr bwMode="auto">
          <a:xfrm>
            <a:off x="6934200" y="47847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</a:rPr>
              <a:t>步骤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</a:rPr>
              <a:t>4</a:t>
            </a:r>
          </a:p>
        </p:txBody>
      </p:sp>
      <p:grpSp>
        <p:nvGrpSpPr>
          <p:cNvPr id="15468" name="Group 108"/>
          <p:cNvGrpSpPr>
            <a:grpSpLocks/>
          </p:cNvGrpSpPr>
          <p:nvPr/>
        </p:nvGrpSpPr>
        <p:grpSpPr bwMode="auto">
          <a:xfrm>
            <a:off x="4803775" y="2674938"/>
            <a:ext cx="1155700" cy="1158875"/>
            <a:chOff x="3026" y="1685"/>
            <a:chExt cx="728" cy="730"/>
          </a:xfrm>
        </p:grpSpPr>
        <p:grpSp>
          <p:nvGrpSpPr>
            <p:cNvPr id="15418" name="Group 58"/>
            <p:cNvGrpSpPr>
              <a:grpSpLocks/>
            </p:cNvGrpSpPr>
            <p:nvPr/>
          </p:nvGrpSpPr>
          <p:grpSpPr bwMode="auto">
            <a:xfrm rot="2344028">
              <a:off x="3026" y="1685"/>
              <a:ext cx="728" cy="728"/>
              <a:chOff x="2859" y="2027"/>
              <a:chExt cx="728" cy="728"/>
            </a:xfrm>
          </p:grpSpPr>
          <p:sp>
            <p:nvSpPr>
              <p:cNvPr id="15419" name="AutoShape 59"/>
              <p:cNvSpPr>
                <a:spLocks noChangeArrowheads="1"/>
              </p:cNvSpPr>
              <p:nvPr/>
            </p:nvSpPr>
            <p:spPr bwMode="auto">
              <a:xfrm>
                <a:off x="2859" y="2027"/>
                <a:ext cx="728" cy="728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0" name="AutoShape 60"/>
              <p:cNvSpPr>
                <a:spLocks noChangeArrowheads="1"/>
              </p:cNvSpPr>
              <p:nvPr/>
            </p:nvSpPr>
            <p:spPr bwMode="auto">
              <a:xfrm>
                <a:off x="2993" y="2349"/>
                <a:ext cx="284" cy="284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441" name="AutoShape 81"/>
            <p:cNvSpPr>
              <a:spLocks noChangeArrowheads="1"/>
            </p:cNvSpPr>
            <p:nvPr/>
          </p:nvSpPr>
          <p:spPr bwMode="auto">
            <a:xfrm rot="1950944">
              <a:off x="3461" y="2197"/>
              <a:ext cx="264" cy="218"/>
            </a:xfrm>
            <a:prstGeom prst="rightArrow">
              <a:avLst>
                <a:gd name="adj1" fmla="val 45741"/>
                <a:gd name="adj2" fmla="val 49136"/>
              </a:avLst>
            </a:prstGeom>
            <a:solidFill>
              <a:schemeClr val="bg2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51" name="Group 91"/>
          <p:cNvGrpSpPr>
            <a:grpSpLocks/>
          </p:cNvGrpSpPr>
          <p:nvPr/>
        </p:nvGrpSpPr>
        <p:grpSpPr bwMode="auto">
          <a:xfrm>
            <a:off x="323850" y="1795463"/>
            <a:ext cx="1539875" cy="957262"/>
            <a:chOff x="204" y="991"/>
            <a:chExt cx="970" cy="603"/>
          </a:xfrm>
        </p:grpSpPr>
        <p:sp>
          <p:nvSpPr>
            <p:cNvPr id="15443" name="Line 83"/>
            <p:cNvSpPr>
              <a:spLocks noChangeShapeType="1"/>
            </p:cNvSpPr>
            <p:nvPr/>
          </p:nvSpPr>
          <p:spPr bwMode="auto">
            <a:xfrm flipH="1" flipV="1">
              <a:off x="545" y="1164"/>
              <a:ext cx="131" cy="43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4" name="Text Box 84"/>
            <p:cNvSpPr txBox="1">
              <a:spLocks noChangeArrowheads="1"/>
            </p:cNvSpPr>
            <p:nvPr/>
          </p:nvSpPr>
          <p:spPr bwMode="auto">
            <a:xfrm>
              <a:off x="204" y="991"/>
              <a:ext cx="9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A50021"/>
                  </a:solidFill>
                </a:rPr>
                <a:t>边与线重合</a:t>
              </a:r>
            </a:p>
          </p:txBody>
        </p:sp>
      </p:grpSp>
      <p:grpSp>
        <p:nvGrpSpPr>
          <p:cNvPr id="15452" name="Group 92"/>
          <p:cNvGrpSpPr>
            <a:grpSpLocks/>
          </p:cNvGrpSpPr>
          <p:nvPr/>
        </p:nvGrpSpPr>
        <p:grpSpPr bwMode="auto">
          <a:xfrm>
            <a:off x="1968500" y="1787525"/>
            <a:ext cx="1201738" cy="1741488"/>
            <a:chOff x="1240" y="986"/>
            <a:chExt cx="757" cy="1097"/>
          </a:xfrm>
        </p:grpSpPr>
        <p:sp>
          <p:nvSpPr>
            <p:cNvPr id="15447" name="Line 87"/>
            <p:cNvSpPr>
              <a:spLocks noChangeShapeType="1"/>
            </p:cNvSpPr>
            <p:nvPr/>
          </p:nvSpPr>
          <p:spPr bwMode="auto">
            <a:xfrm flipH="1" flipV="1">
              <a:off x="1553" y="1216"/>
              <a:ext cx="287" cy="867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8" name="Text Box 88"/>
            <p:cNvSpPr txBox="1">
              <a:spLocks noChangeArrowheads="1"/>
            </p:cNvSpPr>
            <p:nvPr/>
          </p:nvSpPr>
          <p:spPr bwMode="auto">
            <a:xfrm>
              <a:off x="1240" y="986"/>
              <a:ext cx="7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A50021"/>
                  </a:solidFill>
                </a:rPr>
                <a:t>两边对齐</a:t>
              </a:r>
            </a:p>
          </p:txBody>
        </p:sp>
      </p:grpSp>
      <p:grpSp>
        <p:nvGrpSpPr>
          <p:cNvPr id="15454" name="Group 94"/>
          <p:cNvGrpSpPr>
            <a:grpSpLocks/>
          </p:cNvGrpSpPr>
          <p:nvPr/>
        </p:nvGrpSpPr>
        <p:grpSpPr bwMode="auto">
          <a:xfrm>
            <a:off x="5397500" y="2066925"/>
            <a:ext cx="1450975" cy="1427163"/>
            <a:chOff x="3400" y="1162"/>
            <a:chExt cx="914" cy="899"/>
          </a:xfrm>
        </p:grpSpPr>
        <p:sp>
          <p:nvSpPr>
            <p:cNvPr id="15450" name="Text Box 90"/>
            <p:cNvSpPr txBox="1">
              <a:spLocks noChangeArrowheads="1"/>
            </p:cNvSpPr>
            <p:nvPr/>
          </p:nvSpPr>
          <p:spPr bwMode="auto">
            <a:xfrm>
              <a:off x="3480" y="1162"/>
              <a:ext cx="8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A50021"/>
                  </a:solidFill>
                </a:rPr>
                <a:t>沿边移动</a:t>
              </a:r>
            </a:p>
          </p:txBody>
        </p:sp>
        <p:sp>
          <p:nvSpPr>
            <p:cNvPr id="15453" name="Line 93"/>
            <p:cNvSpPr>
              <a:spLocks noChangeShapeType="1"/>
            </p:cNvSpPr>
            <p:nvPr/>
          </p:nvSpPr>
          <p:spPr bwMode="auto">
            <a:xfrm flipH="1">
              <a:off x="3400" y="1374"/>
              <a:ext cx="424" cy="687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58" name="Group 98"/>
          <p:cNvGrpSpPr>
            <a:grpSpLocks/>
          </p:cNvGrpSpPr>
          <p:nvPr/>
        </p:nvGrpSpPr>
        <p:grpSpPr bwMode="auto">
          <a:xfrm>
            <a:off x="7212013" y="1882775"/>
            <a:ext cx="1754187" cy="1096963"/>
            <a:chOff x="4529" y="1109"/>
            <a:chExt cx="1105" cy="691"/>
          </a:xfrm>
        </p:grpSpPr>
        <p:sp>
          <p:nvSpPr>
            <p:cNvPr id="15456" name="Text Box 96"/>
            <p:cNvSpPr txBox="1">
              <a:spLocks noChangeArrowheads="1"/>
            </p:cNvSpPr>
            <p:nvPr/>
          </p:nvSpPr>
          <p:spPr bwMode="auto">
            <a:xfrm>
              <a:off x="4529" y="1109"/>
              <a:ext cx="11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A50021"/>
                  </a:solidFill>
                </a:rPr>
                <a:t>过点</a:t>
              </a:r>
              <a:r>
                <a:rPr lang="en-US" altLang="zh-CN" sz="1600">
                  <a:solidFill>
                    <a:srgbClr val="A50021"/>
                  </a:solidFill>
                </a:rPr>
                <a:t>C</a:t>
              </a:r>
              <a:r>
                <a:rPr lang="zh-CN" altLang="en-US" sz="1600">
                  <a:solidFill>
                    <a:srgbClr val="A50021"/>
                  </a:solidFill>
                </a:rPr>
                <a:t>作直线</a:t>
              </a:r>
            </a:p>
          </p:txBody>
        </p:sp>
        <p:sp>
          <p:nvSpPr>
            <p:cNvPr id="15457" name="Line 97"/>
            <p:cNvSpPr>
              <a:spLocks noChangeShapeType="1"/>
            </p:cNvSpPr>
            <p:nvPr/>
          </p:nvSpPr>
          <p:spPr bwMode="auto">
            <a:xfrm>
              <a:off x="4902" y="1301"/>
              <a:ext cx="69" cy="499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70" name="Group 110"/>
          <p:cNvGrpSpPr>
            <a:grpSpLocks/>
          </p:cNvGrpSpPr>
          <p:nvPr/>
        </p:nvGrpSpPr>
        <p:grpSpPr bwMode="auto">
          <a:xfrm>
            <a:off x="3778250" y="2119313"/>
            <a:ext cx="2344738" cy="1946275"/>
            <a:chOff x="2380" y="1335"/>
            <a:chExt cx="1477" cy="1226"/>
          </a:xfrm>
        </p:grpSpPr>
        <p:grpSp>
          <p:nvGrpSpPr>
            <p:cNvPr id="15421" name="Group 61"/>
            <p:cNvGrpSpPr>
              <a:grpSpLocks/>
            </p:cNvGrpSpPr>
            <p:nvPr/>
          </p:nvGrpSpPr>
          <p:grpSpPr bwMode="auto">
            <a:xfrm>
              <a:off x="2380" y="1335"/>
              <a:ext cx="1477" cy="967"/>
              <a:chOff x="762" y="1156"/>
              <a:chExt cx="1477" cy="967"/>
            </a:xfrm>
          </p:grpSpPr>
          <p:sp>
            <p:nvSpPr>
              <p:cNvPr id="15422" name="Line 62"/>
              <p:cNvSpPr>
                <a:spLocks noChangeShapeType="1"/>
              </p:cNvSpPr>
              <p:nvPr/>
            </p:nvSpPr>
            <p:spPr bwMode="auto">
              <a:xfrm flipH="1">
                <a:off x="958" y="1367"/>
                <a:ext cx="555" cy="6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3" name="Oval 63"/>
              <p:cNvSpPr>
                <a:spLocks noChangeArrowheads="1"/>
              </p:cNvSpPr>
              <p:nvPr/>
            </p:nvSpPr>
            <p:spPr bwMode="auto">
              <a:xfrm>
                <a:off x="1700" y="1817"/>
                <a:ext cx="56" cy="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4" name="Text Box 64"/>
              <p:cNvSpPr txBox="1">
                <a:spLocks noChangeArrowheads="1"/>
              </p:cNvSpPr>
              <p:nvPr/>
            </p:nvSpPr>
            <p:spPr bwMode="auto">
              <a:xfrm>
                <a:off x="1336" y="1156"/>
                <a:ext cx="5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A</a:t>
                </a:r>
              </a:p>
            </p:txBody>
          </p:sp>
          <p:sp>
            <p:nvSpPr>
              <p:cNvPr id="15425" name="Text Box 65"/>
              <p:cNvSpPr txBox="1">
                <a:spLocks noChangeArrowheads="1"/>
              </p:cNvSpPr>
              <p:nvPr/>
            </p:nvSpPr>
            <p:spPr bwMode="auto">
              <a:xfrm>
                <a:off x="762" y="1873"/>
                <a:ext cx="3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B</a:t>
                </a:r>
              </a:p>
            </p:txBody>
          </p:sp>
          <p:sp>
            <p:nvSpPr>
              <p:cNvPr id="15426" name="Text Box 66"/>
              <p:cNvSpPr txBox="1">
                <a:spLocks noChangeArrowheads="1"/>
              </p:cNvSpPr>
              <p:nvPr/>
            </p:nvSpPr>
            <p:spPr bwMode="auto">
              <a:xfrm>
                <a:off x="1734" y="1657"/>
                <a:ext cx="5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C</a:t>
                </a:r>
              </a:p>
            </p:txBody>
          </p:sp>
        </p:grpSp>
        <p:grpSp>
          <p:nvGrpSpPr>
            <p:cNvPr id="15459" name="Group 99"/>
            <p:cNvGrpSpPr>
              <a:grpSpLocks/>
            </p:cNvGrpSpPr>
            <p:nvPr/>
          </p:nvGrpSpPr>
          <p:grpSpPr bwMode="auto">
            <a:xfrm rot="5836719" flipH="1">
              <a:off x="2831" y="1865"/>
              <a:ext cx="531" cy="861"/>
              <a:chOff x="2088" y="1819"/>
              <a:chExt cx="531" cy="861"/>
            </a:xfrm>
          </p:grpSpPr>
          <p:sp>
            <p:nvSpPr>
              <p:cNvPr id="15460" name="AutoShape 100"/>
              <p:cNvSpPr>
                <a:spLocks noChangeArrowheads="1"/>
              </p:cNvSpPr>
              <p:nvPr/>
            </p:nvSpPr>
            <p:spPr bwMode="auto">
              <a:xfrm>
                <a:off x="2088" y="1819"/>
                <a:ext cx="531" cy="861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1" name="AutoShape 101"/>
              <p:cNvSpPr>
                <a:spLocks noChangeArrowheads="1"/>
              </p:cNvSpPr>
              <p:nvPr/>
            </p:nvSpPr>
            <p:spPr bwMode="auto">
              <a:xfrm>
                <a:off x="2194" y="2203"/>
                <a:ext cx="202" cy="327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402" name="Group 42"/>
          <p:cNvGrpSpPr>
            <a:grpSpLocks/>
          </p:cNvGrpSpPr>
          <p:nvPr/>
        </p:nvGrpSpPr>
        <p:grpSpPr bwMode="auto">
          <a:xfrm rot="5836719" flipH="1">
            <a:off x="2592387" y="2947988"/>
            <a:ext cx="842963" cy="1366838"/>
            <a:chOff x="2088" y="1819"/>
            <a:chExt cx="531" cy="861"/>
          </a:xfrm>
        </p:grpSpPr>
        <p:sp>
          <p:nvSpPr>
            <p:cNvPr id="15403" name="AutoShape 43"/>
            <p:cNvSpPr>
              <a:spLocks noChangeArrowheads="1"/>
            </p:cNvSpPr>
            <p:nvPr/>
          </p:nvSpPr>
          <p:spPr bwMode="auto">
            <a:xfrm>
              <a:off x="2088" y="1819"/>
              <a:ext cx="531" cy="861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AutoShape 44"/>
            <p:cNvSpPr>
              <a:spLocks noChangeArrowheads="1"/>
            </p:cNvSpPr>
            <p:nvPr/>
          </p:nvSpPr>
          <p:spPr bwMode="auto">
            <a:xfrm>
              <a:off x="2194" y="2203"/>
              <a:ext cx="202" cy="327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1" name="Group 111"/>
          <p:cNvGrpSpPr>
            <a:grpSpLocks/>
          </p:cNvGrpSpPr>
          <p:nvPr/>
        </p:nvGrpSpPr>
        <p:grpSpPr bwMode="auto">
          <a:xfrm>
            <a:off x="6180138" y="2132013"/>
            <a:ext cx="2592387" cy="2044700"/>
            <a:chOff x="3893" y="1343"/>
            <a:chExt cx="1633" cy="1288"/>
          </a:xfrm>
        </p:grpSpPr>
        <p:grpSp>
          <p:nvGrpSpPr>
            <p:cNvPr id="15431" name="Group 71"/>
            <p:cNvGrpSpPr>
              <a:grpSpLocks/>
            </p:cNvGrpSpPr>
            <p:nvPr/>
          </p:nvGrpSpPr>
          <p:grpSpPr bwMode="auto">
            <a:xfrm rot="2344028">
              <a:off x="4798" y="1903"/>
              <a:ext cx="728" cy="728"/>
              <a:chOff x="2859" y="2027"/>
              <a:chExt cx="728" cy="728"/>
            </a:xfrm>
          </p:grpSpPr>
          <p:sp>
            <p:nvSpPr>
              <p:cNvPr id="15432" name="AutoShape 72"/>
              <p:cNvSpPr>
                <a:spLocks noChangeArrowheads="1"/>
              </p:cNvSpPr>
              <p:nvPr/>
            </p:nvSpPr>
            <p:spPr bwMode="auto">
              <a:xfrm>
                <a:off x="2859" y="2027"/>
                <a:ext cx="728" cy="728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3" name="AutoShape 73"/>
              <p:cNvSpPr>
                <a:spLocks noChangeArrowheads="1"/>
              </p:cNvSpPr>
              <p:nvPr/>
            </p:nvSpPr>
            <p:spPr bwMode="auto">
              <a:xfrm>
                <a:off x="2993" y="2349"/>
                <a:ext cx="284" cy="284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442" name="Group 82"/>
            <p:cNvGrpSpPr>
              <a:grpSpLocks/>
            </p:cNvGrpSpPr>
            <p:nvPr/>
          </p:nvGrpSpPr>
          <p:grpSpPr bwMode="auto">
            <a:xfrm>
              <a:off x="3893" y="1343"/>
              <a:ext cx="1484" cy="967"/>
              <a:chOff x="3893" y="1308"/>
              <a:chExt cx="1484" cy="967"/>
            </a:xfrm>
          </p:grpSpPr>
          <p:sp>
            <p:nvSpPr>
              <p:cNvPr id="15435" name="Line 75"/>
              <p:cNvSpPr>
                <a:spLocks noChangeShapeType="1"/>
              </p:cNvSpPr>
              <p:nvPr/>
            </p:nvSpPr>
            <p:spPr bwMode="auto">
              <a:xfrm flipH="1">
                <a:off x="4089" y="1519"/>
                <a:ext cx="555" cy="6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6" name="Oval 76"/>
              <p:cNvSpPr>
                <a:spLocks noChangeArrowheads="1"/>
              </p:cNvSpPr>
              <p:nvPr/>
            </p:nvSpPr>
            <p:spPr bwMode="auto">
              <a:xfrm>
                <a:off x="4831" y="1969"/>
                <a:ext cx="56" cy="5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7" name="Text Box 77"/>
              <p:cNvSpPr txBox="1">
                <a:spLocks noChangeArrowheads="1"/>
              </p:cNvSpPr>
              <p:nvPr/>
            </p:nvSpPr>
            <p:spPr bwMode="auto">
              <a:xfrm>
                <a:off x="4467" y="1308"/>
                <a:ext cx="5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A</a:t>
                </a:r>
              </a:p>
            </p:txBody>
          </p:sp>
          <p:sp>
            <p:nvSpPr>
              <p:cNvPr id="15438" name="Text Box 78"/>
              <p:cNvSpPr txBox="1">
                <a:spLocks noChangeArrowheads="1"/>
              </p:cNvSpPr>
              <p:nvPr/>
            </p:nvSpPr>
            <p:spPr bwMode="auto">
              <a:xfrm>
                <a:off x="3893" y="2025"/>
                <a:ext cx="3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B</a:t>
                </a:r>
              </a:p>
            </p:txBody>
          </p:sp>
          <p:sp>
            <p:nvSpPr>
              <p:cNvPr id="15439" name="Text Box 79"/>
              <p:cNvSpPr txBox="1">
                <a:spLocks noChangeArrowheads="1"/>
              </p:cNvSpPr>
              <p:nvPr/>
            </p:nvSpPr>
            <p:spPr bwMode="auto">
              <a:xfrm>
                <a:off x="4872" y="1837"/>
                <a:ext cx="5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C</a:t>
                </a:r>
              </a:p>
            </p:txBody>
          </p:sp>
        </p:grpSp>
        <p:grpSp>
          <p:nvGrpSpPr>
            <p:cNvPr id="15462" name="Group 102"/>
            <p:cNvGrpSpPr>
              <a:grpSpLocks/>
            </p:cNvGrpSpPr>
            <p:nvPr/>
          </p:nvGrpSpPr>
          <p:grpSpPr bwMode="auto">
            <a:xfrm rot="5836719" flipH="1">
              <a:off x="4337" y="1866"/>
              <a:ext cx="531" cy="861"/>
              <a:chOff x="2088" y="1819"/>
              <a:chExt cx="531" cy="861"/>
            </a:xfrm>
          </p:grpSpPr>
          <p:sp>
            <p:nvSpPr>
              <p:cNvPr id="15463" name="AutoShape 103"/>
              <p:cNvSpPr>
                <a:spLocks noChangeArrowheads="1"/>
              </p:cNvSpPr>
              <p:nvPr/>
            </p:nvSpPr>
            <p:spPr bwMode="auto">
              <a:xfrm>
                <a:off x="2088" y="1819"/>
                <a:ext cx="531" cy="861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4" name="AutoShape 104"/>
              <p:cNvSpPr>
                <a:spLocks noChangeArrowheads="1"/>
              </p:cNvSpPr>
              <p:nvPr/>
            </p:nvSpPr>
            <p:spPr bwMode="auto">
              <a:xfrm>
                <a:off x="2194" y="2203"/>
                <a:ext cx="202" cy="327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270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9" grpId="0" animBg="1"/>
      <p:bldP spid="15401" grpId="0"/>
      <p:bldP spid="15414" grpId="0"/>
      <p:bldP spid="15427" grpId="0"/>
      <p:bldP spid="154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9B42-155B-41AC-91BC-C1C4C751970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7497" name="Line 89"/>
          <p:cNvSpPr>
            <a:spLocks noChangeShapeType="1"/>
          </p:cNvSpPr>
          <p:nvPr/>
        </p:nvSpPr>
        <p:spPr bwMode="auto">
          <a:xfrm flipH="1" flipV="1">
            <a:off x="6070600" y="2114550"/>
            <a:ext cx="419100" cy="95885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 rot="-1410431">
            <a:off x="3862388" y="1733550"/>
            <a:ext cx="1155700" cy="1155700"/>
            <a:chOff x="2859" y="2027"/>
            <a:chExt cx="728" cy="728"/>
          </a:xfrm>
        </p:grpSpPr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2859" y="2027"/>
              <a:ext cx="728" cy="728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5" name="AutoShape 7"/>
            <p:cNvSpPr>
              <a:spLocks noChangeArrowheads="1"/>
            </p:cNvSpPr>
            <p:nvPr/>
          </p:nvSpPr>
          <p:spPr bwMode="auto">
            <a:xfrm>
              <a:off x="2993" y="2349"/>
              <a:ext cx="284" cy="284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59" name="Group 51"/>
          <p:cNvGrpSpPr>
            <a:grpSpLocks/>
          </p:cNvGrpSpPr>
          <p:nvPr/>
        </p:nvGrpSpPr>
        <p:grpSpPr bwMode="auto">
          <a:xfrm rot="2094556" flipH="1">
            <a:off x="1511300" y="2297113"/>
            <a:ext cx="842963" cy="1366837"/>
            <a:chOff x="2088" y="1819"/>
            <a:chExt cx="531" cy="861"/>
          </a:xfrm>
        </p:grpSpPr>
        <p:sp>
          <p:nvSpPr>
            <p:cNvPr id="17460" name="AutoShape 52"/>
            <p:cNvSpPr>
              <a:spLocks noChangeArrowheads="1"/>
            </p:cNvSpPr>
            <p:nvPr/>
          </p:nvSpPr>
          <p:spPr bwMode="auto">
            <a:xfrm>
              <a:off x="2088" y="1819"/>
              <a:ext cx="531" cy="861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AutoShape 53"/>
            <p:cNvSpPr>
              <a:spLocks noChangeArrowheads="1"/>
            </p:cNvSpPr>
            <p:nvPr/>
          </p:nvSpPr>
          <p:spPr bwMode="auto">
            <a:xfrm>
              <a:off x="2194" y="2203"/>
              <a:ext cx="202" cy="327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90513" y="473075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黑体" pitchFamily="2" charset="-122"/>
              </a:rPr>
              <a:t>2. </a:t>
            </a:r>
            <a:r>
              <a:rPr lang="zh-CN" altLang="en-US" sz="2400" b="1" dirty="0">
                <a:latin typeface="黑体" pitchFamily="2" charset="-122"/>
              </a:rPr>
              <a:t>过点作直线的垂直线</a:t>
            </a:r>
            <a:r>
              <a:rPr lang="zh-CN" altLang="en-US" b="1" dirty="0">
                <a:ea typeface="宋体" charset="-122"/>
              </a:rPr>
              <a:t> </a:t>
            </a:r>
          </a:p>
        </p:txBody>
      </p:sp>
      <p:grpSp>
        <p:nvGrpSpPr>
          <p:cNvPr id="17464" name="Group 56"/>
          <p:cNvGrpSpPr>
            <a:grpSpLocks/>
          </p:cNvGrpSpPr>
          <p:nvPr/>
        </p:nvGrpSpPr>
        <p:grpSpPr bwMode="auto">
          <a:xfrm>
            <a:off x="755650" y="2138363"/>
            <a:ext cx="2460625" cy="1377950"/>
            <a:chOff x="679" y="1347"/>
            <a:chExt cx="1550" cy="868"/>
          </a:xfrm>
        </p:grpSpPr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911" y="1717"/>
              <a:ext cx="846" cy="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1042" y="1474"/>
              <a:ext cx="56" cy="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1724" y="1492"/>
              <a:ext cx="5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latin typeface="ISOCP" pitchFamily="2" charset="0"/>
                </a:rPr>
                <a:t>A</a:t>
              </a:r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79" y="1965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latin typeface="ISOCP" pitchFamily="2" charset="0"/>
                </a:rPr>
                <a:t>B</a:t>
              </a: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848" y="1347"/>
              <a:ext cx="5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latin typeface="ISOCP" pitchFamily="2" charset="0"/>
                </a:rPr>
                <a:t>C</a:t>
              </a:r>
            </a:p>
          </p:txBody>
        </p:sp>
      </p:grp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441450" y="44275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</a:rPr>
              <a:t>步骤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</a:rPr>
              <a:t>1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4054475" y="44386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</a:rPr>
              <a:t>步骤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</a:rPr>
              <a:t>2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6367463" y="44402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</a:rPr>
              <a:t>步骤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</a:rPr>
              <a:t>3</a:t>
            </a:r>
          </a:p>
        </p:txBody>
      </p:sp>
      <p:grpSp>
        <p:nvGrpSpPr>
          <p:cNvPr id="17475" name="Group 67"/>
          <p:cNvGrpSpPr>
            <a:grpSpLocks/>
          </p:cNvGrpSpPr>
          <p:nvPr/>
        </p:nvGrpSpPr>
        <p:grpSpPr bwMode="auto">
          <a:xfrm>
            <a:off x="1225550" y="1539875"/>
            <a:ext cx="1539875" cy="1343025"/>
            <a:chOff x="975" y="970"/>
            <a:chExt cx="970" cy="846"/>
          </a:xfrm>
        </p:grpSpPr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H="1" flipV="1">
              <a:off x="1316" y="1143"/>
              <a:ext cx="201" cy="673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975" y="970"/>
              <a:ext cx="9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A50021"/>
                  </a:solidFill>
                </a:rPr>
                <a:t>边与线重合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4113213" y="1365250"/>
            <a:ext cx="1201737" cy="1357313"/>
            <a:chOff x="2794" y="860"/>
            <a:chExt cx="757" cy="855"/>
          </a:xfrm>
        </p:grpSpPr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 flipH="1" flipV="1">
              <a:off x="3129" y="1049"/>
              <a:ext cx="210" cy="666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Text Box 37"/>
            <p:cNvSpPr txBox="1">
              <a:spLocks noChangeArrowheads="1"/>
            </p:cNvSpPr>
            <p:nvPr/>
          </p:nvSpPr>
          <p:spPr bwMode="auto">
            <a:xfrm>
              <a:off x="2794" y="860"/>
              <a:ext cx="7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A50021"/>
                  </a:solidFill>
                </a:rPr>
                <a:t>两边对齐</a:t>
              </a:r>
            </a:p>
          </p:txBody>
        </p:sp>
      </p:grpSp>
      <p:grpSp>
        <p:nvGrpSpPr>
          <p:cNvPr id="17476" name="Group 68"/>
          <p:cNvGrpSpPr>
            <a:grpSpLocks/>
          </p:cNvGrpSpPr>
          <p:nvPr/>
        </p:nvGrpSpPr>
        <p:grpSpPr bwMode="auto">
          <a:xfrm>
            <a:off x="3213100" y="2139950"/>
            <a:ext cx="2460625" cy="1525588"/>
            <a:chOff x="2227" y="1348"/>
            <a:chExt cx="1550" cy="961"/>
          </a:xfrm>
        </p:grpSpPr>
        <p:grpSp>
          <p:nvGrpSpPr>
            <p:cNvPr id="17465" name="Group 57"/>
            <p:cNvGrpSpPr>
              <a:grpSpLocks/>
            </p:cNvGrpSpPr>
            <p:nvPr/>
          </p:nvGrpSpPr>
          <p:grpSpPr bwMode="auto">
            <a:xfrm rot="2094556" flipH="1">
              <a:off x="2703" y="1448"/>
              <a:ext cx="531" cy="861"/>
              <a:chOff x="2088" y="1819"/>
              <a:chExt cx="531" cy="861"/>
            </a:xfrm>
          </p:grpSpPr>
          <p:sp>
            <p:nvSpPr>
              <p:cNvPr id="17466" name="AutoShape 58"/>
              <p:cNvSpPr>
                <a:spLocks noChangeArrowheads="1"/>
              </p:cNvSpPr>
              <p:nvPr/>
            </p:nvSpPr>
            <p:spPr bwMode="auto">
              <a:xfrm>
                <a:off x="2088" y="1819"/>
                <a:ext cx="531" cy="861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7" name="AutoShape 59"/>
              <p:cNvSpPr>
                <a:spLocks noChangeArrowheads="1"/>
              </p:cNvSpPr>
              <p:nvPr/>
            </p:nvSpPr>
            <p:spPr bwMode="auto">
              <a:xfrm>
                <a:off x="2194" y="2203"/>
                <a:ext cx="202" cy="327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68" name="Group 60"/>
            <p:cNvGrpSpPr>
              <a:grpSpLocks/>
            </p:cNvGrpSpPr>
            <p:nvPr/>
          </p:nvGrpSpPr>
          <p:grpSpPr bwMode="auto">
            <a:xfrm>
              <a:off x="2227" y="1348"/>
              <a:ext cx="1550" cy="868"/>
              <a:chOff x="679" y="1347"/>
              <a:chExt cx="1550" cy="868"/>
            </a:xfrm>
          </p:grpSpPr>
          <p:sp>
            <p:nvSpPr>
              <p:cNvPr id="17469" name="Line 61"/>
              <p:cNvSpPr>
                <a:spLocks noChangeShapeType="1"/>
              </p:cNvSpPr>
              <p:nvPr/>
            </p:nvSpPr>
            <p:spPr bwMode="auto">
              <a:xfrm flipH="1">
                <a:off x="911" y="1717"/>
                <a:ext cx="846" cy="3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0" name="Oval 62"/>
              <p:cNvSpPr>
                <a:spLocks noChangeArrowheads="1"/>
              </p:cNvSpPr>
              <p:nvPr/>
            </p:nvSpPr>
            <p:spPr bwMode="auto">
              <a:xfrm>
                <a:off x="1042" y="1474"/>
                <a:ext cx="56" cy="5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1" name="Text Box 63"/>
              <p:cNvSpPr txBox="1">
                <a:spLocks noChangeArrowheads="1"/>
              </p:cNvSpPr>
              <p:nvPr/>
            </p:nvSpPr>
            <p:spPr bwMode="auto">
              <a:xfrm>
                <a:off x="1724" y="1492"/>
                <a:ext cx="5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A</a:t>
                </a:r>
              </a:p>
            </p:txBody>
          </p:sp>
          <p:sp>
            <p:nvSpPr>
              <p:cNvPr id="17472" name="Text Box 64"/>
              <p:cNvSpPr txBox="1">
                <a:spLocks noChangeArrowheads="1"/>
              </p:cNvSpPr>
              <p:nvPr/>
            </p:nvSpPr>
            <p:spPr bwMode="auto">
              <a:xfrm>
                <a:off x="679" y="1965"/>
                <a:ext cx="3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B</a:t>
                </a:r>
              </a:p>
            </p:txBody>
          </p:sp>
          <p:sp>
            <p:nvSpPr>
              <p:cNvPr id="17473" name="Text Box 65"/>
              <p:cNvSpPr txBox="1">
                <a:spLocks noChangeArrowheads="1"/>
              </p:cNvSpPr>
              <p:nvPr/>
            </p:nvSpPr>
            <p:spPr bwMode="auto">
              <a:xfrm>
                <a:off x="848" y="1347"/>
                <a:ext cx="5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C</a:t>
                </a:r>
              </a:p>
            </p:txBody>
          </p:sp>
        </p:grpSp>
      </p:grpSp>
      <p:grpSp>
        <p:nvGrpSpPr>
          <p:cNvPr id="17498" name="Group 90"/>
          <p:cNvGrpSpPr>
            <a:grpSpLocks/>
          </p:cNvGrpSpPr>
          <p:nvPr/>
        </p:nvGrpSpPr>
        <p:grpSpPr bwMode="auto">
          <a:xfrm>
            <a:off x="5581650" y="1724025"/>
            <a:ext cx="2460625" cy="1931988"/>
            <a:chOff x="3516" y="1086"/>
            <a:chExt cx="1550" cy="1217"/>
          </a:xfrm>
        </p:grpSpPr>
        <p:grpSp>
          <p:nvGrpSpPr>
            <p:cNvPr id="17478" name="Group 70"/>
            <p:cNvGrpSpPr>
              <a:grpSpLocks/>
            </p:cNvGrpSpPr>
            <p:nvPr/>
          </p:nvGrpSpPr>
          <p:grpSpPr bwMode="auto">
            <a:xfrm rot="-1410431">
              <a:off x="3925" y="1086"/>
              <a:ext cx="728" cy="728"/>
              <a:chOff x="2859" y="2027"/>
              <a:chExt cx="728" cy="728"/>
            </a:xfrm>
          </p:grpSpPr>
          <p:sp>
            <p:nvSpPr>
              <p:cNvPr id="17479" name="AutoShape 71"/>
              <p:cNvSpPr>
                <a:spLocks noChangeArrowheads="1"/>
              </p:cNvSpPr>
              <p:nvPr/>
            </p:nvSpPr>
            <p:spPr bwMode="auto">
              <a:xfrm>
                <a:off x="2859" y="2027"/>
                <a:ext cx="728" cy="728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0" name="AutoShape 72"/>
              <p:cNvSpPr>
                <a:spLocks noChangeArrowheads="1"/>
              </p:cNvSpPr>
              <p:nvPr/>
            </p:nvSpPr>
            <p:spPr bwMode="auto">
              <a:xfrm>
                <a:off x="2993" y="2349"/>
                <a:ext cx="284" cy="284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84" name="Group 76"/>
            <p:cNvGrpSpPr>
              <a:grpSpLocks/>
            </p:cNvGrpSpPr>
            <p:nvPr/>
          </p:nvGrpSpPr>
          <p:grpSpPr bwMode="auto">
            <a:xfrm>
              <a:off x="3516" y="1342"/>
              <a:ext cx="1550" cy="961"/>
              <a:chOff x="2227" y="1348"/>
              <a:chExt cx="1550" cy="961"/>
            </a:xfrm>
          </p:grpSpPr>
          <p:grpSp>
            <p:nvGrpSpPr>
              <p:cNvPr id="17485" name="Group 77"/>
              <p:cNvGrpSpPr>
                <a:grpSpLocks/>
              </p:cNvGrpSpPr>
              <p:nvPr/>
            </p:nvGrpSpPr>
            <p:grpSpPr bwMode="auto">
              <a:xfrm rot="2094556" flipH="1">
                <a:off x="2703" y="1448"/>
                <a:ext cx="531" cy="861"/>
                <a:chOff x="2088" y="1819"/>
                <a:chExt cx="531" cy="861"/>
              </a:xfrm>
            </p:grpSpPr>
            <p:sp>
              <p:nvSpPr>
                <p:cNvPr id="17486" name="AutoShape 78"/>
                <p:cNvSpPr>
                  <a:spLocks noChangeArrowheads="1"/>
                </p:cNvSpPr>
                <p:nvPr/>
              </p:nvSpPr>
              <p:spPr bwMode="auto">
                <a:xfrm>
                  <a:off x="2088" y="1819"/>
                  <a:ext cx="531" cy="861"/>
                </a:xfrm>
                <a:prstGeom prst="rtTriangle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7" name="AutoShape 79"/>
                <p:cNvSpPr>
                  <a:spLocks noChangeArrowheads="1"/>
                </p:cNvSpPr>
                <p:nvPr/>
              </p:nvSpPr>
              <p:spPr bwMode="auto">
                <a:xfrm>
                  <a:off x="2194" y="2203"/>
                  <a:ext cx="202" cy="327"/>
                </a:xfrm>
                <a:prstGeom prst="rtTriangle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88" name="Group 80"/>
              <p:cNvGrpSpPr>
                <a:grpSpLocks/>
              </p:cNvGrpSpPr>
              <p:nvPr/>
            </p:nvGrpSpPr>
            <p:grpSpPr bwMode="auto">
              <a:xfrm>
                <a:off x="2227" y="1348"/>
                <a:ext cx="1550" cy="868"/>
                <a:chOff x="679" y="1347"/>
                <a:chExt cx="1550" cy="868"/>
              </a:xfrm>
            </p:grpSpPr>
            <p:sp>
              <p:nvSpPr>
                <p:cNvPr id="17489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911" y="1717"/>
                  <a:ext cx="846" cy="3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90" name="Oval 82"/>
                <p:cNvSpPr>
                  <a:spLocks noChangeArrowheads="1"/>
                </p:cNvSpPr>
                <p:nvPr/>
              </p:nvSpPr>
              <p:spPr bwMode="auto">
                <a:xfrm>
                  <a:off x="1042" y="1474"/>
                  <a:ext cx="56" cy="5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724" y="1492"/>
                  <a:ext cx="5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i="1">
                      <a:latin typeface="ISOCP" pitchFamily="2" charset="0"/>
                    </a:rPr>
                    <a:t>A</a:t>
                  </a:r>
                </a:p>
              </p:txBody>
            </p:sp>
            <p:sp>
              <p:nvSpPr>
                <p:cNvPr id="1749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679" y="1965"/>
                  <a:ext cx="3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i="1">
                      <a:latin typeface="ISOCP" pitchFamily="2" charset="0"/>
                    </a:rPr>
                    <a:t>B</a:t>
                  </a:r>
                </a:p>
              </p:txBody>
            </p:sp>
            <p:sp>
              <p:nvSpPr>
                <p:cNvPr id="1749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848" y="1347"/>
                  <a:ext cx="5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i="1">
                      <a:latin typeface="ISOCP" pitchFamily="2" charset="0"/>
                    </a:rPr>
                    <a:t>C</a:t>
                  </a:r>
                </a:p>
              </p:txBody>
            </p:sp>
          </p:grpSp>
        </p:grpSp>
      </p:grpSp>
      <p:grpSp>
        <p:nvGrpSpPr>
          <p:cNvPr id="17499" name="Group 91"/>
          <p:cNvGrpSpPr>
            <a:grpSpLocks/>
          </p:cNvGrpSpPr>
          <p:nvPr/>
        </p:nvGrpSpPr>
        <p:grpSpPr bwMode="auto">
          <a:xfrm>
            <a:off x="6273800" y="1450975"/>
            <a:ext cx="1920875" cy="1117600"/>
            <a:chOff x="3952" y="914"/>
            <a:chExt cx="1210" cy="704"/>
          </a:xfrm>
        </p:grpSpPr>
        <p:sp>
          <p:nvSpPr>
            <p:cNvPr id="17495" name="Text Box 87"/>
            <p:cNvSpPr txBox="1">
              <a:spLocks noChangeArrowheads="1"/>
            </p:cNvSpPr>
            <p:nvPr/>
          </p:nvSpPr>
          <p:spPr bwMode="auto">
            <a:xfrm>
              <a:off x="4057" y="914"/>
              <a:ext cx="11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A50021"/>
                  </a:solidFill>
                </a:rPr>
                <a:t>过点</a:t>
              </a:r>
              <a:r>
                <a:rPr lang="en-US" altLang="zh-CN" sz="1600">
                  <a:solidFill>
                    <a:srgbClr val="A50021"/>
                  </a:solidFill>
                </a:rPr>
                <a:t>C</a:t>
              </a:r>
              <a:r>
                <a:rPr lang="zh-CN" altLang="en-US" sz="1600">
                  <a:solidFill>
                    <a:srgbClr val="A50021"/>
                  </a:solidFill>
                </a:rPr>
                <a:t>作直线</a:t>
              </a:r>
            </a:p>
          </p:txBody>
        </p:sp>
        <p:sp>
          <p:nvSpPr>
            <p:cNvPr id="17496" name="Line 88"/>
            <p:cNvSpPr>
              <a:spLocks noChangeShapeType="1"/>
            </p:cNvSpPr>
            <p:nvPr/>
          </p:nvSpPr>
          <p:spPr bwMode="auto">
            <a:xfrm flipH="1">
              <a:off x="3952" y="1126"/>
              <a:ext cx="340" cy="492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8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97" grpId="0" animBg="1"/>
      <p:bldP spid="17422" grpId="0"/>
      <p:bldP spid="17433" grpId="0"/>
      <p:bldP spid="1743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</Words>
  <Application>Microsoft Office PowerPoint</Application>
  <PresentationFormat>全屏显示(4:3)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平行线和垂直线的作图方法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平行线和垂直线的作图方法</dc:title>
  <dc:creator>dell</dc:creator>
  <cp:lastModifiedBy>dell</cp:lastModifiedBy>
  <cp:revision>1</cp:revision>
  <dcterms:created xsi:type="dcterms:W3CDTF">2016-09-13T01:57:14Z</dcterms:created>
  <dcterms:modified xsi:type="dcterms:W3CDTF">2016-09-13T02:05:05Z</dcterms:modified>
</cp:coreProperties>
</file>