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5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2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2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FEAC-EF2A-4D09-9155-ED1544EC844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C7BE-2A02-4235-B663-B90C2D491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等分线段的作图方法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00C-107C-421A-B096-3AE0D1CCA91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041400" y="50053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121025" y="49942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2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122863" y="49847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3</a:t>
            </a:r>
          </a:p>
        </p:txBody>
      </p: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747713" y="3657600"/>
            <a:ext cx="1308100" cy="1077913"/>
            <a:chOff x="383" y="2242"/>
            <a:chExt cx="824" cy="679"/>
          </a:xfrm>
        </p:grpSpPr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 flipV="1">
              <a:off x="745" y="2242"/>
              <a:ext cx="375" cy="312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383" y="2555"/>
              <a:ext cx="8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过端点</a:t>
              </a:r>
              <a:r>
                <a:rPr lang="en-US" altLang="zh-CN" sz="1600">
                  <a:solidFill>
                    <a:srgbClr val="A50021"/>
                  </a:solidFill>
                </a:rPr>
                <a:t>A</a:t>
              </a:r>
              <a:r>
                <a:rPr lang="zh-CN" altLang="en-US" sz="1600">
                  <a:solidFill>
                    <a:srgbClr val="A50021"/>
                  </a:solidFill>
                </a:rPr>
                <a:t>任作一直线</a:t>
              </a:r>
            </a:p>
          </p:txBody>
        </p:sp>
      </p:grpSp>
      <p:grpSp>
        <p:nvGrpSpPr>
          <p:cNvPr id="18498" name="Group 66"/>
          <p:cNvGrpSpPr>
            <a:grpSpLocks/>
          </p:cNvGrpSpPr>
          <p:nvPr/>
        </p:nvGrpSpPr>
        <p:grpSpPr bwMode="auto">
          <a:xfrm>
            <a:off x="2403475" y="3663950"/>
            <a:ext cx="1839913" cy="1081088"/>
            <a:chOff x="1859" y="2531"/>
            <a:chExt cx="1159" cy="681"/>
          </a:xfrm>
        </p:grpSpPr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V="1">
              <a:off x="2434" y="2531"/>
              <a:ext cx="210" cy="34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1859" y="2846"/>
              <a:ext cx="115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</a:rPr>
                <a:t>以任意长度为单位截取六等份</a:t>
              </a:r>
            </a:p>
          </p:txBody>
        </p:sp>
      </p:grp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48489" y="806390"/>
            <a:ext cx="3315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66"/>
                </a:solidFill>
                <a:latin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000066"/>
                </a:solidFill>
                <a:latin typeface="黑体" pitchFamily="2" charset="-122"/>
              </a:rPr>
              <a:t>例</a:t>
            </a:r>
            <a:r>
              <a:rPr lang="en-US" altLang="zh-CN" sz="2000" dirty="0" smtClean="0">
                <a:solidFill>
                  <a:srgbClr val="000066"/>
                </a:solidFill>
                <a:latin typeface="黑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  <a:latin typeface="黑体" pitchFamily="2" charset="-122"/>
              </a:rPr>
              <a:t>分</a:t>
            </a:r>
            <a:r>
              <a:rPr lang="zh-CN" altLang="en-US" sz="2000" b="1" dirty="0">
                <a:solidFill>
                  <a:srgbClr val="000066"/>
                </a:solidFill>
                <a:latin typeface="黑体" pitchFamily="2" charset="-122"/>
              </a:rPr>
              <a:t>线段</a:t>
            </a:r>
            <a:r>
              <a:rPr lang="en-US" altLang="zh-CN" sz="2000" b="1" dirty="0">
                <a:solidFill>
                  <a:srgbClr val="000066"/>
                </a:solidFill>
                <a:latin typeface="黑体" pitchFamily="2" charset="-122"/>
              </a:rPr>
              <a:t>AB</a:t>
            </a:r>
            <a:r>
              <a:rPr lang="zh-CN" altLang="en-US" sz="2000" b="1" dirty="0">
                <a:solidFill>
                  <a:srgbClr val="000066"/>
                </a:solidFill>
                <a:latin typeface="黑体" pitchFamily="2" charset="-122"/>
              </a:rPr>
              <a:t>为六等份</a:t>
            </a:r>
          </a:p>
        </p:txBody>
      </p:sp>
      <p:grpSp>
        <p:nvGrpSpPr>
          <p:cNvPr id="18565" name="Group 133"/>
          <p:cNvGrpSpPr>
            <a:grpSpLocks/>
          </p:cNvGrpSpPr>
          <p:nvPr/>
        </p:nvGrpSpPr>
        <p:grpSpPr bwMode="auto">
          <a:xfrm>
            <a:off x="6019800" y="1206500"/>
            <a:ext cx="2403475" cy="1652588"/>
            <a:chOff x="4049" y="661"/>
            <a:chExt cx="1514" cy="1041"/>
          </a:xfrm>
        </p:grpSpPr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4049" y="661"/>
              <a:ext cx="15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过点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1</a:t>
              </a:r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～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5</a:t>
              </a:r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分别作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B6</a:t>
              </a:r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平行线与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AB</a:t>
              </a:r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相交得各等分点</a:t>
              </a:r>
            </a:p>
          </p:txBody>
        </p:sp>
        <p:sp>
          <p:nvSpPr>
            <p:cNvPr id="18525" name="Line 93"/>
            <p:cNvSpPr>
              <a:spLocks noChangeShapeType="1"/>
            </p:cNvSpPr>
            <p:nvPr/>
          </p:nvSpPr>
          <p:spPr bwMode="auto">
            <a:xfrm>
              <a:off x="4633" y="1044"/>
              <a:ext cx="341" cy="65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6950075" y="49911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</a:rPr>
              <a:t>步骤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</a:rPr>
              <a:t>4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711200" y="1771650"/>
            <a:ext cx="2162175" cy="1398588"/>
            <a:chOff x="518" y="770"/>
            <a:chExt cx="1526" cy="986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743" y="965"/>
              <a:ext cx="992" cy="6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518" y="1476"/>
              <a:ext cx="35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A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685" y="770"/>
              <a:ext cx="35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ISOCP" pitchFamily="2" charset="0"/>
                </a:rPr>
                <a:t>B</a:t>
              </a:r>
            </a:p>
          </p:txBody>
        </p:sp>
      </p:grpSp>
      <p:grpSp>
        <p:nvGrpSpPr>
          <p:cNvPr id="18564" name="Group 132"/>
          <p:cNvGrpSpPr>
            <a:grpSpLocks/>
          </p:cNvGrpSpPr>
          <p:nvPr/>
        </p:nvGrpSpPr>
        <p:grpSpPr bwMode="auto">
          <a:xfrm>
            <a:off x="4448175" y="3236913"/>
            <a:ext cx="1566863" cy="1292225"/>
            <a:chOff x="2819" y="2139"/>
            <a:chExt cx="1105" cy="912"/>
          </a:xfrm>
        </p:grpSpPr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2819" y="2814"/>
              <a:ext cx="110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连接点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B</a:t>
              </a:r>
              <a:r>
                <a:rPr lang="zh-CN" altLang="en-US" sz="1600">
                  <a:solidFill>
                    <a:srgbClr val="A50021"/>
                  </a:solidFill>
                  <a:latin typeface="黑体" pitchFamily="2" charset="-122"/>
                </a:rPr>
                <a:t>、</a:t>
              </a:r>
              <a:r>
                <a:rPr lang="en-US" altLang="zh-CN" sz="1600">
                  <a:solidFill>
                    <a:srgbClr val="A50021"/>
                  </a:solidFill>
                  <a:latin typeface="黑体" pitchFamily="2" charset="-122"/>
                </a:rPr>
                <a:t>6</a:t>
              </a: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3229" y="2139"/>
              <a:ext cx="639" cy="703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038225" y="2978150"/>
            <a:ext cx="138747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96" name="Group 64"/>
          <p:cNvGrpSpPr>
            <a:grpSpLocks/>
          </p:cNvGrpSpPr>
          <p:nvPr/>
        </p:nvGrpSpPr>
        <p:grpSpPr bwMode="auto">
          <a:xfrm>
            <a:off x="2452688" y="1774825"/>
            <a:ext cx="2163762" cy="2292350"/>
            <a:chOff x="1999" y="1192"/>
            <a:chExt cx="1526" cy="1617"/>
          </a:xfrm>
        </p:grpSpPr>
        <p:grpSp>
          <p:nvGrpSpPr>
            <p:cNvPr id="18441" name="Group 9"/>
            <p:cNvGrpSpPr>
              <a:grpSpLocks/>
            </p:cNvGrpSpPr>
            <p:nvPr/>
          </p:nvGrpSpPr>
          <p:grpSpPr bwMode="auto">
            <a:xfrm>
              <a:off x="1999" y="1192"/>
              <a:ext cx="1526" cy="986"/>
              <a:chOff x="518" y="770"/>
              <a:chExt cx="1526" cy="986"/>
            </a:xfrm>
          </p:grpSpPr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 flipV="1">
                <a:off x="743" y="965"/>
                <a:ext cx="992" cy="6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518" y="1476"/>
                <a:ext cx="359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A</a:t>
                </a:r>
              </a:p>
            </p:txBody>
          </p:sp>
          <p:sp>
            <p:nvSpPr>
              <p:cNvPr id="18444" name="Text Box 12"/>
              <p:cNvSpPr txBox="1">
                <a:spLocks noChangeArrowheads="1"/>
              </p:cNvSpPr>
              <p:nvPr/>
            </p:nvSpPr>
            <p:spPr bwMode="auto">
              <a:xfrm>
                <a:off x="1685" y="770"/>
                <a:ext cx="359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>
                    <a:latin typeface="ISOCP" pitchFamily="2" charset="0"/>
                  </a:rPr>
                  <a:t>B</a:t>
                </a:r>
              </a:p>
            </p:txBody>
          </p:sp>
        </p:grp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2229" y="2049"/>
              <a:ext cx="978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66" name="Group 134"/>
          <p:cNvGrpSpPr>
            <a:grpSpLocks/>
          </p:cNvGrpSpPr>
          <p:nvPr/>
        </p:nvGrpSpPr>
        <p:grpSpPr bwMode="auto">
          <a:xfrm>
            <a:off x="2735263" y="3078163"/>
            <a:ext cx="1639887" cy="1149350"/>
            <a:chOff x="1610" y="2027"/>
            <a:chExt cx="1157" cy="811"/>
          </a:xfrm>
        </p:grpSpPr>
        <p:sp>
          <p:nvSpPr>
            <p:cNvPr id="18488" name="Text Box 56"/>
            <p:cNvSpPr txBox="1">
              <a:spLocks noChangeArrowheads="1"/>
            </p:cNvSpPr>
            <p:nvPr/>
          </p:nvSpPr>
          <p:spPr bwMode="auto">
            <a:xfrm>
              <a:off x="1610" y="2027"/>
              <a:ext cx="45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latin typeface="ISOCP" pitchFamily="2" charset="0"/>
                </a:rPr>
                <a:t>1</a:t>
              </a:r>
            </a:p>
          </p:txBody>
        </p:sp>
        <p:grpSp>
          <p:nvGrpSpPr>
            <p:cNvPr id="18497" name="Group 65"/>
            <p:cNvGrpSpPr>
              <a:grpSpLocks/>
            </p:cNvGrpSpPr>
            <p:nvPr/>
          </p:nvGrpSpPr>
          <p:grpSpPr bwMode="auto">
            <a:xfrm>
              <a:off x="1747" y="2040"/>
              <a:ext cx="877" cy="685"/>
              <a:chOff x="2335" y="2124"/>
              <a:chExt cx="877" cy="685"/>
            </a:xfrm>
          </p:grpSpPr>
          <p:grpSp>
            <p:nvGrpSpPr>
              <p:cNvPr id="18474" name="Group 42"/>
              <p:cNvGrpSpPr>
                <a:grpSpLocks/>
              </p:cNvGrpSpPr>
              <p:nvPr/>
            </p:nvGrpSpPr>
            <p:grpSpPr bwMode="auto">
              <a:xfrm>
                <a:off x="2366" y="2124"/>
                <a:ext cx="723" cy="573"/>
                <a:chOff x="2366" y="2124"/>
                <a:chExt cx="723" cy="573"/>
              </a:xfrm>
            </p:grpSpPr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366" y="2124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505" y="2233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644" y="2342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785" y="2449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926" y="2558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065" y="2667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89" name="Text Box 57"/>
              <p:cNvSpPr txBox="1">
                <a:spLocks noChangeArrowheads="1"/>
              </p:cNvSpPr>
              <p:nvPr/>
            </p:nvSpPr>
            <p:spPr bwMode="auto">
              <a:xfrm>
                <a:off x="2335" y="2231"/>
                <a:ext cx="45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2</a:t>
                </a:r>
              </a:p>
            </p:txBody>
          </p:sp>
          <p:sp>
            <p:nvSpPr>
              <p:cNvPr id="18490" name="Text Box 58"/>
              <p:cNvSpPr txBox="1">
                <a:spLocks noChangeArrowheads="1"/>
              </p:cNvSpPr>
              <p:nvPr/>
            </p:nvSpPr>
            <p:spPr bwMode="auto">
              <a:xfrm>
                <a:off x="2478" y="2343"/>
                <a:ext cx="45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3</a:t>
                </a:r>
              </a:p>
            </p:txBody>
          </p:sp>
          <p:sp>
            <p:nvSpPr>
              <p:cNvPr id="18491" name="Text Box 59"/>
              <p:cNvSpPr txBox="1">
                <a:spLocks noChangeArrowheads="1"/>
              </p:cNvSpPr>
              <p:nvPr/>
            </p:nvSpPr>
            <p:spPr bwMode="auto">
              <a:xfrm>
                <a:off x="2615" y="2444"/>
                <a:ext cx="45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4</a:t>
                </a:r>
              </a:p>
            </p:txBody>
          </p:sp>
          <p:sp>
            <p:nvSpPr>
              <p:cNvPr id="18492" name="Text Box 60"/>
              <p:cNvSpPr txBox="1">
                <a:spLocks noChangeArrowheads="1"/>
              </p:cNvSpPr>
              <p:nvPr/>
            </p:nvSpPr>
            <p:spPr bwMode="auto">
              <a:xfrm>
                <a:off x="2758" y="2550"/>
                <a:ext cx="45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5</a:t>
                </a:r>
              </a:p>
            </p:txBody>
          </p:sp>
        </p:grp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2313" y="2579"/>
              <a:ext cx="45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latin typeface="ISOCP" pitchFamily="2" charset="0"/>
                </a:rPr>
                <a:t>6</a:t>
              </a:r>
            </a:p>
          </p:txBody>
        </p:sp>
      </p:grpSp>
      <p:grpSp>
        <p:nvGrpSpPr>
          <p:cNvPr id="18567" name="Group 135"/>
          <p:cNvGrpSpPr>
            <a:grpSpLocks/>
          </p:cNvGrpSpPr>
          <p:nvPr/>
        </p:nvGrpSpPr>
        <p:grpSpPr bwMode="auto">
          <a:xfrm>
            <a:off x="4356100" y="1765300"/>
            <a:ext cx="2163763" cy="2443163"/>
            <a:chOff x="2754" y="1101"/>
            <a:chExt cx="1526" cy="1724"/>
          </a:xfrm>
        </p:grpSpPr>
        <p:grpSp>
          <p:nvGrpSpPr>
            <p:cNvPr id="18506" name="Group 74"/>
            <p:cNvGrpSpPr>
              <a:grpSpLocks/>
            </p:cNvGrpSpPr>
            <p:nvPr/>
          </p:nvGrpSpPr>
          <p:grpSpPr bwMode="auto">
            <a:xfrm>
              <a:off x="3090" y="2033"/>
              <a:ext cx="877" cy="685"/>
              <a:chOff x="2335" y="2124"/>
              <a:chExt cx="877" cy="685"/>
            </a:xfrm>
          </p:grpSpPr>
          <p:grpSp>
            <p:nvGrpSpPr>
              <p:cNvPr id="18507" name="Group 75"/>
              <p:cNvGrpSpPr>
                <a:grpSpLocks/>
              </p:cNvGrpSpPr>
              <p:nvPr/>
            </p:nvGrpSpPr>
            <p:grpSpPr bwMode="auto">
              <a:xfrm>
                <a:off x="2366" y="2124"/>
                <a:ext cx="723" cy="573"/>
                <a:chOff x="2366" y="2124"/>
                <a:chExt cx="723" cy="573"/>
              </a:xfrm>
            </p:grpSpPr>
            <p:sp>
              <p:nvSpPr>
                <p:cNvPr id="1850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366" y="2124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505" y="2233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0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644" y="2342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785" y="2449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926" y="2558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065" y="2667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auto">
              <a:xfrm>
                <a:off x="2335" y="2231"/>
                <a:ext cx="45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2</a:t>
                </a:r>
              </a:p>
            </p:txBody>
          </p: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auto">
              <a:xfrm>
                <a:off x="2478" y="2343"/>
                <a:ext cx="45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3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auto">
              <a:xfrm>
                <a:off x="2615" y="2444"/>
                <a:ext cx="45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4</a:t>
                </a:r>
              </a:p>
            </p:txBody>
          </p: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2758" y="2551"/>
                <a:ext cx="45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5</a:t>
                </a:r>
              </a:p>
            </p:txBody>
          </p:sp>
        </p:grpSp>
        <p:grpSp>
          <p:nvGrpSpPr>
            <p:cNvPr id="18520" name="Group 88"/>
            <p:cNvGrpSpPr>
              <a:grpSpLocks/>
            </p:cNvGrpSpPr>
            <p:nvPr/>
          </p:nvGrpSpPr>
          <p:grpSpPr bwMode="auto">
            <a:xfrm>
              <a:off x="2754" y="1101"/>
              <a:ext cx="1526" cy="1724"/>
              <a:chOff x="3342" y="1101"/>
              <a:chExt cx="1526" cy="1724"/>
            </a:xfrm>
          </p:grpSpPr>
          <p:grpSp>
            <p:nvGrpSpPr>
              <p:cNvPr id="18500" name="Group 68"/>
              <p:cNvGrpSpPr>
                <a:grpSpLocks/>
              </p:cNvGrpSpPr>
              <p:nvPr/>
            </p:nvGrpSpPr>
            <p:grpSpPr bwMode="auto">
              <a:xfrm>
                <a:off x="3342" y="1101"/>
                <a:ext cx="1526" cy="1617"/>
                <a:chOff x="1999" y="1192"/>
                <a:chExt cx="1526" cy="1617"/>
              </a:xfrm>
            </p:grpSpPr>
            <p:grpSp>
              <p:nvGrpSpPr>
                <p:cNvPr id="18501" name="Group 69"/>
                <p:cNvGrpSpPr>
                  <a:grpSpLocks/>
                </p:cNvGrpSpPr>
                <p:nvPr/>
              </p:nvGrpSpPr>
              <p:grpSpPr bwMode="auto">
                <a:xfrm>
                  <a:off x="1999" y="1192"/>
                  <a:ext cx="1526" cy="986"/>
                  <a:chOff x="518" y="770"/>
                  <a:chExt cx="1526" cy="986"/>
                </a:xfrm>
              </p:grpSpPr>
              <p:sp>
                <p:nvSpPr>
                  <p:cNvPr id="18502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3" y="965"/>
                    <a:ext cx="992" cy="66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3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1476"/>
                    <a:ext cx="358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 i="1">
                        <a:latin typeface="ISOCP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8504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6" y="770"/>
                    <a:ext cx="358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 i="1">
                        <a:latin typeface="ISOCP" pitchFamily="2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8505" name="Line 73"/>
                <p:cNvSpPr>
                  <a:spLocks noChangeShapeType="1"/>
                </p:cNvSpPr>
                <p:nvPr/>
              </p:nvSpPr>
              <p:spPr bwMode="auto">
                <a:xfrm>
                  <a:off x="2229" y="2049"/>
                  <a:ext cx="978" cy="7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18" name="Text Box 86"/>
              <p:cNvSpPr txBox="1">
                <a:spLocks noChangeArrowheads="1"/>
              </p:cNvSpPr>
              <p:nvPr/>
            </p:nvSpPr>
            <p:spPr bwMode="auto">
              <a:xfrm>
                <a:off x="4250" y="2567"/>
                <a:ext cx="455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6</a:t>
                </a: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auto">
              <a:xfrm>
                <a:off x="3541" y="2026"/>
                <a:ext cx="45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1</a:t>
                </a:r>
              </a:p>
            </p:txBody>
          </p:sp>
        </p:grpSp>
      </p:grpSp>
      <p:sp>
        <p:nvSpPr>
          <p:cNvPr id="18521" name="Line 89"/>
          <p:cNvSpPr>
            <a:spLocks noChangeShapeType="1"/>
          </p:cNvSpPr>
          <p:nvPr/>
        </p:nvSpPr>
        <p:spPr bwMode="auto">
          <a:xfrm flipH="1">
            <a:off x="5861050" y="2041525"/>
            <a:ext cx="212725" cy="185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68" name="Group 136"/>
          <p:cNvGrpSpPr>
            <a:grpSpLocks/>
          </p:cNvGrpSpPr>
          <p:nvPr/>
        </p:nvGrpSpPr>
        <p:grpSpPr bwMode="auto">
          <a:xfrm>
            <a:off x="6081713" y="1763713"/>
            <a:ext cx="2162175" cy="2460625"/>
            <a:chOff x="3971" y="1100"/>
            <a:chExt cx="1526" cy="1736"/>
          </a:xfrm>
        </p:grpSpPr>
        <p:grpSp>
          <p:nvGrpSpPr>
            <p:cNvPr id="18526" name="Group 94"/>
            <p:cNvGrpSpPr>
              <a:grpSpLocks/>
            </p:cNvGrpSpPr>
            <p:nvPr/>
          </p:nvGrpSpPr>
          <p:grpSpPr bwMode="auto">
            <a:xfrm>
              <a:off x="4319" y="2038"/>
              <a:ext cx="877" cy="685"/>
              <a:chOff x="2335" y="2124"/>
              <a:chExt cx="877" cy="685"/>
            </a:xfrm>
          </p:grpSpPr>
          <p:grpSp>
            <p:nvGrpSpPr>
              <p:cNvPr id="18527" name="Group 95"/>
              <p:cNvGrpSpPr>
                <a:grpSpLocks/>
              </p:cNvGrpSpPr>
              <p:nvPr/>
            </p:nvGrpSpPr>
            <p:grpSpPr bwMode="auto">
              <a:xfrm>
                <a:off x="2366" y="2124"/>
                <a:ext cx="723" cy="573"/>
                <a:chOff x="2366" y="2124"/>
                <a:chExt cx="723" cy="573"/>
              </a:xfrm>
            </p:grpSpPr>
            <p:sp>
              <p:nvSpPr>
                <p:cNvPr id="1852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366" y="2124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505" y="2233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644" y="2342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785" y="2449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2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2926" y="2558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3065" y="2667"/>
                  <a:ext cx="24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34" name="Text Box 102"/>
              <p:cNvSpPr txBox="1">
                <a:spLocks noChangeArrowheads="1"/>
              </p:cNvSpPr>
              <p:nvPr/>
            </p:nvSpPr>
            <p:spPr bwMode="auto">
              <a:xfrm>
                <a:off x="2335" y="2231"/>
                <a:ext cx="455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2</a:t>
                </a:r>
              </a:p>
            </p:txBody>
          </p:sp>
          <p:sp>
            <p:nvSpPr>
              <p:cNvPr id="18535" name="Text Box 103"/>
              <p:cNvSpPr txBox="1">
                <a:spLocks noChangeArrowheads="1"/>
              </p:cNvSpPr>
              <p:nvPr/>
            </p:nvSpPr>
            <p:spPr bwMode="auto">
              <a:xfrm>
                <a:off x="2479" y="2343"/>
                <a:ext cx="453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3</a:t>
                </a:r>
              </a:p>
            </p:txBody>
          </p:sp>
          <p:sp>
            <p:nvSpPr>
              <p:cNvPr id="18536" name="Text Box 104"/>
              <p:cNvSpPr txBox="1">
                <a:spLocks noChangeArrowheads="1"/>
              </p:cNvSpPr>
              <p:nvPr/>
            </p:nvSpPr>
            <p:spPr bwMode="auto">
              <a:xfrm>
                <a:off x="2615" y="2444"/>
                <a:ext cx="453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4</a:t>
                </a:r>
              </a:p>
            </p:txBody>
          </p:sp>
          <p:sp>
            <p:nvSpPr>
              <p:cNvPr id="18537" name="Text Box 105"/>
              <p:cNvSpPr txBox="1">
                <a:spLocks noChangeArrowheads="1"/>
              </p:cNvSpPr>
              <p:nvPr/>
            </p:nvSpPr>
            <p:spPr bwMode="auto">
              <a:xfrm>
                <a:off x="2757" y="2550"/>
                <a:ext cx="45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ISOCP" pitchFamily="2" charset="0"/>
                  </a:rPr>
                  <a:t>5</a:t>
                </a:r>
              </a:p>
            </p:txBody>
          </p:sp>
        </p:grpSp>
        <p:grpSp>
          <p:nvGrpSpPr>
            <p:cNvPr id="18551" name="Group 119"/>
            <p:cNvGrpSpPr>
              <a:grpSpLocks/>
            </p:cNvGrpSpPr>
            <p:nvPr/>
          </p:nvGrpSpPr>
          <p:grpSpPr bwMode="auto">
            <a:xfrm>
              <a:off x="3971" y="1100"/>
              <a:ext cx="1526" cy="1736"/>
              <a:chOff x="3971" y="1100"/>
              <a:chExt cx="1526" cy="1736"/>
            </a:xfrm>
          </p:grpSpPr>
          <p:grpSp>
            <p:nvGrpSpPr>
              <p:cNvPr id="18549" name="Group 117"/>
              <p:cNvGrpSpPr>
                <a:grpSpLocks/>
              </p:cNvGrpSpPr>
              <p:nvPr/>
            </p:nvGrpSpPr>
            <p:grpSpPr bwMode="auto">
              <a:xfrm>
                <a:off x="3971" y="1100"/>
                <a:ext cx="1526" cy="1736"/>
                <a:chOff x="3971" y="1100"/>
                <a:chExt cx="1526" cy="1736"/>
              </a:xfrm>
            </p:grpSpPr>
            <p:grpSp>
              <p:nvGrpSpPr>
                <p:cNvPr id="18539" name="Group 107"/>
                <p:cNvGrpSpPr>
                  <a:grpSpLocks/>
                </p:cNvGrpSpPr>
                <p:nvPr/>
              </p:nvGrpSpPr>
              <p:grpSpPr bwMode="auto">
                <a:xfrm>
                  <a:off x="3971" y="1100"/>
                  <a:ext cx="1526" cy="1617"/>
                  <a:chOff x="1999" y="1192"/>
                  <a:chExt cx="1526" cy="1617"/>
                </a:xfrm>
              </p:grpSpPr>
              <p:grpSp>
                <p:nvGrpSpPr>
                  <p:cNvPr id="18540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999" y="1192"/>
                    <a:ext cx="1526" cy="986"/>
                    <a:chOff x="518" y="770"/>
                    <a:chExt cx="1526" cy="986"/>
                  </a:xfrm>
                </p:grpSpPr>
                <p:sp>
                  <p:nvSpPr>
                    <p:cNvPr id="18541" name="Line 1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3" y="965"/>
                      <a:ext cx="992" cy="66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42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" y="1476"/>
                      <a:ext cx="359" cy="2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sz="2000" i="1">
                          <a:latin typeface="ISOCP" pitchFamily="2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8543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5" y="770"/>
                      <a:ext cx="359" cy="2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sz="2000" i="1">
                          <a:latin typeface="ISOCP" pitchFamily="2" charset="0"/>
                        </a:rPr>
                        <a:t>B</a:t>
                      </a:r>
                    </a:p>
                  </p:txBody>
                </p:sp>
              </p:grpSp>
              <p:sp>
                <p:nvSpPr>
                  <p:cNvPr id="1854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229" y="2049"/>
                    <a:ext cx="978" cy="7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4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896" y="2578"/>
                  <a:ext cx="455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>
                      <a:latin typeface="ISOCP" pitchFamily="2" charset="0"/>
                    </a:rPr>
                    <a:t>6</a:t>
                  </a:r>
                </a:p>
              </p:txBody>
            </p:sp>
            <p:sp>
              <p:nvSpPr>
                <p:cNvPr id="1854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188" y="2038"/>
                  <a:ext cx="454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>
                      <a:latin typeface="ISOCP" pitchFamily="2" charset="0"/>
                    </a:rPr>
                    <a:t>1</a:t>
                  </a:r>
                </a:p>
              </p:txBody>
            </p:sp>
          </p:grpSp>
          <p:sp>
            <p:nvSpPr>
              <p:cNvPr id="18547" name="Line 115"/>
              <p:cNvSpPr>
                <a:spLocks noChangeShapeType="1"/>
              </p:cNvSpPr>
              <p:nvPr/>
            </p:nvSpPr>
            <p:spPr bwMode="auto">
              <a:xfrm flipH="1">
                <a:off x="5045" y="1295"/>
                <a:ext cx="132" cy="1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563" name="Group 131"/>
          <p:cNvGrpSpPr>
            <a:grpSpLocks/>
          </p:cNvGrpSpPr>
          <p:nvPr/>
        </p:nvGrpSpPr>
        <p:grpSpPr bwMode="auto">
          <a:xfrm>
            <a:off x="6611938" y="2190750"/>
            <a:ext cx="950912" cy="1571625"/>
            <a:chOff x="4345" y="1401"/>
            <a:chExt cx="672" cy="1109"/>
          </a:xfrm>
        </p:grpSpPr>
        <p:grpSp>
          <p:nvGrpSpPr>
            <p:cNvPr id="18557" name="Group 125"/>
            <p:cNvGrpSpPr>
              <a:grpSpLocks/>
            </p:cNvGrpSpPr>
            <p:nvPr/>
          </p:nvGrpSpPr>
          <p:grpSpPr bwMode="auto">
            <a:xfrm>
              <a:off x="4345" y="1429"/>
              <a:ext cx="655" cy="1081"/>
              <a:chOff x="4345" y="1429"/>
              <a:chExt cx="655" cy="1081"/>
            </a:xfrm>
          </p:grpSpPr>
          <p:sp>
            <p:nvSpPr>
              <p:cNvPr id="18550" name="Line 118"/>
              <p:cNvSpPr>
                <a:spLocks noChangeShapeType="1"/>
              </p:cNvSpPr>
              <p:nvPr/>
            </p:nvSpPr>
            <p:spPr bwMode="auto">
              <a:xfrm flipH="1">
                <a:off x="4904" y="1429"/>
                <a:ext cx="96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Line 121"/>
              <p:cNvSpPr>
                <a:spLocks noChangeShapeType="1"/>
              </p:cNvSpPr>
              <p:nvPr/>
            </p:nvSpPr>
            <p:spPr bwMode="auto">
              <a:xfrm flipH="1">
                <a:off x="4345" y="1848"/>
                <a:ext cx="2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4" name="Line 122"/>
              <p:cNvSpPr>
                <a:spLocks noChangeShapeType="1"/>
              </p:cNvSpPr>
              <p:nvPr/>
            </p:nvSpPr>
            <p:spPr bwMode="auto">
              <a:xfrm flipH="1">
                <a:off x="4626" y="1623"/>
                <a:ext cx="60" cy="6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" name="Line 123"/>
              <p:cNvSpPr>
                <a:spLocks noChangeShapeType="1"/>
              </p:cNvSpPr>
              <p:nvPr/>
            </p:nvSpPr>
            <p:spPr bwMode="auto">
              <a:xfrm flipH="1">
                <a:off x="4767" y="1525"/>
                <a:ext cx="76" cy="8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6" name="Line 124"/>
              <p:cNvSpPr>
                <a:spLocks noChangeShapeType="1"/>
              </p:cNvSpPr>
              <p:nvPr/>
            </p:nvSpPr>
            <p:spPr bwMode="auto">
              <a:xfrm flipH="1">
                <a:off x="4488" y="1731"/>
                <a:ext cx="40" cy="4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58" name="Oval 126"/>
            <p:cNvSpPr>
              <a:spLocks noChangeArrowheads="1"/>
            </p:cNvSpPr>
            <p:nvPr/>
          </p:nvSpPr>
          <p:spPr bwMode="auto">
            <a:xfrm>
              <a:off x="4346" y="1830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59" name="Oval 127"/>
            <p:cNvSpPr>
              <a:spLocks noChangeArrowheads="1"/>
            </p:cNvSpPr>
            <p:nvPr/>
          </p:nvSpPr>
          <p:spPr bwMode="auto">
            <a:xfrm>
              <a:off x="4505" y="1723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0" name="Oval 128"/>
            <p:cNvSpPr>
              <a:spLocks noChangeArrowheads="1"/>
            </p:cNvSpPr>
            <p:nvPr/>
          </p:nvSpPr>
          <p:spPr bwMode="auto">
            <a:xfrm>
              <a:off x="4668" y="1618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1" name="Oval 129"/>
            <p:cNvSpPr>
              <a:spLocks noChangeArrowheads="1"/>
            </p:cNvSpPr>
            <p:nvPr/>
          </p:nvSpPr>
          <p:spPr bwMode="auto">
            <a:xfrm>
              <a:off x="4824" y="1512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2" name="Oval 130"/>
            <p:cNvSpPr>
              <a:spLocks noChangeArrowheads="1"/>
            </p:cNvSpPr>
            <p:nvPr/>
          </p:nvSpPr>
          <p:spPr bwMode="auto">
            <a:xfrm>
              <a:off x="4983" y="1401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/>
      <p:bldP spid="18446" grpId="0"/>
      <p:bldP spid="18447" grpId="0"/>
      <p:bldP spid="18552" grpId="0"/>
      <p:bldP spid="18458" grpId="0" animBg="1"/>
      <p:bldP spid="185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全屏显示(4:3)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等分线段的作图方法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等分线段的作图方法</dc:title>
  <dc:creator>dell</dc:creator>
  <cp:lastModifiedBy>dell</cp:lastModifiedBy>
  <cp:revision>1</cp:revision>
  <dcterms:created xsi:type="dcterms:W3CDTF">2016-09-13T02:06:42Z</dcterms:created>
  <dcterms:modified xsi:type="dcterms:W3CDTF">2016-09-13T02:08:52Z</dcterms:modified>
</cp:coreProperties>
</file>